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02" r:id="rId3"/>
    <p:sldId id="404" r:id="rId4"/>
    <p:sldId id="407" r:id="rId5"/>
    <p:sldId id="408" r:id="rId6"/>
    <p:sldId id="422" r:id="rId7"/>
    <p:sldId id="420" r:id="rId8"/>
    <p:sldId id="42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C0A5"/>
    <a:srgbClr val="246252"/>
    <a:srgbClr val="48BC9E"/>
    <a:srgbClr val="68C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anchor="b"/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b">
            <a:normAutofit/>
          </a:bodyPr>
          <a:lstStyle>
            <a:lvl1pPr marL="0" indent="0" algn="ctr">
              <a:buNone/>
              <a:defRPr lang="en-US" sz="4800" b="1" strike="noStrik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228600" lvl="0" indent="-228600" algn="ctr">
              <a:spcBef>
                <a:spcPct val="0"/>
              </a:spcBef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037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756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69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921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6784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7583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6538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24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7434" y="1"/>
            <a:ext cx="8984565" cy="1306286"/>
          </a:xfrm>
        </p:spPr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6589"/>
            <a:ext cx="12192001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599" y="637653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625" y="301718"/>
            <a:ext cx="1237957" cy="730395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" y="343922"/>
            <a:ext cx="1872051" cy="626755"/>
          </a:xfrm>
          <a:prstGeom prst="rect">
            <a:avLst/>
          </a:prstGeom>
          <a:ln>
            <a:noFill/>
          </a:ln>
        </p:spPr>
      </p:pic>
      <p:sp>
        <p:nvSpPr>
          <p:cNvPr id="9" name="Rounded Rectangle 8"/>
          <p:cNvSpPr/>
          <p:nvPr userDrawn="1"/>
        </p:nvSpPr>
        <p:spPr>
          <a:xfrm>
            <a:off x="0" y="0"/>
            <a:ext cx="3106582" cy="1306287"/>
          </a:xfrm>
          <a:prstGeom prst="roundRect">
            <a:avLst/>
          </a:prstGeom>
          <a:noFill/>
          <a:ln w="38100">
            <a:solidFill>
              <a:srgbClr val="48BC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1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3263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3419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397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959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220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pPr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052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0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4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7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5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0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1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69808" y="1"/>
            <a:ext cx="9322191" cy="1306286"/>
          </a:xfrm>
          <a:prstGeom prst="rect">
            <a:avLst/>
          </a:prstGeo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228600" lvl="0" indent="-228600" algn="ctr">
              <a:buFont typeface="Arial" panose="020B0604020202020204" pitchFamily="34" charset="0"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93371"/>
            <a:ext cx="12192000" cy="4870676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1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5400" kern="1200" dirty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24625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rgbClr val="24625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24625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4625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4625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ahdib/4mowapf49h8p" TargetMode="External"/><Relationship Id="rId2" Type="http://schemas.openxmlformats.org/officeDocument/2006/relationships/hyperlink" Target="https://youtu.be/um1sf_7HaS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311" y="2371148"/>
            <a:ext cx="9285668" cy="1841231"/>
          </a:xfrm>
        </p:spPr>
        <p:txBody>
          <a:bodyPr anchor="ctr">
            <a:noAutofit/>
          </a:bodyPr>
          <a:lstStyle/>
          <a:p>
            <a:pPr rtl="1"/>
            <a:r>
              <a:rPr lang="ar-LB" sz="5400" dirty="0"/>
              <a:t>وحدة التعليم باعتماد التكنولوجيا لشهادة المعلم المعتمد من ميكروسوفت </a:t>
            </a:r>
            <a:r>
              <a:rPr lang="en-US" sz="5400" dirty="0" smtClean="0"/>
              <a:t>MCE)</a:t>
            </a:r>
            <a:r>
              <a:rPr lang="ar-LB" sz="5400" dirty="0" smtClean="0"/>
              <a:t>)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55311" y="4458515"/>
            <a:ext cx="9285668" cy="1841231"/>
          </a:xfrm>
        </p:spPr>
        <p:txBody>
          <a:bodyPr anchor="t">
            <a:normAutofit/>
          </a:bodyPr>
          <a:lstStyle/>
          <a:p>
            <a:pPr marL="0" indent="0" algn="ctr" rtl="1">
              <a:buNone/>
            </a:pPr>
            <a:r>
              <a:rPr lang="en-US" sz="4400" dirty="0" smtClean="0"/>
              <a:t>Teaching With Technology Module for Microsoft MCE Certification</a:t>
            </a:r>
          </a:p>
          <a:p>
            <a:pPr marL="0" indent="0" algn="ctr">
              <a:buNone/>
            </a:pP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11140225" y="5743977"/>
            <a:ext cx="1051775" cy="11140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813454" cy="1367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226" y="1"/>
            <a:ext cx="2575773" cy="15197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81255" y="250612"/>
            <a:ext cx="2743201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REPUBLIC OF LEBANON</a:t>
            </a:r>
          </a:p>
          <a:p>
            <a:pPr>
              <a:lnSpc>
                <a:spcPts val="1600"/>
              </a:lnSpc>
            </a:pPr>
            <a:r>
              <a:rPr lang="en-US" sz="2000" dirty="0" smtClean="0"/>
              <a:t>C</a:t>
            </a:r>
            <a:r>
              <a:rPr lang="en-US" sz="1600" dirty="0" smtClean="0"/>
              <a:t>ENTER FOR</a:t>
            </a:r>
          </a:p>
          <a:p>
            <a:pPr>
              <a:lnSpc>
                <a:spcPts val="1600"/>
              </a:lnSpc>
            </a:pPr>
            <a:r>
              <a:rPr lang="en-US" sz="2000" dirty="0" smtClean="0"/>
              <a:t>E</a:t>
            </a:r>
            <a:r>
              <a:rPr lang="en-US" sz="1600" dirty="0" smtClean="0"/>
              <a:t>DUCATIONAL </a:t>
            </a:r>
            <a:r>
              <a:rPr lang="en-US" sz="2000" dirty="0" smtClean="0"/>
              <a:t>R</a:t>
            </a:r>
            <a:r>
              <a:rPr lang="en-US" sz="1600" dirty="0" smtClean="0"/>
              <a:t>ESEARCH AND </a:t>
            </a:r>
            <a:r>
              <a:rPr lang="en-US" sz="2000" dirty="0" smtClean="0"/>
              <a:t>D</a:t>
            </a:r>
            <a:r>
              <a:rPr lang="en-US" sz="1600" dirty="0" smtClean="0"/>
              <a:t>EVELOPMENT</a:t>
            </a:r>
            <a:endParaRPr lang="en-US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254855" y="1269096"/>
            <a:ext cx="3892641" cy="920616"/>
          </a:xfrm>
          <a:prstGeom prst="rect">
            <a:avLst/>
          </a:prstGeo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1"/>
            <a:r>
              <a:rPr lang="ar-LB" sz="5400" dirty="0" smtClean="0"/>
              <a:t>اليوم الخامس</a:t>
            </a:r>
            <a:endParaRPr lang="en-US" sz="5400" dirty="0"/>
          </a:p>
        </p:txBody>
      </p:sp>
      <p:sp>
        <p:nvSpPr>
          <p:cNvPr id="9" name="Rounded Rectangle 8"/>
          <p:cNvSpPr/>
          <p:nvPr/>
        </p:nvSpPr>
        <p:spPr>
          <a:xfrm>
            <a:off x="4127677" y="5856061"/>
            <a:ext cx="4146996" cy="1001939"/>
          </a:xfrm>
          <a:prstGeom prst="roundRect">
            <a:avLst>
              <a:gd name="adj" fmla="val 37357"/>
            </a:avLst>
          </a:prstGeom>
          <a:solidFill>
            <a:srgbClr val="FFC000"/>
          </a:solidFill>
          <a:ln w="762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algn="ctr" rtl="1"/>
            <a:r>
              <a:rPr lang="ar-LB" sz="3200" dirty="0" smtClean="0">
                <a:solidFill>
                  <a:sysClr val="windowText" lastClr="000000"/>
                </a:solidFill>
              </a:rPr>
              <a:t>المدرب: المهندس أحمد ديب</a:t>
            </a:r>
            <a:endParaRPr lang="ar-LB" sz="3200" dirty="0">
              <a:solidFill>
                <a:sysClr val="windowText" lastClr="000000"/>
              </a:solidFill>
            </a:endParaRPr>
          </a:p>
          <a:p>
            <a:pPr algn="ctr" rtl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US" sz="3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02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62" y="1306288"/>
            <a:ext cx="10612192" cy="552466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 smtClean="0"/>
              <a:t>5.1:مناقشة  </a:t>
            </a:r>
            <a:r>
              <a:rPr lang="ar-LB" dirty="0"/>
              <a:t>نتائج </a:t>
            </a:r>
            <a:r>
              <a:rPr lang="ar-LB" dirty="0" smtClean="0"/>
              <a:t>امتحان </a:t>
            </a:r>
            <a:r>
              <a:rPr lang="ar-LB" dirty="0"/>
              <a:t>اليوم </a:t>
            </a:r>
            <a:r>
              <a:rPr lang="ar-LB" dirty="0" smtClean="0"/>
              <a:t>السابق</a:t>
            </a:r>
            <a:endParaRPr lang="en-US" sz="5000" dirty="0"/>
          </a:p>
        </p:txBody>
      </p:sp>
      <p:sp>
        <p:nvSpPr>
          <p:cNvPr id="10" name="TextBox 9"/>
          <p:cNvSpPr txBox="1"/>
          <p:nvPr/>
        </p:nvSpPr>
        <p:spPr>
          <a:xfrm>
            <a:off x="1455312" y="6018588"/>
            <a:ext cx="2444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www.pixabay.com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762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 smtClean="0"/>
              <a:t>5.2 </a:t>
            </a:r>
            <a:r>
              <a:rPr lang="ar-LB" dirty="0"/>
              <a:t>درسي يتلاءم مع أنماط التعلم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2374" y="1593668"/>
            <a:ext cx="10819625" cy="2599509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/>
              <a:t>إعداد النشاط على بوربوينت مع مراعاة معايير الجودة للعرض وأنماط تعلّم </a:t>
            </a:r>
            <a:r>
              <a:rPr lang="ar-LB" sz="3600" dirty="0" smtClean="0"/>
              <a:t>مختلفة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برنامج بويربوينت - </a:t>
            </a:r>
            <a:r>
              <a:rPr lang="en-US" sz="3600" dirty="0" err="1" smtClean="0"/>
              <a:t>Powerpoint</a:t>
            </a:r>
            <a:endParaRPr lang="ar-LB" sz="3600" dirty="0" smtClean="0"/>
          </a:p>
        </p:txBody>
      </p:sp>
    </p:spTree>
    <p:extLst>
      <p:ext uri="{BB962C8B-B14F-4D97-AF65-F5344CB8AC3E}">
        <p14:creationId xmlns:p14="http://schemas.microsoft.com/office/powerpoint/2010/main" val="188708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39775" indent="-739775" algn="r" rtl="1"/>
            <a:r>
              <a:rPr lang="ar-LB" dirty="0" smtClean="0"/>
              <a:t>5.3 </a:t>
            </a:r>
            <a:r>
              <a:rPr lang="ar-EG" dirty="0" smtClean="0"/>
              <a:t>–</a:t>
            </a:r>
            <a:r>
              <a:rPr lang="ar-LB" dirty="0"/>
              <a:t>خطتي النهائية – أ. تقييم خطة الدرس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4" y="1286589"/>
            <a:ext cx="11760927" cy="4870676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endParaRPr lang="ar-LB" sz="3600" dirty="0" smtClean="0">
              <a:cs typeface="Simplified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ar-LB" sz="3600" dirty="0" smtClean="0">
                <a:cs typeface="Simplified Arabic" panose="02020603050405020304" pitchFamily="18" charset="-78"/>
              </a:rPr>
              <a:t>ينقسم </a:t>
            </a:r>
            <a:r>
              <a:rPr lang="ar-LB" sz="3600" dirty="0">
                <a:cs typeface="Simplified Arabic" panose="02020603050405020304" pitchFamily="18" charset="-78"/>
              </a:rPr>
              <a:t>المتدربون الی مجموعات ثنائية حيث يقييم كل واحد خطة درس الاخر بالاستناد الی استمارة </a:t>
            </a:r>
            <a:r>
              <a:rPr lang="ar-LB" sz="3600" dirty="0" smtClean="0">
                <a:cs typeface="Simplified Arabic" panose="02020603050405020304" pitchFamily="18" charset="-78"/>
              </a:rPr>
              <a:t>التقييم</a:t>
            </a:r>
            <a:endParaRPr lang="en-US" sz="2800" dirty="0">
              <a:solidFill>
                <a:srgbClr val="FF0000"/>
              </a:solidFill>
              <a:cs typeface="Simplified Arabic" panose="02020603050405020304" pitchFamily="18" charset="-78"/>
            </a:endParaRPr>
          </a:p>
          <a:p>
            <a:pPr marL="0" indent="0" rtl="1">
              <a:lnSpc>
                <a:spcPct val="100000"/>
              </a:lnSpc>
              <a:buNone/>
            </a:pPr>
            <a:endParaRPr lang="en-US" sz="2800" dirty="0" smtClean="0">
              <a:solidFill>
                <a:srgbClr val="FF0000"/>
              </a:solidFill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064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39775" indent="-739775" algn="r" rtl="1"/>
            <a:r>
              <a:rPr lang="ar-LB" dirty="0" smtClean="0"/>
              <a:t>5.4 </a:t>
            </a:r>
            <a:r>
              <a:rPr lang="ar-EG" dirty="0"/>
              <a:t>دراسة حالة "المعلمة ليلى"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93669"/>
            <a:ext cx="12192001" cy="4563596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ar-LB" dirty="0" smtClean="0">
                <a:cs typeface="Simplified Arabic" panose="02020603050405020304" pitchFamily="18" charset="-78"/>
              </a:rPr>
              <a:t>عرض حالة المعلمة ليلى على الرابط: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dirty="0">
                <a:cs typeface="Simplified Arabic" panose="02020603050405020304" pitchFamily="18" charset="-78"/>
                <a:hlinkClick r:id="rId2"/>
              </a:rPr>
              <a:t>https://</a:t>
            </a:r>
            <a:r>
              <a:rPr lang="en-US" dirty="0" smtClean="0">
                <a:cs typeface="Simplified Arabic" panose="02020603050405020304" pitchFamily="18" charset="-78"/>
                <a:hlinkClick r:id="rId2"/>
              </a:rPr>
              <a:t>youtu.be/um1sf_7HaSU</a:t>
            </a:r>
            <a:endParaRPr lang="ar-LB" dirty="0" smtClean="0">
              <a:cs typeface="Simplified Arabic" panose="02020603050405020304" pitchFamily="18" charset="-78"/>
            </a:endParaRPr>
          </a:p>
          <a:p>
            <a:pPr algn="r" rt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ar-LB" dirty="0" smtClean="0">
                <a:cs typeface="Simplified Arabic" panose="02020603050405020304" pitchFamily="18" charset="-78"/>
              </a:rPr>
              <a:t>عمل ثنائي</a:t>
            </a:r>
          </a:p>
          <a:p>
            <a:pPr algn="r" rt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ar-LB" dirty="0" smtClean="0">
                <a:cs typeface="Simplified Arabic" panose="02020603050405020304" pitchFamily="18" charset="-78"/>
              </a:rPr>
              <a:t>كيف </a:t>
            </a:r>
            <a:r>
              <a:rPr lang="ar-LB" dirty="0">
                <a:cs typeface="Simplified Arabic" panose="02020603050405020304" pitchFamily="18" charset="-78"/>
              </a:rPr>
              <a:t>يمكن أن تساعد المعلمة ليلى على تطوير أدائها </a:t>
            </a:r>
            <a:r>
              <a:rPr lang="ar-LB" dirty="0" smtClean="0">
                <a:cs typeface="Simplified Arabic" panose="02020603050405020304" pitchFamily="18" charset="-78"/>
              </a:rPr>
              <a:t>المهني؟</a:t>
            </a:r>
          </a:p>
          <a:p>
            <a:pPr algn="r" rt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Simplified Arabic" panose="02020603050405020304" pitchFamily="18" charset="-78"/>
                <a:hlinkClick r:id="rId3"/>
              </a:rPr>
              <a:t>https://</a:t>
            </a:r>
            <a:r>
              <a:rPr lang="en-US" dirty="0" smtClean="0">
                <a:cs typeface="Simplified Arabic" panose="02020603050405020304" pitchFamily="18" charset="-78"/>
                <a:hlinkClick r:id="rId3"/>
              </a:rPr>
              <a:t>padlet.com/ahdib/4mowapf49h8p</a:t>
            </a:r>
            <a:endParaRPr lang="en-US" dirty="0" smtClean="0">
              <a:cs typeface="Simplified Arabic" panose="02020603050405020304" pitchFamily="18" charset="-78"/>
            </a:endParaRPr>
          </a:p>
          <a:p>
            <a:pPr algn="r" rt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dirty="0" smtClean="0">
              <a:cs typeface="Simplified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ar-LB" dirty="0" smtClean="0">
                <a:cs typeface="Simplified Arabic" panose="02020603050405020304" pitchFamily="18" charset="-78"/>
              </a:rPr>
              <a:t> </a:t>
            </a:r>
          </a:p>
          <a:p>
            <a:pPr marL="0" indent="0" algn="r" rtl="1">
              <a:lnSpc>
                <a:spcPct val="100000"/>
              </a:lnSpc>
              <a:buNone/>
            </a:pPr>
            <a:endParaRPr lang="en-US" sz="2400" dirty="0" smtClean="0">
              <a:cs typeface="Simplified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dirty="0" smtClean="0"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649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39775" indent="-739775" algn="r" rtl="1"/>
            <a:r>
              <a:rPr lang="ar-LB" dirty="0" smtClean="0"/>
              <a:t>5.5 استخدام تويتر - </a:t>
            </a:r>
            <a:r>
              <a:rPr lang="en-US" dirty="0" smtClean="0"/>
              <a:t>Twitter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endParaRPr lang="ar-LB" dirty="0" smtClean="0">
              <a:cs typeface="Simplified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ar-LB" dirty="0" smtClean="0">
                <a:cs typeface="Simplified Arabic" panose="02020603050405020304" pitchFamily="18" charset="-78"/>
              </a:rPr>
              <a:t>مناقشة على هاشتاغ: #تحديات_التكنولوجيا_في_المدرسة_الرسمية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LB" dirty="0" smtClean="0">
                <a:cs typeface="Simplified Arabic" panose="02020603050405020304" pitchFamily="18" charset="-78"/>
              </a:rPr>
              <a:t> </a:t>
            </a:r>
          </a:p>
          <a:p>
            <a:pPr marL="0" indent="0" algn="r" rtl="1">
              <a:lnSpc>
                <a:spcPct val="100000"/>
              </a:lnSpc>
              <a:buNone/>
            </a:pPr>
            <a:endParaRPr lang="en-US" sz="2400" dirty="0" smtClean="0">
              <a:cs typeface="Simplified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dirty="0" smtClean="0"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29" y="1679294"/>
            <a:ext cx="3193152" cy="319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2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3888" indent="-623888" algn="r" rtl="1"/>
            <a:r>
              <a:rPr lang="ar-LB" sz="4400" dirty="0" smtClean="0"/>
              <a:t>5.6- اختبار </a:t>
            </a:r>
            <a:r>
              <a:rPr lang="en-US" sz="4400" dirty="0" smtClean="0"/>
              <a:t> MCE</a:t>
            </a:r>
            <a:r>
              <a:rPr lang="ar-LB" sz="4400" dirty="0" smtClean="0"/>
              <a:t>النهائي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9" y="1306287"/>
            <a:ext cx="4807632" cy="5148389"/>
          </a:xfr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176163" y="1609859"/>
            <a:ext cx="6746524" cy="3076856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الى موقع: </a:t>
            </a:r>
            <a:r>
              <a:rPr lang="en-US" sz="3600" dirty="0" smtClean="0">
                <a:hlinkClick r:id="rId3"/>
              </a:rPr>
              <a:t>www.socrative.com</a:t>
            </a:r>
            <a:endParaRPr lang="en-US" sz="3600" dirty="0" smtClean="0"/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اختاروا </a:t>
            </a:r>
            <a:r>
              <a:rPr lang="en-US" sz="3600" dirty="0" smtClean="0"/>
              <a:t>Student Log In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رمز الغرفة: </a:t>
            </a:r>
            <a:r>
              <a:rPr lang="ar-LB" sz="3600" dirty="0" smtClean="0">
                <a:solidFill>
                  <a:srgbClr val="FF0000"/>
                </a:solidFill>
              </a:rPr>
              <a:t>؟؟؟</a:t>
            </a:r>
            <a:endParaRPr lang="en-US" sz="3600" dirty="0">
              <a:solidFill>
                <a:srgbClr val="FF0000"/>
              </a:solidFill>
            </a:endParaRP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اسماءكم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انتظروا ان يطلق المدرب الاختبار</a:t>
            </a:r>
          </a:p>
        </p:txBody>
      </p:sp>
    </p:spTree>
    <p:extLst>
      <p:ext uri="{BB962C8B-B14F-4D97-AF65-F5344CB8AC3E}">
        <p14:creationId xmlns:p14="http://schemas.microsoft.com/office/powerpoint/2010/main" val="36787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3888" indent="-623888" algn="r" rtl="1"/>
            <a:r>
              <a:rPr lang="ar-LB" sz="4800" dirty="0" smtClean="0"/>
              <a:t>التقييم الختامي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36" y="1529040"/>
            <a:ext cx="11815904" cy="1545466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بطاقات التقييم</a:t>
            </a:r>
          </a:p>
        </p:txBody>
      </p:sp>
    </p:spTree>
    <p:extLst>
      <p:ext uri="{BB962C8B-B14F-4D97-AF65-F5344CB8AC3E}">
        <p14:creationId xmlns:p14="http://schemas.microsoft.com/office/powerpoint/2010/main" val="48403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T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TWT1</Template>
  <TotalTime>2577</TotalTime>
  <Words>165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Simplified Arabic</vt:lpstr>
      <vt:lpstr>Verdana</vt:lpstr>
      <vt:lpstr>Wingdings</vt:lpstr>
      <vt:lpstr>TWT1</vt:lpstr>
      <vt:lpstr>وحدة التعليم باعتماد التكنولوجيا لشهادة المعلم المعتمد من ميكروسوفت MCE))</vt:lpstr>
      <vt:lpstr>5.1:مناقشة  نتائج امتحان اليوم السابق</vt:lpstr>
      <vt:lpstr>5.2 درسي يتلاءم مع أنماط التعلم</vt:lpstr>
      <vt:lpstr>5.3 –خطتي النهائية – أ. تقييم خطة الدرس</vt:lpstr>
      <vt:lpstr>5.4 دراسة حالة "المعلمة ليلى"</vt:lpstr>
      <vt:lpstr>5.5 استخدام تويتر - Twitter</vt:lpstr>
      <vt:lpstr>5.6- اختبار  MCEالنهائي</vt:lpstr>
      <vt:lpstr>التقييم الختامي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Claudine Aziz</dc:creator>
  <cp:lastModifiedBy>Ahmad Deeb</cp:lastModifiedBy>
  <cp:revision>549</cp:revision>
  <dcterms:created xsi:type="dcterms:W3CDTF">2017-07-02T22:02:34Z</dcterms:created>
  <dcterms:modified xsi:type="dcterms:W3CDTF">2018-06-16T20:41:46Z</dcterms:modified>
</cp:coreProperties>
</file>