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02" r:id="rId3"/>
    <p:sldId id="403" r:id="rId4"/>
    <p:sldId id="404" r:id="rId5"/>
    <p:sldId id="407" r:id="rId6"/>
    <p:sldId id="408" r:id="rId7"/>
    <p:sldId id="412" r:id="rId8"/>
    <p:sldId id="413" r:id="rId9"/>
    <p:sldId id="414" r:id="rId10"/>
    <p:sldId id="415" r:id="rId11"/>
    <p:sldId id="406" r:id="rId12"/>
    <p:sldId id="419" r:id="rId13"/>
    <p:sldId id="420" r:id="rId14"/>
    <p:sldId id="42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C0A5"/>
    <a:srgbClr val="246252"/>
    <a:srgbClr val="48BC9E"/>
    <a:srgbClr val="68C8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a:gradFill flip="none" rotWithShape="1">
            <a:gsLst>
              <a:gs pos="16000">
                <a:srgbClr val="68C8CD"/>
              </a:gs>
              <a:gs pos="83000">
                <a:srgbClr val="56C0A5"/>
              </a:gs>
            </a:gsLst>
            <a:lin ang="2700000" scaled="1"/>
            <a:tileRect/>
          </a:gradFill>
        </p:spPr>
        <p:txBody>
          <a:bodyPr anchor="b"/>
          <a:lstStyle>
            <a:lvl1pPr algn="ctr">
              <a:defRPr sz="6000">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a:gradFill flip="none" rotWithShape="1">
            <a:gsLst>
              <a:gs pos="16000">
                <a:srgbClr val="68C8CD"/>
              </a:gs>
              <a:gs pos="83000">
                <a:srgbClr val="56C0A5"/>
              </a:gs>
            </a:gsLst>
            <a:lin ang="2700000" scaled="1"/>
            <a:tileRect/>
          </a:gradFill>
        </p:spPr>
        <p:txBody>
          <a:bodyPr vert="horz" lIns="91440" tIns="45720" rIns="91440" bIns="45720" rtlCol="0" anchor="b">
            <a:normAutofit/>
          </a:bodyPr>
          <a:lstStyle>
            <a:lvl1pPr marL="0" indent="0" algn="ctr">
              <a:buNone/>
              <a:defRPr lang="en-US" sz="4800" b="1" strike="noStrike" dirty="0">
                <a:solidFill>
                  <a:schemeClr val="bg1"/>
                </a:solidFill>
                <a:effectLst>
                  <a:outerShdw blurRad="38100" dist="38100" dir="2700000" algn="tl">
                    <a:srgbClr val="000000">
                      <a:alpha val="43137"/>
                    </a:srgbClr>
                  </a:outerShdw>
                </a:effectLst>
                <a:latin typeface="+mj-lt"/>
                <a:ea typeface="+mj-ea"/>
                <a:cs typeface="+mj-cs"/>
              </a:defRPr>
            </a:lvl1pPr>
          </a:lstStyle>
          <a:p>
            <a:pPr marL="228600" lvl="0" indent="-228600" algn="ctr">
              <a:spcBef>
                <a:spcPct val="0"/>
              </a:spcBef>
            </a:pPr>
            <a:r>
              <a:rPr lang="en-US" dirty="0" smtClean="0"/>
              <a:t>Click to edit Master subtitle style</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71664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44214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3159378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4020377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411756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4133690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3751921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42467843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38075832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11765388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2792242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207434" y="1"/>
            <a:ext cx="8984565" cy="1306286"/>
          </a:xfrm>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0" y="1286589"/>
            <a:ext cx="12192001"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a:xfrm>
            <a:off x="4038599" y="6376531"/>
            <a:ext cx="4114800" cy="365125"/>
          </a:xfrm>
        </p:spPr>
        <p:txBody>
          <a:bodyPr/>
          <a:lstStyle/>
          <a:p>
            <a:endParaRPr lang="en-US" dirty="0"/>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68625" y="301718"/>
            <a:ext cx="1237957" cy="730395"/>
          </a:xfrm>
          <a:prstGeom prst="rect">
            <a:avLst/>
          </a:prstGeom>
          <a:ln>
            <a:noFill/>
          </a:ln>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9" y="343922"/>
            <a:ext cx="1872051" cy="626755"/>
          </a:xfrm>
          <a:prstGeom prst="rect">
            <a:avLst/>
          </a:prstGeom>
          <a:ln>
            <a:noFill/>
          </a:ln>
        </p:spPr>
      </p:pic>
      <p:sp>
        <p:nvSpPr>
          <p:cNvPr id="9" name="Rounded Rectangle 8"/>
          <p:cNvSpPr/>
          <p:nvPr userDrawn="1"/>
        </p:nvSpPr>
        <p:spPr>
          <a:xfrm>
            <a:off x="0" y="0"/>
            <a:ext cx="3106582" cy="1306287"/>
          </a:xfrm>
          <a:prstGeom prst="roundRect">
            <a:avLst/>
          </a:prstGeom>
          <a:noFill/>
          <a:ln w="38100">
            <a:solidFill>
              <a:srgbClr val="48BC9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941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17732632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28334197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374393976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19639593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42792204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lvl1pPr>
              <a:defRPr sz="5000"/>
            </a:lvl1pPr>
          </a:lstStyle>
          <a:p>
            <a:r>
              <a:rPr lang="en-US" dirty="0" smtClean="0"/>
              <a:t>Click to edit Master title style</a:t>
            </a:r>
            <a:endParaRPr lang="en-US" dirty="0"/>
          </a:p>
        </p:txBody>
      </p:sp>
      <p:sp>
        <p:nvSpPr>
          <p:cNvPr id="3" name="Content Placeholder 2"/>
          <p:cNvSpPr>
            <a:spLocks noGrp="1"/>
          </p:cNvSpPr>
          <p:nvPr>
            <p:ph idx="1"/>
          </p:nvPr>
        </p:nvSpPr>
        <p:spPr>
          <a:xfrm>
            <a:off x="-1" y="1393371"/>
            <a:ext cx="11524343" cy="4870676"/>
          </a:xfrm>
          <a:ln>
            <a:noFill/>
          </a:ln>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pPr/>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pPr/>
              <a:t>‹#›</a:t>
            </a:fld>
            <a:endParaRPr lang="en-US"/>
          </a:p>
        </p:txBody>
      </p:sp>
      <p:sp>
        <p:nvSpPr>
          <p:cNvPr id="8" name="Content Placeholder 7"/>
          <p:cNvSpPr>
            <a:spLocks noGrp="1"/>
          </p:cNvSpPr>
          <p:nvPr>
            <p:ph sz="quarter" idx="13"/>
          </p:nvPr>
        </p:nvSpPr>
        <p:spPr>
          <a:xfrm>
            <a:off x="11524343" y="1654629"/>
            <a:ext cx="667656" cy="4609418"/>
          </a:xfrm>
          <a:gradFill flip="none" rotWithShape="1">
            <a:gsLst>
              <a:gs pos="16000">
                <a:srgbClr val="68C8CD"/>
              </a:gs>
              <a:gs pos="83000">
                <a:srgbClr val="56C0A5"/>
              </a:gs>
            </a:gsLst>
            <a:lin ang="2700000" scaled="1"/>
            <a:tileRect/>
          </a:gradFill>
        </p:spPr>
        <p:txBody>
          <a:bodyPr vert="vert" lIns="91440" tIns="45720" rIns="91440" bIns="45720" rtlCol="0" anchor="ctr">
            <a:noAutofit/>
          </a:bodyPr>
          <a:lstStyle>
            <a:lvl1pPr marL="0" indent="0" algn="ctr">
              <a:buNone/>
              <a:defRPr lang="en-US" sz="2800" b="1" smtClean="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marL="457200" indent="0">
              <a:buNone/>
              <a:defRPr lang="en-US" smtClean="0">
                <a:latin typeface="Verdana" panose="020B0604030504040204" pitchFamily="34" charset="0"/>
                <a:ea typeface="Verdana" panose="020B0604030504040204" pitchFamily="34" charset="0"/>
                <a:cs typeface="Verdana" panose="020B0604030504040204" pitchFamily="34" charset="0"/>
              </a:defRPr>
            </a:lvl2pPr>
            <a:lvl3pPr>
              <a:defRPr lang="en-US" smtClean="0"/>
            </a:lvl3pPr>
            <a:lvl4pPr>
              <a:defRPr lang="en-US" smtClean="0"/>
            </a:lvl4pPr>
            <a:lvl5pPr>
              <a:defRPr lang="en-US"/>
            </a:lvl5pPr>
          </a:lstStyle>
          <a:p>
            <a:pPr marL="228600" lvl="0" indent="-228600">
              <a:spcBef>
                <a:spcPct val="0"/>
              </a:spcBef>
            </a:pPr>
            <a:r>
              <a:rPr lang="en-US" dirty="0" smtClean="0"/>
              <a:t>Edit Master text styles</a:t>
            </a:r>
          </a:p>
        </p:txBody>
      </p:sp>
    </p:spTree>
    <p:extLst>
      <p:ext uri="{BB962C8B-B14F-4D97-AF65-F5344CB8AC3E}">
        <p14:creationId xmlns:p14="http://schemas.microsoft.com/office/powerpoint/2010/main" val="3040523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951900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3706442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836577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2758651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3579705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884599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p>
            <a:fld id="{E7B56FED-74AF-4BA1-A0F2-63EC0B69D223}" type="datetimeFigureOut">
              <a:rPr lang="en-US" smtClean="0"/>
              <a:t>18/06/2018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F26691-FD63-47A7-A625-6A53A3E3AE75}" type="slidenum">
              <a:rPr lang="en-US" smtClean="0"/>
              <a:t>‹#›</a:t>
            </a:fld>
            <a:endParaRPr lang="en-US"/>
          </a:p>
        </p:txBody>
      </p:sp>
    </p:spTree>
    <p:extLst>
      <p:ext uri="{BB962C8B-B14F-4D97-AF65-F5344CB8AC3E}">
        <p14:creationId xmlns:p14="http://schemas.microsoft.com/office/powerpoint/2010/main" val="1311816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69808" y="1"/>
            <a:ext cx="9322191" cy="1306286"/>
          </a:xfrm>
          <a:prstGeom prst="rect">
            <a:avLst/>
          </a:prstGeom>
          <a:gradFill flip="none" rotWithShape="1">
            <a:gsLst>
              <a:gs pos="16000">
                <a:srgbClr val="68C8CD"/>
              </a:gs>
              <a:gs pos="83000">
                <a:srgbClr val="56C0A5"/>
              </a:gs>
            </a:gsLst>
            <a:lin ang="2700000" scaled="1"/>
            <a:tileRect/>
          </a:gradFill>
        </p:spPr>
        <p:txBody>
          <a:bodyPr vert="horz" lIns="91440" tIns="45720" rIns="91440" bIns="45720" rtlCol="0" anchor="ctr">
            <a:noAutofit/>
          </a:bodyPr>
          <a:lstStyle/>
          <a:p>
            <a:pPr marL="228600" lvl="0" indent="-228600" algn="ctr">
              <a:buFont typeface="Arial" panose="020B0604020202020204" pitchFamily="34" charset="0"/>
            </a:pPr>
            <a:r>
              <a:rPr lang="en-US" dirty="0" smtClean="0"/>
              <a:t>Click to edit Master title style</a:t>
            </a:r>
            <a:endParaRPr lang="en-US" dirty="0"/>
          </a:p>
        </p:txBody>
      </p:sp>
      <p:sp>
        <p:nvSpPr>
          <p:cNvPr id="3" name="Text Placeholder 2"/>
          <p:cNvSpPr>
            <a:spLocks noGrp="1"/>
          </p:cNvSpPr>
          <p:nvPr>
            <p:ph type="body" idx="1"/>
          </p:nvPr>
        </p:nvSpPr>
        <p:spPr>
          <a:xfrm>
            <a:off x="0" y="1393371"/>
            <a:ext cx="12192000" cy="4870676"/>
          </a:xfrm>
          <a:prstGeom prst="rect">
            <a:avLst/>
          </a:prstGeom>
          <a:ln w="76200">
            <a:noFill/>
          </a:ln>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448800" y="6492875"/>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F26691-FD63-47A7-A625-6A53A3E3AE75}" type="slidenum">
              <a:rPr lang="en-US" smtClean="0"/>
              <a:t>‹#›</a:t>
            </a:fld>
            <a:endParaRPr lang="en-US"/>
          </a:p>
        </p:txBody>
      </p:sp>
    </p:spTree>
    <p:extLst>
      <p:ext uri="{BB962C8B-B14F-4D97-AF65-F5344CB8AC3E}">
        <p14:creationId xmlns:p14="http://schemas.microsoft.com/office/powerpoint/2010/main" val="26243133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5" r:id="rId13"/>
    <p:sldLayoutId id="2147483676" r:id="rId14"/>
    <p:sldLayoutId id="2147483677" r:id="rId15"/>
    <p:sldLayoutId id="2147483678" r:id="rId16"/>
    <p:sldLayoutId id="2147483679" r:id="rId17"/>
    <p:sldLayoutId id="2147483680" r:id="rId18"/>
    <p:sldLayoutId id="2147483681" r:id="rId19"/>
    <p:sldLayoutId id="2147483682" r:id="rId20"/>
    <p:sldLayoutId id="2147483683" r:id="rId21"/>
    <p:sldLayoutId id="2147483684" r:id="rId22"/>
    <p:sldLayoutId id="2147483685" r:id="rId23"/>
    <p:sldLayoutId id="2147483686" r:id="rId24"/>
    <p:sldLayoutId id="2147483687" r:id="rId2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lang="en-US" sz="5400" kern="1200"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docs.google.com/spreadsheets/d/1bhfJQIYPDN38h-id8tYBiNle8ZlqzU0YaX7uB1tjyaQ/edit?usp=sharin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socrative.com/" TargetMode="External"/><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hyperlink" Target="https://padlet.com/ahdib/Eval_Day4" TargetMode="Externa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adlet.com/ahdib/Eval_Day3"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ocs.google.com/presentation/d/1IamVl1iB7x4I7Ofq9A_5uPbtr3W6APwXOFRuHqiXX50/edit#slide=id.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docs.google.com/forms/d/18DHA1qxxjOZL7xxkAxyd5YqyVYYvYiHBJtfw75lubBY/edit"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hyperlink" Target="https://sites.google.com/site/twtcrdp/assessm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1" y="2371148"/>
            <a:ext cx="9285668" cy="1841231"/>
          </a:xfrm>
        </p:spPr>
        <p:txBody>
          <a:bodyPr anchor="ctr">
            <a:noAutofit/>
          </a:bodyPr>
          <a:lstStyle/>
          <a:p>
            <a:pPr rtl="1"/>
            <a:r>
              <a:rPr lang="ar-LB" sz="5400" dirty="0"/>
              <a:t>وحدة التعليم باعتماد التكنولوجيا لشهادة المعلم المعتمد من ميكروسوفت </a:t>
            </a:r>
            <a:r>
              <a:rPr lang="en-US" sz="5400" dirty="0" smtClean="0"/>
              <a:t>MCE)</a:t>
            </a:r>
            <a:r>
              <a:rPr lang="ar-LB" sz="5400" dirty="0" smtClean="0"/>
              <a:t>)</a:t>
            </a:r>
            <a:endParaRPr lang="en-US" sz="5400" dirty="0"/>
          </a:p>
        </p:txBody>
      </p:sp>
      <p:sp>
        <p:nvSpPr>
          <p:cNvPr id="5" name="Subtitle 4"/>
          <p:cNvSpPr>
            <a:spLocks noGrp="1"/>
          </p:cNvSpPr>
          <p:nvPr>
            <p:ph type="subTitle" idx="1"/>
          </p:nvPr>
        </p:nvSpPr>
        <p:spPr>
          <a:xfrm>
            <a:off x="1455311" y="4458515"/>
            <a:ext cx="9285668" cy="1841231"/>
          </a:xfrm>
        </p:spPr>
        <p:txBody>
          <a:bodyPr anchor="t">
            <a:normAutofit/>
          </a:bodyPr>
          <a:lstStyle/>
          <a:p>
            <a:pPr marL="0" indent="0" algn="ctr" rtl="1">
              <a:buNone/>
            </a:pPr>
            <a:r>
              <a:rPr lang="en-US" sz="4400" dirty="0" smtClean="0"/>
              <a:t>Teaching With Technology Module for Microsoft MCE Certification</a:t>
            </a:r>
          </a:p>
          <a:p>
            <a:pPr marL="0" indent="0" algn="ctr">
              <a:buNone/>
            </a:pPr>
            <a:endParaRPr lang="en-US" sz="4400" dirty="0"/>
          </a:p>
        </p:txBody>
      </p:sp>
      <p:sp>
        <p:nvSpPr>
          <p:cNvPr id="3" name="Rectangle 2"/>
          <p:cNvSpPr/>
          <p:nvPr/>
        </p:nvSpPr>
        <p:spPr>
          <a:xfrm>
            <a:off x="11140225" y="5743977"/>
            <a:ext cx="1051775" cy="111402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813454" cy="136777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16226" y="1"/>
            <a:ext cx="2575773" cy="1519706"/>
          </a:xfrm>
          <a:prstGeom prst="rect">
            <a:avLst/>
          </a:prstGeom>
        </p:spPr>
      </p:pic>
      <p:sp>
        <p:nvSpPr>
          <p:cNvPr id="7" name="TextBox 6"/>
          <p:cNvSpPr txBox="1"/>
          <p:nvPr/>
        </p:nvSpPr>
        <p:spPr>
          <a:xfrm>
            <a:off x="1781255" y="250612"/>
            <a:ext cx="2743201" cy="1018484"/>
          </a:xfrm>
          <a:prstGeom prst="rect">
            <a:avLst/>
          </a:prstGeom>
          <a:noFill/>
        </p:spPr>
        <p:txBody>
          <a:bodyPr wrap="square" rtlCol="0">
            <a:spAutoFit/>
          </a:bodyPr>
          <a:lstStyle/>
          <a:p>
            <a:r>
              <a:rPr lang="en-US" sz="2000" b="1" dirty="0" smtClean="0"/>
              <a:t>REPUBLIC OF LEBANON</a:t>
            </a:r>
          </a:p>
          <a:p>
            <a:pPr>
              <a:lnSpc>
                <a:spcPts val="1600"/>
              </a:lnSpc>
            </a:pPr>
            <a:r>
              <a:rPr lang="en-US" sz="2000" dirty="0" smtClean="0"/>
              <a:t>C</a:t>
            </a:r>
            <a:r>
              <a:rPr lang="en-US" sz="1600" dirty="0" smtClean="0"/>
              <a:t>ENTER FOR</a:t>
            </a:r>
          </a:p>
          <a:p>
            <a:pPr>
              <a:lnSpc>
                <a:spcPts val="1600"/>
              </a:lnSpc>
            </a:pPr>
            <a:r>
              <a:rPr lang="en-US" sz="2000" dirty="0" smtClean="0"/>
              <a:t>E</a:t>
            </a:r>
            <a:r>
              <a:rPr lang="en-US" sz="1600" dirty="0" smtClean="0"/>
              <a:t>DUCATIONAL </a:t>
            </a:r>
            <a:r>
              <a:rPr lang="en-US" sz="2000" dirty="0" smtClean="0"/>
              <a:t>R</a:t>
            </a:r>
            <a:r>
              <a:rPr lang="en-US" sz="1600" dirty="0" smtClean="0"/>
              <a:t>ESEARCH AND </a:t>
            </a:r>
            <a:r>
              <a:rPr lang="en-US" sz="2000" dirty="0" smtClean="0"/>
              <a:t>D</a:t>
            </a:r>
            <a:r>
              <a:rPr lang="en-US" sz="1600" dirty="0" smtClean="0"/>
              <a:t>EVELOPMENT</a:t>
            </a:r>
            <a:endParaRPr lang="en-US" sz="1600" dirty="0"/>
          </a:p>
        </p:txBody>
      </p:sp>
      <p:sp>
        <p:nvSpPr>
          <p:cNvPr id="8" name="Title 1"/>
          <p:cNvSpPr txBox="1">
            <a:spLocks/>
          </p:cNvSpPr>
          <p:nvPr/>
        </p:nvSpPr>
        <p:spPr>
          <a:xfrm>
            <a:off x="4254855" y="1269096"/>
            <a:ext cx="3892641" cy="920616"/>
          </a:xfrm>
          <a:prstGeom prst="rect">
            <a:avLst/>
          </a:prstGeom>
          <a:gradFill flip="none" rotWithShape="1">
            <a:gsLst>
              <a:gs pos="16000">
                <a:srgbClr val="68C8CD"/>
              </a:gs>
              <a:gs pos="83000">
                <a:srgbClr val="56C0A5"/>
              </a:gs>
            </a:gsLst>
            <a:lin ang="2700000" scaled="1"/>
            <a:tileRect/>
          </a:gradFill>
        </p:spPr>
        <p:txBody>
          <a:bodyPr vert="horz" lIns="91440" tIns="45720" rIns="91440" bIns="45720" rtlCol="0" anchor="ctr">
            <a:noAutofit/>
          </a:bodyPr>
          <a:lstStyle>
            <a:lvl1pPr algn="ctr" defTabSz="914400" rtl="0" eaLnBrk="1" latinLnBrk="0" hangingPunct="1">
              <a:lnSpc>
                <a:spcPct val="90000"/>
              </a:lnSpc>
              <a:spcBef>
                <a:spcPct val="0"/>
              </a:spcBef>
              <a:buNone/>
              <a:defRPr lang="en-US" sz="6000" kern="120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stStyle>
          <a:p>
            <a:pPr rtl="1"/>
            <a:r>
              <a:rPr lang="ar-LB" sz="5400" dirty="0" smtClean="0"/>
              <a:t>اليوم</a:t>
            </a:r>
            <a:r>
              <a:rPr lang="en-US" sz="5400" smtClean="0"/>
              <a:t> </a:t>
            </a:r>
            <a:r>
              <a:rPr lang="ar-LB" sz="5400" smtClean="0"/>
              <a:t>الرابع</a:t>
            </a:r>
            <a:endParaRPr lang="en-US" sz="5400" dirty="0"/>
          </a:p>
        </p:txBody>
      </p:sp>
      <p:sp>
        <p:nvSpPr>
          <p:cNvPr id="9" name="Rounded Rectangle 8"/>
          <p:cNvSpPr/>
          <p:nvPr/>
        </p:nvSpPr>
        <p:spPr>
          <a:xfrm>
            <a:off x="4127677" y="5856061"/>
            <a:ext cx="4146996" cy="1001939"/>
          </a:xfrm>
          <a:prstGeom prst="roundRect">
            <a:avLst>
              <a:gd name="adj" fmla="val 37357"/>
            </a:avLst>
          </a:prstGeom>
          <a:solidFill>
            <a:srgbClr val="FFC000"/>
          </a:solidFill>
          <a:ln w="76200">
            <a:noFill/>
          </a:ln>
        </p:spPr>
        <p:txBody>
          <a:bodyPr vert="horz" lIns="91440" tIns="45720" rIns="91440" bIns="45720" rtlCol="0">
            <a:noAutofit/>
          </a:bodyPr>
          <a:lstStyle/>
          <a:p>
            <a:pPr algn="ctr" rtl="1"/>
            <a:r>
              <a:rPr lang="ar-LB" sz="3200" dirty="0" smtClean="0">
                <a:solidFill>
                  <a:sysClr val="windowText" lastClr="000000"/>
                </a:solidFill>
              </a:rPr>
              <a:t>المدرب: المهندس أحمد ديب</a:t>
            </a:r>
            <a:endParaRPr lang="ar-LB" sz="3200" dirty="0">
              <a:solidFill>
                <a:sysClr val="windowText" lastClr="000000"/>
              </a:solidFill>
            </a:endParaRPr>
          </a:p>
          <a:p>
            <a:pPr algn="ctr" rtl="1">
              <a:lnSpc>
                <a:spcPct val="90000"/>
              </a:lnSpc>
              <a:spcBef>
                <a:spcPts val="1000"/>
              </a:spcBef>
              <a:buFont typeface="Arial" panose="020B0604020202020204" pitchFamily="34" charset="0"/>
              <a:buNone/>
            </a:pPr>
            <a:endParaRPr lang="en-US" sz="3200" dirty="0">
              <a:solidFill>
                <a:sysClr val="windowText" lastClr="000000"/>
              </a:solidFill>
            </a:endParaRPr>
          </a:p>
        </p:txBody>
      </p:sp>
    </p:spTree>
    <p:extLst>
      <p:ext uri="{BB962C8B-B14F-4D97-AF65-F5344CB8AC3E}">
        <p14:creationId xmlns:p14="http://schemas.microsoft.com/office/powerpoint/2010/main" val="2557026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39775" indent="-739775" algn="r" rtl="1"/>
            <a:r>
              <a:rPr lang="ar-EG" dirty="0" smtClean="0"/>
              <a:t>أنواع </a:t>
            </a:r>
            <a:r>
              <a:rPr lang="ar-EG" dirty="0"/>
              <a:t>ال</a:t>
            </a:r>
            <a:r>
              <a:rPr lang="ar-LB" dirty="0"/>
              <a:t>تقيّيم</a:t>
            </a:r>
            <a:r>
              <a:rPr lang="ar-EG" dirty="0"/>
              <a:t> : ال</a:t>
            </a:r>
            <a:r>
              <a:rPr lang="ar-LB" dirty="0"/>
              <a:t>تقيّيم</a:t>
            </a:r>
            <a:r>
              <a:rPr lang="ar-EG" dirty="0"/>
              <a:t> النهائي</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startAt="5"/>
            </a:pPr>
            <a:endParaRPr lang="en-US" dirty="0"/>
          </a:p>
        </p:txBody>
      </p:sp>
      <p:sp>
        <p:nvSpPr>
          <p:cNvPr id="6" name="Content Placeholder 2"/>
          <p:cNvSpPr txBox="1">
            <a:spLocks/>
          </p:cNvSpPr>
          <p:nvPr/>
        </p:nvSpPr>
        <p:spPr>
          <a:xfrm>
            <a:off x="152399" y="1545771"/>
            <a:ext cx="11524343" cy="4870676"/>
          </a:xfrm>
          <a:prstGeom prst="rect">
            <a:avLst/>
          </a:prstGeom>
          <a:ln w="7620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endParaRPr lang="en-US" dirty="0"/>
          </a:p>
        </p:txBody>
      </p:sp>
      <p:pic>
        <p:nvPicPr>
          <p:cNvPr id="16386" name="Picture 2" descr="Image result for autopsy carto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54304" y="2246652"/>
            <a:ext cx="4016666" cy="316411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7356357" y="5337133"/>
            <a:ext cx="3972241" cy="338554"/>
          </a:xfrm>
          <a:prstGeom prst="rect">
            <a:avLst/>
          </a:prstGeom>
        </p:spPr>
        <p:txBody>
          <a:bodyPr wrap="none">
            <a:spAutoFit/>
          </a:bodyPr>
          <a:lstStyle/>
          <a:p>
            <a:r>
              <a:rPr lang="en-US" sz="1600" dirty="0"/>
              <a:t>https://</a:t>
            </a:r>
            <a:r>
              <a:rPr lang="en-US" sz="1600" dirty="0" smtClean="0"/>
              <a:t>pixabay.com/p-2025516</a:t>
            </a:r>
            <a:r>
              <a:rPr lang="en-US" sz="1600" dirty="0"/>
              <a:t>/?no_redirect</a:t>
            </a:r>
          </a:p>
        </p:txBody>
      </p:sp>
      <p:sp>
        <p:nvSpPr>
          <p:cNvPr id="10" name="Title 1"/>
          <p:cNvSpPr txBox="1">
            <a:spLocks/>
          </p:cNvSpPr>
          <p:nvPr/>
        </p:nvSpPr>
        <p:spPr>
          <a:xfrm>
            <a:off x="6996247" y="1474332"/>
            <a:ext cx="4259942" cy="728778"/>
          </a:xfrm>
          <a:prstGeom prst="rect">
            <a:avLst/>
          </a:prstGeom>
          <a:gradFill flip="none" rotWithShape="1">
            <a:gsLst>
              <a:gs pos="16000">
                <a:srgbClr val="68C8CD"/>
              </a:gs>
              <a:gs pos="83000">
                <a:srgbClr val="56C0A5"/>
              </a:gs>
            </a:gsLst>
            <a:lin ang="2700000" scaled="1"/>
            <a:tileRect/>
          </a:gradFill>
        </p:spPr>
        <p:txBody>
          <a:bodyPr vert="horz" lIns="91440" tIns="45720" rIns="91440" bIns="45720" rtlCol="0" anchor="ctr">
            <a:noAutofit/>
          </a:bodyPr>
          <a:lstStyle>
            <a:lvl1pPr algn="l" defTabSz="914400" rtl="0" eaLnBrk="1" latinLnBrk="0" hangingPunct="1">
              <a:lnSpc>
                <a:spcPct val="90000"/>
              </a:lnSpc>
              <a:spcBef>
                <a:spcPct val="0"/>
              </a:spcBef>
              <a:buNone/>
              <a:defRPr lang="en-US" sz="5000" kern="120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stStyle>
          <a:p>
            <a:pPr algn="ctr"/>
            <a:r>
              <a:rPr lang="ar-EG" sz="2400" dirty="0" smtClean="0"/>
              <a:t>التَقْيِيم النهائي:</a:t>
            </a:r>
          </a:p>
          <a:p>
            <a:pPr algn="ctr"/>
            <a:r>
              <a:rPr lang="ar-EG" sz="2400" dirty="0" smtClean="0"/>
              <a:t>تشريح الجثة</a:t>
            </a:r>
            <a:endParaRPr lang="en-US" sz="2400" dirty="0"/>
          </a:p>
        </p:txBody>
      </p:sp>
      <p:sp>
        <p:nvSpPr>
          <p:cNvPr id="9" name="Rectangle 8"/>
          <p:cNvSpPr/>
          <p:nvPr/>
        </p:nvSpPr>
        <p:spPr>
          <a:xfrm>
            <a:off x="178159" y="5337133"/>
            <a:ext cx="6096000" cy="646331"/>
          </a:xfrm>
          <a:prstGeom prst="rect">
            <a:avLst/>
          </a:prstGeom>
        </p:spPr>
        <p:txBody>
          <a:bodyPr>
            <a:spAutoFit/>
          </a:bodyPr>
          <a:lstStyle/>
          <a:p>
            <a:r>
              <a:rPr lang="en-US" dirty="0"/>
              <a:t>https://images.dailytrust.com.ng/cms/gall_content/2016/4/2016_4$largeimg23_Apr_2016_151434243.jpg</a:t>
            </a:r>
          </a:p>
        </p:txBody>
      </p:sp>
      <p:pic>
        <p:nvPicPr>
          <p:cNvPr id="16388" name="Picture 4" descr="https://images.dailytrust.com.ng/cms/gall_content/2016/4/2016_4$largeimg23_Apr_2016_15143424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9102" y="2442594"/>
            <a:ext cx="4256753" cy="2850997"/>
          </a:xfrm>
          <a:prstGeom prst="rect">
            <a:avLst/>
          </a:prstGeom>
          <a:noFill/>
          <a:extLst>
            <a:ext uri="{909E8E84-426E-40DD-AFC4-6F175D3DCCD1}">
              <a14:hiddenFill xmlns:a14="http://schemas.microsoft.com/office/drawing/2010/main">
                <a:solidFill>
                  <a:srgbClr val="FFFFFF"/>
                </a:solidFill>
              </a14:hiddenFill>
            </a:ext>
          </a:extLst>
        </p:spPr>
      </p:pic>
      <p:sp>
        <p:nvSpPr>
          <p:cNvPr id="13" name="Title 1"/>
          <p:cNvSpPr txBox="1">
            <a:spLocks/>
          </p:cNvSpPr>
          <p:nvPr/>
        </p:nvSpPr>
        <p:spPr>
          <a:xfrm>
            <a:off x="279102" y="1474332"/>
            <a:ext cx="4259942" cy="728778"/>
          </a:xfrm>
          <a:prstGeom prst="rect">
            <a:avLst/>
          </a:prstGeom>
          <a:gradFill flip="none" rotWithShape="1">
            <a:gsLst>
              <a:gs pos="16000">
                <a:srgbClr val="68C8CD"/>
              </a:gs>
              <a:gs pos="83000">
                <a:srgbClr val="56C0A5"/>
              </a:gs>
            </a:gsLst>
            <a:lin ang="2700000" scaled="1"/>
            <a:tileRect/>
          </a:gradFill>
        </p:spPr>
        <p:txBody>
          <a:bodyPr vert="horz" lIns="91440" tIns="45720" rIns="91440" bIns="45720" rtlCol="0" anchor="ctr">
            <a:noAutofit/>
          </a:bodyPr>
          <a:lstStyle>
            <a:lvl1pPr algn="l" defTabSz="914400" rtl="0" eaLnBrk="1" latinLnBrk="0" hangingPunct="1">
              <a:lnSpc>
                <a:spcPct val="90000"/>
              </a:lnSpc>
              <a:spcBef>
                <a:spcPct val="0"/>
              </a:spcBef>
              <a:buNone/>
              <a:defRPr lang="en-US" sz="5000" kern="120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stStyle>
          <a:p>
            <a:pPr algn="ctr"/>
            <a:r>
              <a:rPr lang="ar-EG" sz="2400" dirty="0" smtClean="0"/>
              <a:t>التَقْيِيم التَكْوِينِيّ:</a:t>
            </a:r>
          </a:p>
          <a:p>
            <a:pPr algn="ctr"/>
            <a:r>
              <a:rPr lang="ar-EG" sz="2400" dirty="0" smtClean="0"/>
              <a:t>فحص طبي</a:t>
            </a:r>
            <a:endParaRPr lang="en-US" sz="2400" dirty="0"/>
          </a:p>
        </p:txBody>
      </p:sp>
    </p:spTree>
    <p:extLst>
      <p:ext uri="{BB962C8B-B14F-4D97-AF65-F5344CB8AC3E}">
        <p14:creationId xmlns:p14="http://schemas.microsoft.com/office/powerpoint/2010/main" val="3158556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smtClean="0"/>
              <a:t>4.6- أ- دفتر العلامات التلقائي</a:t>
            </a:r>
            <a:endParaRPr lang="en-US" sz="5000" dirty="0"/>
          </a:p>
        </p:txBody>
      </p:sp>
      <p:sp>
        <p:nvSpPr>
          <p:cNvPr id="3" name="Content Placeholder 2"/>
          <p:cNvSpPr>
            <a:spLocks noGrp="1"/>
          </p:cNvSpPr>
          <p:nvPr>
            <p:ph idx="1"/>
          </p:nvPr>
        </p:nvSpPr>
        <p:spPr>
          <a:xfrm>
            <a:off x="6220495" y="1325021"/>
            <a:ext cx="5971503" cy="4832244"/>
          </a:xfrm>
        </p:spPr>
        <p:txBody>
          <a:bodyPr>
            <a:normAutofit/>
          </a:bodyPr>
          <a:lstStyle/>
          <a:p>
            <a:pPr algn="r" rtl="1">
              <a:buFont typeface="Wingdings" panose="05000000000000000000" pitchFamily="2" charset="2"/>
              <a:buChar char="§"/>
            </a:pPr>
            <a:r>
              <a:rPr lang="ar-LB" dirty="0" smtClean="0"/>
              <a:t>عمل ثنائي</a:t>
            </a:r>
            <a:endParaRPr lang="en-US" dirty="0" smtClean="0"/>
          </a:p>
          <a:p>
            <a:pPr algn="r" rtl="1">
              <a:buFont typeface="Wingdings" panose="05000000000000000000" pitchFamily="2" charset="2"/>
              <a:buChar char="§"/>
            </a:pPr>
            <a:r>
              <a:rPr lang="ar-LB" dirty="0" smtClean="0"/>
              <a:t>تجربة مستند تشاركي على الرابط التالي:</a:t>
            </a:r>
          </a:p>
          <a:p>
            <a:pPr algn="r" rtl="1">
              <a:buFont typeface="Wingdings" panose="05000000000000000000" pitchFamily="2" charset="2"/>
              <a:buChar char="§"/>
            </a:pPr>
            <a:r>
              <a:rPr lang="en-US" sz="2400" u="sng" dirty="0">
                <a:hlinkClick r:id="rId2"/>
              </a:rPr>
              <a:t>https://docs.google.com/spreadsheets/d/1bhfJQIYPDN38h-id8tYBiNle8ZlqzU0YaX7uB1tjyaQ/edit?usp=sharing</a:t>
            </a:r>
            <a:endParaRPr lang="en-US" sz="2400" dirty="0"/>
          </a:p>
          <a:p>
            <a:pPr algn="r" rtl="1">
              <a:buFont typeface="Wingdings" panose="05000000000000000000" pitchFamily="2" charset="2"/>
              <a:buChar char="§"/>
            </a:pPr>
            <a:endParaRPr lang="ar-LB" dirty="0" smtClean="0"/>
          </a:p>
          <a:p>
            <a:pPr algn="r" rtl="1">
              <a:buFont typeface="Wingdings" panose="05000000000000000000" pitchFamily="2" charset="2"/>
              <a:buChar char="§"/>
            </a:pPr>
            <a:r>
              <a:rPr lang="ar-LB" dirty="0" smtClean="0"/>
              <a:t>افتحوا برنامج اكسيل </a:t>
            </a:r>
            <a:r>
              <a:rPr lang="en-US" dirty="0" smtClean="0"/>
              <a:t>Excel</a:t>
            </a:r>
            <a:endParaRPr lang="ar-LB" dirty="0"/>
          </a:p>
        </p:txBody>
      </p:sp>
      <p:sp>
        <p:nvSpPr>
          <p:cNvPr id="11" name="Rectangle 10"/>
          <p:cNvSpPr/>
          <p:nvPr/>
        </p:nvSpPr>
        <p:spPr>
          <a:xfrm>
            <a:off x="-850005" y="6157265"/>
            <a:ext cx="13042003" cy="667683"/>
          </a:xfrm>
          <a:prstGeom prst="rect">
            <a:avLst/>
          </a:prstGeom>
        </p:spPr>
        <p:txBody>
          <a:bodyPr wrap="square">
            <a:spAutoFit/>
          </a:bodyPr>
          <a:lstStyle/>
          <a:p>
            <a:pPr algn="r" rtl="1">
              <a:lnSpc>
                <a:spcPct val="110000"/>
              </a:lnSpc>
            </a:pPr>
            <a:r>
              <a:rPr lang="ar-LB" sz="3600" dirty="0" smtClean="0">
                <a:solidFill>
                  <a:schemeClr val="tx1">
                    <a:lumMod val="50000"/>
                    <a:lumOff val="50000"/>
                  </a:schemeClr>
                </a:solidFill>
              </a:rPr>
              <a:t>دفتر </a:t>
            </a:r>
            <a:r>
              <a:rPr lang="ar-LB" sz="3600" dirty="0">
                <a:solidFill>
                  <a:schemeClr val="tx1">
                    <a:lumMod val="50000"/>
                    <a:lumOff val="50000"/>
                  </a:schemeClr>
                </a:solidFill>
              </a:rPr>
              <a:t>العلامات التلقائي – أ. التعرف علی بعض </a:t>
            </a:r>
            <a:r>
              <a:rPr lang="ar-LB" sz="3600" dirty="0" smtClean="0">
                <a:solidFill>
                  <a:schemeClr val="tx1">
                    <a:lumMod val="50000"/>
                    <a:lumOff val="50000"/>
                  </a:schemeClr>
                </a:solidFill>
              </a:rPr>
              <a:t>المعادلات </a:t>
            </a:r>
            <a:r>
              <a:rPr lang="en-US" sz="3600" dirty="0">
                <a:solidFill>
                  <a:schemeClr val="tx1">
                    <a:lumMod val="50000"/>
                    <a:lumOff val="50000"/>
                  </a:schemeClr>
                </a:solidFill>
              </a:rPr>
              <a:t>Worksheet 4.7 –</a:t>
            </a:r>
            <a:r>
              <a:rPr lang="ar-LB" sz="3600" dirty="0" smtClean="0">
                <a:solidFill>
                  <a:schemeClr val="tx1">
                    <a:lumMod val="50000"/>
                    <a:lumOff val="50000"/>
                  </a:schemeClr>
                </a:solidFill>
              </a:rPr>
              <a:t> </a:t>
            </a:r>
            <a:endParaRPr lang="en-US" sz="3600" dirty="0">
              <a:solidFill>
                <a:schemeClr val="tx1">
                  <a:lumMod val="50000"/>
                  <a:lumOff val="50000"/>
                </a:schemeClr>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758" y="1376537"/>
            <a:ext cx="5962918" cy="4640122"/>
          </a:xfrm>
          <a:prstGeom prst="rect">
            <a:avLst/>
          </a:prstGeom>
        </p:spPr>
      </p:pic>
    </p:spTree>
    <p:extLst>
      <p:ext uri="{BB962C8B-B14F-4D97-AF65-F5344CB8AC3E}">
        <p14:creationId xmlns:p14="http://schemas.microsoft.com/office/powerpoint/2010/main" val="812276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smtClean="0"/>
              <a:t>4.7- ب- دفتر العلامات التلقائي</a:t>
            </a:r>
            <a:endParaRPr lang="en-US" sz="5000" dirty="0"/>
          </a:p>
        </p:txBody>
      </p:sp>
      <p:sp>
        <p:nvSpPr>
          <p:cNvPr id="3" name="Content Placeholder 2"/>
          <p:cNvSpPr>
            <a:spLocks noGrp="1"/>
          </p:cNvSpPr>
          <p:nvPr>
            <p:ph idx="1"/>
          </p:nvPr>
        </p:nvSpPr>
        <p:spPr>
          <a:xfrm>
            <a:off x="334851" y="1325021"/>
            <a:ext cx="11857147" cy="4832244"/>
          </a:xfrm>
        </p:spPr>
        <p:txBody>
          <a:bodyPr>
            <a:normAutofit/>
          </a:bodyPr>
          <a:lstStyle/>
          <a:p>
            <a:pPr algn="r" rtl="1">
              <a:buFont typeface="Wingdings" panose="05000000000000000000" pitchFamily="2" charset="2"/>
              <a:buChar char="§"/>
            </a:pPr>
            <a:r>
              <a:rPr lang="ar-LB" dirty="0" smtClean="0"/>
              <a:t>عمل ثنائي</a:t>
            </a:r>
            <a:endParaRPr lang="en-US" dirty="0" smtClean="0"/>
          </a:p>
          <a:p>
            <a:pPr marL="0" indent="0" algn="r" rtl="1">
              <a:buNone/>
            </a:pPr>
            <a:endParaRPr lang="ar-LB" dirty="0" smtClean="0"/>
          </a:p>
          <a:p>
            <a:pPr algn="r" rtl="1">
              <a:buFont typeface="Wingdings" panose="05000000000000000000" pitchFamily="2" charset="2"/>
              <a:buChar char="§"/>
            </a:pPr>
            <a:r>
              <a:rPr lang="ar-LB" dirty="0" smtClean="0"/>
              <a:t>افتحوا برنامج اكسيل </a:t>
            </a:r>
            <a:r>
              <a:rPr lang="en-US" dirty="0" smtClean="0"/>
              <a:t>Excel</a:t>
            </a:r>
            <a:endParaRPr lang="ar-LB" dirty="0"/>
          </a:p>
        </p:txBody>
      </p:sp>
      <p:sp>
        <p:nvSpPr>
          <p:cNvPr id="11" name="Rectangle 10"/>
          <p:cNvSpPr/>
          <p:nvPr/>
        </p:nvSpPr>
        <p:spPr>
          <a:xfrm>
            <a:off x="-850005" y="6157265"/>
            <a:ext cx="13042003" cy="667683"/>
          </a:xfrm>
          <a:prstGeom prst="rect">
            <a:avLst/>
          </a:prstGeom>
        </p:spPr>
        <p:txBody>
          <a:bodyPr wrap="square">
            <a:spAutoFit/>
          </a:bodyPr>
          <a:lstStyle/>
          <a:p>
            <a:pPr algn="r" rtl="1">
              <a:lnSpc>
                <a:spcPct val="110000"/>
              </a:lnSpc>
            </a:pPr>
            <a:r>
              <a:rPr lang="ar-LB" sz="3600" dirty="0" smtClean="0">
                <a:solidFill>
                  <a:schemeClr val="tx1">
                    <a:lumMod val="50000"/>
                    <a:lumOff val="50000"/>
                  </a:schemeClr>
                </a:solidFill>
              </a:rPr>
              <a:t>دفتر </a:t>
            </a:r>
            <a:r>
              <a:rPr lang="ar-LB" sz="3600" dirty="0">
                <a:solidFill>
                  <a:schemeClr val="tx1">
                    <a:lumMod val="50000"/>
                    <a:lumOff val="50000"/>
                  </a:schemeClr>
                </a:solidFill>
              </a:rPr>
              <a:t>العلامات التلقائي – </a:t>
            </a:r>
            <a:r>
              <a:rPr lang="ar-LB" sz="3600" dirty="0" smtClean="0">
                <a:solidFill>
                  <a:schemeClr val="tx1">
                    <a:lumMod val="50000"/>
                    <a:lumOff val="50000"/>
                  </a:schemeClr>
                </a:solidFill>
              </a:rPr>
              <a:t>ب. </a:t>
            </a:r>
            <a:r>
              <a:rPr lang="ar-LB" sz="3600" dirty="0">
                <a:solidFill>
                  <a:schemeClr val="tx1">
                    <a:lumMod val="50000"/>
                    <a:lumOff val="50000"/>
                  </a:schemeClr>
                </a:solidFill>
              </a:rPr>
              <a:t>التعرف علی بعض </a:t>
            </a:r>
            <a:r>
              <a:rPr lang="ar-LB" sz="3600" dirty="0" smtClean="0">
                <a:solidFill>
                  <a:schemeClr val="tx1">
                    <a:lumMod val="50000"/>
                    <a:lumOff val="50000"/>
                  </a:schemeClr>
                </a:solidFill>
              </a:rPr>
              <a:t>المعادلات </a:t>
            </a:r>
            <a:r>
              <a:rPr lang="en-US" sz="3600" dirty="0">
                <a:solidFill>
                  <a:schemeClr val="tx1">
                    <a:lumMod val="50000"/>
                    <a:lumOff val="50000"/>
                  </a:schemeClr>
                </a:solidFill>
              </a:rPr>
              <a:t>Worksheet </a:t>
            </a:r>
            <a:r>
              <a:rPr lang="en-US" sz="3600" dirty="0" smtClean="0">
                <a:solidFill>
                  <a:schemeClr val="tx1">
                    <a:lumMod val="50000"/>
                    <a:lumOff val="50000"/>
                  </a:schemeClr>
                </a:solidFill>
              </a:rPr>
              <a:t>4.8 </a:t>
            </a:r>
            <a:r>
              <a:rPr lang="en-US" sz="3600" dirty="0">
                <a:solidFill>
                  <a:schemeClr val="tx1">
                    <a:lumMod val="50000"/>
                    <a:lumOff val="50000"/>
                  </a:schemeClr>
                </a:solidFill>
              </a:rPr>
              <a:t>–</a:t>
            </a:r>
            <a:r>
              <a:rPr lang="ar-LB" sz="3600" dirty="0" smtClean="0">
                <a:solidFill>
                  <a:schemeClr val="tx1">
                    <a:lumMod val="50000"/>
                    <a:lumOff val="50000"/>
                  </a:schemeClr>
                </a:solidFill>
              </a:rPr>
              <a:t> </a:t>
            </a:r>
            <a:endParaRPr lang="en-US" sz="3600" dirty="0">
              <a:solidFill>
                <a:schemeClr val="tx1">
                  <a:lumMod val="50000"/>
                  <a:lumOff val="50000"/>
                </a:schemeClr>
              </a:solidFill>
            </a:endParaRPr>
          </a:p>
        </p:txBody>
      </p:sp>
    </p:spTree>
    <p:extLst>
      <p:ext uri="{BB962C8B-B14F-4D97-AF65-F5344CB8AC3E}">
        <p14:creationId xmlns:p14="http://schemas.microsoft.com/office/powerpoint/2010/main" val="780844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623888" indent="-623888" algn="r" rtl="1"/>
            <a:r>
              <a:rPr lang="en-US" sz="4000" dirty="0" smtClean="0"/>
              <a:t>4.8</a:t>
            </a:r>
            <a:r>
              <a:rPr lang="ar-LB" sz="4000" dirty="0" smtClean="0"/>
              <a:t>- نموذج اختبار </a:t>
            </a:r>
            <a:r>
              <a:rPr lang="en-US" sz="4000" dirty="0" smtClean="0"/>
              <a:t> MCE</a:t>
            </a:r>
            <a:endParaRPr lang="en-US" sz="4000"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99219" y="1306287"/>
            <a:ext cx="4807632" cy="5148389"/>
          </a:xfrm>
        </p:spPr>
      </p:pic>
      <p:sp>
        <p:nvSpPr>
          <p:cNvPr id="9" name="Content Placeholder 2"/>
          <p:cNvSpPr txBox="1">
            <a:spLocks/>
          </p:cNvSpPr>
          <p:nvPr/>
        </p:nvSpPr>
        <p:spPr>
          <a:xfrm>
            <a:off x="5176163" y="1609859"/>
            <a:ext cx="6746524" cy="3076856"/>
          </a:xfrm>
          <a:prstGeom prst="rect">
            <a:avLst/>
          </a:prstGeom>
          <a:ln w="7620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rtl="1">
              <a:buFont typeface="Wingdings" panose="05000000000000000000" pitchFamily="2" charset="2"/>
              <a:buChar char="§"/>
            </a:pPr>
            <a:r>
              <a:rPr lang="ar-LB" sz="3600" dirty="0" smtClean="0"/>
              <a:t>ادخلوا الى موقع: </a:t>
            </a:r>
            <a:r>
              <a:rPr lang="en-US" sz="3600" dirty="0" smtClean="0">
                <a:hlinkClick r:id="rId3"/>
              </a:rPr>
              <a:t>www.socrative.com</a:t>
            </a:r>
            <a:endParaRPr lang="en-US" sz="3600" dirty="0" smtClean="0"/>
          </a:p>
          <a:p>
            <a:pPr algn="r" rtl="1">
              <a:buFont typeface="Wingdings" panose="05000000000000000000" pitchFamily="2" charset="2"/>
              <a:buChar char="§"/>
            </a:pPr>
            <a:r>
              <a:rPr lang="ar-LB" sz="3600" dirty="0" smtClean="0"/>
              <a:t>اختاروا </a:t>
            </a:r>
            <a:r>
              <a:rPr lang="en-US" sz="3600" dirty="0" smtClean="0"/>
              <a:t>Student Log In</a:t>
            </a:r>
          </a:p>
          <a:p>
            <a:pPr algn="r" rtl="1">
              <a:buFont typeface="Wingdings" panose="05000000000000000000" pitchFamily="2" charset="2"/>
              <a:buChar char="§"/>
            </a:pPr>
            <a:r>
              <a:rPr lang="ar-LB" sz="3600" dirty="0" smtClean="0"/>
              <a:t>ادخلوا رمز الغرفة: </a:t>
            </a:r>
            <a:r>
              <a:rPr lang="ar-LB" sz="3600" dirty="0" smtClean="0">
                <a:solidFill>
                  <a:srgbClr val="FF0000"/>
                </a:solidFill>
              </a:rPr>
              <a:t>؟؟؟</a:t>
            </a:r>
            <a:endParaRPr lang="en-US" sz="3600" dirty="0">
              <a:solidFill>
                <a:srgbClr val="FF0000"/>
              </a:solidFill>
            </a:endParaRPr>
          </a:p>
          <a:p>
            <a:pPr algn="r" rtl="1">
              <a:buFont typeface="Wingdings" panose="05000000000000000000" pitchFamily="2" charset="2"/>
              <a:buChar char="§"/>
            </a:pPr>
            <a:r>
              <a:rPr lang="ar-LB" sz="3600" dirty="0" smtClean="0"/>
              <a:t>ادخلوا اسماءكم</a:t>
            </a:r>
          </a:p>
          <a:p>
            <a:pPr algn="r" rtl="1">
              <a:buFont typeface="Wingdings" panose="05000000000000000000" pitchFamily="2" charset="2"/>
              <a:buChar char="§"/>
            </a:pPr>
            <a:r>
              <a:rPr lang="ar-LB" sz="3600" dirty="0" smtClean="0"/>
              <a:t>انتظروا ان يطلق المدرب الاختبار</a:t>
            </a:r>
          </a:p>
        </p:txBody>
      </p:sp>
    </p:spTree>
    <p:extLst>
      <p:ext uri="{BB962C8B-B14F-4D97-AF65-F5344CB8AC3E}">
        <p14:creationId xmlns:p14="http://schemas.microsoft.com/office/powerpoint/2010/main" val="3678739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3675" y="3297259"/>
            <a:ext cx="2973092" cy="2673962"/>
          </a:xfrm>
          <a:prstGeom prst="rect">
            <a:avLst/>
          </a:prstGeom>
        </p:spPr>
      </p:pic>
      <p:sp>
        <p:nvSpPr>
          <p:cNvPr id="2" name="Title 1"/>
          <p:cNvSpPr>
            <a:spLocks noGrp="1"/>
          </p:cNvSpPr>
          <p:nvPr>
            <p:ph type="title"/>
          </p:nvPr>
        </p:nvSpPr>
        <p:spPr/>
        <p:txBody>
          <a:bodyPr>
            <a:normAutofit/>
          </a:bodyPr>
          <a:lstStyle/>
          <a:p>
            <a:pPr marL="623888" indent="-623888" algn="r" rtl="1"/>
            <a:r>
              <a:rPr lang="en-US" sz="4800" dirty="0" smtClean="0"/>
              <a:t>4.9</a:t>
            </a:r>
            <a:r>
              <a:rPr lang="ar-LB" sz="4800" dirty="0" smtClean="0"/>
              <a:t> تقييم </a:t>
            </a:r>
            <a:r>
              <a:rPr lang="ar-LB" sz="4800" dirty="0"/>
              <a:t>النهار </a:t>
            </a:r>
            <a:r>
              <a:rPr lang="ar-LB" sz="4800" dirty="0" smtClean="0"/>
              <a:t>الرابع</a:t>
            </a:r>
            <a:endParaRPr lang="en-US" sz="4800" dirty="0"/>
          </a:p>
        </p:txBody>
      </p:sp>
      <p:sp>
        <p:nvSpPr>
          <p:cNvPr id="3" name="Content Placeholder 2"/>
          <p:cNvSpPr>
            <a:spLocks noGrp="1"/>
          </p:cNvSpPr>
          <p:nvPr>
            <p:ph idx="1"/>
          </p:nvPr>
        </p:nvSpPr>
        <p:spPr>
          <a:xfrm>
            <a:off x="170036" y="1529040"/>
            <a:ext cx="11815904" cy="1545466"/>
          </a:xfrm>
        </p:spPr>
        <p:txBody>
          <a:bodyPr>
            <a:noAutofit/>
          </a:bodyPr>
          <a:lstStyle/>
          <a:p>
            <a:pPr algn="r" rtl="1">
              <a:buFont typeface="Wingdings" panose="05000000000000000000" pitchFamily="2" charset="2"/>
              <a:buChar char="§"/>
            </a:pPr>
            <a:r>
              <a:rPr lang="ar-LB" sz="3600" dirty="0" smtClean="0"/>
              <a:t>الرجاء تعبئة البطاقات ولصقها في المكان المخصص على الحائط</a:t>
            </a:r>
          </a:p>
          <a:p>
            <a:pPr algn="r" rtl="1">
              <a:buFont typeface="Wingdings" panose="05000000000000000000" pitchFamily="2" charset="2"/>
              <a:buChar char="§"/>
            </a:pPr>
            <a:r>
              <a:rPr lang="ar-LB" sz="3600" dirty="0" smtClean="0"/>
              <a:t>لا</a:t>
            </a:r>
            <a:r>
              <a:rPr lang="en-US" sz="3600" dirty="0" smtClean="0"/>
              <a:t> </a:t>
            </a:r>
            <a:r>
              <a:rPr lang="ar-LB" sz="3600" dirty="0" smtClean="0"/>
              <a:t>تنسوا كتابة العنوان على كل بطاقة كما يظهر </a:t>
            </a:r>
            <a:endParaRPr lang="en-US" sz="3600" dirty="0" smtClean="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88596" y="3318846"/>
            <a:ext cx="2667294" cy="2673962"/>
          </a:xfrm>
          <a:prstGeom prst="rect">
            <a:avLst/>
          </a:prstGeom>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3971" y="3318846"/>
            <a:ext cx="2688827" cy="2695549"/>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99347" y="3311342"/>
            <a:ext cx="2688827" cy="2695549"/>
          </a:xfrm>
          <a:prstGeom prst="rect">
            <a:avLst/>
          </a:prstGeom>
        </p:spPr>
      </p:pic>
      <p:sp>
        <p:nvSpPr>
          <p:cNvPr id="12" name="Content Placeholder 2"/>
          <p:cNvSpPr txBox="1">
            <a:spLocks/>
          </p:cNvSpPr>
          <p:nvPr/>
        </p:nvSpPr>
        <p:spPr>
          <a:xfrm>
            <a:off x="9288595" y="3324260"/>
            <a:ext cx="2558155" cy="2252599"/>
          </a:xfrm>
          <a:prstGeom prst="rect">
            <a:avLst/>
          </a:prstGeom>
          <a:ln w="7620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buNone/>
            </a:pPr>
            <a:r>
              <a:rPr lang="ar-LB" dirty="0" smtClean="0">
                <a:solidFill>
                  <a:schemeClr val="tx1"/>
                </a:solidFill>
              </a:rPr>
              <a:t>ما تعلمت اليوم:</a:t>
            </a:r>
          </a:p>
          <a:p>
            <a:pPr marL="0" indent="0" algn="r" rtl="1">
              <a:buNone/>
            </a:pPr>
            <a:r>
              <a:rPr lang="ar-LB" sz="2400" dirty="0" smtClean="0">
                <a:solidFill>
                  <a:schemeClr val="tx1"/>
                </a:solidFill>
              </a:rPr>
              <a:t>1-...</a:t>
            </a:r>
          </a:p>
          <a:p>
            <a:pPr marL="0" indent="0" algn="r" rtl="1">
              <a:buNone/>
            </a:pPr>
            <a:r>
              <a:rPr lang="ar-LB" sz="2400" dirty="0" smtClean="0">
                <a:solidFill>
                  <a:schemeClr val="tx1"/>
                </a:solidFill>
              </a:rPr>
              <a:t>2-...</a:t>
            </a:r>
          </a:p>
          <a:p>
            <a:pPr marL="0" indent="0" algn="r" rtl="1">
              <a:buNone/>
            </a:pPr>
            <a:r>
              <a:rPr lang="ar-LB" sz="2400" dirty="0" smtClean="0">
                <a:solidFill>
                  <a:schemeClr val="tx1"/>
                </a:solidFill>
              </a:rPr>
              <a:t>3-...</a:t>
            </a:r>
          </a:p>
          <a:p>
            <a:pPr marL="0" indent="0" algn="r" rtl="1">
              <a:buNone/>
            </a:pPr>
            <a:endParaRPr lang="en-US" dirty="0">
              <a:solidFill>
                <a:schemeClr val="tx1"/>
              </a:solidFill>
            </a:endParaRPr>
          </a:p>
        </p:txBody>
      </p:sp>
      <p:sp>
        <p:nvSpPr>
          <p:cNvPr id="13" name="Content Placeholder 2"/>
          <p:cNvSpPr txBox="1">
            <a:spLocks/>
          </p:cNvSpPr>
          <p:nvPr/>
        </p:nvSpPr>
        <p:spPr>
          <a:xfrm>
            <a:off x="6222230" y="3284380"/>
            <a:ext cx="2721931" cy="2514863"/>
          </a:xfrm>
          <a:prstGeom prst="rect">
            <a:avLst/>
          </a:prstGeom>
          <a:ln w="7620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buNone/>
            </a:pPr>
            <a:r>
              <a:rPr lang="ar-LB" dirty="0">
                <a:solidFill>
                  <a:schemeClr val="tx1"/>
                </a:solidFill>
              </a:rPr>
              <a:t>ما اود ان اعرف عنه </a:t>
            </a:r>
            <a:r>
              <a:rPr lang="ar-LB" dirty="0" smtClean="0">
                <a:solidFill>
                  <a:schemeClr val="tx1"/>
                </a:solidFill>
              </a:rPr>
              <a:t>اكثر:</a:t>
            </a:r>
          </a:p>
          <a:p>
            <a:pPr marL="0" indent="0" algn="r" rtl="1">
              <a:buNone/>
            </a:pPr>
            <a:r>
              <a:rPr lang="ar-LB" sz="2000" dirty="0">
                <a:solidFill>
                  <a:schemeClr val="tx1"/>
                </a:solidFill>
              </a:rPr>
              <a:t>1-...</a:t>
            </a:r>
          </a:p>
          <a:p>
            <a:pPr marL="0" indent="0" algn="r" rtl="1">
              <a:buNone/>
            </a:pPr>
            <a:r>
              <a:rPr lang="ar-LB" sz="2000" dirty="0">
                <a:solidFill>
                  <a:schemeClr val="tx1"/>
                </a:solidFill>
              </a:rPr>
              <a:t>2-...</a:t>
            </a:r>
          </a:p>
          <a:p>
            <a:pPr marL="0" indent="0" algn="r" rtl="1">
              <a:buNone/>
            </a:pPr>
            <a:r>
              <a:rPr lang="ar-LB" sz="2000" dirty="0">
                <a:solidFill>
                  <a:schemeClr val="tx1"/>
                </a:solidFill>
              </a:rPr>
              <a:t>3-...</a:t>
            </a:r>
          </a:p>
          <a:p>
            <a:pPr marL="0" indent="0" algn="r" rtl="1">
              <a:buNone/>
            </a:pPr>
            <a:endParaRPr lang="en-US" dirty="0">
              <a:solidFill>
                <a:schemeClr val="tx1"/>
              </a:solidFill>
            </a:endParaRPr>
          </a:p>
        </p:txBody>
      </p:sp>
      <p:sp>
        <p:nvSpPr>
          <p:cNvPr id="14" name="Content Placeholder 2"/>
          <p:cNvSpPr txBox="1">
            <a:spLocks/>
          </p:cNvSpPr>
          <p:nvPr/>
        </p:nvSpPr>
        <p:spPr>
          <a:xfrm>
            <a:off x="3293393" y="3341042"/>
            <a:ext cx="2558155" cy="2500780"/>
          </a:xfrm>
          <a:prstGeom prst="rect">
            <a:avLst/>
          </a:prstGeom>
          <a:ln w="7620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buNone/>
            </a:pPr>
            <a:r>
              <a:rPr lang="ar-LB" dirty="0">
                <a:solidFill>
                  <a:schemeClr val="tx1"/>
                </a:solidFill>
              </a:rPr>
              <a:t>ما لم اجده </a:t>
            </a:r>
            <a:r>
              <a:rPr lang="ar-LB" dirty="0" smtClean="0">
                <a:solidFill>
                  <a:schemeClr val="tx1"/>
                </a:solidFill>
              </a:rPr>
              <a:t>مفيداً:</a:t>
            </a:r>
          </a:p>
          <a:p>
            <a:pPr marL="0" indent="0" algn="r" rtl="1">
              <a:buNone/>
            </a:pPr>
            <a:r>
              <a:rPr lang="ar-LB" sz="2400" dirty="0">
                <a:solidFill>
                  <a:schemeClr val="tx1"/>
                </a:solidFill>
              </a:rPr>
              <a:t>1-...</a:t>
            </a:r>
          </a:p>
          <a:p>
            <a:pPr marL="0" indent="0" algn="r" rtl="1">
              <a:buNone/>
            </a:pPr>
            <a:r>
              <a:rPr lang="ar-LB" sz="2400" dirty="0">
                <a:solidFill>
                  <a:schemeClr val="tx1"/>
                </a:solidFill>
              </a:rPr>
              <a:t>2-...</a:t>
            </a:r>
          </a:p>
          <a:p>
            <a:pPr marL="0" indent="0" algn="r" rtl="1">
              <a:buNone/>
            </a:pPr>
            <a:r>
              <a:rPr lang="ar-LB" sz="2400" dirty="0">
                <a:solidFill>
                  <a:schemeClr val="tx1"/>
                </a:solidFill>
              </a:rPr>
              <a:t>3-...</a:t>
            </a:r>
          </a:p>
          <a:p>
            <a:pPr marL="0" indent="0" algn="r" rtl="1">
              <a:buNone/>
            </a:pPr>
            <a:endParaRPr lang="en-US" dirty="0">
              <a:solidFill>
                <a:schemeClr val="tx1"/>
              </a:solidFill>
            </a:endParaRPr>
          </a:p>
        </p:txBody>
      </p:sp>
      <p:sp>
        <p:nvSpPr>
          <p:cNvPr id="16" name="Content Placeholder 2"/>
          <p:cNvSpPr txBox="1">
            <a:spLocks/>
          </p:cNvSpPr>
          <p:nvPr/>
        </p:nvSpPr>
        <p:spPr>
          <a:xfrm>
            <a:off x="170035" y="5778069"/>
            <a:ext cx="2198323" cy="605495"/>
          </a:xfrm>
          <a:prstGeom prst="rect">
            <a:avLst/>
          </a:prstGeom>
          <a:ln w="7620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chemeClr val="tx1"/>
                </a:solidFill>
              </a:rPr>
              <a:t>openclipart.org</a:t>
            </a:r>
          </a:p>
        </p:txBody>
      </p:sp>
      <p:sp>
        <p:nvSpPr>
          <p:cNvPr id="17" name="Content Placeholder 2"/>
          <p:cNvSpPr txBox="1">
            <a:spLocks/>
          </p:cNvSpPr>
          <p:nvPr/>
        </p:nvSpPr>
        <p:spPr>
          <a:xfrm>
            <a:off x="183675" y="3318846"/>
            <a:ext cx="2912837" cy="2598164"/>
          </a:xfrm>
          <a:prstGeom prst="rect">
            <a:avLst/>
          </a:prstGeom>
          <a:ln w="76200">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rtl="1">
              <a:buNone/>
            </a:pPr>
            <a:r>
              <a:rPr lang="ar-LB" dirty="0">
                <a:solidFill>
                  <a:schemeClr val="tx1"/>
                </a:solidFill>
              </a:rPr>
              <a:t>ما أحببت لو تمّ تناوله </a:t>
            </a:r>
            <a:r>
              <a:rPr lang="ar-LB" sz="2400" dirty="0" smtClean="0">
                <a:solidFill>
                  <a:schemeClr val="tx1"/>
                </a:solidFill>
              </a:rPr>
              <a:t>1-</a:t>
            </a:r>
            <a:r>
              <a:rPr lang="ar-LB" sz="2400" dirty="0">
                <a:solidFill>
                  <a:schemeClr val="tx1"/>
                </a:solidFill>
              </a:rPr>
              <a:t>...</a:t>
            </a:r>
          </a:p>
          <a:p>
            <a:pPr marL="0" indent="0" algn="r" rtl="1">
              <a:buNone/>
            </a:pPr>
            <a:r>
              <a:rPr lang="ar-LB" sz="2400" dirty="0">
                <a:solidFill>
                  <a:schemeClr val="tx1"/>
                </a:solidFill>
              </a:rPr>
              <a:t>2-...</a:t>
            </a:r>
          </a:p>
          <a:p>
            <a:pPr marL="0" indent="0" algn="r" rtl="1">
              <a:buNone/>
            </a:pPr>
            <a:r>
              <a:rPr lang="ar-LB" sz="2400" dirty="0">
                <a:solidFill>
                  <a:schemeClr val="tx1"/>
                </a:solidFill>
              </a:rPr>
              <a:t>3-...</a:t>
            </a:r>
          </a:p>
          <a:p>
            <a:pPr marL="0" indent="0" algn="r" rtl="1">
              <a:buNone/>
            </a:pPr>
            <a:endParaRPr lang="en-US" dirty="0">
              <a:solidFill>
                <a:schemeClr val="tx1"/>
              </a:solidFill>
            </a:endParaRPr>
          </a:p>
        </p:txBody>
      </p:sp>
      <p:sp>
        <p:nvSpPr>
          <p:cNvPr id="4" name="Rectangle 3"/>
          <p:cNvSpPr/>
          <p:nvPr/>
        </p:nvSpPr>
        <p:spPr>
          <a:xfrm>
            <a:off x="4246598" y="5957694"/>
            <a:ext cx="5711820" cy="707886"/>
          </a:xfrm>
          <a:prstGeom prst="rect">
            <a:avLst/>
          </a:prstGeom>
        </p:spPr>
        <p:txBody>
          <a:bodyPr wrap="none">
            <a:spAutoFit/>
          </a:bodyPr>
          <a:lstStyle/>
          <a:p>
            <a:r>
              <a:rPr lang="en-US" sz="2800" b="1" i="1" dirty="0">
                <a:hlinkClick r:id="rId5"/>
              </a:rPr>
              <a:t>https://</a:t>
            </a:r>
            <a:r>
              <a:rPr lang="en-US" sz="2800" b="1" i="1" dirty="0" smtClean="0">
                <a:hlinkClick r:id="rId5"/>
              </a:rPr>
              <a:t>padlet.com/ahdib/Eval_Day4</a:t>
            </a:r>
            <a:endParaRPr lang="en-US" sz="2800" b="1" i="1" dirty="0" smtClean="0"/>
          </a:p>
          <a:p>
            <a:endParaRPr lang="en-US" sz="1100" b="1" i="1" dirty="0"/>
          </a:p>
        </p:txBody>
      </p:sp>
    </p:spTree>
    <p:extLst>
      <p:ext uri="{BB962C8B-B14F-4D97-AF65-F5344CB8AC3E}">
        <p14:creationId xmlns:p14="http://schemas.microsoft.com/office/powerpoint/2010/main" val="484030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20462" y="1306288"/>
            <a:ext cx="10612192" cy="5524666"/>
          </a:xfrm>
        </p:spPr>
      </p:pic>
      <p:sp>
        <p:nvSpPr>
          <p:cNvPr id="2" name="Title 1"/>
          <p:cNvSpPr>
            <a:spLocks noGrp="1"/>
          </p:cNvSpPr>
          <p:nvPr>
            <p:ph type="title"/>
          </p:nvPr>
        </p:nvSpPr>
        <p:spPr/>
        <p:txBody>
          <a:bodyPr>
            <a:normAutofit/>
          </a:bodyPr>
          <a:lstStyle/>
          <a:p>
            <a:pPr algn="r" rtl="1"/>
            <a:r>
              <a:rPr lang="ar-LB" dirty="0" smtClean="0"/>
              <a:t>4.1:مناقشة  </a:t>
            </a:r>
            <a:r>
              <a:rPr lang="ar-LB" dirty="0"/>
              <a:t>نتائج </a:t>
            </a:r>
            <a:r>
              <a:rPr lang="ar-LB" dirty="0" smtClean="0"/>
              <a:t>امتحان </a:t>
            </a:r>
            <a:r>
              <a:rPr lang="ar-LB"/>
              <a:t>اليوم </a:t>
            </a:r>
            <a:r>
              <a:rPr lang="ar-LB" smtClean="0"/>
              <a:t>السابق</a:t>
            </a:r>
            <a:endParaRPr lang="en-US" sz="5000" dirty="0"/>
          </a:p>
        </p:txBody>
      </p:sp>
      <p:sp>
        <p:nvSpPr>
          <p:cNvPr id="10" name="TextBox 9"/>
          <p:cNvSpPr txBox="1"/>
          <p:nvPr/>
        </p:nvSpPr>
        <p:spPr>
          <a:xfrm>
            <a:off x="1455312" y="6018588"/>
            <a:ext cx="2444836" cy="461665"/>
          </a:xfrm>
          <a:prstGeom prst="rect">
            <a:avLst/>
          </a:prstGeom>
          <a:noFill/>
        </p:spPr>
        <p:txBody>
          <a:bodyPr wrap="none" rtlCol="0">
            <a:spAutoFit/>
          </a:bodyPr>
          <a:lstStyle/>
          <a:p>
            <a:r>
              <a:rPr lang="en-US" sz="2400" dirty="0" smtClean="0"/>
              <a:t>www.pixabay.com</a:t>
            </a:r>
            <a:endParaRPr lang="en-US" sz="2400" dirty="0"/>
          </a:p>
        </p:txBody>
      </p:sp>
    </p:spTree>
    <p:extLst>
      <p:ext uri="{BB962C8B-B14F-4D97-AF65-F5344CB8AC3E}">
        <p14:creationId xmlns:p14="http://schemas.microsoft.com/office/powerpoint/2010/main" val="1167621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smtClean="0"/>
              <a:t>4.2- </a:t>
            </a:r>
            <a:r>
              <a:rPr lang="ar-LB" dirty="0"/>
              <a:t>خلاصة </a:t>
            </a:r>
            <a:r>
              <a:rPr lang="ar-LB"/>
              <a:t>النهار </a:t>
            </a:r>
            <a:r>
              <a:rPr lang="ar-LB" smtClean="0"/>
              <a:t>الثالث</a:t>
            </a:r>
            <a:endParaRPr lang="en-US" sz="5000" dirty="0"/>
          </a:p>
        </p:txBody>
      </p:sp>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02534" y="1661372"/>
            <a:ext cx="9756519" cy="4597760"/>
          </a:xfrm>
        </p:spPr>
      </p:pic>
      <p:sp>
        <p:nvSpPr>
          <p:cNvPr id="10" name="TextBox 9"/>
          <p:cNvSpPr txBox="1"/>
          <p:nvPr/>
        </p:nvSpPr>
        <p:spPr>
          <a:xfrm>
            <a:off x="1661374" y="5825405"/>
            <a:ext cx="2444836" cy="461665"/>
          </a:xfrm>
          <a:prstGeom prst="rect">
            <a:avLst/>
          </a:prstGeom>
          <a:noFill/>
        </p:spPr>
        <p:txBody>
          <a:bodyPr wrap="none" rtlCol="0">
            <a:spAutoFit/>
          </a:bodyPr>
          <a:lstStyle/>
          <a:p>
            <a:r>
              <a:rPr lang="en-US" sz="2400" dirty="0" smtClean="0"/>
              <a:t>www.pixabay.com</a:t>
            </a:r>
            <a:endParaRPr lang="en-US" sz="2400" dirty="0"/>
          </a:p>
        </p:txBody>
      </p:sp>
      <p:sp>
        <p:nvSpPr>
          <p:cNvPr id="5" name="Rectangle 4"/>
          <p:cNvSpPr/>
          <p:nvPr/>
        </p:nvSpPr>
        <p:spPr>
          <a:xfrm>
            <a:off x="3921682" y="6137163"/>
            <a:ext cx="5711820" cy="954107"/>
          </a:xfrm>
          <a:prstGeom prst="rect">
            <a:avLst/>
          </a:prstGeom>
        </p:spPr>
        <p:txBody>
          <a:bodyPr wrap="none">
            <a:spAutoFit/>
          </a:bodyPr>
          <a:lstStyle/>
          <a:p>
            <a:r>
              <a:rPr lang="en-US" sz="2800" b="1" dirty="0">
                <a:hlinkClick r:id="rId3"/>
              </a:rPr>
              <a:t>https://</a:t>
            </a:r>
            <a:r>
              <a:rPr lang="en-US" sz="2800" b="1" dirty="0" smtClean="0">
                <a:hlinkClick r:id="rId3"/>
              </a:rPr>
              <a:t>padlet.com/ahdib/Eval_Day3</a:t>
            </a:r>
            <a:endParaRPr lang="en-US" sz="2800" b="1" dirty="0" smtClean="0"/>
          </a:p>
          <a:p>
            <a:endParaRPr lang="en-US" sz="2800" b="1" dirty="0"/>
          </a:p>
        </p:txBody>
      </p:sp>
    </p:spTree>
    <p:extLst>
      <p:ext uri="{BB962C8B-B14F-4D97-AF65-F5344CB8AC3E}">
        <p14:creationId xmlns:p14="http://schemas.microsoft.com/office/powerpoint/2010/main" val="2203997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ar-LB" dirty="0" smtClean="0"/>
              <a:t>4.3 نشاطي </a:t>
            </a:r>
            <a:r>
              <a:rPr lang="ar-LB" dirty="0"/>
              <a:t>أكثر إنتاجية</a:t>
            </a:r>
            <a:endParaRPr lang="en-US" sz="5000" dirty="0"/>
          </a:p>
        </p:txBody>
      </p:sp>
      <p:sp>
        <p:nvSpPr>
          <p:cNvPr id="3" name="Content Placeholder 2"/>
          <p:cNvSpPr>
            <a:spLocks noGrp="1"/>
          </p:cNvSpPr>
          <p:nvPr>
            <p:ph idx="1"/>
          </p:nvPr>
        </p:nvSpPr>
        <p:spPr>
          <a:xfrm>
            <a:off x="169817" y="1325022"/>
            <a:ext cx="12022183" cy="2461368"/>
          </a:xfrm>
        </p:spPr>
        <p:txBody>
          <a:bodyPr>
            <a:normAutofit/>
          </a:bodyPr>
          <a:lstStyle/>
          <a:p>
            <a:pPr algn="r" rtl="1">
              <a:buFont typeface="Wingdings" panose="05000000000000000000" pitchFamily="2" charset="2"/>
              <a:buChar char="§"/>
            </a:pPr>
            <a:r>
              <a:rPr lang="ar-LB" dirty="0" smtClean="0"/>
              <a:t>ينقسم المشاركون الى 4 مجموعات:</a:t>
            </a:r>
            <a:endParaRPr lang="ar-LB" dirty="0"/>
          </a:p>
          <a:p>
            <a:pPr algn="r" rtl="1">
              <a:buFont typeface="Wingdings" panose="05000000000000000000" pitchFamily="2" charset="2"/>
              <a:buChar char="§"/>
            </a:pPr>
            <a:r>
              <a:rPr lang="ar-LB" dirty="0" smtClean="0"/>
              <a:t>افتحوا مستند </a:t>
            </a:r>
            <a:r>
              <a:rPr lang="en-US" dirty="0" smtClean="0"/>
              <a:t>Google presentation</a:t>
            </a:r>
            <a:r>
              <a:rPr lang="ar-LB" dirty="0" smtClean="0"/>
              <a:t> على الرابط التالي (كل مجموعة تدخل اجاباتها في الشريحة المحددة لها)</a:t>
            </a:r>
            <a:r>
              <a:rPr lang="en-US" dirty="0" smtClean="0"/>
              <a:t>:</a:t>
            </a:r>
          </a:p>
          <a:p>
            <a:pPr marL="0" indent="0">
              <a:buNone/>
            </a:pPr>
            <a:r>
              <a:rPr lang="en-US" sz="2400" u="sng" dirty="0">
                <a:hlinkClick r:id="rId2"/>
              </a:rPr>
              <a:t>https://</a:t>
            </a:r>
            <a:r>
              <a:rPr lang="en-US" sz="2400" u="sng" dirty="0" smtClean="0">
                <a:hlinkClick r:id="rId2"/>
              </a:rPr>
              <a:t>docs.google.com/presentation/d/1IamVl1iB7x4I7Ofq9A_5uPbtr3W6APwXOFRuHqiXX50/edit#slide=id.p</a:t>
            </a:r>
            <a:endParaRPr lang="en-US" sz="2400" u="sng" dirty="0" smtClean="0"/>
          </a:p>
          <a:p>
            <a:pPr marL="0" indent="0">
              <a:buNone/>
            </a:pPr>
            <a:endParaRPr lang="en-US" sz="2400" dirty="0"/>
          </a:p>
          <a:p>
            <a:pPr marL="0" indent="0">
              <a:buNone/>
            </a:pPr>
            <a:endParaRPr lang="en-US" sz="2400" u="sng" dirty="0" smtClean="0"/>
          </a:p>
          <a:p>
            <a:pPr marL="0" indent="0">
              <a:buNone/>
            </a:pPr>
            <a:endParaRPr lang="en-US" sz="2400" dirty="0"/>
          </a:p>
        </p:txBody>
      </p:sp>
      <p:graphicFrame>
        <p:nvGraphicFramePr>
          <p:cNvPr id="4" name="Table 3"/>
          <p:cNvGraphicFramePr>
            <a:graphicFrameLocks noGrp="1"/>
          </p:cNvGraphicFramePr>
          <p:nvPr>
            <p:extLst>
              <p:ext uri="{D42A27DB-BD31-4B8C-83A1-F6EECF244321}">
                <p14:modId xmlns:p14="http://schemas.microsoft.com/office/powerpoint/2010/main" val="2591503630"/>
              </p:ext>
            </p:extLst>
          </p:nvPr>
        </p:nvGraphicFramePr>
        <p:xfrm>
          <a:off x="496389" y="3665373"/>
          <a:ext cx="10842170" cy="2969063"/>
        </p:xfrm>
        <a:graphic>
          <a:graphicData uri="http://schemas.openxmlformats.org/drawingml/2006/table">
            <a:tbl>
              <a:tblPr rtl="1" firstRow="1" bandRow="1">
                <a:tableStyleId>{5C22544A-7EE6-4342-B048-85BDC9FD1C3A}</a:tableStyleId>
              </a:tblPr>
              <a:tblGrid>
                <a:gridCol w="5187641">
                  <a:extLst>
                    <a:ext uri="{9D8B030D-6E8A-4147-A177-3AD203B41FA5}">
                      <a16:colId xmlns:a16="http://schemas.microsoft.com/office/drawing/2014/main" val="20000"/>
                    </a:ext>
                  </a:extLst>
                </a:gridCol>
                <a:gridCol w="5654529">
                  <a:extLst>
                    <a:ext uri="{9D8B030D-6E8A-4147-A177-3AD203B41FA5}">
                      <a16:colId xmlns:a16="http://schemas.microsoft.com/office/drawing/2014/main" val="20001"/>
                    </a:ext>
                  </a:extLst>
                </a:gridCol>
              </a:tblGrid>
              <a:tr h="561143">
                <a:tc>
                  <a:txBody>
                    <a:bodyPr/>
                    <a:lstStyle/>
                    <a:p>
                      <a:pPr marL="0" algn="l" defTabSz="914400" rtl="1" eaLnBrk="1" latinLnBrk="0" hangingPunct="1"/>
                      <a:r>
                        <a:rPr lang="en-US" sz="2800" b="0" i="1" kern="1200" dirty="0" smtClean="0">
                          <a:solidFill>
                            <a:schemeClr val="dk1"/>
                          </a:solidFill>
                          <a:latin typeface="+mn-lt"/>
                          <a:ea typeface="+mn-ea"/>
                          <a:cs typeface="+mn-cs"/>
                        </a:rPr>
                        <a:t>Slide 1</a:t>
                      </a:r>
                      <a:endParaRPr lang="ar-LB" sz="2800" b="0" i="1" kern="1200" dirty="0">
                        <a:solidFill>
                          <a:schemeClr val="dk1"/>
                        </a:solidFill>
                        <a:latin typeface="+mn-lt"/>
                        <a:ea typeface="+mn-ea"/>
                        <a:cs typeface="+mn-cs"/>
                      </a:endParaRPr>
                    </a:p>
                  </a:txBody>
                  <a:tcPr>
                    <a:solidFill>
                      <a:schemeClr val="accent1">
                        <a:lumMod val="20000"/>
                        <a:lumOff val="80000"/>
                      </a:schemeClr>
                    </a:solidFill>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800" b="0" kern="1200" dirty="0" smtClean="0">
                          <a:solidFill>
                            <a:schemeClr val="dk1"/>
                          </a:solidFill>
                          <a:latin typeface="+mn-lt"/>
                          <a:ea typeface="+mn-ea"/>
                          <a:cs typeface="+mn-cs"/>
                        </a:rPr>
                        <a:t>-Group 1</a:t>
                      </a:r>
                    </a:p>
                  </a:txBody>
                  <a:tcPr>
                    <a:solidFill>
                      <a:schemeClr val="accent1">
                        <a:lumMod val="20000"/>
                        <a:lumOff val="80000"/>
                      </a:schemeClr>
                    </a:solidFill>
                  </a:tcPr>
                </a:tc>
                <a:extLst>
                  <a:ext uri="{0D108BD9-81ED-4DB2-BD59-A6C34878D82A}">
                    <a16:rowId xmlns:a16="http://schemas.microsoft.com/office/drawing/2014/main" val="10000"/>
                  </a:ext>
                </a:extLst>
              </a:tr>
              <a:tr h="495994">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800" i="1" dirty="0" smtClean="0"/>
                        <a:t>Slide</a:t>
                      </a:r>
                      <a:r>
                        <a:rPr lang="en-US" sz="2800" i="1" baseline="0" dirty="0" smtClean="0"/>
                        <a:t> 2</a:t>
                      </a:r>
                      <a:endParaRPr lang="ar-LB" sz="2800" i="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800" dirty="0" smtClean="0"/>
                        <a:t>-Group 2</a:t>
                      </a:r>
                    </a:p>
                  </a:txBody>
                  <a:tcPr/>
                </a:tc>
                <a:extLst>
                  <a:ext uri="{0D108BD9-81ED-4DB2-BD59-A6C34878D82A}">
                    <a16:rowId xmlns:a16="http://schemas.microsoft.com/office/drawing/2014/main" val="10001"/>
                  </a:ext>
                </a:extLst>
              </a:tr>
              <a:tr h="90446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800" i="1" dirty="0" smtClean="0"/>
                        <a:t>Slide</a:t>
                      </a:r>
                      <a:r>
                        <a:rPr lang="en-US" sz="2800" i="1" baseline="0" dirty="0" smtClean="0"/>
                        <a:t> 3</a:t>
                      </a:r>
                      <a:endParaRPr lang="ar-LB" sz="2800" i="1" dirty="0" smtClean="0"/>
                    </a:p>
                  </a:txBody>
                  <a:tcPr>
                    <a:solidFill>
                      <a:schemeClr val="accent1">
                        <a:lumMod val="20000"/>
                        <a:lumOff val="80000"/>
                      </a:schemeClr>
                    </a:solidFill>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800" dirty="0" smtClean="0"/>
                        <a:t>-Group 3</a:t>
                      </a:r>
                    </a:p>
                    <a:p>
                      <a:pPr rtl="1"/>
                      <a:endParaRPr lang="ar-LB" sz="2800" dirty="0"/>
                    </a:p>
                  </a:txBody>
                  <a:tcPr>
                    <a:solidFill>
                      <a:schemeClr val="accent1">
                        <a:lumMod val="20000"/>
                        <a:lumOff val="80000"/>
                      </a:schemeClr>
                    </a:solidFill>
                  </a:tcPr>
                </a:tc>
                <a:extLst>
                  <a:ext uri="{0D108BD9-81ED-4DB2-BD59-A6C34878D82A}">
                    <a16:rowId xmlns:a16="http://schemas.microsoft.com/office/drawing/2014/main" val="10002"/>
                  </a:ext>
                </a:extLst>
              </a:tr>
              <a:tr h="904460">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800" i="1" dirty="0" smtClean="0"/>
                        <a:t>Slide</a:t>
                      </a:r>
                      <a:r>
                        <a:rPr lang="en-US" sz="2800" i="1" baseline="0" dirty="0" smtClean="0"/>
                        <a:t> 4</a:t>
                      </a:r>
                      <a:endParaRPr lang="ar-LB" sz="2800" i="1" dirty="0" smtClean="0"/>
                    </a:p>
                    <a:p>
                      <a:pPr rtl="1"/>
                      <a:endParaRPr lang="ar-LB" sz="2800" i="1" dirty="0"/>
                    </a:p>
                  </a:txBody>
                  <a:tcPr/>
                </a:tc>
                <a:tc>
                  <a:txBody>
                    <a:bodyPr/>
                    <a:lstStyle/>
                    <a:p>
                      <a:pPr marL="0" marR="0" indent="0" algn="l" defTabSz="914400" rtl="1" eaLnBrk="1" fontAlgn="auto" latinLnBrk="0" hangingPunct="1">
                        <a:lnSpc>
                          <a:spcPct val="100000"/>
                        </a:lnSpc>
                        <a:spcBef>
                          <a:spcPts val="0"/>
                        </a:spcBef>
                        <a:spcAft>
                          <a:spcPts val="0"/>
                        </a:spcAft>
                        <a:buClrTx/>
                        <a:buSzTx/>
                        <a:buFontTx/>
                        <a:buNone/>
                        <a:tabLst/>
                        <a:defRPr/>
                      </a:pPr>
                      <a:r>
                        <a:rPr lang="en-US" sz="2800" dirty="0" smtClean="0"/>
                        <a:t>-Group 4</a:t>
                      </a:r>
                      <a:endParaRPr lang="ar-LB" sz="2800" dirty="0" smtClean="0"/>
                    </a:p>
                  </a:txBody>
                  <a:tcPr/>
                </a:tc>
                <a:extLst>
                  <a:ext uri="{0D108BD9-81ED-4DB2-BD59-A6C34878D82A}">
                    <a16:rowId xmlns:a16="http://schemas.microsoft.com/office/drawing/2014/main" val="10003"/>
                  </a:ext>
                </a:extLst>
              </a:tr>
            </a:tbl>
          </a:graphicData>
        </a:graphic>
      </p:graphicFrame>
      <p:sp>
        <p:nvSpPr>
          <p:cNvPr id="8" name="Rectangle 7"/>
          <p:cNvSpPr/>
          <p:nvPr/>
        </p:nvSpPr>
        <p:spPr>
          <a:xfrm>
            <a:off x="-16577" y="6145477"/>
            <a:ext cx="12191999" cy="667683"/>
          </a:xfrm>
          <a:prstGeom prst="rect">
            <a:avLst/>
          </a:prstGeom>
        </p:spPr>
        <p:txBody>
          <a:bodyPr wrap="square">
            <a:spAutoFit/>
          </a:bodyPr>
          <a:lstStyle/>
          <a:p>
            <a:pPr algn="r" rtl="1">
              <a:lnSpc>
                <a:spcPct val="110000"/>
              </a:lnSpc>
            </a:pPr>
            <a:r>
              <a:rPr lang="ar-LB" sz="3600" dirty="0">
                <a:solidFill>
                  <a:schemeClr val="tx1">
                    <a:lumMod val="50000"/>
                    <a:lumOff val="50000"/>
                  </a:schemeClr>
                </a:solidFill>
              </a:rPr>
              <a:t>تفاصيل وتعليمات النشاط في ورقة العمل </a:t>
            </a:r>
            <a:r>
              <a:rPr lang="en-US" sz="3600" dirty="0">
                <a:solidFill>
                  <a:schemeClr val="tx1">
                    <a:lumMod val="50000"/>
                    <a:lumOff val="50000"/>
                  </a:schemeClr>
                </a:solidFill>
              </a:rPr>
              <a:t>Worksheet 4.3 </a:t>
            </a:r>
          </a:p>
        </p:txBody>
      </p:sp>
    </p:spTree>
    <p:extLst>
      <p:ext uri="{BB962C8B-B14F-4D97-AF65-F5344CB8AC3E}">
        <p14:creationId xmlns:p14="http://schemas.microsoft.com/office/powerpoint/2010/main" val="1887084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39775" indent="-739775" algn="r" rtl="1"/>
            <a:r>
              <a:rPr lang="ar-LB" dirty="0" smtClean="0"/>
              <a:t>4.4 </a:t>
            </a:r>
            <a:r>
              <a:rPr lang="ar-EG" dirty="0" smtClean="0"/>
              <a:t>–</a:t>
            </a:r>
            <a:r>
              <a:rPr lang="ar-LB" dirty="0" smtClean="0"/>
              <a:t>أ-</a:t>
            </a:r>
            <a:r>
              <a:rPr lang="ar-EG" dirty="0" smtClean="0"/>
              <a:t> </a:t>
            </a:r>
            <a:r>
              <a:rPr lang="ar-EG" dirty="0"/>
              <a:t>ال</a:t>
            </a:r>
            <a:r>
              <a:rPr lang="ar-LB" dirty="0"/>
              <a:t>تقيّيم</a:t>
            </a:r>
            <a:r>
              <a:rPr lang="ar-EG" dirty="0"/>
              <a:t> </a:t>
            </a:r>
            <a:endParaRPr lang="en-US" dirty="0"/>
          </a:p>
        </p:txBody>
      </p:sp>
      <p:sp>
        <p:nvSpPr>
          <p:cNvPr id="3" name="Content Placeholder 2"/>
          <p:cNvSpPr>
            <a:spLocks noGrp="1"/>
          </p:cNvSpPr>
          <p:nvPr>
            <p:ph idx="1"/>
          </p:nvPr>
        </p:nvSpPr>
        <p:spPr>
          <a:xfrm>
            <a:off x="3017520" y="1286589"/>
            <a:ext cx="9174481" cy="4870676"/>
          </a:xfrm>
        </p:spPr>
        <p:txBody>
          <a:bodyPr>
            <a:noAutofit/>
          </a:bodyPr>
          <a:lstStyle/>
          <a:p>
            <a:pPr algn="r" rtl="1">
              <a:lnSpc>
                <a:spcPct val="100000"/>
              </a:lnSpc>
            </a:pPr>
            <a:r>
              <a:rPr lang="ar-LB" dirty="0" smtClean="0">
                <a:cs typeface="Simplified Arabic" panose="02020603050405020304" pitchFamily="18" charset="-78"/>
              </a:rPr>
              <a:t>لماذا نقوم بالتقييم؟</a:t>
            </a:r>
          </a:p>
          <a:p>
            <a:pPr marL="0" indent="0" algn="r" rtl="1">
              <a:lnSpc>
                <a:spcPct val="100000"/>
              </a:lnSpc>
              <a:buNone/>
            </a:pPr>
            <a:r>
              <a:rPr lang="ar-LB" dirty="0" smtClean="0">
                <a:cs typeface="Simplified Arabic" panose="02020603050405020304" pitchFamily="18" charset="-78"/>
              </a:rPr>
              <a:t>اضغط الرابط التالي وقم بتعبئة الاستمارة المطلوبة:</a:t>
            </a:r>
            <a:endParaRPr lang="en-US" dirty="0" smtClean="0">
              <a:cs typeface="Simplified Arabic" panose="02020603050405020304" pitchFamily="18" charset="-78"/>
            </a:endParaRPr>
          </a:p>
          <a:p>
            <a:pPr marL="0" indent="0" algn="r" rtl="1">
              <a:lnSpc>
                <a:spcPct val="100000"/>
              </a:lnSpc>
              <a:buNone/>
            </a:pPr>
            <a:endParaRPr lang="en-US" dirty="0">
              <a:cs typeface="Simplified Arabic" panose="02020603050405020304" pitchFamily="18" charset="-78"/>
            </a:endParaRPr>
          </a:p>
          <a:p>
            <a:pPr marL="0" indent="0" algn="r" rtl="1">
              <a:lnSpc>
                <a:spcPct val="100000"/>
              </a:lnSpc>
              <a:buNone/>
            </a:pPr>
            <a:r>
              <a:rPr lang="en-US" sz="2800" u="sng" dirty="0">
                <a:hlinkClick r:id="rId2"/>
              </a:rPr>
              <a:t>https://</a:t>
            </a:r>
            <a:r>
              <a:rPr lang="en-US" sz="2800" u="sng" dirty="0" smtClean="0">
                <a:hlinkClick r:id="rId2"/>
              </a:rPr>
              <a:t>docs.google.com/forms/d/18DHA1qxxjOZL7xxkAxyd5YqyVYYvYiHBJtfw75lubBY/edit</a:t>
            </a:r>
            <a:endParaRPr lang="en-US" sz="2800" u="sng" dirty="0" smtClean="0"/>
          </a:p>
          <a:p>
            <a:pPr marL="0" indent="0" algn="r" rtl="1">
              <a:lnSpc>
                <a:spcPct val="100000"/>
              </a:lnSpc>
              <a:buNone/>
            </a:pPr>
            <a:endParaRPr lang="ar-LB" dirty="0" smtClean="0">
              <a:cs typeface="Simplified Arabic" panose="02020603050405020304" pitchFamily="18" charset="-78"/>
            </a:endParaRPr>
          </a:p>
          <a:p>
            <a:pPr marL="0" indent="0" rtl="1">
              <a:lnSpc>
                <a:spcPct val="100000"/>
              </a:lnSpc>
              <a:buNone/>
            </a:pPr>
            <a:endParaRPr lang="en-US" sz="2400" dirty="0">
              <a:solidFill>
                <a:srgbClr val="FF0000"/>
              </a:solidFill>
              <a:cs typeface="Simplified Arabic" panose="02020603050405020304" pitchFamily="18" charset="-78"/>
            </a:endParaRPr>
          </a:p>
        </p:txBody>
      </p:sp>
      <p:grpSp>
        <p:nvGrpSpPr>
          <p:cNvPr id="7" name="Group 6"/>
          <p:cNvGrpSpPr/>
          <p:nvPr/>
        </p:nvGrpSpPr>
        <p:grpSpPr>
          <a:xfrm>
            <a:off x="3229158" y="42204"/>
            <a:ext cx="1243584" cy="1253174"/>
            <a:chOff x="3088478" y="0"/>
            <a:chExt cx="1243584" cy="1253174"/>
          </a:xfrm>
        </p:grpSpPr>
        <p:pic>
          <p:nvPicPr>
            <p:cNvPr id="8" name="Content Placeholder 4"/>
            <p:cNvPicPr>
              <a:picLocks/>
            </p:cNvPicPr>
            <p:nvPr/>
          </p:nvPicPr>
          <p:blipFill>
            <a:blip r:embed="rId3">
              <a:extLst>
                <a:ext uri="{28A0092B-C50C-407E-A947-70E740481C1C}">
                  <a14:useLocalDpi xmlns:a14="http://schemas.microsoft.com/office/drawing/2010/main" val="0"/>
                </a:ext>
              </a:extLst>
            </a:blip>
            <a:stretch>
              <a:fillRect/>
            </a:stretch>
          </p:blipFill>
          <p:spPr>
            <a:xfrm>
              <a:off x="3116614" y="0"/>
              <a:ext cx="1188720" cy="914400"/>
            </a:xfrm>
            <a:prstGeom prst="rect">
              <a:avLst/>
            </a:prstGeom>
            <a:gradFill flip="none" rotWithShape="1">
              <a:gsLst>
                <a:gs pos="16000">
                  <a:srgbClr val="68C8CD"/>
                </a:gs>
                <a:gs pos="83000">
                  <a:srgbClr val="56C0A5"/>
                </a:gs>
              </a:gsLst>
              <a:lin ang="2700000" scaled="1"/>
              <a:tileRect/>
            </a:gradFill>
            <a:ln w="76200">
              <a:noFill/>
            </a:ln>
          </p:spPr>
        </p:pic>
        <p:sp>
          <p:nvSpPr>
            <p:cNvPr id="9" name="Rounded Rectangle 8"/>
            <p:cNvSpPr/>
            <p:nvPr/>
          </p:nvSpPr>
          <p:spPr>
            <a:xfrm>
              <a:off x="3088478" y="933134"/>
              <a:ext cx="1243584" cy="320040"/>
            </a:xfrm>
            <a:prstGeom prst="roundRect">
              <a:avLst>
                <a:gd name="adj" fmla="val 27448"/>
              </a:avLst>
            </a:prstGeom>
            <a:solidFill>
              <a:schemeClr val="accent6">
                <a:lumMod val="20000"/>
                <a:lumOff val="80000"/>
              </a:schemeClr>
            </a:solidFill>
            <a:ln w="76200">
              <a:noFill/>
            </a:ln>
          </p:spPr>
          <p:txBody>
            <a:bodyPr vert="horz" lIns="0" tIns="0" rIns="0" bIns="0" rtlCol="0">
              <a:noAutofit/>
            </a:bodyPr>
            <a:lstStyle/>
            <a:p>
              <a:pPr algn="ctr">
                <a:lnSpc>
                  <a:spcPct val="90000"/>
                </a:lnSpc>
                <a:spcBef>
                  <a:spcPts val="1000"/>
                </a:spcBef>
                <a:buFont typeface="Arial" panose="020B0604020202020204" pitchFamily="34" charset="0"/>
                <a:buNone/>
              </a:pPr>
              <a:r>
                <a:rPr lang="en-US" sz="2400" b="1" dirty="0">
                  <a:solidFill>
                    <a:schemeClr val="accent6">
                      <a:lumMod val="50000"/>
                    </a:schemeClr>
                  </a:solidFill>
                </a:rPr>
                <a:t>4</a:t>
              </a:r>
              <a:r>
                <a:rPr lang="en-US" sz="2400" b="1" dirty="0" smtClean="0">
                  <a:solidFill>
                    <a:schemeClr val="accent6">
                      <a:lumMod val="50000"/>
                    </a:schemeClr>
                  </a:solidFill>
                </a:rPr>
                <a:t>0 min</a:t>
              </a:r>
              <a:endParaRPr lang="en-US" sz="2400" b="1" dirty="0">
                <a:solidFill>
                  <a:schemeClr val="accent6">
                    <a:lumMod val="50000"/>
                  </a:schemeClr>
                </a:solidFill>
              </a:endParaRPr>
            </a:p>
          </p:txBody>
        </p:sp>
      </p:grpSp>
      <p:sp>
        <p:nvSpPr>
          <p:cNvPr id="10" name="Rectangle 9"/>
          <p:cNvSpPr/>
          <p:nvPr/>
        </p:nvSpPr>
        <p:spPr>
          <a:xfrm>
            <a:off x="141668" y="6029567"/>
            <a:ext cx="11932274" cy="1280672"/>
          </a:xfrm>
          <a:prstGeom prst="rect">
            <a:avLst/>
          </a:prstGeom>
        </p:spPr>
        <p:txBody>
          <a:bodyPr wrap="square">
            <a:spAutoFit/>
          </a:bodyPr>
          <a:lstStyle/>
          <a:p>
            <a:pPr algn="r" rtl="1">
              <a:lnSpc>
                <a:spcPct val="110000"/>
              </a:lnSpc>
            </a:pPr>
            <a:r>
              <a:rPr lang="ar-LB" sz="3600" dirty="0" smtClean="0">
                <a:solidFill>
                  <a:schemeClr val="tx1">
                    <a:lumMod val="50000"/>
                    <a:lumOff val="50000"/>
                  </a:schemeClr>
                </a:solidFill>
              </a:rPr>
              <a:t>تفاصيل وتعليمات النشاط في ورقة العمل</a:t>
            </a:r>
            <a:r>
              <a:rPr lang="en-US" sz="3600" dirty="0" smtClean="0">
                <a:solidFill>
                  <a:schemeClr val="tx1">
                    <a:lumMod val="50000"/>
                    <a:lumOff val="50000"/>
                  </a:schemeClr>
                </a:solidFill>
              </a:rPr>
              <a:t> Worksheet 4.4 </a:t>
            </a:r>
            <a:r>
              <a:rPr lang="ar-LB" sz="3600" dirty="0">
                <a:solidFill>
                  <a:schemeClr val="tx1">
                    <a:lumMod val="50000"/>
                    <a:lumOff val="50000"/>
                  </a:schemeClr>
                </a:solidFill>
              </a:rPr>
              <a:t>التقييم - أ. لماذا نقّيم</a:t>
            </a:r>
          </a:p>
          <a:p>
            <a:pPr algn="r" rtl="1">
              <a:lnSpc>
                <a:spcPct val="110000"/>
              </a:lnSpc>
            </a:pPr>
            <a:endParaRPr lang="en-US" sz="3600" dirty="0">
              <a:solidFill>
                <a:schemeClr val="tx1">
                  <a:lumMod val="50000"/>
                  <a:lumOff val="50000"/>
                </a:schemeClr>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2026376"/>
            <a:ext cx="2857500" cy="2857500"/>
          </a:xfrm>
          <a:prstGeom prst="rect">
            <a:avLst/>
          </a:prstGeom>
        </p:spPr>
      </p:pic>
    </p:spTree>
    <p:extLst>
      <p:ext uri="{BB962C8B-B14F-4D97-AF65-F5344CB8AC3E}">
        <p14:creationId xmlns:p14="http://schemas.microsoft.com/office/powerpoint/2010/main" val="4280640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39775" indent="-739775" algn="r" rtl="1"/>
            <a:r>
              <a:rPr lang="ar-LB" dirty="0" smtClean="0"/>
              <a:t>4.5 </a:t>
            </a:r>
            <a:r>
              <a:rPr lang="ar-EG" dirty="0" smtClean="0"/>
              <a:t>–</a:t>
            </a:r>
            <a:r>
              <a:rPr lang="ar-LB" dirty="0" smtClean="0"/>
              <a:t>ج-</a:t>
            </a:r>
            <a:r>
              <a:rPr lang="ar-EG" dirty="0" smtClean="0"/>
              <a:t> </a:t>
            </a:r>
            <a:r>
              <a:rPr lang="ar-EG" dirty="0"/>
              <a:t>ال</a:t>
            </a:r>
            <a:r>
              <a:rPr lang="ar-LB" dirty="0" smtClean="0"/>
              <a:t>تقيّيم:</a:t>
            </a:r>
            <a:r>
              <a:rPr lang="ar-LB" dirty="0" smtClean="0">
                <a:cs typeface="Simplified Arabic" panose="02020603050405020304" pitchFamily="18" charset="-78"/>
              </a:rPr>
              <a:t>عرض </a:t>
            </a:r>
            <a:r>
              <a:rPr lang="ar-LB" dirty="0">
                <a:cs typeface="Simplified Arabic" panose="02020603050405020304" pitchFamily="18" charset="-78"/>
              </a:rPr>
              <a:t>نتائج الاجابات</a:t>
            </a:r>
            <a:endParaRPr lang="en-US" dirty="0"/>
          </a:p>
        </p:txBody>
      </p:sp>
      <p:sp>
        <p:nvSpPr>
          <p:cNvPr id="3" name="Content Placeholder 2"/>
          <p:cNvSpPr>
            <a:spLocks noGrp="1"/>
          </p:cNvSpPr>
          <p:nvPr>
            <p:ph idx="1"/>
          </p:nvPr>
        </p:nvSpPr>
        <p:spPr/>
        <p:txBody>
          <a:bodyPr>
            <a:noAutofit/>
          </a:bodyPr>
          <a:lstStyle/>
          <a:p>
            <a:pPr marL="0" indent="0" algn="r" rtl="1">
              <a:lnSpc>
                <a:spcPct val="100000"/>
              </a:lnSpc>
              <a:buNone/>
            </a:pPr>
            <a:endParaRPr lang="ar-LB" dirty="0" smtClean="0">
              <a:cs typeface="Simplified Arabic" panose="02020603050405020304" pitchFamily="18" charset="-78"/>
            </a:endParaRPr>
          </a:p>
          <a:p>
            <a:pPr marL="0" indent="0" algn="r" rtl="1">
              <a:lnSpc>
                <a:spcPct val="100000"/>
              </a:lnSpc>
              <a:buNone/>
            </a:pPr>
            <a:r>
              <a:rPr lang="ar-LB" dirty="0" smtClean="0">
                <a:cs typeface="Simplified Arabic" panose="02020603050405020304" pitchFamily="18" charset="-78"/>
              </a:rPr>
              <a:t>عرض نتائج الاجابات ومناقشتها مع المشاركين من </a:t>
            </a:r>
            <a:r>
              <a:rPr lang="en-US" dirty="0" smtClean="0">
                <a:cs typeface="Simplified Arabic" panose="02020603050405020304" pitchFamily="18" charset="-78"/>
              </a:rPr>
              <a:t>google drive </a:t>
            </a:r>
            <a:r>
              <a:rPr lang="ar-LB" dirty="0" smtClean="0">
                <a:cs typeface="Simplified Arabic" panose="02020603050405020304" pitchFamily="18" charset="-78"/>
              </a:rPr>
              <a:t> الخاص بالمدرب</a:t>
            </a:r>
            <a:endParaRPr lang="en-US" dirty="0" smtClean="0">
              <a:cs typeface="Simplified Arabic" panose="02020603050405020304" pitchFamily="18" charset="-78"/>
            </a:endParaRPr>
          </a:p>
          <a:p>
            <a:pPr marL="0" indent="0" algn="r" rtl="1">
              <a:lnSpc>
                <a:spcPct val="100000"/>
              </a:lnSpc>
              <a:buNone/>
            </a:pPr>
            <a:endParaRPr lang="en-US" dirty="0">
              <a:cs typeface="Simplified Arabic" panose="02020603050405020304" pitchFamily="18" charset="-78"/>
            </a:endParaRPr>
          </a:p>
          <a:p>
            <a:pPr marL="0" indent="0" algn="r" rtl="1">
              <a:lnSpc>
                <a:spcPct val="100000"/>
              </a:lnSpc>
              <a:buNone/>
            </a:pPr>
            <a:endParaRPr lang="en-US" dirty="0" smtClean="0">
              <a:cs typeface="Simplified Arabic" panose="02020603050405020304" pitchFamily="18" charset="-78"/>
            </a:endParaRPr>
          </a:p>
          <a:p>
            <a:pPr marL="0" indent="0" algn="r" rtl="1">
              <a:lnSpc>
                <a:spcPct val="100000"/>
              </a:lnSpc>
              <a:buNone/>
            </a:pPr>
            <a:r>
              <a:rPr lang="ar-LB" dirty="0" smtClean="0">
                <a:cs typeface="Simplified Arabic" panose="02020603050405020304" pitchFamily="18" charset="-78"/>
              </a:rPr>
              <a:t>تصنيف انشطة التقييم بين تكويني ونهائي</a:t>
            </a:r>
          </a:p>
          <a:p>
            <a:pPr marL="0" indent="0" algn="r" rtl="1">
              <a:lnSpc>
                <a:spcPct val="100000"/>
              </a:lnSpc>
              <a:buNone/>
            </a:pPr>
            <a:r>
              <a:rPr lang="en-US" sz="2800" dirty="0">
                <a:cs typeface="Simplified Arabic" panose="02020603050405020304" pitchFamily="18" charset="-78"/>
                <a:hlinkClick r:id="rId2"/>
              </a:rPr>
              <a:t>https://</a:t>
            </a:r>
            <a:r>
              <a:rPr lang="en-US" sz="2800" dirty="0" smtClean="0">
                <a:cs typeface="Simplified Arabic" panose="02020603050405020304" pitchFamily="18" charset="-78"/>
                <a:hlinkClick r:id="rId2"/>
              </a:rPr>
              <a:t>sites.google.com/site/twtcrdp/assessment</a:t>
            </a:r>
            <a:endParaRPr lang="ar-LB" sz="2800" dirty="0" smtClean="0">
              <a:cs typeface="Simplified Arabic" panose="02020603050405020304" pitchFamily="18" charset="-78"/>
            </a:endParaRPr>
          </a:p>
          <a:p>
            <a:pPr marL="0" indent="0" algn="r" rtl="1">
              <a:lnSpc>
                <a:spcPct val="100000"/>
              </a:lnSpc>
              <a:buNone/>
            </a:pPr>
            <a:endParaRPr lang="ar-LB" dirty="0">
              <a:cs typeface="Simplified Arabic" panose="02020603050405020304" pitchFamily="18" charset="-78"/>
            </a:endParaRPr>
          </a:p>
          <a:p>
            <a:pPr marL="0" indent="0" algn="r" rtl="1">
              <a:lnSpc>
                <a:spcPct val="100000"/>
              </a:lnSpc>
              <a:buNone/>
            </a:pPr>
            <a:endParaRPr lang="ar-LB" dirty="0" smtClean="0">
              <a:cs typeface="Simplified Arabic" panose="02020603050405020304" pitchFamily="18" charset="-78"/>
            </a:endParaRPr>
          </a:p>
          <a:p>
            <a:pPr marL="0" indent="0" algn="r" rtl="1">
              <a:lnSpc>
                <a:spcPct val="100000"/>
              </a:lnSpc>
              <a:buNone/>
            </a:pPr>
            <a:endParaRPr lang="en-US" sz="2400" dirty="0" smtClean="0">
              <a:cs typeface="Simplified Arabic" panose="02020603050405020304" pitchFamily="18" charset="-78"/>
            </a:endParaRPr>
          </a:p>
          <a:p>
            <a:pPr marL="0" indent="0" algn="r" rtl="1">
              <a:lnSpc>
                <a:spcPct val="100000"/>
              </a:lnSpc>
              <a:buNone/>
            </a:pPr>
            <a:endParaRPr lang="en-US" dirty="0" smtClean="0">
              <a:cs typeface="Simplified Arabic" panose="02020603050405020304" pitchFamily="18" charset="-78"/>
            </a:endParaRPr>
          </a:p>
        </p:txBody>
      </p:sp>
      <p:sp>
        <p:nvSpPr>
          <p:cNvPr id="4" name="Rectangle 3"/>
          <p:cNvSpPr/>
          <p:nvPr/>
        </p:nvSpPr>
        <p:spPr>
          <a:xfrm>
            <a:off x="141668" y="6029567"/>
            <a:ext cx="11932274" cy="1280672"/>
          </a:xfrm>
          <a:prstGeom prst="rect">
            <a:avLst/>
          </a:prstGeom>
        </p:spPr>
        <p:txBody>
          <a:bodyPr wrap="square">
            <a:spAutoFit/>
          </a:bodyPr>
          <a:lstStyle/>
          <a:p>
            <a:pPr algn="r" rtl="1">
              <a:lnSpc>
                <a:spcPct val="110000"/>
              </a:lnSpc>
            </a:pPr>
            <a:r>
              <a:rPr lang="ar-LB" sz="3600" dirty="0" smtClean="0">
                <a:solidFill>
                  <a:schemeClr val="tx1">
                    <a:lumMod val="50000"/>
                    <a:lumOff val="50000"/>
                  </a:schemeClr>
                </a:solidFill>
              </a:rPr>
              <a:t>تفاصيل وتعليمات النشاط في ورقة العمل</a:t>
            </a:r>
            <a:r>
              <a:rPr lang="en-US" sz="3600" dirty="0" smtClean="0">
                <a:solidFill>
                  <a:schemeClr val="tx1">
                    <a:lumMod val="50000"/>
                    <a:lumOff val="50000"/>
                  </a:schemeClr>
                </a:solidFill>
              </a:rPr>
              <a:t> Worksheet 4.6 </a:t>
            </a:r>
            <a:r>
              <a:rPr lang="ar-LB" sz="3600" dirty="0">
                <a:solidFill>
                  <a:schemeClr val="tx1">
                    <a:lumMod val="50000"/>
                    <a:lumOff val="50000"/>
                  </a:schemeClr>
                </a:solidFill>
              </a:rPr>
              <a:t>التقييم - </a:t>
            </a:r>
            <a:r>
              <a:rPr lang="ar-LB" sz="3600" dirty="0" smtClean="0">
                <a:solidFill>
                  <a:schemeClr val="tx1">
                    <a:lumMod val="50000"/>
                    <a:lumOff val="50000"/>
                  </a:schemeClr>
                </a:solidFill>
              </a:rPr>
              <a:t>ج. </a:t>
            </a:r>
            <a:endParaRPr lang="ar-LB" sz="3600" dirty="0">
              <a:solidFill>
                <a:schemeClr val="tx1">
                  <a:lumMod val="50000"/>
                  <a:lumOff val="50000"/>
                </a:schemeClr>
              </a:solidFill>
            </a:endParaRPr>
          </a:p>
          <a:p>
            <a:pPr algn="r" rtl="1">
              <a:lnSpc>
                <a:spcPct val="110000"/>
              </a:lnSpc>
            </a:pPr>
            <a:endParaRPr lang="en-US" sz="3600" dirty="0">
              <a:solidFill>
                <a:schemeClr val="tx1">
                  <a:lumMod val="50000"/>
                  <a:lumOff val="50000"/>
                </a:schemeClr>
              </a:solidFill>
            </a:endParaRPr>
          </a:p>
        </p:txBody>
      </p:sp>
    </p:spTree>
    <p:extLst>
      <p:ext uri="{BB962C8B-B14F-4D97-AF65-F5344CB8AC3E}">
        <p14:creationId xmlns:p14="http://schemas.microsoft.com/office/powerpoint/2010/main" val="1756491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39775" indent="-739775" algn="r" rtl="1"/>
            <a:r>
              <a:rPr lang="ar-EG" dirty="0" smtClean="0"/>
              <a:t>أنو</a:t>
            </a:r>
            <a:r>
              <a:rPr lang="ar-LB" dirty="0" smtClean="0"/>
              <a:t>ا</a:t>
            </a:r>
            <a:r>
              <a:rPr lang="ar-EG" dirty="0" smtClean="0"/>
              <a:t>ع </a:t>
            </a:r>
            <a:r>
              <a:rPr lang="ar-EG" dirty="0"/>
              <a:t>ال</a:t>
            </a:r>
            <a:r>
              <a:rPr lang="ar-LB" dirty="0"/>
              <a:t>تقيّيم</a:t>
            </a:r>
            <a:r>
              <a:rPr lang="ar-EG" dirty="0"/>
              <a:t> : ال</a:t>
            </a:r>
            <a:r>
              <a:rPr lang="ar-LB" dirty="0"/>
              <a:t>تقيّيم</a:t>
            </a:r>
            <a:r>
              <a:rPr lang="ar-EG" dirty="0"/>
              <a:t> التَكْوِينِي</a:t>
            </a:r>
            <a:endParaRPr lang="en-US" dirty="0"/>
          </a:p>
        </p:txBody>
      </p:sp>
      <p:sp>
        <p:nvSpPr>
          <p:cNvPr id="3" name="Content Placeholder 2"/>
          <p:cNvSpPr>
            <a:spLocks noGrp="1"/>
          </p:cNvSpPr>
          <p:nvPr>
            <p:ph idx="1"/>
          </p:nvPr>
        </p:nvSpPr>
        <p:spPr/>
        <p:txBody>
          <a:bodyPr>
            <a:noAutofit/>
          </a:bodyPr>
          <a:lstStyle/>
          <a:p>
            <a:pPr algn="r" rtl="1">
              <a:lnSpc>
                <a:spcPct val="100000"/>
              </a:lnSpc>
            </a:pPr>
            <a:r>
              <a:rPr lang="ar-EG" dirty="0" smtClean="0">
                <a:cs typeface="Simplified Arabic" panose="02020603050405020304" pitchFamily="18" charset="-78"/>
              </a:rPr>
              <a:t>تُستخدم البيانات المستخلصة من التقييم التَكْوِينِيّ لإثراء عملية التعليم بالمعلومات المفيدة.</a:t>
            </a:r>
          </a:p>
          <a:p>
            <a:pPr algn="r" rtl="1">
              <a:lnSpc>
                <a:spcPct val="100000"/>
              </a:lnSpc>
            </a:pPr>
            <a:r>
              <a:rPr lang="ar-EG" dirty="0" smtClean="0">
                <a:cs typeface="Simplified Arabic" panose="02020603050405020304" pitchFamily="18" charset="-78"/>
              </a:rPr>
              <a:t>توفر </a:t>
            </a:r>
            <a:r>
              <a:rPr lang="ar-EG" dirty="0">
                <a:cs typeface="Simplified Arabic" panose="02020603050405020304" pitchFamily="18" charset="-78"/>
              </a:rPr>
              <a:t>البيانات </a:t>
            </a:r>
            <a:r>
              <a:rPr lang="ar-EG" dirty="0" smtClean="0">
                <a:cs typeface="Simplified Arabic" panose="02020603050405020304" pitchFamily="18" charset="-78"/>
              </a:rPr>
              <a:t>المستخلصة </a:t>
            </a:r>
            <a:r>
              <a:rPr lang="ar-EG" dirty="0">
                <a:cs typeface="Simplified Arabic" panose="02020603050405020304" pitchFamily="18" charset="-78"/>
              </a:rPr>
              <a:t>من التقييم التَكْوِينِيّ </a:t>
            </a:r>
            <a:r>
              <a:rPr lang="ar-EG" dirty="0" smtClean="0">
                <a:cs typeface="Simplified Arabic" panose="02020603050405020304" pitchFamily="18" charset="-78"/>
              </a:rPr>
              <a:t>معلومات حول مدى جودة أداء الطلاب أثناء مسار عملية التعليم، بحيث يمكن </a:t>
            </a:r>
            <a:r>
              <a:rPr lang="ar-EG" dirty="0">
                <a:cs typeface="Simplified Arabic" panose="02020603050405020304" pitchFamily="18" charset="-78"/>
              </a:rPr>
              <a:t>الاستفادة من </a:t>
            </a:r>
            <a:r>
              <a:rPr lang="ar-EG" dirty="0" smtClean="0">
                <a:cs typeface="Simplified Arabic" panose="02020603050405020304" pitchFamily="18" charset="-78"/>
              </a:rPr>
              <a:t>الأفعال - </a:t>
            </a:r>
            <a:r>
              <a:rPr lang="ar-EG" dirty="0">
                <a:cs typeface="Simplified Arabic" panose="02020603050405020304" pitchFamily="18" charset="-78"/>
              </a:rPr>
              <a:t>أو </a:t>
            </a:r>
            <a:r>
              <a:rPr lang="ar-EG" dirty="0" smtClean="0">
                <a:cs typeface="Simplified Arabic" panose="02020603050405020304" pitchFamily="18" charset="-78"/>
              </a:rPr>
              <a:t>بشكلٍ </a:t>
            </a:r>
            <a:r>
              <a:rPr lang="ar-EG" dirty="0">
                <a:cs typeface="Simplified Arabic" panose="02020603050405020304" pitchFamily="18" charset="-78"/>
              </a:rPr>
              <a:t>أكثر </a:t>
            </a:r>
            <a:r>
              <a:rPr lang="ar-EG" dirty="0" smtClean="0">
                <a:cs typeface="Simplified Arabic" panose="02020603050405020304" pitchFamily="18" charset="-78"/>
              </a:rPr>
              <a:t>تحديدًا- من ردود الأفعال، بغرض تعديل التعليم بناءً على تلك المعلومات.</a:t>
            </a:r>
          </a:p>
          <a:p>
            <a:pPr algn="r" rtl="1">
              <a:lnSpc>
                <a:spcPct val="100000"/>
              </a:lnSpc>
            </a:pPr>
            <a:r>
              <a:rPr lang="ar-EG" dirty="0" smtClean="0">
                <a:cs typeface="Simplified Arabic" panose="02020603050405020304" pitchFamily="18" charset="-78"/>
              </a:rPr>
              <a:t>يسهم استخدام </a:t>
            </a:r>
            <a:r>
              <a:rPr lang="ar-EG" dirty="0">
                <a:cs typeface="Simplified Arabic" panose="02020603050405020304" pitchFamily="18" charset="-78"/>
              </a:rPr>
              <a:t>البيانات </a:t>
            </a:r>
            <a:r>
              <a:rPr lang="ar-EG" dirty="0" smtClean="0">
                <a:cs typeface="Simplified Arabic" panose="02020603050405020304" pitchFamily="18" charset="-78"/>
              </a:rPr>
              <a:t>المستخلصة </a:t>
            </a:r>
            <a:r>
              <a:rPr lang="ar-EG" dirty="0">
                <a:cs typeface="Simplified Arabic" panose="02020603050405020304" pitchFamily="18" charset="-78"/>
              </a:rPr>
              <a:t>من التقييم </a:t>
            </a:r>
            <a:r>
              <a:rPr lang="ar-EG" dirty="0" smtClean="0">
                <a:cs typeface="Simplified Arabic" panose="02020603050405020304" pitchFamily="18" charset="-78"/>
              </a:rPr>
              <a:t>التَكْوِينِي في تمكين المُعلّمين </a:t>
            </a:r>
            <a:r>
              <a:rPr lang="ar-EG" dirty="0">
                <a:cs typeface="Simplified Arabic" panose="02020603050405020304" pitchFamily="18" charset="-78"/>
              </a:rPr>
              <a:t>من تحسين </a:t>
            </a:r>
            <a:r>
              <a:rPr lang="ar-EG" dirty="0" smtClean="0">
                <a:cs typeface="Simplified Arabic" panose="02020603050405020304" pitchFamily="18" charset="-78"/>
              </a:rPr>
              <a:t>عملية التعليم، والاستفادة من الفرصة المتاحة أمامهم قبل ضياعها.</a:t>
            </a:r>
            <a:endParaRPr lang="en-US" dirty="0" smtClean="0">
              <a:cs typeface="Simplified Arabic" panose="02020603050405020304" pitchFamily="18" charset="-78"/>
            </a:endParaRPr>
          </a:p>
        </p:txBody>
      </p:sp>
    </p:spTree>
    <p:extLst>
      <p:ext uri="{BB962C8B-B14F-4D97-AF65-F5344CB8AC3E}">
        <p14:creationId xmlns:p14="http://schemas.microsoft.com/office/powerpoint/2010/main" val="4228787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39775" indent="-739775" algn="r" rtl="1"/>
            <a:r>
              <a:rPr lang="ar-EG" dirty="0" smtClean="0"/>
              <a:t>أنو</a:t>
            </a:r>
            <a:r>
              <a:rPr lang="ar-LB" dirty="0" smtClean="0"/>
              <a:t>ا</a:t>
            </a:r>
            <a:r>
              <a:rPr lang="ar-EG" dirty="0" smtClean="0"/>
              <a:t>ع ال</a:t>
            </a:r>
            <a:r>
              <a:rPr lang="ar-LB" dirty="0" smtClean="0"/>
              <a:t>تقيّيم</a:t>
            </a:r>
            <a:r>
              <a:rPr lang="ar-EG" dirty="0"/>
              <a:t>: ال</a:t>
            </a:r>
            <a:r>
              <a:rPr lang="ar-LB" dirty="0"/>
              <a:t>تقيّيم</a:t>
            </a:r>
            <a:r>
              <a:rPr lang="ar-EG" dirty="0" smtClean="0"/>
              <a:t> التَكْوِينِي</a:t>
            </a:r>
            <a:endParaRPr lang="en-US" dirty="0"/>
          </a:p>
        </p:txBody>
      </p:sp>
      <p:sp>
        <p:nvSpPr>
          <p:cNvPr id="3" name="Content Placeholder 2"/>
          <p:cNvSpPr>
            <a:spLocks noGrp="1"/>
          </p:cNvSpPr>
          <p:nvPr>
            <p:ph idx="1"/>
          </p:nvPr>
        </p:nvSpPr>
        <p:spPr/>
        <p:txBody>
          <a:bodyPr>
            <a:normAutofit/>
          </a:bodyPr>
          <a:lstStyle/>
          <a:p>
            <a:pPr lvl="0" algn="r" rtl="1">
              <a:lnSpc>
                <a:spcPct val="100000"/>
              </a:lnSpc>
            </a:pPr>
            <a:r>
              <a:rPr lang="ar-EG" dirty="0" smtClean="0">
                <a:latin typeface="Simplified Arabic" panose="02020603050405020304" pitchFamily="18" charset="-78"/>
                <a:cs typeface="Simplified Arabic" panose="02020603050405020304" pitchFamily="18" charset="-78"/>
              </a:rPr>
              <a:t>يمكن أن تكون التَقْيِيمات التَكْوِينِيّة كبيرة الحجم، وأن تشمل اختبارات فصلية تغطي فصول متعددة من المادة التعليمية، أو أن تكون تقييمات صغيرة مثل سؤال ”التحقق من الفهم"، الذي يسأله المُعلّم للصّف بعد تقديم مادة تعليمية جديدة.</a:t>
            </a:r>
          </a:p>
          <a:p>
            <a:pPr lvl="0" algn="r" rtl="1">
              <a:lnSpc>
                <a:spcPct val="100000"/>
              </a:lnSpc>
            </a:pPr>
            <a:r>
              <a:rPr lang="ar-EG" dirty="0" smtClean="0">
                <a:latin typeface="Simplified Arabic" panose="02020603050405020304" pitchFamily="18" charset="-78"/>
                <a:cs typeface="Simplified Arabic" panose="02020603050405020304" pitchFamily="18" charset="-78"/>
              </a:rPr>
              <a:t>في كلا المثالين، فإن المعلومات المستخلصة من التَقْيِيم تكون بهدف تقييم مدي تقدم الطلاب خلال مرحلة محددة من مسار التعليم، بحيث يمكن للمعلم معالجة ثغرات التَعَلُّمَ لدى الطلاب، وضبط عملية التعليم وفقًا لاحتياجات الطلاب التعليمية. (فينابلز، 2014)</a:t>
            </a:r>
            <a:endParaRPr lang="en-US" dirty="0" smtClean="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3433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739775" indent="-739775" algn="r" rtl="1"/>
            <a:r>
              <a:rPr lang="ar-EG" dirty="0" smtClean="0"/>
              <a:t>أنواع </a:t>
            </a:r>
            <a:r>
              <a:rPr lang="ar-EG" dirty="0"/>
              <a:t>ال</a:t>
            </a:r>
            <a:r>
              <a:rPr lang="ar-LB" dirty="0"/>
              <a:t>تقيّيم</a:t>
            </a:r>
            <a:r>
              <a:rPr lang="ar-EG" dirty="0"/>
              <a:t> : ال</a:t>
            </a:r>
            <a:r>
              <a:rPr lang="ar-LB" dirty="0"/>
              <a:t>تقيّيم</a:t>
            </a:r>
            <a:r>
              <a:rPr lang="ar-EG" dirty="0"/>
              <a:t> النهائي</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514350" indent="-514350">
              <a:buFont typeface="+mj-lt"/>
              <a:buAutoNum type="arabicPeriod"/>
            </a:pPr>
            <a:endParaRPr lang="en-US" dirty="0" smtClean="0"/>
          </a:p>
          <a:p>
            <a:pPr marL="514350" indent="-514350">
              <a:buFont typeface="+mj-lt"/>
              <a:buAutoNum type="arabicPeriod" startAt="5"/>
            </a:pPr>
            <a:endParaRPr lang="en-US" dirty="0"/>
          </a:p>
        </p:txBody>
      </p:sp>
      <p:sp>
        <p:nvSpPr>
          <p:cNvPr id="6" name="Content Placeholder 2"/>
          <p:cNvSpPr txBox="1">
            <a:spLocks/>
          </p:cNvSpPr>
          <p:nvPr/>
        </p:nvSpPr>
        <p:spPr>
          <a:xfrm>
            <a:off x="152400" y="1545771"/>
            <a:ext cx="11352664" cy="3735913"/>
          </a:xfrm>
          <a:prstGeom prst="rect">
            <a:avLst/>
          </a:prstGeom>
          <a:ln w="76200">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24625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rgbClr val="24625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rgbClr val="24625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600" kern="1200">
                <a:solidFill>
                  <a:srgbClr val="24625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rgbClr val="24625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r" rtl="1">
              <a:lnSpc>
                <a:spcPct val="100000"/>
              </a:lnSpc>
            </a:pPr>
            <a:r>
              <a:rPr lang="ar-EG" dirty="0" smtClean="0">
                <a:cs typeface="Simplified Arabic" panose="02020603050405020304" pitchFamily="18" charset="-78"/>
              </a:rPr>
              <a:t>التَقْيِيم النهائي: تُستخدم البيانات المستخلصة من التقييم النهائي في تَقْيِيم عملية التعليم.</a:t>
            </a:r>
          </a:p>
          <a:p>
            <a:pPr lvl="0" algn="r" rtl="1">
              <a:lnSpc>
                <a:spcPct val="100000"/>
              </a:lnSpc>
            </a:pPr>
            <a:r>
              <a:rPr lang="ar-EG" dirty="0">
                <a:cs typeface="Simplified Arabic" panose="02020603050405020304" pitchFamily="18" charset="-78"/>
              </a:rPr>
              <a:t>تهدف البيانات </a:t>
            </a:r>
            <a:r>
              <a:rPr lang="ar-EG" dirty="0" smtClean="0">
                <a:cs typeface="Simplified Arabic" panose="02020603050405020304" pitchFamily="18" charset="-78"/>
              </a:rPr>
              <a:t>المُستخلصة </a:t>
            </a:r>
            <a:r>
              <a:rPr lang="ar-EG" dirty="0">
                <a:cs typeface="Simplified Arabic" panose="02020603050405020304" pitchFamily="18" charset="-78"/>
              </a:rPr>
              <a:t>من التقييم النهائي </a:t>
            </a:r>
            <a:r>
              <a:rPr lang="ar-EG" dirty="0" smtClean="0">
                <a:cs typeface="Simplified Arabic" panose="02020603050405020304" pitchFamily="18" charset="-78"/>
              </a:rPr>
              <a:t>إلى تصنيف وتحديد مستوى إتقان الطلاب لما تعلموه، وبالتالي، تصنيف وتحديد مستوى التعليم الذي يقدمه المُعلِّم.</a:t>
            </a:r>
          </a:p>
          <a:p>
            <a:pPr lvl="0" algn="r" rtl="1">
              <a:lnSpc>
                <a:spcPct val="100000"/>
              </a:lnSpc>
            </a:pPr>
            <a:r>
              <a:rPr lang="ar-EG" dirty="0">
                <a:cs typeface="Simplified Arabic" panose="02020603050405020304" pitchFamily="18" charset="-78"/>
              </a:rPr>
              <a:t>البيانات المُستخلصة من التقييم النهائي هي </a:t>
            </a:r>
            <a:r>
              <a:rPr lang="ar-EG" dirty="0" smtClean="0">
                <a:cs typeface="Simplified Arabic" panose="02020603050405020304" pitchFamily="18" charset="-78"/>
              </a:rPr>
              <a:t>بيانات ”نهائية"، والتي عادةً ما يتم الحصول عليها في نهاية مرحلة التعليم، دون أن يكون لها تأثير على عملية التعليم ذاتها. (فينابلز، 2014)</a:t>
            </a:r>
            <a:endParaRPr lang="en-US" dirty="0">
              <a:cs typeface="Simplified Arabic" panose="02020603050405020304" pitchFamily="18" charset="-78"/>
            </a:endParaRPr>
          </a:p>
        </p:txBody>
      </p:sp>
    </p:spTree>
    <p:extLst>
      <p:ext uri="{BB962C8B-B14F-4D97-AF65-F5344CB8AC3E}">
        <p14:creationId xmlns:p14="http://schemas.microsoft.com/office/powerpoint/2010/main" val="3747890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WT1">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TWT1</Template>
  <TotalTime>2594</TotalTime>
  <Words>623</Words>
  <Application>Microsoft Office PowerPoint</Application>
  <PresentationFormat>Widescreen</PresentationFormat>
  <Paragraphs>101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Simplified Arabic</vt:lpstr>
      <vt:lpstr>Verdana</vt:lpstr>
      <vt:lpstr>Wingdings</vt:lpstr>
      <vt:lpstr>TWT1</vt:lpstr>
      <vt:lpstr>وحدة التعليم باعتماد التكنولوجيا لشهادة المعلم المعتمد من ميكروسوفت MCE))</vt:lpstr>
      <vt:lpstr>4.1:مناقشة  نتائج امتحان اليوم السابق</vt:lpstr>
      <vt:lpstr>4.2- خلاصة النهار الثالث</vt:lpstr>
      <vt:lpstr>4.3 نشاطي أكثر إنتاجية</vt:lpstr>
      <vt:lpstr>4.4 –أ- التقيّيم </vt:lpstr>
      <vt:lpstr>4.5 –ج- التقيّيم:عرض نتائج الاجابات</vt:lpstr>
      <vt:lpstr>أنواع التقيّيم : التقيّيم التَكْوِينِي</vt:lpstr>
      <vt:lpstr>أنواع التقيّيم: التقيّيم التَكْوِينِي</vt:lpstr>
      <vt:lpstr>أنواع التقيّيم : التقيّيم النهائي</vt:lpstr>
      <vt:lpstr>أنواع التقيّيم : التقيّيم النهائي</vt:lpstr>
      <vt:lpstr>4.6- أ- دفتر العلامات التلقائي</vt:lpstr>
      <vt:lpstr>4.7- ب- دفتر العلامات التلقائي</vt:lpstr>
      <vt:lpstr>4.8- نموذج اختبار  MCE</vt:lpstr>
      <vt:lpstr>4.9 تقييم النهار الرابع</vt:lpstr>
    </vt:vector>
  </TitlesOfParts>
  <Company>CtrlSoft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Claudine Aziz</dc:creator>
  <cp:lastModifiedBy>Ahmad Deeb</cp:lastModifiedBy>
  <cp:revision>528</cp:revision>
  <dcterms:created xsi:type="dcterms:W3CDTF">2017-07-02T22:02:34Z</dcterms:created>
  <dcterms:modified xsi:type="dcterms:W3CDTF">2018-06-18T20:14:44Z</dcterms:modified>
</cp:coreProperties>
</file>