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2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335" r:id="rId18"/>
    <p:sldId id="336" r:id="rId19"/>
    <p:sldId id="337" r:id="rId20"/>
    <p:sldId id="374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361" r:id="rId29"/>
    <p:sldId id="375" r:id="rId30"/>
    <p:sldId id="3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0A5"/>
    <a:srgbClr val="246252"/>
    <a:srgbClr val="48BC9E"/>
    <a:srgbClr val="68C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0" indent="0" algn="ctr">
              <a:buNone/>
              <a:defRPr lang="en-US" sz="4800" b="1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spcBef>
                <a:spcPct val="0"/>
              </a:spcBef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3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75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7653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25" y="301718"/>
            <a:ext cx="1237957" cy="730395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" y="343922"/>
            <a:ext cx="1872051" cy="626755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 userDrawn="1"/>
        </p:nvSpPr>
        <p:spPr>
          <a:xfrm>
            <a:off x="0" y="0"/>
            <a:ext cx="3106582" cy="1306287"/>
          </a:xfrm>
          <a:prstGeom prst="roundRect">
            <a:avLst/>
          </a:prstGeom>
          <a:noFill/>
          <a:ln w="38100">
            <a:solidFill>
              <a:srgbClr val="48B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0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808" y="1"/>
            <a:ext cx="9322191" cy="130628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228600" lvl="0" indent="-228600" algn="ctr">
              <a:buFont typeface="Arial" panose="020B0604020202020204" pitchFamily="34" charset="0"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93371"/>
            <a:ext cx="12192000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2462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2462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2462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462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462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1Anou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2Anou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3Anou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4Anou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ub.crdp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esigningoutcomes.com/assets/PadWheelV4/PadWheel_Poster_V4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e.org/standards/for-educator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Eval_Day1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dlet.com/ahdib/Eval_Day2" TargetMode="Externa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881969/6sjl9omfh64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ahdib/gg8y664in5un" TargetMode="External"/><Relationship Id="rId5" Type="http://schemas.openxmlformats.org/officeDocument/2006/relationships/hyperlink" Target="https://padlet.com/ahdib/8oseqcj78tzt" TargetMode="External"/><Relationship Id="rId4" Type="http://schemas.openxmlformats.org/officeDocument/2006/relationships/hyperlink" Target="https://padlet.com/ahdib881969/1r9vb7o2yn77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311" y="1841680"/>
            <a:ext cx="9285668" cy="1841231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/>
              <a:t>وحدة التعليم باعتماد التكنولوجيا لشهادة المعلم المعتمد من ميكروسوفت </a:t>
            </a:r>
            <a:r>
              <a:rPr lang="en-US" sz="5400" dirty="0" smtClean="0"/>
              <a:t>MCE)</a:t>
            </a:r>
            <a:r>
              <a:rPr lang="ar-LB" sz="5400" dirty="0" smtClean="0"/>
              <a:t>)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55311" y="3902746"/>
            <a:ext cx="9285668" cy="1841231"/>
          </a:xfrm>
        </p:spPr>
        <p:txBody>
          <a:bodyPr anchor="t"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/>
              <a:t>Teaching With Technology Module for Microsoft MCE Certification</a:t>
            </a:r>
          </a:p>
          <a:p>
            <a:pPr marL="0" indent="0" algn="ctr">
              <a:buNone/>
            </a:pP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56729" y="1019895"/>
            <a:ext cx="2482832" cy="695762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1"/>
            <a:r>
              <a:rPr lang="ar-LB" sz="4000" dirty="0" smtClean="0"/>
              <a:t>اليوم الثاني</a:t>
            </a:r>
            <a:endParaRPr lang="en-US" sz="4000" dirty="0"/>
          </a:p>
        </p:txBody>
      </p:sp>
      <p:sp>
        <p:nvSpPr>
          <p:cNvPr id="9" name="Rounded Rectangle 8"/>
          <p:cNvSpPr/>
          <p:nvPr/>
        </p:nvSpPr>
        <p:spPr>
          <a:xfrm>
            <a:off x="4024647" y="5743977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المهندس أحمد ديب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2.5 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870" y="3052294"/>
            <a:ext cx="10942749" cy="978794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LB" sz="4400" dirty="0" smtClean="0">
                <a:solidFill>
                  <a:schemeClr val="tx1"/>
                </a:solidFill>
              </a:rPr>
              <a:t>عرض المقررات من الطاولات الاربع</a:t>
            </a:r>
            <a:endParaRPr lang="ar-L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-1-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-1-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padlet.com/ahdib/Table1Anout</a:t>
            </a:r>
            <a:endParaRPr lang="en-US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defRPr/>
            </a:pPr>
            <a:endParaRPr lang="en-US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defRPr/>
            </a:pPr>
            <a:endParaRPr lang="ar-LB" dirty="0"/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4" name="Oval 3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8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9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-2-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-2-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algn="r" rt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padlet.com/ahdib/Table2Anout</a:t>
            </a:r>
            <a:endParaRPr lang="en-US" dirty="0" smtClean="0"/>
          </a:p>
          <a:p>
            <a:pPr algn="r" rtl="1"/>
            <a:endParaRPr lang="en-US" dirty="0" smtClean="0"/>
          </a:p>
          <a:p>
            <a:pPr algn="r" rtl="1"/>
            <a:endParaRPr lang="ar-LB" dirty="0"/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</a:t>
            </a:r>
            <a:r>
              <a:rPr lang="ar-LB" b="1" dirty="0" smtClean="0">
                <a:solidFill>
                  <a:srgbClr val="FF0000"/>
                </a:solidFill>
              </a:rPr>
              <a:t>-3-</a:t>
            </a:r>
            <a:endParaRPr lang="ar-LB" b="1" dirty="0">
              <a:solidFill>
                <a:srgbClr val="FF000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-3-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marL="0" indent="0" algn="r" rtl="1">
              <a:buNone/>
            </a:pPr>
            <a:endParaRPr lang="ar-LB" sz="1800" u="sng" dirty="0" smtClean="0">
              <a:solidFill>
                <a:srgbClr val="FF0000"/>
              </a:solidFill>
            </a:endParaRPr>
          </a:p>
          <a:p>
            <a:pPr algn="r" rt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padlet.com/ahdib/Table3Anout</a:t>
            </a:r>
            <a:endParaRPr lang="en-US" dirty="0" smtClean="0"/>
          </a:p>
          <a:p>
            <a:pPr algn="r" rtl="1"/>
            <a:endParaRPr lang="en-US" dirty="0" smtClean="0"/>
          </a:p>
          <a:p>
            <a:pPr algn="r" rtl="1"/>
            <a:endParaRPr lang="en-US" dirty="0" smtClean="0"/>
          </a:p>
          <a:p>
            <a:pPr algn="r" rtl="1"/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5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-4-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-4-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marL="0" indent="0" algn="r" rtl="1">
              <a:buNone/>
            </a:pPr>
            <a:endParaRPr lang="ar-LB" sz="1800" u="sng" dirty="0" smtClean="0">
              <a:solidFill>
                <a:srgbClr val="FF0000"/>
              </a:solidFill>
            </a:endParaRPr>
          </a:p>
          <a:p>
            <a:pPr algn="r" rt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padlet.com/ahdib/Table4Anout</a:t>
            </a:r>
            <a:endParaRPr lang="en-US" dirty="0" smtClean="0"/>
          </a:p>
          <a:p>
            <a:pPr algn="r" rtl="1"/>
            <a:endParaRPr lang="en-US" dirty="0" smtClean="0"/>
          </a:p>
          <a:p>
            <a:pPr algn="r" rtl="1"/>
            <a:endParaRPr lang="en-US" dirty="0"/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2.6- </a:t>
            </a:r>
            <a:r>
              <a:rPr lang="ar-LB" dirty="0"/>
              <a:t>نشاط :هل درسي اكثر </a:t>
            </a:r>
            <a:r>
              <a:rPr lang="ar-LB" dirty="0" smtClean="0"/>
              <a:t>فعالية؟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اذا توفرت الأجهزة عمل فردي، او تقسيم لمجموعات متشابهة من حيث الاختصاص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يتخير كل مشارك درساً من مادته.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يقوم المشاركون بتنزيل قالب التخطيط على الرابط:</a:t>
            </a:r>
          </a:p>
          <a:p>
            <a:pPr algn="r" rtl="1"/>
            <a:r>
              <a:rPr lang="en-US" dirty="0">
                <a:hlinkClick r:id="rId2"/>
              </a:rPr>
              <a:t>https://edusub.crdp.org</a:t>
            </a:r>
            <a:endParaRPr lang="en-US" dirty="0"/>
          </a:p>
          <a:p>
            <a:pPr marL="0" indent="0" algn="l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العمل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2.6 </a:t>
            </a:r>
          </a:p>
        </p:txBody>
      </p:sp>
    </p:spTree>
    <p:extLst>
      <p:ext uri="{BB962C8B-B14F-4D97-AF65-F5344CB8AC3E}">
        <p14:creationId xmlns:p14="http://schemas.microsoft.com/office/powerpoint/2010/main" val="178203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2.7- تفكر </a:t>
            </a:r>
            <a:r>
              <a:rPr lang="ar-LB" dirty="0"/>
              <a:t>حول التخطيط للدرس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0837" y="1856936"/>
            <a:ext cx="10438228" cy="395694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/>
              <a:t>ما هي الأداة التكنولوجية التي تم استخدامها في هذا النشاط؟ واهميتها في التعليم؟</a:t>
            </a:r>
          </a:p>
          <a:p>
            <a:pPr algn="r" rtl="1">
              <a:buFont typeface="Wingdings" panose="05000000000000000000" pitchFamily="2" charset="2"/>
              <a:buChar char="§"/>
            </a:pPr>
            <a:endParaRPr lang="ar-LB" sz="3600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/>
              <a:t> وكيف يمكن توظيفها في العملية التعلمية/التعليمية؟</a:t>
            </a:r>
          </a:p>
        </p:txBody>
      </p:sp>
    </p:spTree>
    <p:extLst>
      <p:ext uri="{BB962C8B-B14F-4D97-AF65-F5344CB8AC3E}">
        <p14:creationId xmlns:p14="http://schemas.microsoft.com/office/powerpoint/2010/main" val="31420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49829"/>
            <a:ext cx="4924697" cy="550817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/>
              <a:t>التعليم هو </a:t>
            </a:r>
            <a:r>
              <a:rPr lang="ar-LB" dirty="0"/>
              <a:t>مزيج </a:t>
            </a:r>
            <a:r>
              <a:rPr lang="ar-LB" dirty="0" smtClean="0"/>
              <a:t>مركب </a:t>
            </a:r>
            <a:r>
              <a:rPr lang="ar-LB" dirty="0"/>
              <a:t>من:</a:t>
            </a:r>
          </a:p>
          <a:p>
            <a:pPr algn="r" rtl="1"/>
            <a:r>
              <a:rPr lang="ar-LB" dirty="0"/>
              <a:t>ما يعرفه المعلمون عن المحتوى الذي </a:t>
            </a:r>
            <a:r>
              <a:rPr lang="ar-LB" dirty="0" smtClean="0"/>
              <a:t>يدرسونه.</a:t>
            </a:r>
            <a:endParaRPr lang="ar-LB" dirty="0"/>
          </a:p>
          <a:p>
            <a:pPr algn="r" rtl="1"/>
            <a:r>
              <a:rPr lang="ar-LB" dirty="0"/>
              <a:t>كيف يقررون تعليم هذا المحتوى</a:t>
            </a:r>
          </a:p>
          <a:p>
            <a:pPr algn="r" rtl="1"/>
            <a:r>
              <a:rPr lang="ar-LB" dirty="0"/>
              <a:t>الأدوات التي يستخدمونها لتنفيذ خططهم.</a:t>
            </a:r>
            <a:endParaRPr lang="en-US" sz="2200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95" y="1349829"/>
            <a:ext cx="6085306" cy="550817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ar-LB" sz="4000" dirty="0" smtClean="0"/>
              <a:t>أ- </a:t>
            </a:r>
            <a:r>
              <a:rPr lang="ar-LB" sz="4000" dirty="0"/>
              <a:t>إطار معرفة المحتوى التربوي التكنولوجي: ربط </a:t>
            </a:r>
            <a:r>
              <a:rPr lang="ar-LB" sz="4000" dirty="0" smtClean="0"/>
              <a:t> المحتوى </a:t>
            </a:r>
            <a:r>
              <a:rPr lang="ar-LB" sz="4000" dirty="0"/>
              <a:t>التربوي  بالتكنولوجيا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25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ب- </a:t>
            </a:r>
            <a:r>
              <a:rPr lang="ar-LB" sz="4000" dirty="0"/>
              <a:t>إطار معرفة المحتوى التربوي التكنولوجي: ربط المحتوى </a:t>
            </a:r>
            <a:r>
              <a:rPr lang="ar-LB" sz="4000" dirty="0" smtClean="0"/>
              <a:t>التربوي  بالتكنولوجيا</a:t>
            </a:r>
            <a:endParaRPr lang="en-US" sz="4000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93371"/>
            <a:ext cx="4920343" cy="5464628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LB" dirty="0" smtClean="0"/>
              <a:t>ركز تعليم المعلمين </a:t>
            </a:r>
            <a:r>
              <a:rPr lang="ar-LB" dirty="0"/>
              <a:t>على معرفة المحتوى وعلم التربية باعتبارها </a:t>
            </a:r>
            <a:r>
              <a:rPr lang="ar-LB" dirty="0" smtClean="0"/>
              <a:t>شواغل منفصلة.</a:t>
            </a:r>
          </a:p>
          <a:p>
            <a:pPr algn="r" rtl="1"/>
            <a:r>
              <a:rPr lang="ar-LB" dirty="0" smtClean="0"/>
              <a:t>كان </a:t>
            </a:r>
            <a:r>
              <a:rPr lang="ar-LB" dirty="0" err="1" smtClean="0"/>
              <a:t>شولمان</a:t>
            </a:r>
            <a:r>
              <a:rPr lang="ar-LB" dirty="0" smtClean="0"/>
              <a:t> </a:t>
            </a:r>
            <a:r>
              <a:rPr lang="ar-LB" dirty="0"/>
              <a:t>(1986) </a:t>
            </a:r>
            <a:r>
              <a:rPr lang="ar-LB" dirty="0" smtClean="0"/>
              <a:t>أول </a:t>
            </a:r>
            <a:r>
              <a:rPr lang="ar-LB" dirty="0"/>
              <a:t>من أكد على أهمية كيفية عمل "مكونات المعرفة" </a:t>
            </a:r>
            <a:r>
              <a:rPr lang="ar-LB" dirty="0" smtClean="0"/>
              <a:t>معاً، بدلاً </a:t>
            </a:r>
            <a:r>
              <a:rPr lang="ar-LB" dirty="0"/>
              <a:t>من العمل بشكل منفصل</a:t>
            </a:r>
            <a:r>
              <a:rPr lang="ar-LB" dirty="0" smtClean="0"/>
              <a:t>.</a:t>
            </a:r>
          </a:p>
          <a:p>
            <a:pPr algn="r" rtl="1"/>
            <a:r>
              <a:rPr lang="en-US" dirty="0" smtClean="0"/>
              <a:t> </a:t>
            </a:r>
            <a:r>
              <a:rPr lang="ar-LB" dirty="0"/>
              <a:t> ومدد </a:t>
            </a:r>
            <a:r>
              <a:rPr lang="ar-LB" dirty="0" err="1"/>
              <a:t>هيوز</a:t>
            </a:r>
            <a:r>
              <a:rPr lang="ar-LB" dirty="0"/>
              <a:t> (2000) مفهوم </a:t>
            </a:r>
            <a:r>
              <a:rPr lang="ar-LB" dirty="0" err="1"/>
              <a:t>شولمان</a:t>
            </a:r>
            <a:r>
              <a:rPr lang="ar-LB" dirty="0"/>
              <a:t> بإضافة التكنولوجيا كعنصر آخر من المعرفة التي يحتاجها المعلمون.</a:t>
            </a:r>
            <a:endParaRPr lang="en-US" dirty="0" smtClean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943" y="1306286"/>
            <a:ext cx="6357258" cy="55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ج- </a:t>
            </a:r>
            <a:r>
              <a:rPr lang="ar-LB" sz="4000" dirty="0"/>
              <a:t>إطار معرفة المحتوى التربوي التكنولوجي: ربط المحتوى التربوي بالتكنولوجيا</a:t>
            </a:r>
            <a:endParaRPr lang="en-US" sz="4000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93371"/>
            <a:ext cx="4920343" cy="5464628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LB" sz="2800" dirty="0" smtClean="0"/>
              <a:t>تشكل معرفة المحتوى التربوي التكنولوجي (</a:t>
            </a:r>
            <a:r>
              <a:rPr lang="en-US" sz="2800" dirty="0" smtClean="0"/>
              <a:t>TPACK</a:t>
            </a:r>
            <a:r>
              <a:rPr lang="ar-LB" sz="2800" dirty="0"/>
              <a:t>) </a:t>
            </a:r>
            <a:r>
              <a:rPr lang="ar-LB" sz="2800" dirty="0" smtClean="0"/>
              <a:t>مزيجاً </a:t>
            </a:r>
            <a:r>
              <a:rPr lang="ar-LB" sz="2800" dirty="0"/>
              <a:t>من </a:t>
            </a:r>
            <a:r>
              <a:rPr lang="ar-LB" sz="2800" dirty="0" smtClean="0"/>
              <a:t>معرفة </a:t>
            </a:r>
            <a:r>
              <a:rPr lang="ar-LB" sz="2800" dirty="0"/>
              <a:t>التكنولوجية والتربوية، والمحتوى</a:t>
            </a:r>
            <a:r>
              <a:rPr lang="ar-LB" sz="2800" dirty="0" smtClean="0"/>
              <a:t>.</a:t>
            </a:r>
          </a:p>
          <a:p>
            <a:pPr algn="r" rtl="1"/>
            <a:r>
              <a:rPr lang="ar-LB" sz="2800" dirty="0"/>
              <a:t>مراجعة الصورة 1.5 لتوضيح كيفية تلاقي هذه </a:t>
            </a:r>
            <a:r>
              <a:rPr lang="ar-LB" sz="2800" dirty="0" smtClean="0"/>
              <a:t>المجالات </a:t>
            </a:r>
            <a:r>
              <a:rPr lang="ar-LB" sz="2800" dirty="0"/>
              <a:t>وتداخلها</a:t>
            </a:r>
            <a:r>
              <a:rPr lang="ar-LB" sz="2800" dirty="0" smtClean="0"/>
              <a:t>.</a:t>
            </a:r>
          </a:p>
          <a:p>
            <a:pPr algn="r" rtl="1"/>
            <a:r>
              <a:rPr lang="ar-LB" sz="2800" dirty="0" smtClean="0"/>
              <a:t>إن المعلمين المتواجدين في المنطقة الوسطية في الرسم البياني، أي عند اندماج المجالات الثلاثة، يتمتعون بالمهارات اللازمة لدمج التكنولوجيا في التعليم (</a:t>
            </a:r>
            <a:r>
              <a:rPr lang="en-US" sz="2800" dirty="0"/>
              <a:t>Mishra &amp; Koehler, </a:t>
            </a:r>
            <a:r>
              <a:rPr lang="en-US" sz="2800" dirty="0" smtClean="0"/>
              <a:t>2006</a:t>
            </a:r>
            <a:r>
              <a:rPr lang="ar-LB" sz="2800" dirty="0" smtClean="0"/>
              <a:t>)</a:t>
            </a:r>
            <a:endParaRPr lang="en-US" sz="2800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943" y="1306286"/>
            <a:ext cx="6357258" cy="555171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920342" y="4314423"/>
            <a:ext cx="3502441" cy="128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7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2" y="1306288"/>
            <a:ext cx="10612192" cy="552466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2.1:مناقشة  </a:t>
            </a:r>
            <a:r>
              <a:rPr lang="ar-LB" dirty="0"/>
              <a:t>نتائج </a:t>
            </a:r>
            <a:r>
              <a:rPr lang="ar-LB" dirty="0" smtClean="0"/>
              <a:t>امتحان </a:t>
            </a:r>
            <a:r>
              <a:rPr lang="ar-LB"/>
              <a:t>اليوم </a:t>
            </a:r>
            <a:r>
              <a:rPr lang="ar-LB" smtClean="0"/>
              <a:t>السابق</a:t>
            </a:r>
            <a:endParaRPr lang="en-US" sz="5000" dirty="0"/>
          </a:p>
        </p:txBody>
      </p:sp>
      <p:sp>
        <p:nvSpPr>
          <p:cNvPr id="10" name="TextBox 9"/>
          <p:cNvSpPr txBox="1"/>
          <p:nvPr/>
        </p:nvSpPr>
        <p:spPr>
          <a:xfrm>
            <a:off x="1455312" y="6018588"/>
            <a:ext cx="244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www.pixabay.com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790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د- </a:t>
            </a:r>
            <a:r>
              <a:rPr lang="en-US" sz="4000" dirty="0" err="1" smtClean="0"/>
              <a:t>Padagogy</a:t>
            </a:r>
            <a:r>
              <a:rPr lang="en-US" sz="4000" dirty="0" smtClean="0"/>
              <a:t> Wheel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309094" y="3090930"/>
            <a:ext cx="11784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designingoutcomes.com/assets/PadWheelV4/PadWheel_Poster_V4.pdf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900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اليونسكو </a:t>
            </a:r>
            <a:r>
              <a:rPr lang="ar-LB" sz="4000" dirty="0"/>
              <a:t>– تكنولوجيا المعلومات والاتصالات – إطار كفاية المعلمين</a:t>
            </a:r>
            <a:endParaRPr lang="en-US" sz="4000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393825"/>
          <a:ext cx="11524343" cy="579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4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05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9886"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اليونسكو في مجال تكنولوجيا المعلومات والاتصالات وإطار الكفاءة للمعلمين 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محو الأمية التكنولوجية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تعميق</a:t>
                      </a:r>
                      <a:r>
                        <a:rPr lang="ar-LB" sz="2400" baseline="0" dirty="0" smtClean="0"/>
                        <a:t>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خلق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فهم تكنولوجيا المعلومات والاتصالات في التعليم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الوعي بالسياسات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فهم 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ابتكار 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المناهج والتقييم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المعرفة</a:t>
                      </a:r>
                      <a:r>
                        <a:rPr lang="ar-LB" sz="2400" baseline="0" dirty="0" smtClean="0"/>
                        <a:t> الأساسية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تطبيق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مهارات مجتمع</a:t>
                      </a:r>
                      <a:r>
                        <a:rPr lang="ar-LB" sz="2400" baseline="0" dirty="0" smtClean="0"/>
                        <a:t>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المنهج التربوي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دمج التكنولوجيا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حل المشاكل المعقدة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الإدارة الذاتية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048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تكنولوجيا المعلومات والاتصالات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الأساسية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المعقدة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المنتشرة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الإدارة والتنظيم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الصف النموذجي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المجموعات التعاونية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تنظيم التعلم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التدريب المهني</a:t>
                      </a:r>
                      <a:r>
                        <a:rPr lang="ar-LB" sz="2400" b="1" baseline="0" dirty="0" smtClean="0"/>
                        <a:t> للمعلمين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محو الأمية الرقمية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الإدارة والتوجيه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المعلم كمتعلم</a:t>
                      </a:r>
                      <a:r>
                        <a:rPr lang="ar-LB" sz="2400" baseline="0" dirty="0" smtClean="0"/>
                        <a:t> نموذجي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-98474" y="4951827"/>
            <a:ext cx="5880295" cy="576775"/>
          </a:xfrm>
          <a:prstGeom prst="ellipse">
            <a:avLst/>
          </a:prstGeom>
          <a:noFill/>
          <a:ln w="38100">
            <a:solidFill>
              <a:srgbClr val="FF0000">
                <a:alpha val="90000"/>
              </a:srgbClr>
            </a:solidFill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6" name="Oval 5"/>
          <p:cNvSpPr/>
          <p:nvPr/>
        </p:nvSpPr>
        <p:spPr>
          <a:xfrm rot="16200000">
            <a:off x="1467518" y="3161969"/>
            <a:ext cx="6088325" cy="2044448"/>
          </a:xfrm>
          <a:prstGeom prst="ellipse">
            <a:avLst/>
          </a:prstGeom>
          <a:noFill/>
          <a:ln w="38100">
            <a:solidFill>
              <a:srgbClr val="FF0000">
                <a:alpha val="90000"/>
              </a:srgbClr>
            </a:solidFill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</p:spTree>
    <p:extLst>
      <p:ext uri="{BB962C8B-B14F-4D97-AF65-F5344CB8AC3E}">
        <p14:creationId xmlns:p14="http://schemas.microsoft.com/office/powerpoint/2010/main" val="3775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nternational </a:t>
            </a:r>
            <a:r>
              <a:rPr lang="en-US" sz="3200" b="1" dirty="0">
                <a:effectLst/>
              </a:rPr>
              <a:t>S</a:t>
            </a:r>
            <a:r>
              <a:rPr lang="en-US" sz="3200" dirty="0">
                <a:effectLst/>
              </a:rPr>
              <a:t>ociety for </a:t>
            </a:r>
            <a:r>
              <a:rPr lang="en-US" sz="3200" b="1" dirty="0">
                <a:effectLst/>
              </a:rPr>
              <a:t>T</a:t>
            </a:r>
            <a:r>
              <a:rPr lang="en-US" sz="3200" dirty="0">
                <a:effectLst/>
              </a:rPr>
              <a:t>echnology in </a:t>
            </a:r>
            <a:r>
              <a:rPr lang="en-US" sz="3200" b="1" dirty="0">
                <a:effectLst/>
              </a:rPr>
              <a:t>E</a:t>
            </a:r>
            <a:r>
              <a:rPr lang="en-US" sz="3200" dirty="0">
                <a:effectLst/>
              </a:rPr>
              <a:t>ducation. </a:t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781" y="1360821"/>
            <a:ext cx="6250615" cy="5610185"/>
          </a:xfrm>
        </p:spPr>
      </p:pic>
      <p:sp>
        <p:nvSpPr>
          <p:cNvPr id="3" name="Rectangle 2"/>
          <p:cNvSpPr/>
          <p:nvPr/>
        </p:nvSpPr>
        <p:spPr>
          <a:xfrm>
            <a:off x="635931" y="6100076"/>
            <a:ext cx="51483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hlinkClick r:id="rId3"/>
              </a:rPr>
              <a:t>https://</a:t>
            </a:r>
            <a:r>
              <a:rPr lang="en-US" sz="2000" b="1" dirty="0" smtClean="0">
                <a:hlinkClick r:id="rId3"/>
              </a:rPr>
              <a:t>www.iste.org/standards/for-educators</a:t>
            </a:r>
            <a:endParaRPr lang="ar-LB" sz="2000" b="1" dirty="0" smtClean="0"/>
          </a:p>
          <a:p>
            <a:endParaRPr lang="en-US" sz="2000" b="1" dirty="0"/>
          </a:p>
        </p:txBody>
      </p:sp>
      <p:sp>
        <p:nvSpPr>
          <p:cNvPr id="5" name="Oval 4"/>
          <p:cNvSpPr/>
          <p:nvPr/>
        </p:nvSpPr>
        <p:spPr>
          <a:xfrm>
            <a:off x="4049487" y="4441371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6" name="Oval 5"/>
          <p:cNvSpPr/>
          <p:nvPr/>
        </p:nvSpPr>
        <p:spPr>
          <a:xfrm>
            <a:off x="3489367" y="3073729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4308765" y="1779318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8" name="Oval 7"/>
          <p:cNvSpPr/>
          <p:nvPr/>
        </p:nvSpPr>
        <p:spPr>
          <a:xfrm>
            <a:off x="6101939" y="1518061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9" name="Oval 8"/>
          <p:cNvSpPr/>
          <p:nvPr/>
        </p:nvSpPr>
        <p:spPr>
          <a:xfrm>
            <a:off x="7206344" y="2491838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10" name="Oval 9"/>
          <p:cNvSpPr/>
          <p:nvPr/>
        </p:nvSpPr>
        <p:spPr>
          <a:xfrm>
            <a:off x="7111341" y="3928752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11" name="Oval 10"/>
          <p:cNvSpPr/>
          <p:nvPr/>
        </p:nvSpPr>
        <p:spPr>
          <a:xfrm>
            <a:off x="5698178" y="4914404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</p:spTree>
    <p:extLst>
      <p:ext uri="{BB962C8B-B14F-4D97-AF65-F5344CB8AC3E}">
        <p14:creationId xmlns:p14="http://schemas.microsoft.com/office/powerpoint/2010/main" val="14964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smtClean="0"/>
              <a:t>أ- اليونسكو – تكنولوجيا المعلومات والاتصالات – إطار كفاية المعلمين + </a:t>
            </a:r>
            <a:r>
              <a:rPr lang="en-US" smtClean="0"/>
              <a:t>ISTE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lum bright="-40000" contrast="40000"/>
          </a:blip>
          <a:srcRect r="3203"/>
          <a:stretch/>
        </p:blipFill>
        <p:spPr>
          <a:xfrm>
            <a:off x="0" y="1473959"/>
            <a:ext cx="11445098" cy="41637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91657" y="2075899"/>
            <a:ext cx="221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تسهيل </a:t>
            </a:r>
            <a:r>
              <a:rPr lang="ar-LB" b="1" dirty="0" smtClean="0">
                <a:solidFill>
                  <a:schemeClr val="bg1"/>
                </a:solidFill>
              </a:rPr>
              <a:t>تعلم </a:t>
            </a:r>
            <a:r>
              <a:rPr lang="ar-LB" b="1" dirty="0">
                <a:solidFill>
                  <a:schemeClr val="bg1"/>
                </a:solidFill>
              </a:rPr>
              <a:t>الطلاب </a:t>
            </a:r>
            <a:r>
              <a:rPr lang="ar-LB" b="1" dirty="0" smtClean="0">
                <a:solidFill>
                  <a:schemeClr val="bg1"/>
                </a:solidFill>
              </a:rPr>
              <a:t>والإبداع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85244" y="3985232"/>
            <a:ext cx="2747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الانخراط في النمو المهني </a:t>
            </a:r>
            <a:r>
              <a:rPr lang="ar-LB" b="1" dirty="0" smtClean="0">
                <a:solidFill>
                  <a:schemeClr val="bg1"/>
                </a:solidFill>
              </a:rPr>
              <a:t>والقيادة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61452" y="2634733"/>
            <a:ext cx="369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تصميم وتطوير تجارب التعلم الرقمي </a:t>
            </a:r>
            <a:r>
              <a:rPr lang="ar-LB" b="1" dirty="0" smtClean="0">
                <a:solidFill>
                  <a:schemeClr val="bg1"/>
                </a:solidFill>
              </a:rPr>
              <a:t>والتقييمات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55172" y="3125064"/>
            <a:ext cx="2690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نموذج عصر العمل الرقمي والتعلم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23271" y="3496125"/>
            <a:ext cx="3435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تعزيز ونمذجة المواطنة </a:t>
            </a:r>
            <a:r>
              <a:rPr lang="ar-LB" b="1" dirty="0" smtClean="0">
                <a:solidFill>
                  <a:schemeClr val="bg1"/>
                </a:solidFill>
              </a:rPr>
              <a:t>الرقمية والمسؤولية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9566" y="1"/>
            <a:ext cx="9062433" cy="1306286"/>
          </a:xfrm>
        </p:spPr>
        <p:txBody>
          <a:bodyPr>
            <a:noAutofit/>
          </a:bodyPr>
          <a:lstStyle/>
          <a:p>
            <a:pPr marL="682625" indent="-682625" algn="r" rtl="1"/>
            <a:r>
              <a:rPr lang="ar-LB" sz="3600" dirty="0"/>
              <a:t>أ- اليونسكو – تكنولوجيا </a:t>
            </a:r>
            <a:r>
              <a:rPr lang="ar-LB" sz="3600" dirty="0" smtClean="0"/>
              <a:t>المعلومات </a:t>
            </a:r>
            <a:r>
              <a:rPr lang="ar-LB" sz="3600" dirty="0"/>
              <a:t>والاتصالات – إطار </a:t>
            </a:r>
            <a:r>
              <a:rPr lang="ar-LB" sz="3600" dirty="0" smtClean="0"/>
              <a:t>كفاية المعلمين: جوانب </a:t>
            </a:r>
            <a:r>
              <a:rPr lang="ar-LB" sz="3600" dirty="0"/>
              <a:t>عمل المعلمين نحو مراحل </a:t>
            </a:r>
            <a:r>
              <a:rPr lang="ar-LB" sz="3600" dirty="0" smtClean="0"/>
              <a:t>التدريس</a:t>
            </a:r>
            <a:endParaRPr lang="en-US" sz="3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lum bright="-20000" contrast="40000"/>
          </a:blip>
          <a:srcRect l="2962" t="3677" r="9170" b="17532"/>
          <a:stretch/>
        </p:blipFill>
        <p:spPr>
          <a:xfrm>
            <a:off x="1255694" y="2139513"/>
            <a:ext cx="9523924" cy="42113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54" y="4684532"/>
            <a:ext cx="1409524" cy="105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605" y="1988102"/>
            <a:ext cx="1434921" cy="1053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856" y="4633311"/>
            <a:ext cx="1409524" cy="1092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686" y="1850118"/>
            <a:ext cx="1434921" cy="10412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54" y="2825549"/>
            <a:ext cx="1320635" cy="1142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89" y="1189567"/>
            <a:ext cx="1409524" cy="10666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782" y="5548994"/>
            <a:ext cx="1422222" cy="11428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147" y="1176931"/>
            <a:ext cx="1320635" cy="11428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633086">
            <a:off x="2021116" y="5059882"/>
            <a:ext cx="2053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المناهج </a:t>
            </a:r>
            <a:r>
              <a:rPr lang="ar-LB" b="1" dirty="0">
                <a:solidFill>
                  <a:schemeClr val="bg1"/>
                </a:solidFill>
              </a:rPr>
              <a:t>الدراسية والتقييم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9118426">
            <a:off x="2181307" y="3138316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  <a:latin typeface="arial" panose="020B0604020202020204" pitchFamily="34" charset="0"/>
              </a:rPr>
              <a:t>علم اصول التدريس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81274" y="2727500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التنظيم </a:t>
            </a:r>
            <a:r>
              <a:rPr lang="ar-LB" b="1" dirty="0">
                <a:solidFill>
                  <a:schemeClr val="bg1"/>
                </a:solidFill>
              </a:rPr>
              <a:t>والإدارة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rot="2446163">
            <a:off x="7858660" y="3151569"/>
            <a:ext cx="259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تكنولوجيا المعلومات والاتصالات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9131648">
            <a:off x="8290558" y="5073134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التعلم </a:t>
            </a:r>
            <a:r>
              <a:rPr lang="ar-LB" b="1" dirty="0">
                <a:solidFill>
                  <a:schemeClr val="bg1"/>
                </a:solidFill>
              </a:rPr>
              <a:t>المهني للمعلم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53154" y="5921273"/>
            <a:ext cx="369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فهم تكنولوجيا المعلومات والاتصالات في التعليم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05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1" y="1510534"/>
            <a:ext cx="705326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miter lim="800000"/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anchor="t" anchorCtr="0">
            <a:noAutofit/>
          </a:bodyPr>
          <a:lstStyle/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dirty="0" smtClean="0"/>
              <a:t>الوعي بالسياسات</a:t>
            </a:r>
            <a:endParaRPr lang="en-US" sz="3000" kern="1200" dirty="0"/>
          </a:p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dirty="0" smtClean="0"/>
              <a:t>القدرة على توضيح كيفية دعم سياسة الممارسات الصفية</a:t>
            </a:r>
            <a:endParaRPr lang="en-US" sz="3000" kern="1200" dirty="0"/>
          </a:p>
        </p:txBody>
      </p:sp>
      <p:sp>
        <p:nvSpPr>
          <p:cNvPr id="5" name="Freeform 4"/>
          <p:cNvSpPr/>
          <p:nvPr/>
        </p:nvSpPr>
        <p:spPr>
          <a:xfrm>
            <a:off x="7068457" y="1481504"/>
            <a:ext cx="4609465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639" tIns="198914" rIns="284639" bIns="198914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500" kern="1200" dirty="0" smtClean="0"/>
              <a:t>فهم تكنولوجيا المعلومات والاتصالات في التعليم</a:t>
            </a:r>
            <a:endParaRPr lang="en-US" sz="4500" kern="1200" dirty="0"/>
          </a:p>
        </p:txBody>
      </p:sp>
      <p:sp>
        <p:nvSpPr>
          <p:cNvPr id="7" name="Freeform 6"/>
          <p:cNvSpPr/>
          <p:nvPr/>
        </p:nvSpPr>
        <p:spPr>
          <a:xfrm>
            <a:off x="1" y="3843384"/>
            <a:ext cx="705326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anchor="t" anchorCtr="0">
            <a:noAutofit/>
          </a:bodyPr>
          <a:lstStyle/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baseline="0" dirty="0" smtClean="0"/>
              <a:t>التمتع بمعرفة ممتازة حول مواضيع ومعايير المناهج الدراسية، فضلا عن استراتيجيات التقييم</a:t>
            </a:r>
            <a:endParaRPr lang="en-US" sz="3000" kern="1200" dirty="0"/>
          </a:p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baseline="0" dirty="0" smtClean="0"/>
              <a:t>القدرة على دمج استخدام التكنولوجيا</a:t>
            </a:r>
            <a:endParaRPr lang="en-US" sz="3000" kern="1200" dirty="0"/>
          </a:p>
        </p:txBody>
      </p:sp>
      <p:sp>
        <p:nvSpPr>
          <p:cNvPr id="8" name="Freeform 7"/>
          <p:cNvSpPr/>
          <p:nvPr/>
        </p:nvSpPr>
        <p:spPr>
          <a:xfrm>
            <a:off x="7068457" y="3959498"/>
            <a:ext cx="4609465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639" tIns="198914" rIns="284639" bIns="198914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500" kern="1200" dirty="0" smtClean="0"/>
              <a:t>المناهج والتقييم</a:t>
            </a:r>
            <a:endParaRPr lang="en-US" sz="4500" kern="1200" dirty="0"/>
          </a:p>
        </p:txBody>
      </p:sp>
    </p:spTree>
    <p:extLst>
      <p:ext uri="{BB962C8B-B14F-4D97-AF65-F5344CB8AC3E}">
        <p14:creationId xmlns:p14="http://schemas.microsoft.com/office/powerpoint/2010/main" val="39647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</a:t>
            </a:r>
            <a:r>
              <a:rPr lang="ar-LB" sz="4000" dirty="0"/>
              <a:t>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0" y="1563757"/>
            <a:ext cx="7885043" cy="2615977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وصف كيف يمكن استخدام التعليم التدريسي وتكنولوجيا المعلومات والاتصالات لدعم اكتساب المتعلم للموضوع</a:t>
            </a:r>
            <a:endParaRPr lang="en-US" sz="2800" kern="1200" dirty="0"/>
          </a:p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دمج أنشطة تكنولوجيا المعلومات والاتصالات المناسبة في خطط الدروس من أجل دعم اكتساب المتعلم في المواد الدراسية</a:t>
            </a:r>
            <a:endParaRPr lang="en-US" sz="2800" kern="1200" dirty="0"/>
          </a:p>
        </p:txBody>
      </p:sp>
      <p:sp>
        <p:nvSpPr>
          <p:cNvPr id="5" name="Freeform 4"/>
          <p:cNvSpPr/>
          <p:nvPr/>
        </p:nvSpPr>
        <p:spPr>
          <a:xfrm>
            <a:off x="7977809" y="1689840"/>
            <a:ext cx="3632007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879" tIns="206534" rIns="299879" bIns="206534" numCol="1" spcCol="1270" anchor="ctr" anchorCtr="0">
            <a:noAutofit/>
          </a:bodyPr>
          <a:lstStyle/>
          <a:p>
            <a:pPr lvl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900" kern="1200" dirty="0" smtClean="0"/>
              <a:t>المنهج التربوي</a:t>
            </a:r>
            <a:endParaRPr lang="en-US" sz="4900" kern="1200" dirty="0"/>
          </a:p>
        </p:txBody>
      </p:sp>
      <p:sp>
        <p:nvSpPr>
          <p:cNvPr id="6" name="Freeform 5"/>
          <p:cNvSpPr/>
          <p:nvPr/>
        </p:nvSpPr>
        <p:spPr>
          <a:xfrm>
            <a:off x="1" y="4425073"/>
            <a:ext cx="7871790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يجب على المعلمين معرفة البرامج الأساسية وطريقة عمل الأجهزة، فضلاً عن التطبيقات البرمجية الإنتاجية، ومتصفح الويب، والاتصالات، والعرض، وبرامج الإدارة</a:t>
            </a:r>
            <a:endParaRPr lang="en-US" sz="2800" kern="1200" dirty="0"/>
          </a:p>
        </p:txBody>
      </p:sp>
      <p:sp>
        <p:nvSpPr>
          <p:cNvPr id="8" name="Freeform 7"/>
          <p:cNvSpPr/>
          <p:nvPr/>
        </p:nvSpPr>
        <p:spPr>
          <a:xfrm>
            <a:off x="8017564" y="4409217"/>
            <a:ext cx="3560147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879" tIns="206534" rIns="299879" bIns="206534" numCol="1" spcCol="1270" anchor="ctr" anchorCtr="0">
            <a:noAutofit/>
          </a:bodyPr>
          <a:lstStyle/>
          <a:p>
            <a:pPr lvl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900" kern="1200" dirty="0" smtClean="0"/>
              <a:t>تكنولوجيا المعلومات والاتصالات</a:t>
            </a:r>
            <a:endParaRPr lang="en-US" sz="4900" kern="1200" dirty="0"/>
          </a:p>
        </p:txBody>
      </p:sp>
    </p:spTree>
    <p:extLst>
      <p:ext uri="{BB962C8B-B14F-4D97-AF65-F5344CB8AC3E}">
        <p14:creationId xmlns:p14="http://schemas.microsoft.com/office/powerpoint/2010/main" val="232531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</a:t>
            </a:r>
            <a:r>
              <a:rPr lang="ar-LB" sz="4000" dirty="0"/>
              <a:t>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153579" y="1437962"/>
            <a:ext cx="753268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b="0" i="0" u="none" strike="noStrike" kern="1200" baseline="0" dirty="0" smtClean="0">
                <a:latin typeface="+mn-lt"/>
                <a:ea typeface="+mn-ea"/>
                <a:cs typeface="+mn-cs"/>
              </a:rPr>
              <a:t>یجب أن یکون المعلمون قادرین علی استخدام التکنولوجیا مع كل الصف، والمجموعات الصغیرة، وفي الأنشطة الفردیة، كما يجب أن يضمنوا الوصول المتساوي لجمیع المتعلمين إليها.</a:t>
            </a:r>
            <a:endParaRPr lang="en-US" sz="2800" b="0" i="0" u="none" strike="noStrike" kern="1200" baseline="0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686261" y="1506067"/>
            <a:ext cx="4049718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839" tIns="237014" rIns="360839" bIns="237014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500" kern="1200" dirty="0" smtClean="0"/>
              <a:t>إدارة الصف والتنظيم</a:t>
            </a:r>
            <a:endParaRPr lang="en-US" sz="6500" kern="1200" dirty="0"/>
          </a:p>
        </p:txBody>
      </p:sp>
      <p:sp>
        <p:nvSpPr>
          <p:cNvPr id="7" name="Freeform 6"/>
          <p:cNvSpPr/>
          <p:nvPr/>
        </p:nvSpPr>
        <p:spPr>
          <a:xfrm>
            <a:off x="153579" y="3988527"/>
            <a:ext cx="7519430" cy="2623288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b="0" i="0" u="none" strike="noStrike" kern="1200" baseline="0" dirty="0" smtClean="0"/>
              <a:t>يجب أن يكون لدى المعلمين المهارات التكنولوجية اللازمة ومعرفة الموارد المتوفرة على الانترنت والتي هي ضرورية لاستخدام التكنولوجيا لاكتساب المزيد من الموضوعات والمعرفة التربوية لدعم التعلم المهني الخاص بهم.</a:t>
            </a:r>
            <a:endParaRPr lang="en-US" sz="2800" kern="1200" dirty="0"/>
          </a:p>
        </p:txBody>
      </p:sp>
      <p:sp>
        <p:nvSpPr>
          <p:cNvPr id="8" name="Freeform 7"/>
          <p:cNvSpPr/>
          <p:nvPr/>
        </p:nvSpPr>
        <p:spPr>
          <a:xfrm>
            <a:off x="7659757" y="4394256"/>
            <a:ext cx="4104358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839" tIns="237014" rIns="360839" bIns="237014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500" kern="1200" dirty="0" smtClean="0"/>
              <a:t>التعلم المهني للمعلمين</a:t>
            </a:r>
            <a:endParaRPr lang="en-US" sz="6500" kern="1200" dirty="0"/>
          </a:p>
        </p:txBody>
      </p:sp>
    </p:spTree>
    <p:extLst>
      <p:ext uri="{BB962C8B-B14F-4D97-AF65-F5344CB8AC3E}">
        <p14:creationId xmlns:p14="http://schemas.microsoft.com/office/powerpoint/2010/main" val="22042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sz="4000" dirty="0" smtClean="0"/>
              <a:t>2.8- </a:t>
            </a:r>
            <a:r>
              <a:rPr lang="ar-LB" sz="4000" dirty="0"/>
              <a:t>نشاط :مقدمة </a:t>
            </a:r>
            <a:r>
              <a:rPr lang="ar-LB" sz="4000" dirty="0" smtClean="0"/>
              <a:t>درسي هادفة وممتعة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6" y="1364854"/>
            <a:ext cx="12037454" cy="489919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اذا توفرت الأجهزة عمل فردي، او تقسيم لمجموعات متشابهة من حيث الاختصاص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يعمل الاساتذة على البحث على مصادر للدخول بالدرس اي نشاط </a:t>
            </a:r>
            <a:r>
              <a:rPr lang="ar-LB" dirty="0" smtClean="0"/>
              <a:t>«استهلالي» يمكن </a:t>
            </a:r>
            <a:r>
              <a:rPr lang="ar-LB" dirty="0"/>
              <a:t>ان تكون المصادر متنوّعة والافضل ان يكون المصدر فيديو مرتبط او رسوم متحركة </a:t>
            </a:r>
            <a:r>
              <a:rPr lang="ar-LB" dirty="0" smtClean="0"/>
              <a:t>ليستخدم كمقدمة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ربط المنتج مع خطة الدرس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الالتزام بمعايير المواطنة الرقمية – </a:t>
            </a:r>
            <a:r>
              <a:rPr lang="en-US" dirty="0" smtClean="0"/>
              <a:t>Digital Citizenship </a:t>
            </a: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2.8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229158" y="42204"/>
            <a:ext cx="1243584" cy="1253174"/>
            <a:chOff x="3088478" y="0"/>
            <a:chExt cx="1243584" cy="1253174"/>
          </a:xfrm>
        </p:grpSpPr>
        <p:pic>
          <p:nvPicPr>
            <p:cNvPr id="10" name="Content Placeholder 4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6614" y="0"/>
              <a:ext cx="1188720" cy="914400"/>
            </a:xfrm>
            <a:prstGeom prst="rect">
              <a:avLst/>
            </a:prstGeom>
            <a:gradFill flip="none" rotWithShape="1">
              <a:gsLst>
                <a:gs pos="16000">
                  <a:srgbClr val="68C8CD"/>
                </a:gs>
                <a:gs pos="83000">
                  <a:srgbClr val="56C0A5"/>
                </a:gs>
              </a:gsLst>
              <a:lin ang="2700000" scaled="1"/>
              <a:tileRect/>
            </a:gradFill>
            <a:ln w="76200">
              <a:noFill/>
            </a:ln>
          </p:spPr>
        </p:pic>
        <p:sp>
          <p:nvSpPr>
            <p:cNvPr id="11" name="Rounded Rectangle 10"/>
            <p:cNvSpPr/>
            <p:nvPr/>
          </p:nvSpPr>
          <p:spPr>
            <a:xfrm>
              <a:off x="3088478" y="933134"/>
              <a:ext cx="1243584" cy="320040"/>
            </a:xfrm>
            <a:prstGeom prst="roundRect">
              <a:avLst>
                <a:gd name="adj" fmla="val 2744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76200"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30 min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3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2.9- نموذج اختبار </a:t>
            </a:r>
            <a:r>
              <a:rPr lang="en-US" sz="4000" dirty="0" smtClean="0"/>
              <a:t> MCE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1306287"/>
            <a:ext cx="4807632" cy="5148389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176163" y="1609859"/>
            <a:ext cx="6746524" cy="307685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الى موقع: </a:t>
            </a:r>
            <a:r>
              <a:rPr lang="en-US" sz="3600" dirty="0" smtClean="0">
                <a:hlinkClick r:id="rId3"/>
              </a:rPr>
              <a:t>www.socrative.com</a:t>
            </a:r>
            <a:endParaRPr lang="en-US" sz="3600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اختاروا </a:t>
            </a:r>
            <a:r>
              <a:rPr lang="en-US" sz="3600" dirty="0" smtClean="0"/>
              <a:t>Student Log In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رمز الغرفة: </a:t>
            </a:r>
            <a:r>
              <a:rPr lang="ar-LB" sz="3600" dirty="0" smtClean="0">
                <a:solidFill>
                  <a:srgbClr val="FF0000"/>
                </a:solidFill>
              </a:rPr>
              <a:t>؟؟؟</a:t>
            </a:r>
            <a:endParaRPr lang="en-US" sz="3600" dirty="0">
              <a:solidFill>
                <a:srgbClr val="FF0000"/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اسماءكم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انتظروا ان يطلق المدرب الاختبار</a:t>
            </a:r>
          </a:p>
        </p:txBody>
      </p:sp>
    </p:spTree>
    <p:extLst>
      <p:ext uri="{BB962C8B-B14F-4D97-AF65-F5344CB8AC3E}">
        <p14:creationId xmlns:p14="http://schemas.microsoft.com/office/powerpoint/2010/main" val="28959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2.2- </a:t>
            </a:r>
            <a:r>
              <a:rPr lang="ar-LB" dirty="0"/>
              <a:t>خلاصة النهار الاول</a:t>
            </a:r>
            <a:endParaRPr lang="en-US" sz="5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34" y="1661372"/>
            <a:ext cx="9756519" cy="459776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476111" y="6259132"/>
            <a:ext cx="6125090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2800" b="1" dirty="0" smtClean="0">
                <a:solidFill>
                  <a:schemeClr val="tx1"/>
                </a:solidFill>
                <a:hlinkClick r:id="rId3"/>
              </a:rPr>
              <a:t>padlet.com/ahdib/Eval_Day1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5" y="3297259"/>
            <a:ext cx="2973092" cy="26739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800" dirty="0" smtClean="0"/>
              <a:t>2.10 تقييم </a:t>
            </a:r>
            <a:r>
              <a:rPr lang="ar-LB" sz="4800" dirty="0"/>
              <a:t>النهار </a:t>
            </a:r>
            <a:r>
              <a:rPr lang="ar-LB" sz="4800" dirty="0" smtClean="0"/>
              <a:t>الثاني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36" y="1529040"/>
            <a:ext cx="11815904" cy="1545466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الرجاء تعبئة البطاقات ولصقها في المكان المخصص على الحائط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لا</a:t>
            </a:r>
            <a:r>
              <a:rPr lang="en-US" sz="3600" dirty="0" smtClean="0"/>
              <a:t> </a:t>
            </a:r>
            <a:r>
              <a:rPr lang="ar-LB" sz="3600" dirty="0" smtClean="0"/>
              <a:t>تنسوا كتابة العنوان على كل بطاقة كما يظهر </a:t>
            </a:r>
            <a:endParaRPr lang="en-US" sz="36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596" y="3318846"/>
            <a:ext cx="2667294" cy="26739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71" y="3318846"/>
            <a:ext cx="2688827" cy="26955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47" y="3311342"/>
            <a:ext cx="2688827" cy="269554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288595" y="3324260"/>
            <a:ext cx="2558155" cy="2252599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>
                <a:solidFill>
                  <a:schemeClr val="tx1"/>
                </a:solidFill>
              </a:rPr>
              <a:t>ما تعلمت اليوم: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222230" y="3284380"/>
            <a:ext cx="2721931" cy="251486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اود ان اعرف عنه </a:t>
            </a:r>
            <a:r>
              <a:rPr lang="ar-LB" dirty="0" smtClean="0">
                <a:solidFill>
                  <a:schemeClr val="tx1"/>
                </a:solidFill>
              </a:rPr>
              <a:t>اكثر: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93393" y="3341042"/>
            <a:ext cx="2558155" cy="250078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لم اجده </a:t>
            </a:r>
            <a:r>
              <a:rPr lang="ar-LB" dirty="0" smtClean="0">
                <a:solidFill>
                  <a:schemeClr val="tx1"/>
                </a:solidFill>
              </a:rPr>
              <a:t>مفيداً: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70035" y="5778069"/>
            <a:ext cx="2198323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openclipart.org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83675" y="3318846"/>
            <a:ext cx="2912837" cy="2598164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أحببت لو تمّ تناوله </a:t>
            </a:r>
            <a:r>
              <a:rPr lang="ar-LB" sz="2400" dirty="0" smtClean="0">
                <a:solidFill>
                  <a:schemeClr val="tx1"/>
                </a:solidFill>
              </a:rPr>
              <a:t>1-</a:t>
            </a:r>
            <a:r>
              <a:rPr lang="ar-LB" sz="2400" dirty="0">
                <a:solidFill>
                  <a:schemeClr val="tx1"/>
                </a:solidFill>
              </a:rPr>
              <a:t>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6561" y="6060720"/>
            <a:ext cx="57118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hlinkClick r:id="rId5"/>
              </a:rPr>
              <a:t>https://</a:t>
            </a:r>
            <a:r>
              <a:rPr lang="en-US" sz="2800" b="1" dirty="0" smtClean="0">
                <a:hlinkClick r:id="rId5"/>
              </a:rPr>
              <a:t>padlet.com/ahdib/Eval_Day2</a:t>
            </a:r>
            <a:endParaRPr lang="en-US" sz="2800" b="1" dirty="0" smtClean="0"/>
          </a:p>
          <a:p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5550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2.3- نشاط : «بين الامس</a:t>
            </a:r>
            <a:r>
              <a:rPr lang="en-US" dirty="0" smtClean="0"/>
              <a:t> </a:t>
            </a:r>
            <a:r>
              <a:rPr lang="ar-LB" dirty="0" smtClean="0"/>
              <a:t>واليوم </a:t>
            </a:r>
            <a:r>
              <a:rPr lang="ar-LB" dirty="0"/>
              <a:t>»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5427720"/>
          </a:xfrm>
        </p:spPr>
        <p:txBody>
          <a:bodyPr>
            <a:normAutofit fontScale="92500" lnSpcReduction="20000"/>
          </a:bodyPr>
          <a:lstStyle/>
          <a:p>
            <a:pPr lvl="0"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ينقسم المشاركون الى 4 مجموعات</a:t>
            </a:r>
            <a:r>
              <a:rPr lang="en-US" dirty="0" smtClean="0"/>
              <a:t> 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المهمة</a:t>
            </a:r>
            <a:r>
              <a:rPr lang="ar-LB" dirty="0"/>
              <a:t>: البحث عبر الانترنيت لنص وصورة تبيّن الفرق في استخدام التكنولوجيا من 50 سنة الى الآن في احدى المجالات التالية : الاتصالات، الزراعة، الصناعة </a:t>
            </a:r>
            <a:r>
              <a:rPr lang="ar-LB" dirty="0" smtClean="0"/>
              <a:t>أو الطب</a:t>
            </a:r>
            <a:r>
              <a:rPr lang="en-US" dirty="0" smtClean="0"/>
              <a:t>.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تبحث كل مجموعة عن الموضوع الخاص بها على الانترنيت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ينشر </a:t>
            </a:r>
            <a:r>
              <a:rPr lang="ar-SA" dirty="0" smtClean="0"/>
              <a:t>المشاركون </a:t>
            </a:r>
            <a:r>
              <a:rPr lang="ar-LB" dirty="0" smtClean="0"/>
              <a:t>اجاباتهم على بادليت على الرابط:</a:t>
            </a:r>
          </a:p>
          <a:p>
            <a:pPr marL="0" indent="0" algn="r" rtl="1">
              <a:buNone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2.3 - –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بين اليوم والامس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29158" y="42204"/>
            <a:ext cx="1243584" cy="1253174"/>
            <a:chOff x="3088478" y="0"/>
            <a:chExt cx="1243584" cy="1253174"/>
          </a:xfrm>
        </p:grpSpPr>
        <p:pic>
          <p:nvPicPr>
            <p:cNvPr id="9" name="Content Placeholder 4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6614" y="0"/>
              <a:ext cx="1188720" cy="914400"/>
            </a:xfrm>
            <a:prstGeom prst="rect">
              <a:avLst/>
            </a:prstGeom>
            <a:gradFill flip="none" rotWithShape="1">
              <a:gsLst>
                <a:gs pos="16000">
                  <a:srgbClr val="68C8CD"/>
                </a:gs>
                <a:gs pos="83000">
                  <a:srgbClr val="56C0A5"/>
                </a:gs>
              </a:gsLst>
              <a:lin ang="2700000" scaled="1"/>
              <a:tileRect/>
            </a:gradFill>
            <a:ln w="76200">
              <a:noFill/>
            </a:ln>
          </p:spPr>
        </p:pic>
        <p:sp>
          <p:nvSpPr>
            <p:cNvPr id="10" name="Rounded Rectangle 9"/>
            <p:cNvSpPr/>
            <p:nvPr/>
          </p:nvSpPr>
          <p:spPr>
            <a:xfrm>
              <a:off x="3088478" y="933134"/>
              <a:ext cx="1243584" cy="320040"/>
            </a:xfrm>
            <a:prstGeom prst="roundRect">
              <a:avLst>
                <a:gd name="adj" fmla="val 2744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76200"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35 min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54856"/>
              </p:ext>
            </p:extLst>
          </p:nvPr>
        </p:nvGraphicFramePr>
        <p:xfrm>
          <a:off x="374469" y="3474720"/>
          <a:ext cx="11443062" cy="209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6719">
                  <a:extLst>
                    <a:ext uri="{9D8B030D-6E8A-4147-A177-3AD203B41FA5}">
                      <a16:colId xmlns:a16="http://schemas.microsoft.com/office/drawing/2014/main" val="3004728815"/>
                    </a:ext>
                  </a:extLst>
                </a:gridCol>
                <a:gridCol w="3396343">
                  <a:extLst>
                    <a:ext uri="{9D8B030D-6E8A-4147-A177-3AD203B41FA5}">
                      <a16:colId xmlns:a16="http://schemas.microsoft.com/office/drawing/2014/main" val="4163240705"/>
                    </a:ext>
                  </a:extLst>
                </a:gridCol>
              </a:tblGrid>
              <a:tr h="5878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hlinkClick r:id="rId3"/>
                        </a:rPr>
                        <a:t>https://padlet.com/ahdib881969/6sjl9omfh64e</a:t>
                      </a:r>
                      <a:endParaRPr lang="ar-LB" sz="20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LB" sz="1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b="0" dirty="0" smtClean="0">
                          <a:solidFill>
                            <a:schemeClr val="tx1"/>
                          </a:solidFill>
                        </a:rPr>
                        <a:t>المجموعة الاولى</a:t>
                      </a:r>
                      <a:r>
                        <a:rPr lang="ar-LB" sz="2400" b="0" baseline="0" dirty="0" smtClean="0">
                          <a:solidFill>
                            <a:schemeClr val="tx1"/>
                          </a:solidFill>
                        </a:rPr>
                        <a:t> - الاتصالات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149375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4"/>
                        </a:rPr>
                        <a:t>https://padlet.com/ahdib881969/1r9vb7o2yn77</a:t>
                      </a:r>
                      <a:endParaRPr lang="ar-LB" sz="2000" b="0" dirty="0" smtClean="0"/>
                    </a:p>
                    <a:p>
                      <a:endParaRPr lang="en-US" sz="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ar-LB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المجموعة الثانية - </a:t>
                      </a:r>
                      <a:r>
                        <a:rPr lang="ar-SA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الزراعة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646387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5"/>
                        </a:rPr>
                        <a:t>https://padlet.com/ahdib/8oseqcj78tzt</a:t>
                      </a:r>
                      <a:endParaRPr lang="en-US" sz="2000" b="0" dirty="0" smtClean="0"/>
                    </a:p>
                    <a:p>
                      <a:endParaRPr lang="ar-LB" sz="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800" b="0" dirty="0" smtClean="0"/>
                        <a:t>المجموعة الثالثة - </a:t>
                      </a:r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الصناعة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40560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6"/>
                        </a:rPr>
                        <a:t>https://padlet.com/ahdib/gg8y664in5un</a:t>
                      </a:r>
                      <a:endParaRPr lang="en-US" sz="2000" b="0" dirty="0" smtClean="0"/>
                    </a:p>
                    <a:p>
                      <a:endParaRPr lang="en-US" sz="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800" b="0" dirty="0" smtClean="0"/>
                        <a:t>المجموعة الرابعة - الطب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16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22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 smtClean="0"/>
              <a:t>2.4- نشاط : 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1680" y="1326217"/>
            <a:ext cx="10180320" cy="105637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LB" dirty="0" smtClean="0"/>
              <a:t>إن </a:t>
            </a:r>
            <a:r>
              <a:rPr lang="ar-LB" dirty="0"/>
              <a:t>اسلوب أو منهجية المقهى العالمي تم تطويره لأنه  يسمح بأخذ قرارات مشتركة حول مواضيع استراتيجية من قبل المؤسسات الكبيرة والمنظمات،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5926" y="2382591"/>
            <a:ext cx="113760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LB" sz="3200" dirty="0" smtClean="0">
                <a:solidFill>
                  <a:srgbClr val="246252"/>
                </a:solidFill>
              </a:rPr>
              <a:t>وهو</a:t>
            </a:r>
            <a:r>
              <a:rPr lang="en-US" sz="3200" dirty="0" smtClean="0">
                <a:solidFill>
                  <a:srgbClr val="246252"/>
                </a:solidFill>
              </a:rPr>
              <a:t> </a:t>
            </a:r>
            <a:r>
              <a:rPr lang="ar-LB" sz="3200" dirty="0" smtClean="0">
                <a:solidFill>
                  <a:srgbClr val="246252"/>
                </a:solidFill>
              </a:rPr>
              <a:t>أسلوب/منهجية </a:t>
            </a:r>
            <a:r>
              <a:rPr lang="ar-LB" sz="3200" dirty="0">
                <a:solidFill>
                  <a:srgbClr val="246252"/>
                </a:solidFill>
              </a:rPr>
              <a:t>مرنة وفعالة تمكن من استضافة حوار بين أعداد كبيرة من المشاركين </a:t>
            </a:r>
            <a:r>
              <a:rPr lang="ar-LB" sz="3200" dirty="0" smtClean="0">
                <a:solidFill>
                  <a:srgbClr val="246252"/>
                </a:solidFill>
              </a:rPr>
              <a:t>سواءً من </a:t>
            </a:r>
            <a:r>
              <a:rPr lang="ar-LB" sz="3200" dirty="0">
                <a:solidFill>
                  <a:srgbClr val="246252"/>
                </a:solidFill>
              </a:rPr>
              <a:t>مؤسسات مختلفة أو من بلدان مختلفة.</a:t>
            </a:r>
            <a:endParaRPr lang="en-US" sz="3200" dirty="0">
              <a:solidFill>
                <a:srgbClr val="246252"/>
              </a:solidFill>
            </a:endParaRP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التركيز على ما هو مهم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المشاركة بالأفكار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الإنصات من أجل الفهم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التعبير بمختلف الوسائل (كتابة، رسم، نقاط محددة..الخ)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  <a:endParaRPr lang="ar-LB" sz="3200" dirty="0">
              <a:solidFill>
                <a:srgbClr val="246252"/>
              </a:solidFill>
            </a:endParaRPr>
          </a:p>
          <a:p>
            <a:pPr algn="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تفاصيل وتعليمات النشاط في ورقة العمل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Worksheet 2.4 –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75775" y="6034711"/>
            <a:ext cx="6926984" cy="683533"/>
          </a:xfrm>
          <a:prstGeom prst="rect">
            <a:avLst/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LB" dirty="0" smtClean="0">
                <a:solidFill>
                  <a:sysClr val="windowText" lastClr="000000"/>
                </a:solidFill>
              </a:rPr>
              <a:t>تفسير طريقة الكافيه العالمي على الشرائح التالية 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331214" y="5966969"/>
            <a:ext cx="1343266" cy="77846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2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5640" y="1038581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635617" y="4232542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422784" y="4155269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97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74300" y="4116632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164430" y="1077218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828801" y="4245421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266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51574" y="4181027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254582" y="1077218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31833" y="4296936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461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5939" y="2442379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129567" y="2390863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873877" y="2412013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05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T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TWT1</Template>
  <TotalTime>3012</TotalTime>
  <Words>1213</Words>
  <Application>Microsoft Office PowerPoint</Application>
  <PresentationFormat>Widescreen</PresentationFormat>
  <Paragraphs>232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Verdana</vt:lpstr>
      <vt:lpstr>Wingdings</vt:lpstr>
      <vt:lpstr>TWT1</vt:lpstr>
      <vt:lpstr>وحدة التعليم باعتماد التكنولوجيا لشهادة المعلم المعتمد من ميكروسوفت MCE))</vt:lpstr>
      <vt:lpstr>2.1:مناقشة  نتائج امتحان اليوم السابق</vt:lpstr>
      <vt:lpstr>2.2- خلاصة النهار الاول</vt:lpstr>
      <vt:lpstr>2.3- نشاط : «بين الامس واليوم »</vt:lpstr>
      <vt:lpstr>2.4- نشاط : الكافيه العالمي – World café</vt:lpstr>
      <vt:lpstr>PowerPoint Presentation</vt:lpstr>
      <vt:lpstr>PowerPoint Presentation</vt:lpstr>
      <vt:lpstr>PowerPoint Presentation</vt:lpstr>
      <vt:lpstr>PowerPoint Presentation</vt:lpstr>
      <vt:lpstr>2.5 الكافيه العالمي – World café</vt:lpstr>
      <vt:lpstr>الكافيه العالمي – World café</vt:lpstr>
      <vt:lpstr>الكافيه العالمي – World café</vt:lpstr>
      <vt:lpstr>الكافيه العالمي – World café</vt:lpstr>
      <vt:lpstr>الكافيه العالمي – World café</vt:lpstr>
      <vt:lpstr>2.6- نشاط :هل درسي اكثر فعالية؟</vt:lpstr>
      <vt:lpstr>2.7- تفكر حول التخطيط للدرس</vt:lpstr>
      <vt:lpstr>أ- إطار معرفة المحتوى التربوي التكنولوجي: ربط  المحتوى التربوي  بالتكنولوجيا</vt:lpstr>
      <vt:lpstr>ب- إطار معرفة المحتوى التربوي التكنولوجي: ربط المحتوى التربوي  بالتكنولوجيا</vt:lpstr>
      <vt:lpstr>ج- إطار معرفة المحتوى التربوي التكنولوجي: ربط المحتوى التربوي بالتكنولوجيا</vt:lpstr>
      <vt:lpstr>د- Padagogy Wheel</vt:lpstr>
      <vt:lpstr>اليونسكو – تكنولوجيا المعلومات والاتصالات – إطار كفاية المعلمين</vt:lpstr>
      <vt:lpstr>International Society for Technology in Education.  </vt:lpstr>
      <vt:lpstr>أ- اليونسكو – تكنولوجيا المعلومات والاتصالات – إطار كفاية المعلمين + ISTE</vt:lpstr>
      <vt:lpstr>أ- اليونسكو – تكنولوجيا المعلومات والاتصالات – إطار كفاية المعلمين: جوانب عمل المعلمين نحو مراحل التدريس</vt:lpstr>
      <vt:lpstr>د- صورة المعلمين للتربية التحويلية: اليونسكو في مجال تكنولوجيا المعلومات والاتصالات وإطار الكفاية للمعلمين</vt:lpstr>
      <vt:lpstr>د- صورة المعلمين للتربية التحويلية: اليونسكو في مجال تكنولوجيا المعلومات والاتصالات وإطار الكفاية للمعلمين</vt:lpstr>
      <vt:lpstr>د- صورة المعلمين للتربية التحويلية: اليونسكو في مجال تكنولوجيا المعلومات والاتصالات وإطار الكفاية للمعلمين</vt:lpstr>
      <vt:lpstr>2.8- نشاط :مقدمة درسي هادفة وممتعة</vt:lpstr>
      <vt:lpstr>2.9- نموذج اختبار  MCE</vt:lpstr>
      <vt:lpstr>2.10 تقييم النهار الثاني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Claudine Aziz</dc:creator>
  <cp:lastModifiedBy>Ahmad Deeb</cp:lastModifiedBy>
  <cp:revision>516</cp:revision>
  <dcterms:created xsi:type="dcterms:W3CDTF">2017-07-02T22:02:34Z</dcterms:created>
  <dcterms:modified xsi:type="dcterms:W3CDTF">2018-06-20T19:48:32Z</dcterms:modified>
</cp:coreProperties>
</file>