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407" r:id="rId3"/>
    <p:sldId id="378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350" r:id="rId28"/>
    <p:sldId id="371" r:id="rId29"/>
    <p:sldId id="349" r:id="rId30"/>
    <p:sldId id="325" r:id="rId31"/>
    <p:sldId id="374" r:id="rId32"/>
    <p:sldId id="403" r:id="rId33"/>
    <p:sldId id="375" r:id="rId34"/>
    <p:sldId id="404" r:id="rId35"/>
    <p:sldId id="406" r:id="rId36"/>
    <p:sldId id="405" r:id="rId37"/>
    <p:sldId id="358" r:id="rId38"/>
    <p:sldId id="359" r:id="rId39"/>
    <p:sldId id="355" r:id="rId40"/>
    <p:sldId id="356" r:id="rId41"/>
    <p:sldId id="353" r:id="rId42"/>
    <p:sldId id="354" r:id="rId43"/>
    <p:sldId id="279" r:id="rId44"/>
    <p:sldId id="280" r:id="rId45"/>
    <p:sldId id="282" r:id="rId46"/>
    <p:sldId id="368" r:id="rId47"/>
    <p:sldId id="346" r:id="rId48"/>
    <p:sldId id="369" r:id="rId49"/>
    <p:sldId id="34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252"/>
    <a:srgbClr val="48BC9E"/>
    <a:srgbClr val="56C0A5"/>
    <a:srgbClr val="68C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7446-97CA-49B3-85F5-1B52A2042A7F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6FD6E-53B7-4E5B-A045-A749C1A9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8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1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5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7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8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88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3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7559-AF38-44D3-ACA3-1167426FFE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en-US" sz="4800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7653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25" y="301718"/>
            <a:ext cx="1237957" cy="73039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" y="343922"/>
            <a:ext cx="1872051" cy="626755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/>
          <p:cNvSpPr/>
          <p:nvPr userDrawn="1"/>
        </p:nvSpPr>
        <p:spPr>
          <a:xfrm>
            <a:off x="0" y="0"/>
            <a:ext cx="3106582" cy="1306287"/>
          </a:xfrm>
          <a:prstGeom prst="roundRect">
            <a:avLst/>
          </a:prstGeom>
          <a:noFill/>
          <a:ln w="38100">
            <a:solidFill>
              <a:srgbClr val="48B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18/06/2018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808" y="1"/>
            <a:ext cx="9322191" cy="1306286"/>
          </a:xfrm>
          <a:prstGeom prst="rect">
            <a:avLst/>
          </a:prstGeo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buFont typeface="Arial" panose="020B0604020202020204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3371"/>
            <a:ext cx="12192000" cy="487067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462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2462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462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462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62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sub.crdp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hyperlink" Target="https://docs.google.com/forms/d/1mEl7SenQGC7PDomCtDNpneEFLkad43bves7Pxlm9Fzc/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dlet.com/ahdib/j6tynfzflo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ahdib/Eval_Day1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hdib/7egatkh0k4x5" TargetMode="External"/><Relationship Id="rId2" Type="http://schemas.openxmlformats.org/officeDocument/2006/relationships/hyperlink" Target="https://padlet.com/ahdib/d8483leed8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11" y="1638679"/>
            <a:ext cx="9285668" cy="1632559"/>
          </a:xfrm>
        </p:spPr>
        <p:txBody>
          <a:bodyPr anchor="ctr">
            <a:noAutofit/>
          </a:bodyPr>
          <a:lstStyle/>
          <a:p>
            <a:pPr rtl="1"/>
            <a:r>
              <a:rPr lang="ar-LB" sz="5400" dirty="0"/>
              <a:t>وحدة التعليم باعتماد التكنولوجيا لشهادة المعلم المعتمد من ميكروسوفت </a:t>
            </a:r>
            <a:r>
              <a:rPr lang="en-US" sz="5400" dirty="0" smtClean="0"/>
              <a:t>MCE)</a:t>
            </a:r>
            <a:r>
              <a:rPr lang="ar-LB" sz="5400" dirty="0" smtClean="0"/>
              <a:t>)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68189" y="3560690"/>
            <a:ext cx="9285668" cy="1603738"/>
          </a:xfrm>
        </p:spPr>
        <p:txBody>
          <a:bodyPr anchor="t">
            <a:normAutofit/>
          </a:bodyPr>
          <a:lstStyle/>
          <a:p>
            <a:pPr marL="0" indent="0" algn="ctr" rtl="1">
              <a:buNone/>
            </a:pPr>
            <a:r>
              <a:rPr lang="en-US" sz="4400" dirty="0" smtClean="0"/>
              <a:t>Teaching With Technology Module for Microsoft MCE Certification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140225" y="5743977"/>
            <a:ext cx="1051775" cy="111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3454" cy="136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6" y="1"/>
            <a:ext cx="2575773" cy="1519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255" y="250612"/>
            <a:ext cx="2743201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REPUBLIC OF LEBANON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C</a:t>
            </a:r>
            <a:r>
              <a:rPr lang="en-US" sz="1600" dirty="0" smtClean="0"/>
              <a:t>ENTER FOR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E</a:t>
            </a:r>
            <a:r>
              <a:rPr lang="en-US" sz="1600" dirty="0" smtClean="0"/>
              <a:t>DUCATIONAL </a:t>
            </a:r>
            <a:r>
              <a:rPr lang="en-US" sz="2000" dirty="0" smtClean="0"/>
              <a:t>R</a:t>
            </a:r>
            <a:r>
              <a:rPr lang="en-US" sz="1600" dirty="0" smtClean="0"/>
              <a:t>ESEARCH AND </a:t>
            </a:r>
            <a:r>
              <a:rPr lang="en-US" sz="2000" dirty="0" smtClean="0"/>
              <a:t>D</a:t>
            </a:r>
            <a:r>
              <a:rPr lang="en-US" sz="1600" dirty="0" smtClean="0"/>
              <a:t>EVELOPMENT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024647" y="5424074"/>
            <a:ext cx="4146996" cy="1001939"/>
          </a:xfrm>
          <a:prstGeom prst="roundRect">
            <a:avLst>
              <a:gd name="adj" fmla="val 37357"/>
            </a:avLst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المدرب: المهندس أحمد ديب</a:t>
            </a:r>
            <a:endParaRPr lang="ar-LB" sz="3200" dirty="0">
              <a:solidFill>
                <a:sysClr val="windowText" lastClr="000000"/>
              </a:solidFill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الهدف الثابت – ب -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تركز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على المجالات والكفايات التالية في إطار كفاءة المعلمين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333220" y="3075101"/>
            <a:ext cx="11472093" cy="1729287"/>
          </a:xfrm>
          <a:prstGeom prst="rect">
            <a:avLst/>
          </a:prstGeom>
          <a:solidFill>
            <a:srgbClr val="BA171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ar-LB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ar-LB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المجال </a:t>
            </a:r>
            <a:r>
              <a:rPr lang="ar-L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الأول: </a:t>
            </a:r>
            <a:r>
              <a: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الممارسات المهنية المتخصصة</a:t>
            </a:r>
            <a:r>
              <a:rPr lang="ar-LB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يوظف </a:t>
            </a: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طرائق تعليميّة وتعلميّة متنوعة مستنداً الى نظريات ومفاهيم التعلم الملائمة لخصائص المتعلمين المتنوعة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(كفاية 3)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يطور </a:t>
            </a: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طرائق واستراتيجيات تقويم متنوعة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(كفاية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5)</a:t>
            </a:r>
            <a:endParaRPr lang="ar-LB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71783" y="3248695"/>
            <a:ext cx="320040" cy="320040"/>
            <a:chOff x="11371783" y="3248695"/>
            <a:chExt cx="320040" cy="32004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1419057" y="3414743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1371783" y="3248695"/>
              <a:ext cx="320040" cy="32004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3219" y="4900606"/>
            <a:ext cx="11472093" cy="640080"/>
            <a:chOff x="333220" y="3811400"/>
            <a:chExt cx="11472093" cy="640080"/>
          </a:xfrm>
        </p:grpSpPr>
        <p:sp>
          <p:nvSpPr>
            <p:cNvPr id="36" name="Rectangle 35">
              <a:hlinkClick r:id="rId4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الثاني: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العلاقات 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المهنيّة.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lowchart: Connector 39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33218" y="5641760"/>
            <a:ext cx="11472093" cy="640080"/>
            <a:chOff x="333220" y="4547698"/>
            <a:chExt cx="11472093" cy="640080"/>
          </a:xfrm>
        </p:grpSpPr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الثالث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 التطوير المهني المستمر.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Connector 45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0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الهدف الثابت – ب -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تركز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على المجالات والكفايات التالية في إطار كفاءة المعلمين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 </a:t>
            </a:r>
            <a:endParaRPr lang="en-US" sz="4400" dirty="0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333220" y="3811400"/>
            <a:ext cx="11472093" cy="1230174"/>
          </a:xfrm>
          <a:prstGeom prst="rect">
            <a:avLst/>
          </a:prstGeom>
          <a:solidFill>
            <a:srgbClr val="BA171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ar-LB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المجال </a:t>
            </a:r>
            <a:r>
              <a:rPr lang="ar-L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الثاني: </a:t>
            </a:r>
            <a:r>
              <a: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العلاقات </a:t>
            </a:r>
            <a:r>
              <a:rPr lang="ar-LB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المهنيّة</a:t>
            </a:r>
          </a:p>
          <a:p>
            <a:pPr marL="914400" lvl="1" indent="-457200" algn="r" rtl="1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يتواصل </a:t>
            </a: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 مختلف الفرقاء التربويين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(</a:t>
            </a: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الكفاية 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1419057" y="4126895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11371783" y="3960847"/>
            <a:ext cx="320040" cy="32004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32" name="Rectangle 31">
              <a:hlinkClick r:id="rId4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الأول: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الممارسات المهنية المتخصصة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3219" y="5137792"/>
            <a:ext cx="11472093" cy="640080"/>
            <a:chOff x="333220" y="4547698"/>
            <a:chExt cx="11472093" cy="640080"/>
          </a:xfrm>
        </p:grpSpPr>
        <p:sp>
          <p:nvSpPr>
            <p:cNvPr id="41" name="Rectangle 40">
              <a:hlinkClick r:id="rId5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الثالث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 التطوير المهني المستمر.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lowchart: Connector 4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3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الهدف الثابت – ب -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تركز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على المجالات والكفايات التالية في إطار كفاءة المعلمين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3220" y="4547697"/>
            <a:ext cx="11472093" cy="1382839"/>
            <a:chOff x="333220" y="4547697"/>
            <a:chExt cx="11472093" cy="1382839"/>
          </a:xfrm>
        </p:grpSpPr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333220" y="4547697"/>
              <a:ext cx="11472093" cy="1382839"/>
            </a:xfrm>
            <a:prstGeom prst="rect">
              <a:avLst/>
            </a:prstGeom>
            <a:solidFill>
              <a:srgbClr val="BA1710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الثالث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 التطوير المهني المستمر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</a:p>
            <a:p>
              <a:pPr marL="800100" lvl="1" indent="-342900" algn="r" rtl="1">
                <a:lnSpc>
                  <a:spcPct val="12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ar-LB" sz="2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يوظّف مختلف الوسائل العلميّة في التطوير المهني</a:t>
              </a:r>
              <a:r>
                <a:rPr lang="ar-LB" sz="2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 (الكفاية 2)</a:t>
              </a:r>
              <a:endPara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19057" y="4872635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Connector 29"/>
            <p:cNvSpPr/>
            <p:nvPr/>
          </p:nvSpPr>
          <p:spPr>
            <a:xfrm>
              <a:off x="11371783" y="4706587"/>
              <a:ext cx="320040" cy="32004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3220" y="3811400"/>
            <a:ext cx="11472093" cy="640080"/>
            <a:chOff x="333220" y="3811400"/>
            <a:chExt cx="11472093" cy="640080"/>
          </a:xfrm>
        </p:grpSpPr>
        <p:sp>
          <p:nvSpPr>
            <p:cNvPr id="41" name="Rectangle 40">
              <a:hlinkClick r:id="rId4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الثاني: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العلاقات 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المهنيّة.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lowchart: Connector 4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47" name="Rectangle 46">
              <a:hlinkClick r:id="rId5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الأول: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الممارسات المهنية المتخصصة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lowchart: Connector 50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9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أهداف النقل</a:t>
            </a:r>
          </a:p>
          <a:p>
            <a:pPr lvl="1" algn="r" rtl="1"/>
            <a:r>
              <a:rPr lang="ar-LB" sz="3200" dirty="0">
                <a:solidFill>
                  <a:schemeClr val="tx1"/>
                </a:solidFill>
              </a:rPr>
              <a:t>سيتمكن المشاركون من استخدام تعلمهم بشكل مستقل لكي</a:t>
            </a:r>
            <a:r>
              <a:rPr lang="ar-LB" sz="3200" dirty="0" smtClean="0">
                <a:solidFill>
                  <a:schemeClr val="tx1"/>
                </a:solidFill>
              </a:rPr>
              <a:t>:</a:t>
            </a:r>
            <a:endParaRPr lang="ar-LB" sz="3200" dirty="0">
              <a:solidFill>
                <a:schemeClr val="tx1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3220" y="3811400"/>
            <a:ext cx="11472093" cy="640080"/>
            <a:chOff x="333220" y="3811400"/>
            <a:chExt cx="11472093" cy="640080"/>
          </a:xfrm>
        </p:grpSpPr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الثاني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33220" y="4547698"/>
            <a:ext cx="11472093" cy="640080"/>
            <a:chOff x="333220" y="4547698"/>
            <a:chExt cx="11472093" cy="640080"/>
          </a:xfrm>
        </p:grpSpPr>
        <p:sp>
          <p:nvSpPr>
            <p:cNvPr id="19" name="Rectangle 18">
              <a:hlinkClick r:id="rId4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الثالث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Connector 29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2" name="Rectangle 1">
              <a:hlinkClick r:id="rId5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الأول.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owchart: Connector 7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"شهادة </a:t>
            </a:r>
            <a:r>
              <a:rPr lang="ar-LB" sz="2400" b="1" dirty="0" smtClean="0">
                <a:solidFill>
                  <a:schemeClr val="tx1"/>
                </a:solidFill>
              </a:rPr>
              <a:t>المعلم المعتمد من مايكروسوفت </a:t>
            </a:r>
            <a:r>
              <a:rPr lang="ar-LB" sz="2400" dirty="0" smtClean="0">
                <a:solidFill>
                  <a:schemeClr val="tx1"/>
                </a:solidFill>
              </a:rPr>
              <a:t>العالمية"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Freeform 35">
            <a:hlinkClick r:id="rId6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hlinkClick r:id="rId7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أهداف </a:t>
            </a: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النقل</a:t>
            </a:r>
            <a:endParaRPr lang="en-US" sz="3600" b="1" dirty="0" smtClean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r" rtl="1"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</a:rPr>
              <a:t>سيتمكن </a:t>
            </a:r>
            <a:r>
              <a:rPr lang="ar-LB" sz="3200" dirty="0">
                <a:solidFill>
                  <a:schemeClr val="tx1"/>
                </a:solidFill>
              </a:rPr>
              <a:t>المشاركون من استخدام تعلمهم بشكل مستقل لكي</a:t>
            </a:r>
            <a:r>
              <a:rPr lang="ar-LB" sz="3200" dirty="0" smtClean="0">
                <a:solidFill>
                  <a:schemeClr val="tx1"/>
                </a:solidFill>
              </a:rPr>
              <a:t>:</a:t>
            </a:r>
            <a:endParaRPr lang="ar-LB" sz="3200" dirty="0">
              <a:solidFill>
                <a:schemeClr val="tx1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333220" y="3075101"/>
            <a:ext cx="11472093" cy="1729287"/>
          </a:xfrm>
          <a:prstGeom prst="rect">
            <a:avLst/>
          </a:prstGeom>
          <a:solidFill>
            <a:srgbClr val="BA171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ar-LB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ar-LB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المجال الأول.</a:t>
            </a:r>
            <a:endParaRPr lang="ar-LB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يستخدم التكنولوجيا في عملية التعليم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(كفاية 3</a:t>
            </a:r>
            <a:r>
              <a:rPr lang="ar-L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مكون 6)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يقيّم المتعلمين بشكل دوري في وضعيات مختلفة وملائمة للأهداف التربويّة ومخرجات التعلّم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(كفاية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ar-L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مكون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1)</a:t>
            </a:r>
            <a:endParaRPr lang="ar-LB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L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(كفاية </a:t>
            </a:r>
            <a:r>
              <a:rPr lang="ar-LB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5)</a:t>
            </a:r>
            <a:endParaRPr lang="ar-LB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71783" y="3248695"/>
            <a:ext cx="320040" cy="320040"/>
            <a:chOff x="11371783" y="3248695"/>
            <a:chExt cx="320040" cy="32004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1419057" y="3414743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1371783" y="3248695"/>
              <a:ext cx="320040" cy="32004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3219" y="4900606"/>
            <a:ext cx="11472093" cy="640080"/>
            <a:chOff x="333220" y="3811400"/>
            <a:chExt cx="11472093" cy="640080"/>
          </a:xfrm>
        </p:grpSpPr>
        <p:sp>
          <p:nvSpPr>
            <p:cNvPr id="36" name="Rectangle 35">
              <a:hlinkClick r:id="rId4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الثاني.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lowchart: Connector 39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33218" y="5641760"/>
            <a:ext cx="11472093" cy="640080"/>
            <a:chOff x="333220" y="4547698"/>
            <a:chExt cx="11472093" cy="640080"/>
          </a:xfrm>
        </p:grpSpPr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الثالث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Connector 45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7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أهداف </a:t>
            </a: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النقل</a:t>
            </a:r>
            <a:endParaRPr lang="en-US" sz="3600" b="1" dirty="0" smtClean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r" rtl="1"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</a:rPr>
              <a:t>سيتمكن </a:t>
            </a:r>
            <a:r>
              <a:rPr lang="ar-LB" sz="3200" dirty="0">
                <a:solidFill>
                  <a:schemeClr val="tx1"/>
                </a:solidFill>
              </a:rPr>
              <a:t>المشاركون من استخدام تعلمهم بشكل مستقل لكي: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 </a:t>
            </a:r>
            <a:endParaRPr lang="en-US" sz="4400" dirty="0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333220" y="3811400"/>
            <a:ext cx="11472093" cy="1230174"/>
          </a:xfrm>
          <a:prstGeom prst="rect">
            <a:avLst/>
          </a:prstGeom>
          <a:solidFill>
            <a:srgbClr val="BA171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ar-LB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المجال الثاني.</a:t>
            </a:r>
            <a:endParaRPr lang="ar-LB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algn="r" rtl="1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bg1"/>
                </a:solidFill>
              </a:rPr>
              <a:t>يوظف التقنيّات الملائمة ملتزماً بأخلاقيات استخدام تكنولوجيا المعلومات والاتصالات.</a:t>
            </a:r>
            <a:r>
              <a:rPr lang="ar-L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(كفاية 1 – مكون 4)</a:t>
            </a:r>
            <a:endParaRPr lang="ar-L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1419057" y="4126895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11371783" y="3960847"/>
            <a:ext cx="320040" cy="32004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32" name="Rectangle 31">
              <a:hlinkClick r:id="rId4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الأول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3219" y="5137792"/>
            <a:ext cx="11472093" cy="640080"/>
            <a:chOff x="333220" y="4547698"/>
            <a:chExt cx="11472093" cy="640080"/>
          </a:xfrm>
        </p:grpSpPr>
        <p:sp>
          <p:nvSpPr>
            <p:cNvPr id="41" name="Rectangle 40">
              <a:hlinkClick r:id="rId5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الثالث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lowchart: Connector 4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92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أهداف </a:t>
            </a: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النقل</a:t>
            </a:r>
            <a:endParaRPr lang="en-US" sz="3600" b="1" dirty="0" smtClean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r" rtl="1"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</a:rPr>
              <a:t>سيتمكن </a:t>
            </a:r>
            <a:r>
              <a:rPr lang="ar-LB" sz="3200" dirty="0">
                <a:solidFill>
                  <a:schemeClr val="tx1"/>
                </a:solidFill>
              </a:rPr>
              <a:t>المشاركون من استخدام تعلمهم بشكل مستقل لكي: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3220" y="4547697"/>
            <a:ext cx="11472093" cy="1382839"/>
            <a:chOff x="333220" y="4547697"/>
            <a:chExt cx="11472093" cy="1382839"/>
          </a:xfrm>
        </p:grpSpPr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333220" y="4547697"/>
              <a:ext cx="11472093" cy="1382839"/>
            </a:xfrm>
            <a:prstGeom prst="rect">
              <a:avLst/>
            </a:prstGeom>
            <a:solidFill>
              <a:srgbClr val="BA1710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الثالث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</a:p>
            <a:p>
              <a:pPr marL="800100" lvl="1" indent="-342900" algn="r" rtl="1">
                <a:lnSpc>
                  <a:spcPct val="12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ar-LB" sz="2400" dirty="0">
                  <a:solidFill>
                    <a:schemeClr val="bg1"/>
                  </a:solidFill>
                </a:rPr>
                <a:t>يواكب تطور المعلومات العلميّة والمستجدات التربويّة</a:t>
              </a:r>
              <a:r>
                <a:rPr lang="ar-LB" sz="2400" dirty="0" smtClean="0">
                  <a:solidFill>
                    <a:schemeClr val="bg1"/>
                  </a:solidFill>
                </a:rPr>
                <a:t>.</a:t>
              </a:r>
              <a:r>
                <a:rPr lang="ar-LB" sz="2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(كفاية 2 – مكون 3)</a:t>
              </a:r>
              <a:endParaRPr lang="ar-L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19057" y="4872635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Connector 29"/>
            <p:cNvSpPr/>
            <p:nvPr/>
          </p:nvSpPr>
          <p:spPr>
            <a:xfrm>
              <a:off x="11371783" y="4706587"/>
              <a:ext cx="320040" cy="32004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3220" y="3811400"/>
            <a:ext cx="11472093" cy="640080"/>
            <a:chOff x="333220" y="3811400"/>
            <a:chExt cx="11472093" cy="640080"/>
          </a:xfrm>
        </p:grpSpPr>
        <p:sp>
          <p:nvSpPr>
            <p:cNvPr id="41" name="Rectangle 40">
              <a:hlinkClick r:id="rId4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الثاني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lowchart: Connector 4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47" name="Rectangle 46">
              <a:hlinkClick r:id="rId5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الأول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lowchart: Connector 50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5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4"/>
          <a:stretch/>
        </p:blipFill>
        <p:spPr>
          <a:xfrm>
            <a:off x="-13446" y="1631565"/>
            <a:ext cx="12205446" cy="4788285"/>
          </a:xfrm>
        </p:spPr>
      </p:pic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600" b="1" dirty="0" smtClean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(شهادة </a:t>
            </a:r>
            <a:r>
              <a:rPr lang="en-US" sz="4200" dirty="0" smtClean="0"/>
              <a:t>MCE</a:t>
            </a:r>
            <a:r>
              <a:rPr lang="ar-LB" sz="4200" dirty="0" smtClean="0"/>
              <a:t> العالمية)</a:t>
            </a:r>
            <a:endParaRPr lang="en-US" sz="4200" dirty="0"/>
          </a:p>
        </p:txBody>
      </p:sp>
      <p:sp>
        <p:nvSpPr>
          <p:cNvPr id="19" name="Rectangle 18"/>
          <p:cNvSpPr/>
          <p:nvPr/>
        </p:nvSpPr>
        <p:spPr>
          <a:xfrm>
            <a:off x="7192370" y="4531057"/>
            <a:ext cx="5013074" cy="1784976"/>
          </a:xfrm>
          <a:prstGeom prst="rect">
            <a:avLst/>
          </a:prstGeom>
          <a:solidFill>
            <a:srgbClr val="DF6B1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LB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كما وتؤمن </a:t>
            </a:r>
            <a:r>
              <a:rPr lang="ar-L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هذه الدورة جهوزية المشاركين لاجتياز </a:t>
            </a:r>
            <a:r>
              <a:rPr lang="ar-LB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الاختبار والحصول </a:t>
            </a:r>
            <a:r>
              <a:rPr lang="ar-L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على هذه شهادة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MCE</a:t>
            </a:r>
            <a:r>
              <a:rPr lang="ar-L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العالمية.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"شهادة </a:t>
            </a:r>
            <a:r>
              <a:rPr lang="ar-LB" sz="2400" b="1" dirty="0" smtClean="0">
                <a:solidFill>
                  <a:schemeClr val="tx1"/>
                </a:solidFill>
              </a:rPr>
              <a:t>المعلم المعتمد من مايكروسوفت </a:t>
            </a:r>
            <a:r>
              <a:rPr lang="ar-LB" sz="2400" dirty="0" smtClean="0">
                <a:solidFill>
                  <a:schemeClr val="tx1"/>
                </a:solidFill>
              </a:rPr>
              <a:t>العالمية"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Freeform 20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030" y="1631565"/>
            <a:ext cx="7516969" cy="28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التعليم بواسطة التكنولوجيا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شهادة "المعلم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المعتمد من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مايكروسوفت" تفيد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بأن المعلم قد اجتاز مرحلة محو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الأمية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في التكنولوجيا العامة ويستطيع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أن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يؤمن لطلابه طرائق تربوية تدمج في خلالها التكنولوجية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الحديثة.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196" y="4241370"/>
            <a:ext cx="1035964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Teaching with technology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Microsoft Certified Educator (MCE) is a credential that certifies an educator is literate in global technology and can provide students with an education that combines technology and learning in the classroom</a:t>
            </a:r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0" y="1631565"/>
            <a:ext cx="3207434" cy="1088479"/>
          </a:xfrm>
          <a:prstGeom prst="rect">
            <a:avLst/>
          </a:prstGeom>
          <a:ln w="76200">
            <a:noFill/>
          </a:ln>
        </p:spPr>
      </p:pic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(شهادة </a:t>
            </a:r>
            <a:r>
              <a:rPr lang="en-US" sz="4200" dirty="0" smtClean="0"/>
              <a:t>MCE</a:t>
            </a:r>
            <a:r>
              <a:rPr lang="ar-LB" sz="4200" dirty="0" smtClean="0"/>
              <a:t> العالمية)</a:t>
            </a:r>
            <a:endParaRPr lang="en-US" sz="4200" dirty="0"/>
          </a:p>
        </p:txBody>
      </p:sp>
      <p:sp>
        <p:nvSpPr>
          <p:cNvPr id="22" name="Rectangle 21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"شهادة </a:t>
            </a:r>
            <a:r>
              <a:rPr lang="ar-LB" sz="2400" b="1" dirty="0" smtClean="0">
                <a:solidFill>
                  <a:schemeClr val="tx1"/>
                </a:solidFill>
              </a:rPr>
              <a:t>المعلم المعتمد من مايكروسوفت </a:t>
            </a:r>
            <a:r>
              <a:rPr lang="ar-LB" sz="2400" dirty="0" smtClean="0">
                <a:solidFill>
                  <a:schemeClr val="tx1"/>
                </a:solidFill>
              </a:rPr>
              <a:t>العالمية"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Freeform 22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31565"/>
            <a:ext cx="12191999" cy="4762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التعليم بواسطة التكنولوجيا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ar-LB" sz="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تتوجه 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هذه الشهادة الى جميع المعلمين، في كافة مراحل التعليم وعلى اختلاف اختصاصاتهم ومعرفتهم المسبقة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باستخدام التكنولوجيا.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ar-L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تقيس شهادة المعلم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المعتمد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MCE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قدرتك على توظيف مهاراتك التكنولوجية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لخدم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ة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العملية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التربوية.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</a:rPr>
              <a:t>هي 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</a:rPr>
              <a:t>مبنية على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الإطار </a:t>
            </a:r>
            <a:r>
              <a:rPr lang="ar-LB" sz="3000" dirty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المرجعي لكفايات المعلمين من منظمة </a:t>
            </a:r>
            <a:r>
              <a:rPr lang="ar-LB" sz="3000" dirty="0" smtClean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اليونيسكو.</a:t>
            </a:r>
            <a:endParaRPr lang="ar-LB" sz="3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UNESCO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Competency Framework for Teachers - (UNESCO ICT-CFT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)</a:t>
            </a:r>
            <a:endParaRPr lang="ar-LB" sz="3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(شهادة </a:t>
            </a:r>
            <a:r>
              <a:rPr lang="en-US" sz="4200" dirty="0" smtClean="0"/>
              <a:t>MCE</a:t>
            </a:r>
            <a:r>
              <a:rPr lang="ar-LB" sz="4200" dirty="0" smtClean="0"/>
              <a:t> العالمية)</a:t>
            </a:r>
            <a:endParaRPr lang="en-US" sz="4200" dirty="0"/>
          </a:p>
        </p:txBody>
      </p:sp>
      <p:pic>
        <p:nvPicPr>
          <p:cNvPr id="22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-13446" y="0"/>
            <a:ext cx="3207434" cy="1306287"/>
          </a:xfrm>
          <a:prstGeom prst="rect">
            <a:avLst/>
          </a:prstGeom>
          <a:ln w="762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2228850" y="6319188"/>
            <a:ext cx="66675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</a:t>
            </a:r>
            <a:r>
              <a:rPr lang="ar-L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الأكاديمية الافتراضية لمايكروسوفت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Freeform 23">
            <a:hlinkClick r:id="rId5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hlinkClick r:id="rId6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23" y="1566959"/>
            <a:ext cx="11430000" cy="1993732"/>
          </a:xfrm>
        </p:spPr>
        <p:txBody>
          <a:bodyPr anchor="ctr">
            <a:noAutofit/>
          </a:bodyPr>
          <a:lstStyle/>
          <a:p>
            <a:pPr rtl="1"/>
            <a:r>
              <a:rPr lang="ar-LB" sz="5400" dirty="0" smtClean="0"/>
              <a:t>لتنزيل المادة التدريبية: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1" y="3500846"/>
            <a:ext cx="11430000" cy="1663582"/>
          </a:xfrm>
        </p:spPr>
        <p:txBody>
          <a:bodyPr anchor="t">
            <a:noAutofit/>
          </a:bodyPr>
          <a:lstStyle/>
          <a:p>
            <a:pPr rtl="1"/>
            <a:r>
              <a:rPr lang="en-US" sz="6600" dirty="0" smtClean="0">
                <a:hlinkClick r:id="rId2"/>
              </a:rPr>
              <a:t>https://edusub.crdp.org</a:t>
            </a:r>
            <a:endParaRPr lang="en-US" sz="6600" dirty="0" smtClean="0"/>
          </a:p>
          <a:p>
            <a:pPr rtl="1"/>
            <a:r>
              <a:rPr lang="en-US" sz="5400" dirty="0" smtClean="0"/>
              <a:t>Course Search : TWT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225" y="5743977"/>
            <a:ext cx="1051775" cy="111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3454" cy="136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6" y="1"/>
            <a:ext cx="2575773" cy="1519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255" y="250612"/>
            <a:ext cx="2743201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REPUBLIC OF LEBANON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C</a:t>
            </a:r>
            <a:r>
              <a:rPr lang="en-US" sz="1600" dirty="0" smtClean="0"/>
              <a:t>ENTER FOR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E</a:t>
            </a:r>
            <a:r>
              <a:rPr lang="en-US" sz="1600" dirty="0" smtClean="0"/>
              <a:t>DUCATIONAL </a:t>
            </a:r>
            <a:r>
              <a:rPr lang="en-US" sz="2000" dirty="0" smtClean="0"/>
              <a:t>R</a:t>
            </a:r>
            <a:r>
              <a:rPr lang="en-US" sz="1600" dirty="0" smtClean="0"/>
              <a:t>ESEARCH AND </a:t>
            </a:r>
            <a:r>
              <a:rPr lang="en-US" sz="2000" dirty="0" smtClean="0"/>
              <a:t>D</a:t>
            </a:r>
            <a:r>
              <a:rPr lang="en-US" sz="1600" dirty="0" smtClean="0"/>
              <a:t>EVELOPMENT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024647" y="5424074"/>
            <a:ext cx="4146996" cy="1001939"/>
          </a:xfrm>
          <a:prstGeom prst="roundRect">
            <a:avLst>
              <a:gd name="adj" fmla="val 37357"/>
            </a:avLst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المدرب: </a:t>
            </a:r>
            <a:r>
              <a:rPr lang="ar-LB" sz="3200" dirty="0">
                <a:solidFill>
                  <a:sysClr val="windowText" lastClr="000000"/>
                </a:solidFill>
              </a:rPr>
              <a:t>المهندس أحمد ديب</a:t>
            </a:r>
          </a:p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(</a:t>
            </a:r>
            <a:r>
              <a:rPr lang="en-US" sz="3200" dirty="0" err="1"/>
              <a:t>Unesco</a:t>
            </a:r>
            <a:r>
              <a:rPr lang="en-US" sz="3200" dirty="0"/>
              <a:t> ICT – CFT</a:t>
            </a:r>
            <a:r>
              <a:rPr lang="ar-LB" sz="4400" dirty="0" smtClean="0"/>
              <a:t>)</a:t>
            </a:r>
            <a:endParaRPr lang="en-US" sz="4400" dirty="0"/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8187" y="1631565"/>
          <a:ext cx="11942180" cy="407250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84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3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059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اليونسكو في مجال تكنولوجيا المعلومات والاتصالات وإطار الكفاءة للمعلمين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محو الأمية التكنولوجية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تعميق</a:t>
                      </a:r>
                      <a:r>
                        <a:rPr lang="ar-LB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المعرفة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خلق المعرفة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76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فهم تكنولوجيا المعلومات والاتصالات في التعليم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الوعي بالسياسات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فهم السياسات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ابتكار السياسات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1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المناهج والتقييم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المعرفة</a:t>
                      </a:r>
                      <a:r>
                        <a:rPr lang="ar-LB" sz="2400" baseline="0" dirty="0" smtClean="0"/>
                        <a:t> الأساسية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تطبيق المعرفة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مهارات مجتمع</a:t>
                      </a:r>
                      <a:r>
                        <a:rPr lang="ar-LB" sz="2400" baseline="0" dirty="0" smtClean="0"/>
                        <a:t> المعرفة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المنهج التربوي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دمج التكنولوجيا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حل المشاكل المعقدة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الإدارة الذاتية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تكنولوجيا المعلومات والاتصالات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الأدوات الأساسية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الأدوات المعقدة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الأدوات المنتشرة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الإدارة والتنظيم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الصف النموذجي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المجموعات التعاونية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تنظيم التعلم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التدريب المهني</a:t>
                      </a:r>
                      <a:r>
                        <a:rPr lang="ar-LB" sz="2400" baseline="0" dirty="0" smtClean="0"/>
                        <a:t> للمعلمين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محو الأمية الرقمية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الإدارة والتوجيه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 smtClean="0"/>
                        <a:t>المعلم كمتعلم</a:t>
                      </a:r>
                      <a:r>
                        <a:rPr lang="ar-LB" sz="2400" baseline="0" dirty="0" smtClean="0"/>
                        <a:t> نموذجي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90875" y="1684255"/>
            <a:ext cx="2796804" cy="4804914"/>
            <a:chOff x="4690875" y="1684255"/>
            <a:chExt cx="2796804" cy="4804914"/>
          </a:xfrm>
        </p:grpSpPr>
        <p:sp>
          <p:nvSpPr>
            <p:cNvPr id="19" name="TextBox 18"/>
            <p:cNvSpPr txBox="1"/>
            <p:nvPr/>
          </p:nvSpPr>
          <p:spPr>
            <a:xfrm>
              <a:off x="6389119" y="5904394"/>
              <a:ext cx="1098560" cy="584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MCE</a:t>
              </a:r>
              <a:endParaRPr lang="ar-L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6028087" y="5839997"/>
              <a:ext cx="381000" cy="412191"/>
            </a:xfrm>
            <a:custGeom>
              <a:avLst/>
              <a:gdLst>
                <a:gd name="connsiteX0" fmla="*/ 0 w 846161"/>
                <a:gd name="connsiteY0" fmla="*/ 928047 h 928047"/>
                <a:gd name="connsiteX1" fmla="*/ 846161 w 846161"/>
                <a:gd name="connsiteY1" fmla="*/ 928047 h 928047"/>
                <a:gd name="connsiteX2" fmla="*/ 832513 w 846161"/>
                <a:gd name="connsiteY2" fmla="*/ 0 h 9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161" h="928047">
                  <a:moveTo>
                    <a:pt x="0" y="928047"/>
                  </a:moveTo>
                  <a:lnTo>
                    <a:pt x="846161" y="928047"/>
                  </a:lnTo>
                  <a:lnTo>
                    <a:pt x="832513" y="0"/>
                  </a:lnTo>
                </a:path>
              </a:pathLst>
            </a:cu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L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90875" y="1684255"/>
              <a:ext cx="2518311" cy="4139714"/>
            </a:xfrm>
            <a:prstGeom prst="rect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urved Right Arrow 7">
            <a:hlinkClick r:id="rId3" action="ppaction://hlinksldjump"/>
          </p:cNvPr>
          <p:cNvSpPr/>
          <p:nvPr/>
        </p:nvSpPr>
        <p:spPr>
          <a:xfrm rot="10800000">
            <a:off x="461478" y="6333980"/>
            <a:ext cx="307026" cy="448323"/>
          </a:xfrm>
          <a:prstGeom prst="curvedRightArrow">
            <a:avLst>
              <a:gd name="adj1" fmla="val 28887"/>
              <a:gd name="adj2" fmla="val 925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(</a:t>
            </a:r>
            <a:r>
              <a:rPr lang="en-US" sz="3200" dirty="0" err="1"/>
              <a:t>Unesco</a:t>
            </a:r>
            <a:r>
              <a:rPr lang="en-US" sz="3200" dirty="0"/>
              <a:t> ICT – CFT</a:t>
            </a:r>
            <a:r>
              <a:rPr lang="ar-LB" sz="4400" dirty="0" smtClean="0"/>
              <a:t>)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4662" r="588" b="2598"/>
          <a:stretch/>
        </p:blipFill>
        <p:spPr>
          <a:xfrm>
            <a:off x="594178" y="1722907"/>
            <a:ext cx="11003641" cy="45244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96788" y="2942941"/>
            <a:ext cx="2796804" cy="3915059"/>
            <a:chOff x="3672938" y="2876550"/>
            <a:chExt cx="2796804" cy="3915059"/>
          </a:xfrm>
        </p:grpSpPr>
        <p:sp>
          <p:nvSpPr>
            <p:cNvPr id="19" name="TextBox 18"/>
            <p:cNvSpPr txBox="1"/>
            <p:nvPr/>
          </p:nvSpPr>
          <p:spPr>
            <a:xfrm>
              <a:off x="5371182" y="6206834"/>
              <a:ext cx="1098560" cy="584775"/>
            </a:xfrm>
            <a:prstGeom prst="rect">
              <a:avLst/>
            </a:prstGeom>
            <a:solidFill>
              <a:srgbClr val="DF6B19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MCE</a:t>
              </a:r>
              <a:endParaRPr lang="ar-L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5010150" y="6156015"/>
              <a:ext cx="381000" cy="325277"/>
            </a:xfrm>
            <a:custGeom>
              <a:avLst/>
              <a:gdLst>
                <a:gd name="connsiteX0" fmla="*/ 0 w 846161"/>
                <a:gd name="connsiteY0" fmla="*/ 928047 h 928047"/>
                <a:gd name="connsiteX1" fmla="*/ 846161 w 846161"/>
                <a:gd name="connsiteY1" fmla="*/ 928047 h 928047"/>
                <a:gd name="connsiteX2" fmla="*/ 832513 w 846161"/>
                <a:gd name="connsiteY2" fmla="*/ 0 h 9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161" h="928047">
                  <a:moveTo>
                    <a:pt x="0" y="928047"/>
                  </a:moveTo>
                  <a:lnTo>
                    <a:pt x="846161" y="928047"/>
                  </a:lnTo>
                  <a:lnTo>
                    <a:pt x="832513" y="0"/>
                  </a:lnTo>
                </a:path>
              </a:pathLst>
            </a:custGeom>
            <a:noFill/>
            <a:ln w="76200">
              <a:solidFill>
                <a:srgbClr val="DF6B1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L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72938" y="2876550"/>
              <a:ext cx="2518311" cy="3266817"/>
            </a:xfrm>
            <a:prstGeom prst="rect">
              <a:avLst/>
            </a:prstGeom>
            <a:noFill/>
            <a:ln w="57150">
              <a:solidFill>
                <a:srgbClr val="DF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rved Right Arrow 16">
            <a:hlinkClick r:id="rId4" action="ppaction://hlinksldjump"/>
          </p:cNvPr>
          <p:cNvSpPr/>
          <p:nvPr/>
        </p:nvSpPr>
        <p:spPr>
          <a:xfrm rot="10800000">
            <a:off x="461478" y="6333980"/>
            <a:ext cx="307026" cy="448323"/>
          </a:xfrm>
          <a:prstGeom prst="curvedRightArrow">
            <a:avLst>
              <a:gd name="adj1" fmla="val 28887"/>
              <a:gd name="adj2" fmla="val 925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31565"/>
            <a:ext cx="12191999" cy="431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(Microsoft Virtual Academy “MVA”)</a:t>
            </a:r>
            <a:endParaRPr lang="ar-LB" sz="3600" b="1" dirty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3600" b="1" dirty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أكاديمية </a:t>
            </a: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مايكروسوفت الافتراضية</a:t>
            </a:r>
            <a:endParaRPr lang="en-US" sz="3600" b="1" dirty="0" smtClean="0">
              <a:solidFill>
                <a:srgbClr val="DF6B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LB" sz="3600" dirty="0"/>
              <a:t>لكي تكون </a:t>
            </a:r>
            <a:r>
              <a:rPr lang="ar-LB" sz="3600" dirty="0" smtClean="0"/>
              <a:t>حاضرا</a:t>
            </a:r>
            <a:r>
              <a:rPr lang="ar-LB" sz="3600" dirty="0"/>
              <a:t>ً</a:t>
            </a:r>
            <a:r>
              <a:rPr lang="ar-LB" sz="3600" dirty="0" smtClean="0"/>
              <a:t> لاختبار شهادة </a:t>
            </a:r>
            <a:r>
              <a:rPr lang="en-US" sz="3600" dirty="0"/>
              <a:t>MCE</a:t>
            </a:r>
            <a:r>
              <a:rPr lang="ar-LB" sz="3600" dirty="0"/>
              <a:t> من الأفضل </a:t>
            </a:r>
            <a:r>
              <a:rPr lang="ar-LB" sz="3600" dirty="0" smtClean="0"/>
              <a:t>أن تتابع المقررات الأربع الموجودة على الموقع الرسمي لمايكروسوفت الخاص بالتربية.</a:t>
            </a:r>
          </a:p>
          <a:p>
            <a:pPr algn="r" rtl="1"/>
            <a:r>
              <a:rPr lang="ar-LB" sz="2800" dirty="0" smtClean="0"/>
              <a:t>المقرر </a:t>
            </a:r>
            <a:r>
              <a:rPr lang="ar-LB" sz="2800" dirty="0"/>
              <a:t>الأول</a:t>
            </a:r>
            <a:r>
              <a:rPr lang="ar-LB" sz="2800" dirty="0" smtClean="0"/>
              <a:t>:                </a:t>
            </a:r>
            <a:r>
              <a:rPr lang="en-US" sz="2800" dirty="0" smtClean="0"/>
              <a:t>Course </a:t>
            </a:r>
            <a:r>
              <a:rPr lang="en-US" sz="2800" dirty="0"/>
              <a:t>1 - using ICT resources to support your </a:t>
            </a:r>
            <a:r>
              <a:rPr lang="en-US" sz="2800" dirty="0" smtClean="0"/>
              <a:t>teaching</a:t>
            </a:r>
            <a:r>
              <a:rPr lang="ar-LB" sz="2800" dirty="0" smtClean="0"/>
              <a:t> </a:t>
            </a:r>
            <a:endParaRPr lang="en-US" sz="2800" dirty="0"/>
          </a:p>
          <a:p>
            <a:pPr algn="r" rtl="1"/>
            <a:r>
              <a:rPr lang="ar-LB" sz="2800" dirty="0"/>
              <a:t>المقرر الثاني</a:t>
            </a:r>
            <a:r>
              <a:rPr lang="ar-LB" sz="2800" dirty="0" smtClean="0"/>
              <a:t>:                        </a:t>
            </a:r>
            <a:r>
              <a:rPr lang="en-US" sz="2800" dirty="0" smtClean="0"/>
              <a:t>Course </a:t>
            </a:r>
            <a:r>
              <a:rPr lang="en-US" sz="2800" dirty="0"/>
              <a:t>2 - how do technology and pedagogy mix</a:t>
            </a:r>
            <a:r>
              <a:rPr lang="en-US" sz="2800" dirty="0" smtClean="0"/>
              <a:t>?</a:t>
            </a:r>
            <a:r>
              <a:rPr lang="ar-LB" sz="2800" dirty="0" smtClean="0"/>
              <a:t>  </a:t>
            </a:r>
            <a:endParaRPr lang="ar-LB" sz="2800" dirty="0"/>
          </a:p>
          <a:p>
            <a:pPr algn="r" rtl="1"/>
            <a:r>
              <a:rPr lang="ar-LB" sz="2800" dirty="0"/>
              <a:t>المقرر الثالث</a:t>
            </a:r>
            <a:r>
              <a:rPr lang="ar-LB" sz="2800" dirty="0" smtClean="0"/>
              <a:t>:  </a:t>
            </a:r>
            <a:r>
              <a:rPr lang="ar-LB" sz="800" dirty="0" smtClean="0"/>
              <a:t> </a:t>
            </a:r>
            <a:r>
              <a:rPr lang="ar-LB" sz="2800" dirty="0" smtClean="0"/>
              <a:t> </a:t>
            </a:r>
            <a:r>
              <a:rPr lang="ar-LB" sz="800" dirty="0" smtClean="0"/>
              <a:t> </a:t>
            </a:r>
            <a:r>
              <a:rPr lang="ar-LB" sz="2800" dirty="0" smtClean="0"/>
              <a:t>  </a:t>
            </a:r>
            <a:r>
              <a:rPr lang="en-US" sz="2800" dirty="0" smtClean="0"/>
              <a:t>Course </a:t>
            </a:r>
            <a:r>
              <a:rPr lang="en-US" sz="2800" dirty="0"/>
              <a:t>3 - use basic ICT tools to support teaching and learning</a:t>
            </a:r>
          </a:p>
          <a:p>
            <a:pPr algn="r" rtl="1"/>
            <a:r>
              <a:rPr lang="ar-LB" sz="2800" dirty="0"/>
              <a:t>المقرر الرابع</a:t>
            </a:r>
            <a:r>
              <a:rPr lang="ar-LB" sz="2800" dirty="0" smtClean="0"/>
              <a:t>:   </a:t>
            </a:r>
            <a:r>
              <a:rPr lang="en-US" sz="2800" dirty="0" smtClean="0"/>
              <a:t>Course </a:t>
            </a:r>
            <a:r>
              <a:rPr lang="en-US" sz="2800" dirty="0"/>
              <a:t>4 - organize and manage the use of ICT for your </a:t>
            </a:r>
            <a:r>
              <a:rPr lang="en-US" sz="2800" dirty="0" smtClean="0"/>
              <a:t>teaching</a:t>
            </a:r>
            <a:endParaRPr lang="en-US" sz="2800" dirty="0"/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(أكاديمية </a:t>
            </a:r>
            <a:r>
              <a:rPr lang="ar-LB" sz="4000" dirty="0" smtClean="0"/>
              <a:t>مايكروسوفت</a:t>
            </a:r>
            <a:r>
              <a:rPr lang="ar-LB" sz="4200" dirty="0" smtClean="0"/>
              <a:t>)</a:t>
            </a:r>
            <a:endParaRPr lang="en-US" sz="4200" dirty="0"/>
          </a:p>
        </p:txBody>
      </p:sp>
      <p:sp>
        <p:nvSpPr>
          <p:cNvPr id="20" name="Rectangle 19"/>
          <p:cNvSpPr/>
          <p:nvPr/>
        </p:nvSpPr>
        <p:spPr>
          <a:xfrm>
            <a:off x="2228850" y="6319188"/>
            <a:ext cx="66675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"تسجيل الدخول إلى 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الأكاديمية الافتراضية لمايكروسوفت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eeform 22">
            <a:hlinkClick r:id="rId3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hlinkClick r:id="rId4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242" b="10960"/>
          <a:stretch/>
        </p:blipFill>
        <p:spPr>
          <a:xfrm>
            <a:off x="3657600" y="1676400"/>
            <a:ext cx="8534399" cy="5184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31565"/>
            <a:ext cx="3657599" cy="3026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LB" sz="3600" dirty="0" smtClean="0">
                <a:latin typeface="Calibri" panose="020F0502020204030204" pitchFamily="34" charset="0"/>
              </a:rPr>
              <a:t>يُطلب منكم أولاَ تسجيل الدخول </a:t>
            </a:r>
            <a:r>
              <a:rPr lang="en-US" sz="3600" dirty="0" smtClean="0">
                <a:latin typeface="Calibri" panose="020F0502020204030204" pitchFamily="34" charset="0"/>
              </a:rPr>
              <a:t>(SIGN IN)</a:t>
            </a:r>
            <a:r>
              <a:rPr lang="ar-LB" sz="3600" dirty="0" smtClean="0">
                <a:latin typeface="Calibri" panose="020F0502020204030204" pitchFamily="34" charset="0"/>
              </a:rPr>
              <a:t> عبر أحد حساباتكم... ثم </a:t>
            </a:r>
            <a:r>
              <a:rPr lang="ar-LB" sz="3600" dirty="0" err="1" smtClean="0">
                <a:latin typeface="Calibri" panose="020F0502020204030204" pitchFamily="34" charset="0"/>
              </a:rPr>
              <a:t>تبدأون</a:t>
            </a:r>
            <a:r>
              <a:rPr lang="ar-LB" sz="3600" dirty="0" smtClean="0">
                <a:latin typeface="Calibri" panose="020F0502020204030204" pitchFamily="34" charset="0"/>
              </a:rPr>
              <a:t> المقرر الأول عند </a:t>
            </a:r>
            <a:r>
              <a:rPr lang="en-US" sz="3600" dirty="0" smtClean="0">
                <a:latin typeface="Calibri" panose="020F0502020204030204" pitchFamily="34" charset="0"/>
              </a:rPr>
              <a:t>(Start Course)</a:t>
            </a:r>
            <a:endParaRPr lang="en-US" sz="2800" dirty="0"/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(أكاديمية </a:t>
            </a:r>
            <a:r>
              <a:rPr lang="ar-LB" sz="4000" dirty="0" smtClean="0"/>
              <a:t>مايكروسوفت</a:t>
            </a:r>
            <a:r>
              <a:rPr lang="ar-LB" sz="4200" dirty="0" smtClean="0"/>
              <a:t>)</a:t>
            </a:r>
            <a:endParaRPr lang="en-US" sz="4200" dirty="0"/>
          </a:p>
        </p:txBody>
      </p:sp>
      <p:sp>
        <p:nvSpPr>
          <p:cNvPr id="4" name="Rounded Rectangle 3"/>
          <p:cNvSpPr/>
          <p:nvPr/>
        </p:nvSpPr>
        <p:spPr>
          <a:xfrm>
            <a:off x="10610850" y="2438400"/>
            <a:ext cx="666750" cy="400050"/>
          </a:xfrm>
          <a:prstGeom prst="roundRect">
            <a:avLst/>
          </a:prstGeom>
          <a:noFill/>
          <a:ln w="57150"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28850" y="6319188"/>
            <a:ext cx="66675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"بدء تصفح مقررات 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الأكاديمية الافتراضية لمايكروسوفت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Freeform 19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31565"/>
            <a:ext cx="3657599" cy="3026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LB" sz="3600" dirty="0" smtClean="0">
                <a:latin typeface="Calibri" panose="020F0502020204030204" pitchFamily="34" charset="0"/>
              </a:rPr>
              <a:t>يُطلب منكم أولاَ تسجيل الدخول </a:t>
            </a:r>
            <a:r>
              <a:rPr lang="en-US" sz="3600" dirty="0" smtClean="0">
                <a:latin typeface="Calibri" panose="020F0502020204030204" pitchFamily="34" charset="0"/>
              </a:rPr>
              <a:t>(SIGN IN)</a:t>
            </a:r>
            <a:r>
              <a:rPr lang="ar-LB" sz="3600" dirty="0" smtClean="0">
                <a:latin typeface="Calibri" panose="020F0502020204030204" pitchFamily="34" charset="0"/>
              </a:rPr>
              <a:t> عبر أحد حساباتكم... ثم </a:t>
            </a:r>
            <a:r>
              <a:rPr lang="ar-LB" sz="3600" dirty="0" err="1" smtClean="0">
                <a:latin typeface="Calibri" panose="020F0502020204030204" pitchFamily="34" charset="0"/>
              </a:rPr>
              <a:t>تبدأون</a:t>
            </a:r>
            <a:r>
              <a:rPr lang="ar-LB" sz="3600" dirty="0" smtClean="0">
                <a:latin typeface="Calibri" panose="020F0502020204030204" pitchFamily="34" charset="0"/>
              </a:rPr>
              <a:t> المقرر الأول عند </a:t>
            </a:r>
            <a:r>
              <a:rPr lang="en-US" sz="3600" dirty="0" smtClean="0">
                <a:latin typeface="Calibri" panose="020F0502020204030204" pitchFamily="34" charset="0"/>
              </a:rPr>
              <a:t>(Start Course)</a:t>
            </a:r>
            <a:endParaRPr lang="en-US" sz="2800" dirty="0"/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(أكاديمية </a:t>
            </a:r>
            <a:r>
              <a:rPr lang="ar-LB" sz="4000" dirty="0" smtClean="0"/>
              <a:t>مايكروسوفت</a:t>
            </a:r>
            <a:r>
              <a:rPr lang="ar-LB" sz="4200" dirty="0" smtClean="0"/>
              <a:t>)</a:t>
            </a:r>
            <a:endParaRPr lang="en-US" sz="4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2"/>
          <a:stretch/>
        </p:blipFill>
        <p:spPr>
          <a:xfrm>
            <a:off x="3657598" y="1676400"/>
            <a:ext cx="8534401" cy="456977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842116" y="5060420"/>
            <a:ext cx="1434734" cy="673630"/>
          </a:xfrm>
          <a:prstGeom prst="roundRect">
            <a:avLst/>
          </a:prstGeom>
          <a:noFill/>
          <a:ln w="57150"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28850" y="6319188"/>
            <a:ext cx="66675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"الاختبارات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Freeform 21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223" y="2971801"/>
            <a:ext cx="8851777" cy="37925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31565"/>
            <a:ext cx="6800850" cy="2864235"/>
          </a:xfrm>
          <a:prstGeom prst="rect">
            <a:avLst/>
          </a:prstGeo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1" algn="ctr"/>
            <a:r>
              <a:rPr lang="ar-L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الاختبارات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90000"/>
              </a:lnSpc>
              <a:spcBef>
                <a:spcPct val="0"/>
              </a:spcBef>
            </a:pPr>
            <a:r>
              <a:rPr lang="ar-L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تجدون في نهاية كل مقرر اختبار تجريبي </a:t>
            </a:r>
            <a:r>
              <a:rPr lang="ar-L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(اختيارات من متعدد) متاح </a:t>
            </a:r>
            <a:r>
              <a:rPr lang="ar-L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في أي وقت دون أي تكلفة وممكن إعادته قدر ما تريدون. يُعتَبَر ناجحاً كل من يحصل على أكثر من 80 على 100 في الاختبار ويمكنه الانتقال إلى المقرر التالي.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(أكاديمية </a:t>
            </a:r>
            <a:r>
              <a:rPr lang="ar-LB" sz="4000" dirty="0" smtClean="0"/>
              <a:t>مايكروسوفت</a:t>
            </a:r>
            <a:r>
              <a:rPr lang="ar-LB" sz="4200" dirty="0" smtClean="0"/>
              <a:t>)</a:t>
            </a:r>
            <a:endParaRPr lang="en-US" sz="4200" dirty="0"/>
          </a:p>
        </p:txBody>
      </p:sp>
      <p:sp>
        <p:nvSpPr>
          <p:cNvPr id="20" name="Rectangle 19"/>
          <p:cNvSpPr/>
          <p:nvPr/>
        </p:nvSpPr>
        <p:spPr>
          <a:xfrm>
            <a:off x="2228850" y="6319188"/>
            <a:ext cx="66675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"نماذج من الاختبارات</a:t>
            </a:r>
            <a:r>
              <a:rPr lang="ar-L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Freeform 21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itle 25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200" dirty="0" smtClean="0"/>
              <a:t>(أكاديمية </a:t>
            </a:r>
            <a:r>
              <a:rPr lang="ar-LB" sz="4000" dirty="0" smtClean="0"/>
              <a:t>مايكروسوفت</a:t>
            </a:r>
            <a:r>
              <a:rPr lang="ar-LB" sz="4200" dirty="0" smtClean="0"/>
              <a:t>)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0" y="1632521"/>
            <a:ext cx="12205445" cy="4686667"/>
          </a:xfrm>
          <a:prstGeom prst="rect">
            <a:avLst/>
          </a:prstGeom>
          <a:solidFill>
            <a:srgbClr val="D2D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850" y="2343912"/>
            <a:ext cx="5010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يريد أحد المعلمين تحضير </a:t>
            </a:r>
            <a:r>
              <a:rPr lang="ar-L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تقيّيم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بد</a:t>
            </a:r>
            <a:r>
              <a:rPr lang="ar-L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عن المقالات 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التقليدية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التي </a:t>
            </a:r>
            <a:r>
              <a:rPr lang="ar-L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يكتبها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الطلاب البالغون من العمر 18 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عام</a:t>
            </a:r>
            <a:r>
              <a:rPr lang="ar-L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اً.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الهدف من النشاط إظهار فهمهم للتقنيات الفعالة في مجال 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الرياضة</a:t>
            </a:r>
            <a:r>
              <a:rPr lang="ar-L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برأيكم 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أي طريقة ستوفر أفضل الحلول لإثبات فهمهم وإبداعهم؟ </a:t>
            </a:r>
            <a:endParaRPr lang="ar-L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15049" y="2358607"/>
            <a:ext cx="6949440" cy="8229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b="1" dirty="0" smtClean="0"/>
              <a:t>A</a:t>
            </a:r>
            <a:r>
              <a:rPr lang="ar-LB" sz="2400" b="1" dirty="0" smtClean="0"/>
              <a:t> – يعطيهم بعض الفيديوهات القصيرة ويطلب منهم اضافة تعليق صوتي عليهم</a:t>
            </a:r>
            <a:r>
              <a:rPr lang="en-US" dirty="0" smtClean="0"/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5049" y="3279686"/>
            <a:ext cx="6949440" cy="8229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b="1" dirty="0" smtClean="0"/>
              <a:t>B</a:t>
            </a:r>
            <a:r>
              <a:rPr lang="ar-LB" sz="2400" b="1" dirty="0" smtClean="0"/>
              <a:t> – يطلب منهم التقاط بعض الصور أو الفيديوهات القصيرة وتحضير عرض عنها</a:t>
            </a:r>
            <a:r>
              <a:rPr lang="en-US" sz="2400" b="1" dirty="0" smtClean="0"/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115049" y="4200765"/>
            <a:ext cx="6949440" cy="8229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b="1" dirty="0" smtClean="0"/>
              <a:t>C</a:t>
            </a:r>
            <a:r>
              <a:rPr lang="ar-LB" sz="2400" b="1" dirty="0" smtClean="0"/>
              <a:t> – استعمال بعض الفيديوهات عن مواقع الانترنت لتصميم أسئلة اختيار من متعدد.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115049" y="5120650"/>
            <a:ext cx="6949440" cy="8229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b="1" dirty="0" smtClean="0"/>
              <a:t>D</a:t>
            </a:r>
            <a:r>
              <a:rPr lang="ar-LB" sz="2400" b="1" dirty="0" smtClean="0"/>
              <a:t> – تحضير امتحان على موقع انترنت يحتوي أسئلة متنوعة للإجابة عنها.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92396" y="1672302"/>
            <a:ext cx="12099602" cy="671610"/>
          </a:xfrm>
          <a:prstGeom prst="rect">
            <a:avLst/>
          </a:prstGeom>
          <a:solidFill>
            <a:srgbClr val="D2D2D2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1" algn="ctr"/>
            <a:r>
              <a:rPr lang="ar-L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نموذج رقم 1 من الاختبارات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b="1" dirty="0" smtClean="0"/>
              <a:t>الهدف الثابت –أ-</a:t>
            </a:r>
            <a:endParaRPr lang="en-US" sz="5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516" y="1473712"/>
            <a:ext cx="12063210" cy="330435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27000"/>
              </a:lnSpc>
              <a:spcAft>
                <a:spcPts val="800"/>
              </a:spcAft>
              <a:buNone/>
            </a:pP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</a:rPr>
              <a:t>تهدف هذه الوحدة الى تمكين المشاركين من الاستفادة المقصودة والهادفة من التكنولوجيا وبالتالي تعزيز التطور المهني ودعم عملية التعليم/التعلم على صعيد التحضير والتنفيذ – بما في ذلك اشراك المتعلم وتعزيز المقاربة التي تجعل منه محور العملية التربوية – إضافة إلى تقييم التعليم وتقييم التعلم</a:t>
            </a:r>
            <a:r>
              <a:rPr lang="ar-LB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ar-LB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92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b="1" dirty="0" smtClean="0"/>
              <a:t>الهدف الثابت –ب-</a:t>
            </a:r>
            <a:endParaRPr lang="en-US" sz="5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1306287"/>
            <a:ext cx="11655381" cy="5551713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-LB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تركز </a:t>
            </a:r>
            <a:r>
              <a:rPr lang="ar-L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على المجالات والكفايات التالية في إطار كفاءة المعلمين: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المجال الأول. </a:t>
            </a:r>
            <a:r>
              <a:rPr lang="ar-LB" sz="2800" i="1" dirty="0">
                <a:latin typeface="Calibri" panose="020F0502020204030204" pitchFamily="34" charset="0"/>
                <a:ea typeface="Calibri" panose="020F0502020204030204" pitchFamily="34" charset="0"/>
              </a:rPr>
              <a:t>الممارسات المهنية المتخصصة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الكفاية 3 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ar-L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يوظف طرائق تعليميّة وتعلميّة متنوعة مستنداً الى نظريات ومفاهيم التعلم الملائمة لخصائص المتعلمين المتنوعة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ar-L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المجال الأول. </a:t>
            </a:r>
            <a:r>
              <a:rPr lang="ar-LB" sz="2800" i="1" dirty="0">
                <a:latin typeface="Calibri" panose="020F0502020204030204" pitchFamily="34" charset="0"/>
                <a:ea typeface="Calibri" panose="020F0502020204030204" pitchFamily="34" charset="0"/>
              </a:rPr>
              <a:t>الممارسات المهنية المتخصصة. </a:t>
            </a: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الكفاية 5 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يطور طرائق واستراتيجيات تقويم </a:t>
            </a:r>
            <a:r>
              <a:rPr lang="ar-LB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متنوعة.</a:t>
            </a:r>
            <a:endParaRPr lang="ar-L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المجال الثاني. </a:t>
            </a:r>
            <a:r>
              <a:rPr lang="ar-LB" sz="2800" i="1" dirty="0">
                <a:latin typeface="Calibri" panose="020F0502020204030204" pitchFamily="34" charset="0"/>
                <a:ea typeface="Calibri" panose="020F0502020204030204" pitchFamily="34" charset="0"/>
              </a:rPr>
              <a:t>العلاقات المهنيّة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الكفاية 1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يتواصل مع مختلف الفرقاء التربويين.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المجال الثالث. </a:t>
            </a:r>
            <a:r>
              <a:rPr lang="ar-LB" sz="2800" i="1" dirty="0">
                <a:latin typeface="Calibri" panose="020F0502020204030204" pitchFamily="34" charset="0"/>
                <a:ea typeface="Calibri" panose="020F0502020204030204" pitchFamily="34" charset="0"/>
              </a:rPr>
              <a:t>التطوير المهني المستمر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الكفاية 2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ar-LB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يوظّف مختلف الوسائل العلميّة في التطوير المهني</a:t>
            </a:r>
            <a:r>
              <a:rPr lang="ar-L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66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أهداف النقل</a:t>
            </a:r>
            <a:endParaRPr lang="en-US" sz="5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-90154" y="1306287"/>
            <a:ext cx="12192001" cy="5551713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1433532"/>
            <a:ext cx="11779874" cy="4870676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LB" sz="3600" dirty="0">
                <a:solidFill>
                  <a:schemeClr val="tx1"/>
                </a:solidFill>
              </a:rPr>
              <a:t>سيتمكن المشاركون من </a:t>
            </a:r>
            <a:r>
              <a:rPr lang="ar-LB" sz="3600" dirty="0" smtClean="0">
                <a:solidFill>
                  <a:schemeClr val="tx1"/>
                </a:solidFill>
              </a:rPr>
              <a:t>استخدام </a:t>
            </a:r>
            <a:r>
              <a:rPr lang="ar-LB" sz="3600" dirty="0">
                <a:solidFill>
                  <a:schemeClr val="tx1"/>
                </a:solidFill>
              </a:rPr>
              <a:t>تعلمهم بشكل مستقل </a:t>
            </a:r>
            <a:r>
              <a:rPr lang="ar-LB" sz="3600" dirty="0" smtClean="0">
                <a:solidFill>
                  <a:schemeClr val="tx1"/>
                </a:solidFill>
              </a:rPr>
              <a:t>لكي:</a:t>
            </a:r>
            <a:endParaRPr lang="ar-LB" sz="36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المجال الأول. </a:t>
            </a:r>
            <a:r>
              <a:rPr lang="ar-LB" dirty="0">
                <a:solidFill>
                  <a:schemeClr val="tx1"/>
                </a:solidFill>
              </a:rPr>
              <a:t>الكفاية 3 </a:t>
            </a:r>
            <a:r>
              <a:rPr lang="ar-LB" dirty="0"/>
              <a:t>. المكون 6</a:t>
            </a:r>
            <a:r>
              <a:rPr lang="ar-LB" dirty="0">
                <a:solidFill>
                  <a:schemeClr val="tx1"/>
                </a:solidFill>
              </a:rPr>
              <a:t>. يستخدم التكنولوجيا في عملية التعليم</a:t>
            </a:r>
            <a:r>
              <a:rPr lang="ar-LB" dirty="0"/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المجال الأول. </a:t>
            </a:r>
            <a:r>
              <a:rPr lang="ar-LB" dirty="0">
                <a:solidFill>
                  <a:schemeClr val="tx1"/>
                </a:solidFill>
              </a:rPr>
              <a:t>الكفاية 5</a:t>
            </a:r>
            <a:r>
              <a:rPr lang="ar-LB" dirty="0"/>
              <a:t> . المكون 1. </a:t>
            </a:r>
            <a:r>
              <a:rPr lang="ar-LB" dirty="0">
                <a:solidFill>
                  <a:schemeClr val="tx1"/>
                </a:solidFill>
              </a:rPr>
              <a:t>يقيّم المتعلمين بشكل دوري في وضعيات مختلفة وملائمة للأهداف التربويّة ومخرجات التعلّم.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المجال الثاني. </a:t>
            </a:r>
            <a:r>
              <a:rPr lang="ar-LB" dirty="0">
                <a:solidFill>
                  <a:schemeClr val="tx1"/>
                </a:solidFill>
              </a:rPr>
              <a:t>الكفاية 1</a:t>
            </a:r>
            <a:r>
              <a:rPr lang="ar-LB" dirty="0"/>
              <a:t>. المكون 4. </a:t>
            </a:r>
            <a:r>
              <a:rPr lang="ar-LB" dirty="0">
                <a:solidFill>
                  <a:schemeClr val="tx1"/>
                </a:solidFill>
              </a:rPr>
              <a:t>يوظف التقنيّات الملائمة ملتزماً بأخلاقيات استخدام تكنولوجيا المعلومات والاتصالات.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المجال الثالث. </a:t>
            </a:r>
            <a:r>
              <a:rPr lang="ar-LB" dirty="0">
                <a:solidFill>
                  <a:schemeClr val="tx1"/>
                </a:solidFill>
              </a:rPr>
              <a:t>الكفاية 2</a:t>
            </a:r>
            <a:r>
              <a:rPr lang="ar-LB" dirty="0"/>
              <a:t>. المكون 3. </a:t>
            </a:r>
            <a:r>
              <a:rPr lang="ar-LB" dirty="0">
                <a:solidFill>
                  <a:schemeClr val="tx1"/>
                </a:solidFill>
              </a:rPr>
              <a:t>يواكب تطور المعلومات العلميّة والمستجدات التربويّة.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/>
              <a:t>1.0- نتواصل معاً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استمارة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التعارف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إضغطوا على الرابط أدناه أو إمسحوا الرمز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en-US" sz="2800" u="sng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2800" u="sng" dirty="0" smtClean="0">
                <a:solidFill>
                  <a:srgbClr val="00B0F0"/>
                </a:solidFill>
                <a:hlinkClick r:id="rId2"/>
              </a:rPr>
              <a:t>docs.google.com/forms/d/1mEl7SenQGC7PDomCtDNpneEFLkad43bves7Pxlm9Fzc/edit</a:t>
            </a:r>
            <a:endParaRPr lang="ar-LB" sz="2800" u="sng" dirty="0" smtClean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Wifi</a:t>
            </a:r>
            <a:r>
              <a:rPr lang="en-US" sz="3600" dirty="0" smtClean="0">
                <a:solidFill>
                  <a:schemeClr val="tx1"/>
                </a:solidFill>
              </a:rPr>
              <a:t>= </a:t>
            </a:r>
            <a:r>
              <a:rPr lang="en-US" sz="3600" dirty="0" err="1" smtClean="0">
                <a:solidFill>
                  <a:schemeClr val="tx1"/>
                </a:solidFill>
              </a:rPr>
              <a:t>wifi</a:t>
            </a:r>
            <a:r>
              <a:rPr lang="en-US" sz="3600" dirty="0" smtClean="0">
                <a:solidFill>
                  <a:schemeClr val="tx1"/>
                </a:solidFill>
              </a:rPr>
              <a:t> name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Password=a1001b2002</a:t>
            </a:r>
          </a:p>
        </p:txBody>
      </p:sp>
      <p:sp>
        <p:nvSpPr>
          <p:cNvPr id="4" name="Rounded Rectangle 3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46466" y="3408369"/>
            <a:ext cx="2907846" cy="2006343"/>
          </a:xfrm>
          <a:prstGeom prst="roundRect">
            <a:avLst>
              <a:gd name="adj" fmla="val 37357"/>
            </a:avLst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ما هو </a:t>
            </a:r>
            <a:r>
              <a:rPr lang="en-US" sz="3200" dirty="0">
                <a:solidFill>
                  <a:sysClr val="windowText" lastClr="000000"/>
                </a:solidFill>
              </a:rPr>
              <a:t>QR Code</a:t>
            </a:r>
          </a:p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 وكيف نقوم بتنزيله وتشغيله</a:t>
            </a:r>
            <a:endParaRPr lang="ar-LB" sz="3200" dirty="0">
              <a:solidFill>
                <a:sysClr val="windowText" lastClr="000000"/>
              </a:solidFill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5" y="5414712"/>
            <a:ext cx="990743" cy="1272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4" y="3136033"/>
            <a:ext cx="3021200" cy="29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1.4- ما هي مواقفكم؟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103" y="1348490"/>
            <a:ext cx="5610897" cy="463769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قراءة الأسئلة الموجودة على الشاشة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استخدام بطاقة بليكرز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رفع البطاقة </a:t>
            </a:r>
            <a:r>
              <a:rPr lang="ar-LB" dirty="0" smtClean="0"/>
              <a:t>بحيث يكون الجواب </a:t>
            </a:r>
            <a:r>
              <a:rPr lang="ar-LB" dirty="0"/>
              <a:t>الصحيح </a:t>
            </a:r>
            <a:r>
              <a:rPr lang="ar-LB" dirty="0" smtClean="0"/>
              <a:t>نحو الاعلى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" y="1348490"/>
            <a:ext cx="6708514" cy="5065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37" y="6013569"/>
            <a:ext cx="217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wordpress.com</a:t>
            </a:r>
          </a:p>
        </p:txBody>
      </p:sp>
    </p:spTree>
    <p:extLst>
      <p:ext uri="{BB962C8B-B14F-4D97-AF65-F5344CB8AC3E}">
        <p14:creationId xmlns:p14="http://schemas.microsoft.com/office/powerpoint/2010/main" val="4221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/>
              <a:t>Acceptable use policy (</a:t>
            </a:r>
            <a:r>
              <a:rPr lang="en-US" sz="4400" dirty="0" smtClean="0"/>
              <a:t>AUP)</a:t>
            </a:r>
            <a:r>
              <a:rPr lang="ar-LB" sz="4400" dirty="0" smtClean="0"/>
              <a:t/>
            </a:r>
            <a:br>
              <a:rPr lang="ar-LB" sz="4400" dirty="0" smtClean="0"/>
            </a:br>
            <a:r>
              <a:rPr lang="ar-LB" sz="4400" dirty="0" smtClean="0"/>
              <a:t>سياسة </a:t>
            </a:r>
            <a:r>
              <a:rPr lang="ar-LB" sz="4400" dirty="0"/>
              <a:t>الاستخدام المقبولة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0869"/>
            <a:ext cx="12192001" cy="410639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4400" dirty="0" smtClean="0"/>
              <a:t>هل انتم </a:t>
            </a:r>
            <a:r>
              <a:rPr lang="ar-SA" sz="4400" dirty="0" smtClean="0"/>
              <a:t>على </a:t>
            </a:r>
            <a:r>
              <a:rPr lang="ar-SA" sz="4400" dirty="0"/>
              <a:t>اتصال </a:t>
            </a:r>
            <a:r>
              <a:rPr lang="ar-SA" sz="4400" dirty="0" smtClean="0"/>
              <a:t>بتلاميذ</a:t>
            </a:r>
            <a:r>
              <a:rPr lang="ar-LB" sz="4400" dirty="0" smtClean="0"/>
              <a:t>ك</a:t>
            </a:r>
            <a:r>
              <a:rPr lang="ar-SA" sz="4400" dirty="0" smtClean="0"/>
              <a:t>م </a:t>
            </a:r>
            <a:r>
              <a:rPr lang="ar-SA" sz="4400" dirty="0"/>
              <a:t>عبر </a:t>
            </a:r>
            <a:r>
              <a:rPr lang="en-US" sz="4400" dirty="0"/>
              <a:t>WhatsApp </a:t>
            </a:r>
            <a:r>
              <a:rPr lang="ar-SA" sz="4400" dirty="0"/>
              <a:t>او </a:t>
            </a:r>
            <a:r>
              <a:rPr lang="ar-SA" sz="4400" dirty="0" smtClean="0"/>
              <a:t>غيره</a:t>
            </a:r>
            <a:r>
              <a:rPr lang="ar-LB" sz="4400" dirty="0" smtClean="0"/>
              <a:t>؟ كيف يتم ذلك؟</a:t>
            </a:r>
          </a:p>
          <a:p>
            <a:pPr marL="0" indent="0" algn="r" rtl="1">
              <a:buNone/>
            </a:pPr>
            <a:endParaRPr lang="ar-LB" sz="4400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LB" sz="4400" dirty="0" smtClean="0"/>
          </a:p>
          <a:p>
            <a:pPr marL="0" indent="0" algn="r" rtl="1">
              <a:buNone/>
            </a:pPr>
            <a:endParaRPr lang="ar-LB" sz="4400" dirty="0"/>
          </a:p>
          <a:p>
            <a:pPr marL="0" indent="0" algn="r" rtl="1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89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400" dirty="0"/>
              <a:t>Acceptable use policy (</a:t>
            </a:r>
            <a:r>
              <a:rPr lang="en-US" sz="4400" dirty="0" smtClean="0"/>
              <a:t>AUP)</a:t>
            </a:r>
            <a:r>
              <a:rPr lang="ar-LB" sz="4400" dirty="0" smtClean="0"/>
              <a:t/>
            </a:r>
            <a:br>
              <a:rPr lang="ar-LB" sz="4400" dirty="0" smtClean="0"/>
            </a:br>
            <a:r>
              <a:rPr lang="ar-LB" sz="4400" dirty="0" smtClean="0"/>
              <a:t>سياسة </a:t>
            </a:r>
            <a:r>
              <a:rPr lang="ar-LB" sz="4400" dirty="0"/>
              <a:t>الاستخدام المقبولة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acceptable use policy (AUP) is a document stipulating constraints and practices that a user must agree to for access to a corporate network or the Internet.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businesses and educational facilities require that employees or students sign an acceptable use policy before being granted a network ID</a:t>
            </a:r>
            <a:r>
              <a:rPr lang="en-US" dirty="0" smtClean="0"/>
              <a:t>.</a:t>
            </a: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سياسة الاستخدام المقبولة، هي وثيقة تنص على القيود والممارسات التي يجب </a:t>
            </a:r>
            <a:r>
              <a:rPr lang="ar-LB" dirty="0"/>
              <a:t>ان يوافق المستخدم عليها ل</a:t>
            </a:r>
            <a:r>
              <a:rPr lang="ar-SA" dirty="0"/>
              <a:t>لوصول إلى شبكة الإنترنت او الشبكة الخاصة بمؤسسة معينة.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العديد من الشركات والمؤسسات التعليمية تطلب أن يوقع الموظفون أو الطلاب سياسة الاستخدام المقبولة قبل منحهم حق الدخول الى الشبكة</a:t>
            </a:r>
            <a:r>
              <a:rPr lang="en-US" dirty="0"/>
              <a:t>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4800" dirty="0" smtClean="0"/>
              <a:t>1.5- تصميم «سياسة </a:t>
            </a:r>
            <a:r>
              <a:rPr lang="ar-LB" sz="4800" dirty="0"/>
              <a:t>الاستخدام </a:t>
            </a:r>
            <a:r>
              <a:rPr lang="ar-LB" sz="4800" dirty="0" smtClean="0"/>
              <a:t>المقبولة»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2" y="1455314"/>
            <a:ext cx="9358648" cy="471366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ينقسم المشاركون الى عدة مجموعات من شخصين او ثلاثة على الاكثر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تنشر كل مجموعة</a:t>
            </a:r>
            <a:r>
              <a:rPr lang="ar-SA" dirty="0" smtClean="0"/>
              <a:t> </a:t>
            </a:r>
            <a:r>
              <a:rPr lang="ar-LB" dirty="0" smtClean="0"/>
              <a:t>اجاباتها على السؤال «برأيكم ما هي الامور الممنوع</a:t>
            </a:r>
            <a:r>
              <a:rPr lang="en-US" dirty="0" smtClean="0"/>
              <a:t> </a:t>
            </a:r>
            <a:r>
              <a:rPr lang="ar-LB" dirty="0" smtClean="0"/>
              <a:t> القيام بها اثناء الدورة الحالية؟!» على بادليت على الرابط التالي:</a:t>
            </a:r>
          </a:p>
          <a:p>
            <a:pPr algn="r" rtl="1">
              <a:lnSpc>
                <a:spcPct val="110000"/>
              </a:lnSpc>
            </a:pPr>
            <a:r>
              <a:rPr lang="en-US" sz="2400" u="sng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2400" u="sng" dirty="0" smtClean="0">
                <a:solidFill>
                  <a:srgbClr val="00B0F0"/>
                </a:solidFill>
                <a:hlinkClick r:id="rId2"/>
              </a:rPr>
              <a:t>padlet.com/ahdib/j6tynfzflo3</a:t>
            </a:r>
            <a:endParaRPr lang="en-US" sz="2400" u="sng" dirty="0" smtClean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–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سياسة الاستخدام المقبولة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301"/>
            <a:ext cx="3207434" cy="3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4800" dirty="0"/>
              <a:t>1.6- البحث علی الانترنيت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435" y="1455314"/>
            <a:ext cx="10749566" cy="471366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ماذا تقترحون موضوعاً للبحث؟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فلنتابع معاً كيفية البحث على محرك البحث غوغل </a:t>
            </a:r>
            <a:r>
              <a:rPr lang="en-US" dirty="0" smtClean="0"/>
              <a:t>Google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2" y="2778194"/>
            <a:ext cx="8578582" cy="33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39775" indent="-739775" algn="r" rtl="1"/>
            <a:r>
              <a:rPr lang="ar-LB" sz="4800" dirty="0" smtClean="0"/>
              <a:t>1.7- </a:t>
            </a:r>
            <a:r>
              <a:rPr lang="ar-LB" sz="4800" dirty="0"/>
              <a:t>امن الانترنيت – </a:t>
            </a:r>
            <a:r>
              <a:rPr lang="en-US" sz="4800" dirty="0"/>
              <a:t>Internet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3388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774" y="1475163"/>
            <a:ext cx="11241316" cy="487067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45231" y="3065563"/>
            <a:ext cx="8304508" cy="34278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r-LB" sz="4400" dirty="0">
                <a:solidFill>
                  <a:sysClr val="windowText" lastClr="000000"/>
                </a:solidFill>
              </a:rPr>
              <a:t>هل حدث معكم او مع احد اقاربكم او طلابكم أي امر سيء من جراء التكنولوجيا الحديثة؟... 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398" y="4032757"/>
            <a:ext cx="2705379" cy="2717838"/>
            <a:chOff x="287549" y="2236808"/>
            <a:chExt cx="2705379" cy="27178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9" y="2236808"/>
              <a:ext cx="2705379" cy="24382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7989" y="4585314"/>
              <a:ext cx="169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openclipart.org</a:t>
              </a:r>
            </a:p>
          </p:txBody>
        </p:sp>
      </p:grpSp>
      <p:sp>
        <p:nvSpPr>
          <p:cNvPr id="13" name="Oval 12"/>
          <p:cNvSpPr/>
          <p:nvPr/>
        </p:nvSpPr>
        <p:spPr>
          <a:xfrm rot="1195607">
            <a:off x="7397288" y="1638499"/>
            <a:ext cx="4968312" cy="1819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ar-LB" sz="4400" dirty="0">
                <a:solidFill>
                  <a:sysClr val="windowText" lastClr="000000"/>
                </a:solidFill>
              </a:rPr>
              <a:t>هل يمكن تصحيح الضرر الناتج هذا</a:t>
            </a:r>
            <a:r>
              <a:rPr lang="ar-LB" sz="4400" dirty="0" smtClean="0">
                <a:solidFill>
                  <a:sysClr val="windowText" lastClr="000000"/>
                </a:solidFill>
              </a:rPr>
              <a:t>؟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0194307">
            <a:off x="-254560" y="1738000"/>
            <a:ext cx="5289097" cy="1819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ar-LB" sz="4400" dirty="0">
                <a:solidFill>
                  <a:sysClr val="windowText" lastClr="000000"/>
                </a:solidFill>
              </a:rPr>
              <a:t>هل كان يمكن تجنب هذا الضرر؟ كيف</a:t>
            </a:r>
            <a:r>
              <a:rPr lang="ar-LB" sz="4400" dirty="0" smtClean="0">
                <a:solidFill>
                  <a:sysClr val="windowText" lastClr="000000"/>
                </a:solidFill>
              </a:rPr>
              <a:t>؟</a:t>
            </a:r>
            <a:r>
              <a:rPr lang="en-US" sz="4400" dirty="0" smtClean="0">
                <a:solidFill>
                  <a:sysClr val="windowText" lastClr="000000"/>
                </a:solidFill>
              </a:rPr>
              <a:t> 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692202" y="1399470"/>
            <a:ext cx="2807595" cy="1585400"/>
          </a:xfrm>
          <a:prstGeom prst="cloudCallout">
            <a:avLst>
              <a:gd name="adj1" fmla="val 58419"/>
              <a:gd name="adj2" fmla="val 55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>
                <a:solidFill>
                  <a:schemeClr val="bg1"/>
                </a:solidFill>
              </a:rPr>
              <a:t>اخبرونا القصة...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smtClean="0"/>
              <a:t>1.8 نموذج </a:t>
            </a:r>
            <a:r>
              <a:rPr lang="ar-LB" sz="4000" dirty="0" smtClean="0"/>
              <a:t>اختبار </a:t>
            </a:r>
            <a:r>
              <a:rPr lang="en-US" sz="4000" dirty="0" smtClean="0"/>
              <a:t> MCE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1306287"/>
            <a:ext cx="4807632" cy="5148389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20640" y="1609858"/>
            <a:ext cx="6802047" cy="3602221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الى موقع: </a:t>
            </a:r>
            <a:r>
              <a:rPr lang="en-US" sz="3600" dirty="0" smtClean="0">
                <a:hlinkClick r:id="rId3"/>
              </a:rPr>
              <a:t>www.socrative.com</a:t>
            </a:r>
            <a:endParaRPr lang="en-US" sz="36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اختاروا </a:t>
            </a:r>
            <a:r>
              <a:rPr lang="en-US" sz="3600" dirty="0" smtClean="0"/>
              <a:t>Student Log In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رمز الغرفة: </a:t>
            </a:r>
            <a:r>
              <a:rPr lang="en-US" sz="4800" dirty="0" smtClean="0">
                <a:solidFill>
                  <a:srgbClr val="FF0000"/>
                </a:solidFill>
              </a:rPr>
              <a:t>DIBBEIRUT</a:t>
            </a:r>
            <a:endParaRPr lang="en-US" sz="3600" dirty="0">
              <a:solidFill>
                <a:srgbClr val="FF0000"/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اسماءكم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انتظروا ان يطلق المدرب 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17780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أ- </a:t>
            </a:r>
            <a:r>
              <a:rPr lang="ar-LB" sz="4000" dirty="0"/>
              <a:t>النظرة العالمية: اقتصاد المعرفة ومهارات </a:t>
            </a:r>
            <a:r>
              <a:rPr lang="ar-LB" sz="4000" dirty="0" smtClean="0"/>
              <a:t>القرن الحادي </a:t>
            </a:r>
            <a:r>
              <a:rPr lang="ar-LB" sz="4000" dirty="0"/>
              <a:t>والعشرين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لقد حولت تكنولوجيا المعلومات والاتصالات </a:t>
            </a:r>
            <a:r>
              <a:rPr lang="ar-LB" dirty="0" smtClean="0"/>
              <a:t>العالم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الانتقال من الاقتصاد العالمي القائم على الصناعة إلى اقتصاد قائم على </a:t>
            </a:r>
            <a:r>
              <a:rPr lang="ar-LB" dirty="0" smtClean="0"/>
              <a:t>المعرفة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يتطلب اقتصاد المعرفة مجموعة جديدة من الكفاءات لتطوير </a:t>
            </a:r>
            <a:r>
              <a:rPr lang="ar-LB" dirty="0" smtClean="0"/>
              <a:t>الطلاب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في اقتصاد اليوم، نحن بحاجة إلى تطوير مهارات جديدة (مهارات القرن الحادي والعشرين)، بما في ذلك حل المشاكل، والتعاون، والإبداع، والتحليل، والتوليف</a:t>
            </a:r>
            <a:r>
              <a:rPr lang="ar-LB" dirty="0" smtClean="0"/>
              <a:t>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skills: Communication, Collaboration, Critical Thinking/Problem Solving,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39775" indent="-739775" algn="r" rtl="1"/>
            <a:r>
              <a:rPr lang="ar-LB" sz="4000" dirty="0" smtClean="0"/>
              <a:t>ب- </a:t>
            </a:r>
            <a:r>
              <a:rPr lang="ar-LB" sz="4000" dirty="0"/>
              <a:t>النظرة العالمية: اقتصاد المعرفة ومهارات القرن الحادي والعشرين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قد </a:t>
            </a:r>
            <a:r>
              <a:rPr lang="ar-LB" dirty="0"/>
              <a:t>زاد </a:t>
            </a:r>
            <a:r>
              <a:rPr lang="ar-LB" dirty="0" smtClean="0"/>
              <a:t>المتعلمون </a:t>
            </a:r>
            <a:r>
              <a:rPr lang="ar-LB" dirty="0"/>
              <a:t>من الوصول إلى التكنولوجيا. </a:t>
            </a:r>
            <a:r>
              <a:rPr lang="ar-LB" dirty="0" smtClean="0"/>
              <a:t>فهي الوسيلة "الخاصة بهم"، وهم </a:t>
            </a:r>
            <a:r>
              <a:rPr lang="ar-LB" dirty="0"/>
              <a:t>يتوقعون </a:t>
            </a:r>
            <a:r>
              <a:rPr lang="ar-LB" dirty="0" smtClean="0"/>
              <a:t>استخدامها، وإشراكها </a:t>
            </a:r>
            <a:r>
              <a:rPr lang="ar-LB" dirty="0"/>
              <a:t>والسيطرة </a:t>
            </a:r>
            <a:r>
              <a:rPr lang="ar-LB" dirty="0" smtClean="0"/>
              <a:t>عليها </a:t>
            </a:r>
            <a:r>
              <a:rPr lang="ar-LB" dirty="0"/>
              <a:t>من خلال حياتهم.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تعريف التكنولوجيا التعليمية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22" y="1584102"/>
            <a:ext cx="7723032" cy="30265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LB" sz="3600" dirty="0" smtClean="0"/>
              <a:t>إن التكنولوجيا </a:t>
            </a:r>
            <a:r>
              <a:rPr lang="ar-LB" sz="3600" dirty="0"/>
              <a:t>التعليمية هي مزيج </a:t>
            </a:r>
            <a:r>
              <a:rPr lang="ar-LB" sz="3600" dirty="0" smtClean="0"/>
              <a:t>من: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LB" sz="3200" dirty="0"/>
              <a:t>العمليات (التطبيقات البرمجية والأدوات </a:t>
            </a:r>
            <a:r>
              <a:rPr lang="ar-LB" sz="3200" dirty="0" smtClean="0"/>
              <a:t>المساعدة)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LB" sz="3200" dirty="0"/>
              <a:t>الأدوات (أجهزة الكمبيوتر، الأجهزة الإلكترونية </a:t>
            </a:r>
            <a:r>
              <a:rPr lang="ar-LB" sz="3200" dirty="0" smtClean="0"/>
              <a:t>...)</a:t>
            </a:r>
            <a:r>
              <a:rPr lang="en-US" sz="3200" dirty="0" smtClean="0"/>
              <a:t> </a:t>
            </a:r>
          </a:p>
          <a:p>
            <a:pPr marL="457200" lvl="1" indent="0" algn="r" rtl="1">
              <a:buNone/>
            </a:pPr>
            <a:r>
              <a:rPr lang="ar-LB" sz="3200" dirty="0" smtClean="0"/>
              <a:t>التي تشارك </a:t>
            </a:r>
            <a:r>
              <a:rPr lang="ar-LB" sz="3200" dirty="0"/>
              <a:t>في معالجة </a:t>
            </a:r>
            <a:r>
              <a:rPr lang="ar-LB" sz="3200" dirty="0" smtClean="0"/>
              <a:t>الاحتياجات </a:t>
            </a:r>
            <a:r>
              <a:rPr lang="ar-LB" sz="3200" dirty="0"/>
              <a:t>والمشاكل </a:t>
            </a:r>
            <a:r>
              <a:rPr lang="ar-LB" sz="3200" dirty="0" smtClean="0"/>
              <a:t>التعليمية (</a:t>
            </a:r>
            <a:r>
              <a:rPr lang="en-US" sz="3200" dirty="0" err="1"/>
              <a:t>Roblyer</a:t>
            </a:r>
            <a:r>
              <a:rPr lang="en-US" sz="3200" dirty="0"/>
              <a:t>, </a:t>
            </a:r>
            <a:r>
              <a:rPr lang="en-US" sz="3200" dirty="0" smtClean="0"/>
              <a:t>2016</a:t>
            </a:r>
            <a:r>
              <a:rPr lang="ar-LB" sz="3200" dirty="0" smtClean="0"/>
              <a:t>)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07219" y="1584102"/>
            <a:ext cx="33275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Software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Hardware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5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1.1- نشاط التعارف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يرسم المتدرّب دائرتين باستخدام برنامج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paint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،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الأولى باللون الأحمر ويكتب فيها صفتين ايجابيتين عنه والثانية باللون الأصفر ويكتب فيها صفتين سلبيّتين عنه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ar-LB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يحفظ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المتدرّب المستند كصورة في مجلد تحت اسم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TWT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يصوّر المتدرّب ما أنجزه ليرسله عبر ال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WhatsApp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على المجموعة الخاصة بالدّورة</a:t>
            </a:r>
          </a:p>
          <a:p>
            <a:pPr marL="0" indent="0" algn="r" rtl="1">
              <a:lnSpc>
                <a:spcPct val="110000"/>
              </a:lnSpc>
              <a:buNone/>
            </a:pPr>
            <a:endParaRPr lang="ar-L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/>
              <a:t> Worksheet 1.1 – </a:t>
            </a:r>
            <a:r>
              <a:rPr lang="ar-SA" dirty="0"/>
              <a:t>نتعارف</a:t>
            </a:r>
            <a:r>
              <a:rPr lang="en-US" dirty="0"/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054" y="2215167"/>
            <a:ext cx="1674253" cy="164849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2360" y="2215167"/>
            <a:ext cx="1674253" cy="1648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LB" dirty="0" smtClean="0"/>
              <a:t>تعريف دمج التكنولوجيا- </a:t>
            </a:r>
            <a:r>
              <a:rPr lang="en-US" dirty="0" smtClean="0"/>
              <a:t>ICT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735" y="1558343"/>
            <a:ext cx="6422264" cy="4705703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ar-LB" dirty="0" smtClean="0"/>
              <a:t>إن دمج </a:t>
            </a:r>
            <a:r>
              <a:rPr lang="ar-LB" dirty="0"/>
              <a:t>التكنولوجيا التعليمية يشير إلى عملية تحديد الأدوات وطرق التنفيذ المناسبة لأوضاع ومشاكل الصفوف. </a:t>
            </a:r>
            <a:r>
              <a:rPr lang="ar-LB" dirty="0" smtClean="0"/>
              <a:t>(</a:t>
            </a:r>
            <a:r>
              <a:rPr lang="en-US" dirty="0" err="1"/>
              <a:t>Roblyer</a:t>
            </a:r>
            <a:r>
              <a:rPr lang="en-US" dirty="0"/>
              <a:t>, </a:t>
            </a:r>
            <a:r>
              <a:rPr lang="en-US" dirty="0" smtClean="0"/>
              <a:t>2016</a:t>
            </a:r>
            <a:r>
              <a:rPr lang="ar-LB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6635" y="4987001"/>
            <a:ext cx="3039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Education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671" y="2099222"/>
            <a:ext cx="3039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Technology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147272" y="3398369"/>
            <a:ext cx="924480" cy="9334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96652" y="2930219"/>
            <a:ext cx="1379594" cy="2120083"/>
          </a:xfrm>
          <a:prstGeom prst="straightConnector1">
            <a:avLst/>
          </a:prstGeom>
          <a:ln w="1270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>
                <a:solidFill>
                  <a:prstClr val="white"/>
                </a:solidFill>
              </a:rPr>
              <a:t>أ- </a:t>
            </a:r>
            <a:r>
              <a:rPr lang="ar-LB" dirty="0" smtClean="0">
                <a:solidFill>
                  <a:prstClr val="white"/>
                </a:solidFill>
              </a:rPr>
              <a:t>فوائد استخدام التكنولوجيا </a:t>
            </a:r>
            <a:r>
              <a:rPr lang="ar-LB" dirty="0">
                <a:solidFill>
                  <a:prstClr val="white"/>
                </a:solidFill>
              </a:rPr>
              <a:t>التعليمية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تساعد التكنولوجيا في العملية التربوية سواء على صعيد التعليم ام على صعيد التعلم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التكنولوجيا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هي أداة يمكن أن تسهل مختلف مراحل التدريس (التخطيط 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وطرائق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التدريس والتقييم 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...)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تساعد التكنولوجيا على تنويع طرائق التعليم بناءً لانماط التعلم.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من شأن التكنولوجيا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أن تجعل تقييم التعلم أكثر 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سهولة وكفاءة.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يمكن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الاستفادة من التكنولوجيا لخدمة أهداف 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التعليم/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التعلم.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>
                <a:solidFill>
                  <a:prstClr val="white"/>
                </a:solidFill>
              </a:rPr>
              <a:t>ب- </a:t>
            </a:r>
            <a:r>
              <a:rPr lang="ar-LB" dirty="0">
                <a:solidFill>
                  <a:prstClr val="white"/>
                </a:solidFill>
              </a:rPr>
              <a:t>فوائد استخدام التكنولوجيا التعليمية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675"/>
            <a:ext cx="12192001" cy="4740589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من شأن التكنولوجيا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أن تسهل بناء البيانات فيما يتعلق باحتياجات وقدرات المتعلمين 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دعماً </a:t>
            </a: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لثقافة تركز على المتعلم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 </a:t>
            </a:r>
            <a:r>
              <a:rPr lang="ar-LB" dirty="0"/>
              <a:t>التكنولوجيا هي أداة يمكن أن تعزز إنتاجية المعلمين.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ar-LB" dirty="0">
                <a:latin typeface="Calibri" panose="020F0502020204030204" pitchFamily="34" charset="0"/>
                <a:ea typeface="Calibri" panose="020F0502020204030204" pitchFamily="34" charset="0"/>
              </a:rPr>
              <a:t>يمكن للتكنولوجيا أن توفر للمعلمين فرص التطوير المهني وتبادل الفرص</a:t>
            </a: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1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أ- </a:t>
            </a:r>
            <a:r>
              <a:rPr lang="ar-LB" sz="4000" dirty="0"/>
              <a:t>الأدلة التجريبية: نتائج استخدام تكنولوجيا المعلومات والاتصالات لأغراض التعلم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6060" y="1306287"/>
            <a:ext cx="11771291" cy="505894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sz="2800" dirty="0" smtClean="0"/>
              <a:t>إنجازات أكاديمية أفضل</a:t>
            </a:r>
            <a:r>
              <a:rPr lang="ar-LB" sz="2800" dirty="0"/>
              <a:t>: </a:t>
            </a:r>
            <a:r>
              <a:rPr lang="ar-LB" sz="2800" dirty="0" smtClean="0"/>
              <a:t>تتيح </a:t>
            </a:r>
            <a:r>
              <a:rPr lang="ar-LB" sz="2800" dirty="0"/>
              <a:t>تكنولوجيا المعلومات والاتصالات أ</a:t>
            </a:r>
            <a:r>
              <a:rPr lang="ar-LB" sz="2800" dirty="0" smtClean="0"/>
              <a:t>نشطة متميزة</a:t>
            </a:r>
            <a:r>
              <a:rPr lang="ar-LB" sz="2800" dirty="0"/>
              <a:t>. </a:t>
            </a:r>
            <a:r>
              <a:rPr lang="ar-LB" sz="2800" dirty="0" smtClean="0"/>
              <a:t>ويفيد ذلك </a:t>
            </a:r>
            <a:r>
              <a:rPr lang="ar-LB" sz="2800" dirty="0"/>
              <a:t>الطلاب في </a:t>
            </a:r>
            <a:r>
              <a:rPr lang="ar-LB" sz="2800" dirty="0" smtClean="0"/>
              <a:t>كل من طرفي مجموعة القدرات.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sz="2800" dirty="0"/>
              <a:t>يمكن للمتعلمين الموهوبين استخدام تكنولوجيا المعلومات والاتصالات لتوسيع معارفهم وتطوير ممارسات التعلم المستقلة. </a:t>
            </a:r>
            <a:r>
              <a:rPr lang="ar-LB" sz="2800" dirty="0" smtClean="0"/>
              <a:t>أما الطلاب الأضعف، فقد يجدون أنه </a:t>
            </a:r>
            <a:r>
              <a:rPr lang="ar-LB" sz="2800" dirty="0"/>
              <a:t>من الأسهل العمل على أجهزة الكمبيوتر </a:t>
            </a:r>
            <a:r>
              <a:rPr lang="ar-LB" sz="2800" dirty="0" smtClean="0"/>
              <a:t>بدلاً من </a:t>
            </a:r>
            <a:r>
              <a:rPr lang="ar-LB" sz="2800" dirty="0"/>
              <a:t>استخدام وسائل أكثر تقليدية</a:t>
            </a:r>
            <a:r>
              <a:rPr lang="ar-LB" sz="2800" dirty="0" smtClean="0"/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sz="2800" dirty="0"/>
              <a:t>زيادة التحفيز </a:t>
            </a:r>
            <a:r>
              <a:rPr lang="ar-LB" sz="2800" dirty="0" smtClean="0"/>
              <a:t>والاهتمام: يقول 86% </a:t>
            </a:r>
            <a:r>
              <a:rPr lang="ar-LB" sz="2800" dirty="0"/>
              <a:t>من </a:t>
            </a:r>
            <a:r>
              <a:rPr lang="ar-LB" sz="2800" dirty="0" smtClean="0"/>
              <a:t>المعلمين </a:t>
            </a:r>
            <a:r>
              <a:rPr lang="ar-LB" sz="2800" dirty="0"/>
              <a:t>في أوروبا أن </a:t>
            </a:r>
            <a:r>
              <a:rPr lang="ar-LB" sz="2800" dirty="0" smtClean="0"/>
              <a:t>المتعلمين </a:t>
            </a:r>
            <a:r>
              <a:rPr lang="ar-LB" sz="2800" dirty="0"/>
              <a:t>أكثر </a:t>
            </a:r>
            <a:r>
              <a:rPr lang="ar-LB" sz="2800" dirty="0" smtClean="0"/>
              <a:t>حماساً واهتماماً </a:t>
            </a:r>
            <a:r>
              <a:rPr lang="ar-LB" sz="2800" dirty="0"/>
              <a:t>عندما </a:t>
            </a:r>
            <a:r>
              <a:rPr lang="ar-LB" sz="2800" dirty="0" smtClean="0"/>
              <a:t>تُستخدم </a:t>
            </a:r>
            <a:r>
              <a:rPr lang="ar-LB" sz="2800" dirty="0"/>
              <a:t>أجهزة الكمبيوتر </a:t>
            </a:r>
            <a:r>
              <a:rPr lang="ar-LB" sz="2800" dirty="0" smtClean="0"/>
              <a:t>والانترنت </a:t>
            </a:r>
            <a:r>
              <a:rPr lang="ar-LB" sz="2800" dirty="0"/>
              <a:t>في </a:t>
            </a:r>
            <a:r>
              <a:rPr lang="ar-LB" sz="2800" dirty="0" smtClean="0"/>
              <a:t>الصف. (</a:t>
            </a:r>
            <a:r>
              <a:rPr lang="en-US" sz="2800" dirty="0" err="1"/>
              <a:t>Empirica</a:t>
            </a:r>
            <a:r>
              <a:rPr lang="en-US" sz="2800" dirty="0"/>
              <a:t>, </a:t>
            </a:r>
            <a:r>
              <a:rPr lang="en-US" sz="2800" dirty="0" smtClean="0"/>
              <a:t>2006</a:t>
            </a:r>
            <a:r>
              <a:rPr lang="ar-LB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3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ب- </a:t>
            </a:r>
            <a:r>
              <a:rPr lang="ar-LB" sz="4000" dirty="0"/>
              <a:t>الأدلة التجريبية: نتائج استخدام تكنولوجيا المعلومات والاتصالات لأغراض التعلم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874322" cy="487067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يؤدي كل من الوسائط </a:t>
            </a:r>
            <a:r>
              <a:rPr lang="ar-LB" dirty="0"/>
              <a:t>المتعددة والمحتوى التفاعلي </a:t>
            </a:r>
            <a:r>
              <a:rPr lang="ar-LB" dirty="0" smtClean="0"/>
              <a:t>إلى </a:t>
            </a:r>
            <a:r>
              <a:rPr lang="ar-LB" dirty="0"/>
              <a:t>إشراك </a:t>
            </a:r>
            <a:r>
              <a:rPr lang="ar-LB" dirty="0" smtClean="0"/>
              <a:t>المتعلمين </a:t>
            </a:r>
            <a:r>
              <a:rPr lang="ar-LB" dirty="0"/>
              <a:t>في المدارس </a:t>
            </a:r>
            <a:r>
              <a:rPr lang="ar-LB" dirty="0" smtClean="0"/>
              <a:t>الابتدائية بشكل خاص. أما </a:t>
            </a:r>
            <a:r>
              <a:rPr lang="ar-LB" dirty="0"/>
              <a:t>تكنولوجيا المعلومات </a:t>
            </a:r>
            <a:r>
              <a:rPr lang="ar-LB" dirty="0" smtClean="0"/>
              <a:t>والاتصالات، فتحسن </a:t>
            </a:r>
            <a:r>
              <a:rPr lang="ar-LB" dirty="0"/>
              <a:t>مهارات الاتصال والتجهيز</a:t>
            </a:r>
            <a:r>
              <a:rPr lang="ar-LB" dirty="0" smtClean="0"/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يعتقد </a:t>
            </a:r>
            <a:r>
              <a:rPr lang="ar-LB" dirty="0" smtClean="0"/>
              <a:t>الأهل </a:t>
            </a:r>
            <a:r>
              <a:rPr lang="ar-LB" dirty="0"/>
              <a:t>والطلبة والمعلمون أن </a:t>
            </a:r>
            <a:r>
              <a:rPr lang="ar-LB" dirty="0" smtClean="0"/>
              <a:t>المتعلمين </a:t>
            </a:r>
            <a:r>
              <a:rPr lang="ar-LB" dirty="0"/>
              <a:t>يعملون بشكل أكثر </a:t>
            </a:r>
            <a:r>
              <a:rPr lang="ar-LB" dirty="0" smtClean="0"/>
              <a:t>استقلالية </a:t>
            </a:r>
            <a:r>
              <a:rPr lang="ar-LB" dirty="0"/>
              <a:t>وفعالية عند استخدام تكنولوجيا المعلومات </a:t>
            </a:r>
            <a:r>
              <a:rPr lang="ar-LB" dirty="0" smtClean="0"/>
              <a:t>والاتصالات</a:t>
            </a:r>
            <a:r>
              <a:rPr lang="ar-L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ج- </a:t>
            </a:r>
            <a:r>
              <a:rPr lang="ar-LB" sz="4000" dirty="0"/>
              <a:t>الأدلة التجريبية: نتائج استخدام تكنولوجيا المعلومات والاتصالات لأغراض التعلم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7577" y="1393371"/>
            <a:ext cx="11565229" cy="487067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LB" dirty="0"/>
              <a:t>زيادة التعاون: تمكن المشاريع القائمة على تكنولوجيا المعلومات والاتصالات من </a:t>
            </a:r>
            <a:r>
              <a:rPr lang="ar-LB" dirty="0" smtClean="0"/>
              <a:t>تعاون المتعلمين بفعالية. </a:t>
            </a:r>
            <a:r>
              <a:rPr lang="ar-LB" dirty="0"/>
              <a:t>ويعتقد العديد من المعلمين أنهم لا يستغلون إمكانات تكنولوجيا المعلومات والاتصالات </a:t>
            </a:r>
            <a:r>
              <a:rPr lang="ar-LB" dirty="0" smtClean="0"/>
              <a:t>بما فيه الكفاية </a:t>
            </a:r>
            <a:r>
              <a:rPr lang="ar-LB" dirty="0"/>
              <a:t>لإشراك الطلاب في العمل التعاوني.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800" dirty="0" smtClean="0"/>
              <a:t>1.9 تقييم </a:t>
            </a:r>
            <a:r>
              <a:rPr lang="ar-LB" sz="4800" dirty="0"/>
              <a:t>النهار الاول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0" y="1529040"/>
            <a:ext cx="11685759" cy="1545466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الرجاء تعبئة البطاقات ولصقها في المكان المخصص على الحائط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لاتنسوا كتابة العنوان على كل بطاقة كما يظهر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6" y="3289083"/>
            <a:ext cx="2710249" cy="2717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93" y="3297260"/>
            <a:ext cx="2667294" cy="267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3289083"/>
            <a:ext cx="2688827" cy="269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14" y="3289082"/>
            <a:ext cx="2688827" cy="269554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228493" y="3362589"/>
            <a:ext cx="2558155" cy="225259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>
                <a:solidFill>
                  <a:schemeClr val="tx1"/>
                </a:solidFill>
              </a:rPr>
              <a:t>ما تعلمت اليوم: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95060" y="3289082"/>
            <a:ext cx="2558155" cy="2514863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اود ان اعرف عنه </a:t>
            </a:r>
            <a:r>
              <a:rPr lang="ar-LB" dirty="0" smtClean="0">
                <a:solidFill>
                  <a:schemeClr val="tx1"/>
                </a:solidFill>
              </a:rPr>
              <a:t>اكثر: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71072" y="3303165"/>
            <a:ext cx="2558155" cy="250078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لم اجده </a:t>
            </a:r>
            <a:r>
              <a:rPr lang="ar-LB" dirty="0" smtClean="0">
                <a:solidFill>
                  <a:schemeClr val="tx1"/>
                </a:solidFill>
              </a:rPr>
              <a:t>مفيداً: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4270" y="3297259"/>
            <a:ext cx="2546051" cy="250668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>
                <a:solidFill>
                  <a:schemeClr val="tx1"/>
                </a:solidFill>
              </a:rPr>
              <a:t>ما احببت </a:t>
            </a:r>
            <a:r>
              <a:rPr lang="ar-LB" dirty="0">
                <a:solidFill>
                  <a:schemeClr val="tx1"/>
                </a:solidFill>
              </a:rPr>
              <a:t>لو تمّ </a:t>
            </a:r>
            <a:r>
              <a:rPr lang="ar-LB" dirty="0" smtClean="0">
                <a:solidFill>
                  <a:schemeClr val="tx1"/>
                </a:solidFill>
              </a:rPr>
              <a:t>تناوله: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0065" y="6049960"/>
            <a:ext cx="6125090" cy="60549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2800" b="1" dirty="0" smtClean="0">
                <a:solidFill>
                  <a:schemeClr val="tx1"/>
                </a:solidFill>
                <a:hlinkClick r:id="rId6"/>
              </a:rPr>
              <a:t>padlet.com/ahdib/Eval_Day1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705341" y="427456"/>
            <a:ext cx="6320099" cy="2895293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sz="3600" dirty="0" smtClean="0"/>
              <a:t>هو صورة ترمز لشيء معين... غالباً ما يكون </a:t>
            </a:r>
            <a:r>
              <a:rPr lang="ar-LB" sz="3600" dirty="0"/>
              <a:t>رابط </a:t>
            </a:r>
            <a:r>
              <a:rPr lang="ar-LB" sz="3600" dirty="0" smtClean="0"/>
              <a:t>موقع انترنيت </a:t>
            </a:r>
            <a:r>
              <a:rPr lang="en-US" sz="3600" dirty="0" smtClean="0"/>
              <a:t>URL</a:t>
            </a:r>
            <a:r>
              <a:rPr lang="ar-LB" sz="3600" dirty="0" smtClean="0"/>
              <a:t>... نستعمل جهاز الموبايل لمسح-</a:t>
            </a:r>
            <a:r>
              <a:rPr lang="en-US" sz="3600" dirty="0" smtClean="0"/>
              <a:t>Scan</a:t>
            </a:r>
            <a:r>
              <a:rPr lang="ar-LB" sz="3600" dirty="0" smtClean="0"/>
              <a:t> هذا الرمز، فيقوم بتحويلنا تلقائياً الى الموقع المحدد</a:t>
            </a:r>
            <a:endParaRPr lang="en-US" sz="3600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8442566" y="3849733"/>
            <a:ext cx="1720504" cy="2020193"/>
            <a:chOff x="8442566" y="3849733"/>
            <a:chExt cx="1720504" cy="2020193"/>
          </a:xfrm>
        </p:grpSpPr>
        <p:sp>
          <p:nvSpPr>
            <p:cNvPr id="4" name="Isosceles Triangle 3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 rot="5400000">
              <a:off x="8292721" y="3999578"/>
              <a:ext cx="2020193" cy="1720504"/>
            </a:xfrm>
            <a:prstGeom prst="triangle">
              <a:avLst/>
            </a:prstGeom>
            <a:solidFill>
              <a:schemeClr val="accent4"/>
            </a:solidFill>
            <a:ln w="76200">
              <a:noFill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algn="ctr" rtl="1"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4400" dirty="0">
                <a:solidFill>
                  <a:sysClr val="windowText" lastClr="000000"/>
                </a:solidFill>
              </a:endParaRPr>
            </a:p>
            <a:p>
              <a:pPr algn="ctr" rtl="1"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4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hlinkClick r:id="" action="ppaction://hlinkshowjump?jump=nextslide"/>
            </p:cNvPr>
            <p:cNvSpPr/>
            <p:nvPr/>
          </p:nvSpPr>
          <p:spPr>
            <a:xfrm>
              <a:off x="8442566" y="4475110"/>
              <a:ext cx="113524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LB" sz="4400" dirty="0">
                  <a:solidFill>
                    <a:sysClr val="windowText" lastClr="000000"/>
                  </a:solidFill>
                </a:rPr>
                <a:t>التالي</a:t>
              </a:r>
              <a:endParaRPr lang="en-US" sz="4400" dirty="0"/>
            </a:p>
          </p:txBody>
        </p:sp>
      </p:grp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70" y="5339695"/>
            <a:ext cx="990743" cy="1272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8" y="0"/>
            <a:ext cx="4559121" cy="4559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4563" y="4228888"/>
            <a:ext cx="2898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6000" dirty="0"/>
              <a:t>QR Code</a:t>
            </a:r>
            <a:endParaRPr lang="ar-LB" sz="6000" dirty="0"/>
          </a:p>
        </p:txBody>
      </p:sp>
    </p:spTree>
    <p:extLst>
      <p:ext uri="{BB962C8B-B14F-4D97-AF65-F5344CB8AC3E}">
        <p14:creationId xmlns:p14="http://schemas.microsoft.com/office/powerpoint/2010/main" val="38292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9"/>
            <a:ext cx="7393338" cy="583412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393338" y="427456"/>
            <a:ext cx="4632101" cy="487067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من خلال جهاز الموبايل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شغّل </a:t>
            </a:r>
            <a:r>
              <a:rPr lang="en-US" dirty="0" smtClean="0"/>
              <a:t>Google Play store</a:t>
            </a:r>
            <a:r>
              <a:rPr lang="ar-LB" dirty="0" smtClean="0"/>
              <a:t> لنظام </a:t>
            </a:r>
            <a:r>
              <a:rPr lang="en-US" dirty="0" smtClean="0"/>
              <a:t>Android</a:t>
            </a:r>
            <a:r>
              <a:rPr lang="ar-LB" dirty="0" smtClean="0"/>
              <a:t> او </a:t>
            </a:r>
            <a:r>
              <a:rPr lang="en-US" dirty="0" smtClean="0"/>
              <a:t>App store</a:t>
            </a:r>
            <a:r>
              <a:rPr lang="ar-LB" dirty="0" smtClean="0"/>
              <a:t> لنظام </a:t>
            </a:r>
            <a:r>
              <a:rPr lang="en-US" dirty="0" smtClean="0"/>
              <a:t>IOS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ابحث عن: </a:t>
            </a:r>
            <a:r>
              <a:rPr lang="en-US" dirty="0" smtClean="0"/>
              <a:t>QR Code Reader</a:t>
            </a:r>
            <a:r>
              <a:rPr lang="ar-LB" dirty="0" smtClean="0"/>
              <a:t> كما يظهر بالصورة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ar-LB" dirty="0" smtClean="0"/>
              <a:t>قمّ بتنزيله </a:t>
            </a:r>
            <a:endParaRPr lang="en-US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442566" y="3849733"/>
            <a:ext cx="1720504" cy="2020193"/>
            <a:chOff x="8442566" y="3849733"/>
            <a:chExt cx="1720504" cy="2020193"/>
          </a:xfrm>
        </p:grpSpPr>
        <p:sp>
          <p:nvSpPr>
            <p:cNvPr id="10" name="Isosceles Triangle 9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 rot="5400000">
              <a:off x="8292721" y="3999578"/>
              <a:ext cx="2020193" cy="1720504"/>
            </a:xfrm>
            <a:prstGeom prst="triangle">
              <a:avLst/>
            </a:prstGeom>
            <a:solidFill>
              <a:schemeClr val="accent4"/>
            </a:solidFill>
            <a:ln w="76200">
              <a:noFill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algn="ctr" rtl="1"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4400" dirty="0">
                <a:solidFill>
                  <a:sysClr val="windowText" lastClr="000000"/>
                </a:solidFill>
              </a:endParaRPr>
            </a:p>
            <a:p>
              <a:pPr algn="ctr" rtl="1"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US" sz="4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8442566" y="4475110"/>
              <a:ext cx="113524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LB" sz="4400" dirty="0">
                  <a:solidFill>
                    <a:sysClr val="windowText" lastClr="000000"/>
                  </a:solidFill>
                </a:rPr>
                <a:t>التالي</a:t>
              </a:r>
              <a:endParaRPr lang="en-US" sz="4400" dirty="0"/>
            </a:p>
          </p:txBody>
        </p:sp>
      </p:grp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70" y="5339695"/>
            <a:ext cx="990743" cy="12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16876" y="5512157"/>
            <a:ext cx="2919211" cy="108182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LB" dirty="0" smtClean="0"/>
              <a:t>شغلّ التطبيق 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en-US" dirty="0" smtClean="0"/>
              <a:t>QR Code Reader</a:t>
            </a:r>
            <a:endParaRPr lang="ar-LB" dirty="0" smtClean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94" y="165414"/>
            <a:ext cx="2647816" cy="47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08" y="165414"/>
            <a:ext cx="3501244" cy="470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15" y="165414"/>
            <a:ext cx="3510916" cy="47072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5525" y="5481166"/>
            <a:ext cx="2919211" cy="108182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LB" dirty="0" smtClean="0"/>
              <a:t>صوب اطار الكاميرا نحو الرمز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2615" y="5320179"/>
            <a:ext cx="3680730" cy="1403797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LB" dirty="0" smtClean="0"/>
              <a:t>يقوم التطبيق بالتقاط الرابط تلقائيا، عندها اضغط </a:t>
            </a:r>
            <a:r>
              <a:rPr lang="en-US" dirty="0" smtClean="0"/>
              <a:t>OK</a:t>
            </a:r>
            <a:endParaRPr lang="ar-LB" dirty="0" smtClean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0" y="5026576"/>
            <a:ext cx="990743" cy="12722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64854" y="4684134"/>
            <a:ext cx="639496" cy="684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L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69789" y="4684134"/>
            <a:ext cx="639496" cy="684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L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8232" y="4684134"/>
            <a:ext cx="639496" cy="684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L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Isosceles Triangle 15">
            <a:hlinkClick r:id="rId5" action="ppaction://hlinksldjump"/>
            <a:hlinkHover r:id="" action="ppaction://noaction" highlightClick="1"/>
          </p:cNvPr>
          <p:cNvSpPr/>
          <p:nvPr/>
        </p:nvSpPr>
        <p:spPr>
          <a:xfrm rot="16200000">
            <a:off x="-126387" y="3886458"/>
            <a:ext cx="1602388" cy="1395926"/>
          </a:xfrm>
          <a:prstGeom prst="triangle">
            <a:avLst/>
          </a:prstGeom>
          <a:solidFill>
            <a:schemeClr val="accent4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4400" dirty="0">
              <a:solidFill>
                <a:sysClr val="windowText" lastClr="000000"/>
              </a:solidFill>
            </a:endParaRPr>
          </a:p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49610" y="4203555"/>
            <a:ext cx="1207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000" dirty="0" smtClean="0">
                <a:solidFill>
                  <a:sysClr val="windowText" lastClr="000000"/>
                </a:solidFill>
              </a:rPr>
              <a:t>رجوع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43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/>
              <a:t>1.2- نشاط التوقعات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dirty="0" smtClean="0">
                <a:latin typeface="Calibri" panose="020F0502020204030204" pitchFamily="34" charset="0"/>
                <a:ea typeface="Calibri" panose="020F0502020204030204" pitchFamily="34" charset="0"/>
              </a:rPr>
              <a:t>سؤال بادليت «ما هي توقعاتكم لهذه الدورة؟» على الرابط التالي:</a:t>
            </a: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u="sng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2600" u="sng" dirty="0" smtClean="0">
                <a:solidFill>
                  <a:srgbClr val="00B0F0"/>
                </a:solidFill>
                <a:hlinkClick r:id="rId2"/>
              </a:rPr>
              <a:t>padlet.com/ahdib/d8483leed895</a:t>
            </a:r>
            <a:endParaRPr lang="en-US" sz="2600" u="sng" dirty="0" smtClean="0">
              <a:solidFill>
                <a:srgbClr val="00B0F0"/>
              </a:solidFill>
            </a:endParaRP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ar-LB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6"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سؤال بادليت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«ما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هي منافع استخدام </a:t>
            </a:r>
            <a:r>
              <a:rPr lang="ar-LB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البادليت؟» </a:t>
            </a: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</a:rPr>
              <a:t>على الرابط التالي:</a:t>
            </a:r>
          </a:p>
          <a:p>
            <a:pPr lvl="6"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u="sng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sz="2600" u="sng" dirty="0" smtClean="0">
                <a:solidFill>
                  <a:srgbClr val="00B0F0"/>
                </a:solidFill>
                <a:hlinkClick r:id="rId3"/>
              </a:rPr>
              <a:t>padlet.com/ahdib/7egatkh0k4x5</a:t>
            </a:r>
            <a:endParaRPr lang="en-US" sz="2600" u="sng" dirty="0" smtClean="0">
              <a:solidFill>
                <a:srgbClr val="00B0F0"/>
              </a:solidFill>
            </a:endParaRPr>
          </a:p>
          <a:p>
            <a:pPr lvl="6" algn="r" rt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ar-L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العمل 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43200" lvl="6" indent="0" algn="r" rtl="1">
              <a:lnSpc>
                <a:spcPct val="110000"/>
              </a:lnSpc>
              <a:buNone/>
            </a:pPr>
            <a:r>
              <a:rPr lang="ar-LB" sz="3200" dirty="0" smtClean="0"/>
              <a:t>-  </a:t>
            </a:r>
            <a:r>
              <a:rPr lang="en-US" sz="3200" dirty="0" smtClean="0"/>
              <a:t> Worksheet </a:t>
            </a:r>
            <a:r>
              <a:rPr lang="en-US" sz="3200" dirty="0"/>
              <a:t>1.2 – </a:t>
            </a:r>
            <a:r>
              <a:rPr lang="ar-LB" sz="3200" dirty="0"/>
              <a:t>نشاط التوقعات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7" y="1515291"/>
            <a:ext cx="2857500" cy="264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79" y="3598578"/>
            <a:ext cx="2822120" cy="29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/>
          <a:stretch/>
        </p:blipFill>
        <p:spPr>
          <a:xfrm>
            <a:off x="5745707" y="1636294"/>
            <a:ext cx="6446292" cy="5221705"/>
          </a:xfrm>
          <a:prstGeom prst="rect">
            <a:avLst/>
          </a:prstGeom>
          <a:ln>
            <a:solidFill>
              <a:srgbClr val="DF6B19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-13446" y="6320118"/>
            <a:ext cx="12205445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3139"/>
            <a:ext cx="5745707" cy="4686049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LB" sz="3200" b="1" dirty="0" smtClean="0">
                <a:solidFill>
                  <a:srgbClr val="DF6B1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مقدمة:</a:t>
            </a:r>
          </a:p>
          <a:p>
            <a:pPr algn="just" rtl="1"/>
            <a:endParaRPr lang="ar-LB" sz="3200" b="1" dirty="0" smtClean="0">
              <a:solidFill>
                <a:srgbClr val="DF6B1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/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شهدنا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السنوات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الأخيرة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زيادة الاهتمام بتوفير الإمكانيات التكنولوجية في المدارس من أجهزة كمبيوتر أو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Laptop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أو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كمبيوتر لوحي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Tablet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وأجهزة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عرض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Projector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لوح تفاعلي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ACTIVE board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واتصال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بالإنترنت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/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لكن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من الملاحظ ايضاً في العديد من الحالات أن التأثير الإيجابي على مستوى التحصيل عند الطلاب لم يكن على مستوى التوقعات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!!!"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- مقدمة</a:t>
            </a:r>
            <a:endParaRPr lang="en-US" sz="4400" dirty="0"/>
          </a:p>
        </p:txBody>
      </p:sp>
      <p:sp>
        <p:nvSpPr>
          <p:cNvPr id="32" name="Rectangle 31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"تتمة المقدمة"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Freeform 40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11302" b="24000"/>
          <a:stretch/>
        </p:blipFill>
        <p:spPr>
          <a:xfrm>
            <a:off x="5745707" y="1632521"/>
            <a:ext cx="6461391" cy="4686667"/>
          </a:xfrm>
        </p:spPr>
      </p:pic>
      <p:sp>
        <p:nvSpPr>
          <p:cNvPr id="14" name="Rectangle 13"/>
          <p:cNvSpPr/>
          <p:nvPr/>
        </p:nvSpPr>
        <p:spPr>
          <a:xfrm>
            <a:off x="-13446" y="6320118"/>
            <a:ext cx="12220544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5745707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LB" sz="3200" b="1" dirty="0" smtClean="0">
                <a:solidFill>
                  <a:srgbClr val="DF6B1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مقدمة:</a:t>
            </a:r>
          </a:p>
          <a:p>
            <a:pPr algn="just" rtl="1"/>
            <a:endParaRPr lang="ar-LB" sz="3200" b="1" dirty="0" smtClean="0">
              <a:solidFill>
                <a:srgbClr val="DF6B1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/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"بعد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الدراسة اتضح أن السبب الرئيسي هو أن معظم المعلمين حتى وإن كانت معرفتهم باستخدام التكنولوجيا جيدة، إلا 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أنهم 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لم يصلوا إلى الطريقة الصحيحة بتوظيف المعرفة هذه في العملية التربوية... والنقص في تأمين الموارد المناسبة</a:t>
            </a:r>
            <a:r>
              <a:rPr lang="ar-L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..."</a:t>
            </a:r>
            <a:endParaRPr lang="ar-LB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- </a:t>
            </a:r>
            <a:r>
              <a:rPr lang="ar-LB" sz="4400" dirty="0"/>
              <a:t>مقدمة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"أهداف الدورة: الهدف الثابت –أ-"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Freeform 20">
            <a:hlinkClick r:id="rId4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hlinkClick r:id="rId5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الهدف الثابت – أ -</a:t>
            </a:r>
          </a:p>
          <a:p>
            <a:pPr algn="just" rtl="1">
              <a:lnSpc>
                <a:spcPct val="127000"/>
              </a:lnSpc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تهدف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الى تمكين المشاركين من الاستفادة 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(المقصودة والهادفة)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من التكنولوجيا وبالتالي تعزيز التطور المهني ودعم عملية 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التعليم/التعلّم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على صعيد التحضير والتنفيذ – بما في ذلك اشراك المتعلم وتعزيز المقاربة التي تجعل منه محور العملية التربوية – إضافة إلى تقييم التعليم وتقييم التعلم.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- أهدافها 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"أهداف الدورة: الهدف الثابت –ب-"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Freeform 18">
            <a:hlinkClick r:id="rId3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hlinkClick r:id="rId4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3446" y="6320118"/>
            <a:ext cx="12205446" cy="541036"/>
          </a:xfrm>
          <a:prstGeom prst="rect">
            <a:avLst/>
          </a:prstGeom>
          <a:solidFill>
            <a:schemeClr val="bg1"/>
          </a:solidFill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2521"/>
            <a:ext cx="12191999" cy="4686667"/>
          </a:xfrm>
          <a:prstGeom prst="rect">
            <a:avLst/>
          </a:prstGeom>
          <a:noFill/>
          <a:ln>
            <a:solidFill>
              <a:srgbClr val="DF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600" b="1" dirty="0" smtClean="0">
                <a:solidFill>
                  <a:srgbClr val="DF6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الهدف الثابت – ب -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تركز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هذه الوحدة على المجالات والكفايات التالية في إطار كفاءة المعلمين</a:t>
            </a:r>
            <a:r>
              <a:rPr lang="ar-LB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r" rtl="1">
              <a:lnSpc>
                <a:spcPct val="127000"/>
              </a:lnSpc>
              <a:spcAft>
                <a:spcPts val="800"/>
              </a:spcAft>
            </a:pPr>
            <a:endParaRPr lang="ar-L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2782E">
                  <a:alpha val="91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LB" sz="4400" dirty="0" smtClean="0"/>
              <a:t>1.3 : التعريف بالدورة </a:t>
            </a:r>
            <a:r>
              <a:rPr lang="ar-LB" sz="4400" dirty="0"/>
              <a:t>- أهدافها</a:t>
            </a:r>
            <a:r>
              <a:rPr lang="ar-LB" sz="4400" dirty="0" smtClean="0"/>
              <a:t> </a:t>
            </a:r>
            <a:endParaRPr lang="en-US" sz="4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3220" y="3811400"/>
            <a:ext cx="11472093" cy="640080"/>
            <a:chOff x="333220" y="3811400"/>
            <a:chExt cx="11472093" cy="640080"/>
          </a:xfrm>
        </p:grpSpPr>
        <p:sp>
          <p:nvSpPr>
            <p:cNvPr id="17" name="Rectangle 16">
              <a:hlinkClick r:id="rId3" action="ppaction://hlinksldjump"/>
            </p:cNvPr>
            <p:cNvSpPr/>
            <p:nvPr/>
          </p:nvSpPr>
          <p:spPr>
            <a:xfrm>
              <a:off x="333220" y="3811400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r>
                <a:rPr lang="ar-LB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الثاني: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العلاقات 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المهنيّة.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371783" y="3960847"/>
              <a:ext cx="320040" cy="320040"/>
              <a:chOff x="11371783" y="3354198"/>
              <a:chExt cx="320040" cy="32004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33220" y="4547698"/>
            <a:ext cx="11472093" cy="640080"/>
            <a:chOff x="333220" y="4547698"/>
            <a:chExt cx="11472093" cy="640080"/>
          </a:xfrm>
        </p:grpSpPr>
        <p:sp>
          <p:nvSpPr>
            <p:cNvPr id="19" name="Rectangle 18">
              <a:hlinkClick r:id="rId4" action="ppaction://hlinksldjump"/>
            </p:cNvPr>
            <p:cNvSpPr/>
            <p:nvPr/>
          </p:nvSpPr>
          <p:spPr>
            <a:xfrm>
              <a:off x="333220" y="4547698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7000"/>
                </a:lnSpc>
                <a:spcAft>
                  <a:spcPts val="800"/>
                </a:spcAft>
              </a:pPr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الثالث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:  التطوير المهني المستمر.</a:t>
              </a:r>
              <a:endParaRPr lang="ar-L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371783" y="4706587"/>
              <a:ext cx="320040" cy="320040"/>
              <a:chOff x="11371783" y="3354198"/>
              <a:chExt cx="320040" cy="32004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Connector 29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3220" y="3075102"/>
            <a:ext cx="11472093" cy="640080"/>
            <a:chOff x="333220" y="3075102"/>
            <a:chExt cx="11472093" cy="640080"/>
          </a:xfrm>
        </p:grpSpPr>
        <p:sp>
          <p:nvSpPr>
            <p:cNvPr id="2" name="Rectangle 1">
              <a:hlinkClick r:id="rId5" action="ppaction://hlinksldjump"/>
            </p:cNvPr>
            <p:cNvSpPr/>
            <p:nvPr/>
          </p:nvSpPr>
          <p:spPr>
            <a:xfrm>
              <a:off x="333220" y="3075102"/>
              <a:ext cx="11472093" cy="640080"/>
            </a:xfrm>
            <a:prstGeom prst="rect">
              <a:avLst/>
            </a:prstGeom>
            <a:solidFill>
              <a:srgbClr val="DF6B19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LB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r>
                <a:rPr lang="ar-LB" sz="3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المجال </a:t>
              </a:r>
              <a:r>
                <a:rPr lang="ar-LB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الأول: </a:t>
              </a:r>
              <a:r>
                <a:rPr lang="ar-LB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الممارسات المهنية المتخصصة</a:t>
              </a:r>
              <a:r>
                <a:rPr lang="ar-LB" sz="3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ar-L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371783" y="3248695"/>
              <a:ext cx="320040" cy="320040"/>
              <a:chOff x="11371783" y="3354198"/>
              <a:chExt cx="320040" cy="3200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532358" y="3398339"/>
                <a:ext cx="0" cy="2286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419057" y="3520246"/>
                <a:ext cx="2286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owchart: Connector 7"/>
              <p:cNvSpPr/>
              <p:nvPr/>
            </p:nvSpPr>
            <p:spPr>
              <a:xfrm>
                <a:off x="11371783" y="3354198"/>
                <a:ext cx="320040" cy="32004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2228850" y="6319188"/>
            <a:ext cx="6019800" cy="538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Next: </a:t>
            </a:r>
            <a:r>
              <a:rPr lang="ar-LB" sz="2400" dirty="0" smtClean="0">
                <a:solidFill>
                  <a:schemeClr val="tx1"/>
                </a:solidFill>
              </a:rPr>
              <a:t>"أهداف الدورة: أهداف النقل"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Freeform 36">
            <a:hlinkClick r:id="rId6" action="ppaction://hlinksldjump"/>
          </p:cNvPr>
          <p:cNvSpPr/>
          <p:nvPr/>
        </p:nvSpPr>
        <p:spPr>
          <a:xfrm>
            <a:off x="1600854" y="6396392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hlinkClick r:id="rId7" action="ppaction://hlinksldjump"/>
          </p:cNvPr>
          <p:cNvSpPr/>
          <p:nvPr/>
        </p:nvSpPr>
        <p:spPr>
          <a:xfrm flipH="1">
            <a:off x="102815" y="6396393"/>
            <a:ext cx="325755" cy="382905"/>
          </a:xfrm>
          <a:custGeom>
            <a:avLst/>
            <a:gdLst>
              <a:gd name="connsiteX0" fmla="*/ 2857 w 325755"/>
              <a:gd name="connsiteY0" fmla="*/ 0 h 382905"/>
              <a:gd name="connsiteX1" fmla="*/ 145732 w 325755"/>
              <a:gd name="connsiteY1" fmla="*/ 0 h 382905"/>
              <a:gd name="connsiteX2" fmla="*/ 325755 w 325755"/>
              <a:gd name="connsiteY2" fmla="*/ 191452 h 382905"/>
              <a:gd name="connsiteX3" fmla="*/ 137160 w 325755"/>
              <a:gd name="connsiteY3" fmla="*/ 382905 h 382905"/>
              <a:gd name="connsiteX4" fmla="*/ 0 w 325755"/>
              <a:gd name="connsiteY4" fmla="*/ 382905 h 382905"/>
              <a:gd name="connsiteX5" fmla="*/ 177165 w 325755"/>
              <a:gd name="connsiteY5" fmla="*/ 191452 h 382905"/>
              <a:gd name="connsiteX6" fmla="*/ 2857 w 325755"/>
              <a:gd name="connsiteY6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" h="382905">
                <a:moveTo>
                  <a:pt x="2857" y="0"/>
                </a:moveTo>
                <a:lnTo>
                  <a:pt x="145732" y="0"/>
                </a:lnTo>
                <a:lnTo>
                  <a:pt x="325755" y="191452"/>
                </a:lnTo>
                <a:lnTo>
                  <a:pt x="137160" y="382905"/>
                </a:lnTo>
                <a:lnTo>
                  <a:pt x="0" y="382905"/>
                </a:lnTo>
                <a:lnTo>
                  <a:pt x="177165" y="191452"/>
                </a:lnTo>
                <a:lnTo>
                  <a:pt x="2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T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TWT1</Template>
  <TotalTime>5164</TotalTime>
  <Words>2541</Words>
  <Application>Microsoft Office PowerPoint</Application>
  <PresentationFormat>Widescreen</PresentationFormat>
  <Paragraphs>338</Paragraphs>
  <Slides>49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Verdana</vt:lpstr>
      <vt:lpstr>Wingdings</vt:lpstr>
      <vt:lpstr>TWT1</vt:lpstr>
      <vt:lpstr>وحدة التعليم باعتماد التكنولوجيا لشهادة المعلم المعتمد من ميكروسوفت MCE))</vt:lpstr>
      <vt:lpstr>لتنزيل المادة التدريبية:</vt:lpstr>
      <vt:lpstr>1.0- نتواصل معاً</vt:lpstr>
      <vt:lpstr>1.1- نشاط التعارف</vt:lpstr>
      <vt:lpstr>1.2- نشاط التوقعات</vt:lpstr>
      <vt:lpstr>1.3 : التعريف بالدورة - مقدمة</vt:lpstr>
      <vt:lpstr>1.3 : التعريف بالدورة - مقدمة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- أهدافها </vt:lpstr>
      <vt:lpstr>1.3 : التعريف بالدورة (شهادة MCE العالمية)</vt:lpstr>
      <vt:lpstr>1.3 : التعريف بالدورة (شهادة MCE العالمية)</vt:lpstr>
      <vt:lpstr>1.3 : التعريف بالدورة (شهادة MCE العالمية)</vt:lpstr>
      <vt:lpstr>1.3 : التعريف بالدورة (Unesco ICT – CFT)</vt:lpstr>
      <vt:lpstr>1.3 : التعريف بالدورة (Unesco ICT – CFT)</vt:lpstr>
      <vt:lpstr>1.3 : التعريف بالدورة (أكاديمية مايكروسوفت)</vt:lpstr>
      <vt:lpstr>1.3 : التعريف بالدورة (أكاديمية مايكروسوفت)</vt:lpstr>
      <vt:lpstr>1.3 : التعريف بالدورة (أكاديمية مايكروسوفت)</vt:lpstr>
      <vt:lpstr>1.3 : التعريف بالدورة (أكاديمية مايكروسوفت)</vt:lpstr>
      <vt:lpstr>1.3 : التعريف بالدورة (أكاديمية مايكروسوفت)</vt:lpstr>
      <vt:lpstr>الهدف الثابت –أ-</vt:lpstr>
      <vt:lpstr>الهدف الثابت –ب-</vt:lpstr>
      <vt:lpstr>أهداف النقل</vt:lpstr>
      <vt:lpstr>1.4- ما هي مواقفكم؟</vt:lpstr>
      <vt:lpstr>Acceptable use policy (AUP) سياسة الاستخدام المقبولة</vt:lpstr>
      <vt:lpstr>Acceptable use policy (AUP) سياسة الاستخدام المقبولة</vt:lpstr>
      <vt:lpstr>1.5- تصميم «سياسة الاستخدام المقبولة»</vt:lpstr>
      <vt:lpstr>1.6- البحث علی الانترنيت</vt:lpstr>
      <vt:lpstr>1.7- امن الانترنيت – Internet Safety</vt:lpstr>
      <vt:lpstr>1.8 نموذج اختبار  MCE</vt:lpstr>
      <vt:lpstr>أ- النظرة العالمية: اقتصاد المعرفة ومهارات القرن الحادي والعشرين</vt:lpstr>
      <vt:lpstr>ب- النظرة العالمية: اقتصاد المعرفة ومهارات القرن الحادي والعشرين</vt:lpstr>
      <vt:lpstr>تعريف التكنولوجيا التعليمية</vt:lpstr>
      <vt:lpstr>تعريف دمج التكنولوجيا- ICT Integration</vt:lpstr>
      <vt:lpstr>أ- فوائد استخدام التكنولوجيا التعليمية</vt:lpstr>
      <vt:lpstr>ب- فوائد استخدام التكنولوجيا التعليمية</vt:lpstr>
      <vt:lpstr>أ- الأدلة التجريبية: نتائج استخدام تكنولوجيا المعلومات والاتصالات لأغراض التعلم</vt:lpstr>
      <vt:lpstr>ب- الأدلة التجريبية: نتائج استخدام تكنولوجيا المعلومات والاتصالات لأغراض التعلم</vt:lpstr>
      <vt:lpstr>ج- الأدلة التجريبية: نتائج استخدام تكنولوجيا المعلومات والاتصالات لأغراض التعلم</vt:lpstr>
      <vt:lpstr>1.9 تقييم النهار الاول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Aziz</dc:creator>
  <cp:lastModifiedBy>Ahmad Deeb</cp:lastModifiedBy>
  <cp:revision>498</cp:revision>
  <dcterms:created xsi:type="dcterms:W3CDTF">2017-07-02T22:02:34Z</dcterms:created>
  <dcterms:modified xsi:type="dcterms:W3CDTF">2018-06-18T19:41:34Z</dcterms:modified>
</cp:coreProperties>
</file>