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3" r:id="rId3"/>
    <p:sldId id="374" r:id="rId4"/>
    <p:sldId id="377" r:id="rId5"/>
    <p:sldId id="378" r:id="rId6"/>
    <p:sldId id="379" r:id="rId7"/>
    <p:sldId id="380" r:id="rId8"/>
    <p:sldId id="381" r:id="rId9"/>
    <p:sldId id="382" r:id="rId10"/>
    <p:sldId id="383" r:id="rId11"/>
    <p:sldId id="385" r:id="rId12"/>
    <p:sldId id="384" r:id="rId13"/>
    <p:sldId id="386" r:id="rId14"/>
    <p:sldId id="37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B"/>
    <a:srgbClr val="56C0A5"/>
    <a:srgbClr val="246252"/>
    <a:srgbClr val="48BC9E"/>
    <a:srgbClr val="68C8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a:gradFill flip="none" rotWithShape="1">
            <a:gsLst>
              <a:gs pos="16000">
                <a:srgbClr val="68C8CD"/>
              </a:gs>
              <a:gs pos="83000">
                <a:srgbClr val="56C0A5"/>
              </a:gs>
            </a:gsLst>
            <a:lin ang="2700000" scaled="1"/>
            <a:tileRect/>
          </a:gradFill>
        </p:spPr>
        <p:txBody>
          <a:bodyPr anchor="b"/>
          <a:lstStyle>
            <a:lvl1pPr algn="ctr">
              <a:defRPr sz="6000">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a:gradFill flip="none" rotWithShape="1">
            <a:gsLst>
              <a:gs pos="16000">
                <a:srgbClr val="68C8CD"/>
              </a:gs>
              <a:gs pos="83000">
                <a:srgbClr val="56C0A5"/>
              </a:gs>
            </a:gsLst>
            <a:lin ang="2700000" scaled="1"/>
            <a:tileRect/>
          </a:gradFill>
        </p:spPr>
        <p:txBody>
          <a:bodyPr vert="horz" lIns="91440" tIns="45720" rIns="91440" bIns="45720" rtlCol="0" anchor="b">
            <a:normAutofit/>
          </a:bodyPr>
          <a:lstStyle>
            <a:lvl1pPr marL="0" indent="0" algn="ctr">
              <a:buNone/>
              <a:defRPr lang="en-US" sz="4800" b="1" strike="noStrike" dirty="0">
                <a:solidFill>
                  <a:schemeClr val="bg1"/>
                </a:solidFill>
                <a:effectLst>
                  <a:outerShdw blurRad="38100" dist="38100" dir="2700000" algn="tl">
                    <a:srgbClr val="000000">
                      <a:alpha val="43137"/>
                    </a:srgbClr>
                  </a:outerShdw>
                </a:effectLst>
                <a:latin typeface="+mj-lt"/>
                <a:ea typeface="+mj-ea"/>
                <a:cs typeface="+mj-cs"/>
              </a:defRPr>
            </a:lvl1pPr>
          </a:lstStyle>
          <a:p>
            <a:pPr marL="228600" lvl="0" indent="-228600" algn="ctr">
              <a:spcBef>
                <a:spcPct val="0"/>
              </a:spcBef>
            </a:pPr>
            <a:r>
              <a:rPr lang="en-US" dirty="0" smtClean="0"/>
              <a:t>Click to edit Master subtitle style</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171664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44214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3159378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4020377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4117565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1999" cy="1306286"/>
          </a:xfrm>
          <a:gradFill>
            <a:gsLst>
              <a:gs pos="37000">
                <a:srgbClr val="2B98B3"/>
              </a:gs>
              <a:gs pos="12000">
                <a:srgbClr val="0070C0"/>
              </a:gs>
              <a:gs pos="91000">
                <a:schemeClr val="accent5">
                  <a:lumMod val="40000"/>
                  <a:lumOff val="60000"/>
                </a:schemeClr>
              </a:gs>
            </a:gsLst>
          </a:gradFill>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2" y="1306287"/>
            <a:ext cx="12192001"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5" name="Footer Placeholder 4"/>
          <p:cNvSpPr>
            <a:spLocks noGrp="1"/>
          </p:cNvSpPr>
          <p:nvPr>
            <p:ph type="ftr" sz="quarter" idx="11"/>
          </p:nvPr>
        </p:nvSpPr>
        <p:spPr>
          <a:xfrm>
            <a:off x="4038599" y="6376531"/>
            <a:ext cx="4114800" cy="365125"/>
          </a:xfrm>
        </p:spPr>
        <p:txBody>
          <a:bodyPr/>
          <a:lstStyle/>
          <a:p>
            <a:endParaRPr lang="en-US" dirty="0"/>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dirty="0"/>
          </a:p>
        </p:txBody>
      </p:sp>
    </p:spTree>
    <p:extLst>
      <p:ext uri="{BB962C8B-B14F-4D97-AF65-F5344CB8AC3E}">
        <p14:creationId xmlns:p14="http://schemas.microsoft.com/office/powerpoint/2010/main" val="309941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1951900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3706442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836577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2758651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3579705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1884599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1311816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12191999" cy="1333499"/>
          </a:xfrm>
          <a:prstGeom prst="rect">
            <a:avLst/>
          </a:prstGeom>
          <a:gradFill flip="none" rotWithShape="1">
            <a:gsLst>
              <a:gs pos="16000">
                <a:srgbClr val="68C8CD"/>
              </a:gs>
              <a:gs pos="83000">
                <a:srgbClr val="56C0A5"/>
              </a:gs>
            </a:gsLst>
            <a:lin ang="2700000" scaled="1"/>
            <a:tileRect/>
          </a:gradFill>
        </p:spPr>
        <p:txBody>
          <a:bodyPr vert="horz" lIns="91440" tIns="45720" rIns="91440" bIns="45720" rtlCol="0" anchor="ctr">
            <a:noAutofit/>
          </a:bodyPr>
          <a:lstStyle/>
          <a:p>
            <a:pPr marL="228600" lvl="0" indent="-228600" algn="ctr">
              <a:buFont typeface="Arial" panose="020B0604020202020204" pitchFamily="34" charset="0"/>
            </a:pPr>
            <a:r>
              <a:rPr lang="en-US" dirty="0" smtClean="0"/>
              <a:t>Click to edit Master title style</a:t>
            </a:r>
            <a:endParaRPr lang="en-US" dirty="0"/>
          </a:p>
        </p:txBody>
      </p:sp>
      <p:sp>
        <p:nvSpPr>
          <p:cNvPr id="3" name="Text Placeholder 2"/>
          <p:cNvSpPr>
            <a:spLocks noGrp="1"/>
          </p:cNvSpPr>
          <p:nvPr>
            <p:ph type="body" idx="1"/>
          </p:nvPr>
        </p:nvSpPr>
        <p:spPr>
          <a:xfrm>
            <a:off x="0" y="1393371"/>
            <a:ext cx="12192000" cy="4870676"/>
          </a:xfrm>
          <a:prstGeom prst="rect">
            <a:avLst/>
          </a:prstGeom>
          <a:ln w="76200">
            <a:noFill/>
          </a:ln>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448800" y="649287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F26691-FD63-47A7-A625-6A53A3E3AE75}" type="slidenum">
              <a:rPr lang="en-US" smtClean="0"/>
              <a:t>‹#›</a:t>
            </a:fld>
            <a:endParaRPr lang="en-US"/>
          </a:p>
        </p:txBody>
      </p:sp>
    </p:spTree>
    <p:extLst>
      <p:ext uri="{BB962C8B-B14F-4D97-AF65-F5344CB8AC3E}">
        <p14:creationId xmlns:p14="http://schemas.microsoft.com/office/powerpoint/2010/main" val="26243133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5"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lang="en-US" sz="5400" kern="1200"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ar.wikipedia.org/wiki/%D8%A7%D9%84%D9%85%D9%88%D8%A7%D8%B7%D9%86%D8%A9_%D8%A7%D9%84%D8%B1%D9%82%D9%85%D9%8A%D8%A9" TargetMode="External"/><Relationship Id="rId2" Type="http://schemas.openxmlformats.org/officeDocument/2006/relationships/hyperlink" Target="http://www.new-educ.com/definition-of-digital-citizenship"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3948" y="1365161"/>
            <a:ext cx="9285668" cy="1262129"/>
          </a:xfrm>
          <a:gradFill flip="none" rotWithShape="1">
            <a:gsLst>
              <a:gs pos="37000">
                <a:srgbClr val="2B98B3"/>
              </a:gs>
              <a:gs pos="12000">
                <a:srgbClr val="0070C0"/>
              </a:gs>
              <a:gs pos="91000">
                <a:schemeClr val="accent5">
                  <a:lumMod val="40000"/>
                  <a:lumOff val="60000"/>
                </a:schemeClr>
              </a:gs>
            </a:gsLst>
            <a:lin ang="2700000" scaled="1"/>
            <a:tileRect/>
          </a:gradFill>
        </p:spPr>
        <p:txBody>
          <a:bodyPr vert="horz" lIns="91440" tIns="45720" rIns="91440" bIns="45720" rtlCol="0" anchor="ctr">
            <a:noAutofit/>
          </a:bodyPr>
          <a:lstStyle/>
          <a:p>
            <a:pPr rtl="1"/>
            <a:r>
              <a:rPr lang="ar-LB" sz="7200" dirty="0"/>
              <a:t>المواطنة الرقمية</a:t>
            </a:r>
            <a:endParaRPr lang="en-US" sz="7200" dirty="0"/>
          </a:p>
        </p:txBody>
      </p:sp>
      <p:sp>
        <p:nvSpPr>
          <p:cNvPr id="5" name="Subtitle 4"/>
          <p:cNvSpPr>
            <a:spLocks noGrp="1"/>
          </p:cNvSpPr>
          <p:nvPr>
            <p:ph type="subTitle" idx="1"/>
          </p:nvPr>
        </p:nvSpPr>
        <p:spPr>
          <a:xfrm>
            <a:off x="1493948" y="3451538"/>
            <a:ext cx="9285668" cy="1133342"/>
          </a:xfrm>
          <a:gradFill flip="none" rotWithShape="1">
            <a:gsLst>
              <a:gs pos="37000">
                <a:srgbClr val="2B98B3"/>
              </a:gs>
              <a:gs pos="12000">
                <a:srgbClr val="0070C0"/>
              </a:gs>
              <a:gs pos="91000">
                <a:schemeClr val="accent5">
                  <a:lumMod val="40000"/>
                  <a:lumOff val="60000"/>
                </a:schemeClr>
              </a:gs>
            </a:gsLst>
            <a:lin ang="2700000" scaled="1"/>
            <a:tileRect/>
          </a:gradFill>
        </p:spPr>
        <p:txBody>
          <a:bodyPr vert="horz" lIns="91440" tIns="45720" rIns="91440" bIns="45720" rtlCol="0" anchor="ctr">
            <a:normAutofit/>
          </a:bodyPr>
          <a:lstStyle/>
          <a:p>
            <a:pPr rtl="1">
              <a:spcBef>
                <a:spcPct val="0"/>
              </a:spcBef>
            </a:pPr>
            <a:r>
              <a:rPr lang="en-US" sz="6000" b="0" dirty="0">
                <a:latin typeface="Verdana" panose="020B0604030504040204" pitchFamily="34" charset="0"/>
                <a:ea typeface="Verdana" panose="020B0604030504040204" pitchFamily="34" charset="0"/>
                <a:cs typeface="Verdana" panose="020B0604030504040204" pitchFamily="34" charset="0"/>
              </a:rPr>
              <a:t>Digital Citizenship</a:t>
            </a:r>
          </a:p>
        </p:txBody>
      </p:sp>
      <p:sp>
        <p:nvSpPr>
          <p:cNvPr id="3" name="Rectangle 2"/>
          <p:cNvSpPr/>
          <p:nvPr/>
        </p:nvSpPr>
        <p:spPr>
          <a:xfrm>
            <a:off x="11140225" y="5743977"/>
            <a:ext cx="1051775" cy="11140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7026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الوصول الرقمي</a:t>
            </a:r>
          </a:p>
        </p:txBody>
      </p:sp>
      <p:sp>
        <p:nvSpPr>
          <p:cNvPr id="3" name="Content Placeholder 2"/>
          <p:cNvSpPr>
            <a:spLocks noGrp="1"/>
          </p:cNvSpPr>
          <p:nvPr>
            <p:ph idx="1"/>
          </p:nvPr>
        </p:nvSpPr>
        <p:spPr>
          <a:xfrm>
            <a:off x="0" y="1306287"/>
            <a:ext cx="12179120" cy="4617995"/>
          </a:xfrm>
        </p:spPr>
        <p:txBody>
          <a:bodyPr>
            <a:noAutofit/>
          </a:bodyPr>
          <a:lstStyle/>
          <a:p>
            <a:pPr marL="0" indent="0" algn="just" rtl="1">
              <a:buNone/>
            </a:pPr>
            <a:r>
              <a:rPr lang="ar-LB" sz="2800" dirty="0" smtClean="0">
                <a:solidFill>
                  <a:schemeClr val="tx1"/>
                </a:solidFill>
              </a:rPr>
              <a:t>يقصد </a:t>
            </a:r>
            <a:r>
              <a:rPr lang="ar-LB" sz="2800" dirty="0">
                <a:solidFill>
                  <a:schemeClr val="tx1"/>
                </a:solidFill>
              </a:rPr>
              <a:t>بها المشاركة الإلكترونية الكاملة في المجتمع مع إتاحة القدرة للجميع في المنازل والمدارس للوصول لجميع الأدوات والمصادر والانخراط في المجتمع الرقمي</a:t>
            </a:r>
          </a:p>
          <a:p>
            <a:pPr algn="just" rtl="1">
              <a:buFont typeface="Wingdings" panose="05000000000000000000" pitchFamily="2" charset="2"/>
              <a:buChar char="§"/>
            </a:pPr>
            <a:r>
              <a:rPr lang="ar-LB" sz="2800" dirty="0" smtClean="0">
                <a:solidFill>
                  <a:schemeClr val="tx1"/>
                </a:solidFill>
              </a:rPr>
              <a:t>الوصول </a:t>
            </a:r>
            <a:r>
              <a:rPr lang="ar-LB" sz="2800" dirty="0">
                <a:solidFill>
                  <a:schemeClr val="tx1"/>
                </a:solidFill>
              </a:rPr>
              <a:t>المتكافئ للتكنولوجيا لجميع الأشخاص و </a:t>
            </a:r>
            <a:r>
              <a:rPr lang="ar-LB" sz="2800" dirty="0" smtClean="0">
                <a:solidFill>
                  <a:schemeClr val="tx1"/>
                </a:solidFill>
              </a:rPr>
              <a:t>المنظمات.</a:t>
            </a:r>
            <a:endParaRPr lang="ar-LB" sz="2800" dirty="0">
              <a:solidFill>
                <a:schemeClr val="tx1"/>
              </a:solidFill>
            </a:endParaRPr>
          </a:p>
          <a:p>
            <a:pPr algn="just" rtl="1">
              <a:buFont typeface="Wingdings" panose="05000000000000000000" pitchFamily="2" charset="2"/>
              <a:buChar char="§"/>
            </a:pPr>
            <a:r>
              <a:rPr lang="ar-LB" sz="2800" dirty="0" smtClean="0">
                <a:solidFill>
                  <a:schemeClr val="tx1"/>
                </a:solidFill>
              </a:rPr>
              <a:t>تطبيق </a:t>
            </a:r>
            <a:r>
              <a:rPr lang="ar-LB" sz="2800" dirty="0">
                <a:solidFill>
                  <a:schemeClr val="tx1"/>
                </a:solidFill>
              </a:rPr>
              <a:t>برامج لمنح جهاز </a:t>
            </a:r>
            <a:r>
              <a:rPr lang="ar-LB" sz="2800" dirty="0" smtClean="0">
                <a:solidFill>
                  <a:schemeClr val="tx1"/>
                </a:solidFill>
              </a:rPr>
              <a:t>حاسوب </a:t>
            </a:r>
            <a:r>
              <a:rPr lang="ar-LB" sz="2800" dirty="0">
                <a:solidFill>
                  <a:schemeClr val="tx1"/>
                </a:solidFill>
              </a:rPr>
              <a:t>لكل طالب أو السماح للطلاب بإحضار أجهزتهم الخاصة.</a:t>
            </a:r>
          </a:p>
          <a:p>
            <a:pPr algn="just" rtl="1">
              <a:buFont typeface="Wingdings" panose="05000000000000000000" pitchFamily="2" charset="2"/>
              <a:buChar char="§"/>
            </a:pPr>
            <a:r>
              <a:rPr lang="ar-LB" sz="2800" dirty="0" smtClean="0">
                <a:solidFill>
                  <a:schemeClr val="tx1"/>
                </a:solidFill>
              </a:rPr>
              <a:t>تقديم </a:t>
            </a:r>
            <a:r>
              <a:rPr lang="ar-LB" sz="2800" dirty="0">
                <a:solidFill>
                  <a:schemeClr val="tx1"/>
                </a:solidFill>
              </a:rPr>
              <a:t>التسهيلات للأشخاص ذوي الظروف الاقتصادية و ذوي الاحتياجات </a:t>
            </a:r>
            <a:r>
              <a:rPr lang="ar-LB" sz="2800" dirty="0" smtClean="0">
                <a:solidFill>
                  <a:schemeClr val="tx1"/>
                </a:solidFill>
              </a:rPr>
              <a:t>الخاصة.</a:t>
            </a:r>
            <a:endParaRPr lang="ar-LB" sz="2800" dirty="0">
              <a:solidFill>
                <a:schemeClr val="tx1"/>
              </a:solidFill>
            </a:endParaRPr>
          </a:p>
          <a:p>
            <a:pPr algn="just" rtl="1">
              <a:buFont typeface="Wingdings" panose="05000000000000000000" pitchFamily="2" charset="2"/>
              <a:buChar char="§"/>
            </a:pPr>
            <a:r>
              <a:rPr lang="ar-LB" sz="2800" dirty="0" smtClean="0">
                <a:solidFill>
                  <a:schemeClr val="tx1"/>
                </a:solidFill>
              </a:rPr>
              <a:t>توفير </a:t>
            </a:r>
            <a:r>
              <a:rPr lang="ar-LB" sz="2800" dirty="0">
                <a:solidFill>
                  <a:schemeClr val="tx1"/>
                </a:solidFill>
              </a:rPr>
              <a:t>الوصول للتقنية عبر مصادر </a:t>
            </a:r>
            <a:r>
              <a:rPr lang="ar-LB" sz="2800" dirty="0" smtClean="0">
                <a:solidFill>
                  <a:schemeClr val="tx1"/>
                </a:solidFill>
              </a:rPr>
              <a:t> </a:t>
            </a:r>
            <a:r>
              <a:rPr lang="ar-LB" sz="2800" dirty="0">
                <a:solidFill>
                  <a:schemeClr val="tx1"/>
                </a:solidFill>
              </a:rPr>
              <a:t>أجهزة ذات جودة </a:t>
            </a:r>
            <a:r>
              <a:rPr lang="ar-LB" sz="2800" dirty="0" smtClean="0">
                <a:solidFill>
                  <a:schemeClr val="tx1"/>
                </a:solidFill>
              </a:rPr>
              <a:t>عالية.</a:t>
            </a:r>
            <a:endParaRPr lang="ar-LB" sz="2800" dirty="0">
              <a:solidFill>
                <a:schemeClr val="tx1"/>
              </a:solidFill>
            </a:endParaRPr>
          </a:p>
          <a:p>
            <a:pPr algn="just" rtl="1">
              <a:buFont typeface="Wingdings" panose="05000000000000000000" pitchFamily="2" charset="2"/>
              <a:buChar char="§"/>
            </a:pPr>
            <a:r>
              <a:rPr lang="ar-LB" sz="2800" dirty="0" smtClean="0">
                <a:solidFill>
                  <a:schemeClr val="tx1"/>
                </a:solidFill>
              </a:rPr>
              <a:t>توفير </a:t>
            </a:r>
            <a:r>
              <a:rPr lang="ar-LB" sz="2800" dirty="0">
                <a:solidFill>
                  <a:schemeClr val="tx1"/>
                </a:solidFill>
              </a:rPr>
              <a:t>محتوى تقني </a:t>
            </a:r>
            <a:r>
              <a:rPr lang="ar-LB" sz="2800" dirty="0" smtClean="0">
                <a:solidFill>
                  <a:schemeClr val="tx1"/>
                </a:solidFill>
              </a:rPr>
              <a:t>مناسب.</a:t>
            </a:r>
            <a:endParaRPr lang="ar-LB" sz="2800" dirty="0">
              <a:solidFill>
                <a:schemeClr val="tx1"/>
              </a:solidFill>
            </a:endParaRPr>
          </a:p>
          <a:p>
            <a:pPr algn="just" rtl="1">
              <a:buFont typeface="Wingdings" panose="05000000000000000000" pitchFamily="2" charset="2"/>
              <a:buChar char="§"/>
            </a:pPr>
            <a:r>
              <a:rPr lang="ar-LB" sz="2800" dirty="0" smtClean="0">
                <a:solidFill>
                  <a:schemeClr val="tx1"/>
                </a:solidFill>
              </a:rPr>
              <a:t>تشجيع </a:t>
            </a:r>
            <a:r>
              <a:rPr lang="ar-LB" sz="2800" dirty="0">
                <a:solidFill>
                  <a:schemeClr val="tx1"/>
                </a:solidFill>
              </a:rPr>
              <a:t>المعلمين على استخدام التكنولوجيا في </a:t>
            </a:r>
            <a:r>
              <a:rPr lang="ar-LB" sz="2800" dirty="0" smtClean="0">
                <a:solidFill>
                  <a:schemeClr val="tx1"/>
                </a:solidFill>
              </a:rPr>
              <a:t>صفوفهم</a:t>
            </a:r>
            <a:r>
              <a:rPr lang="en-US" sz="2800" smtClean="0">
                <a:solidFill>
                  <a:schemeClr val="tx1"/>
                </a:solidFill>
              </a:rPr>
              <a:t>ICT integration </a:t>
            </a:r>
            <a:r>
              <a:rPr lang="ar-LB" sz="2800" smtClean="0">
                <a:solidFill>
                  <a:schemeClr val="tx1"/>
                </a:solidFill>
              </a:rPr>
              <a:t>.</a:t>
            </a:r>
            <a:endParaRPr lang="ar-LB" sz="2800" dirty="0">
              <a:solidFill>
                <a:schemeClr val="tx1"/>
              </a:solidFill>
            </a:endParaRPr>
          </a:p>
          <a:p>
            <a:pPr algn="just" rtl="1">
              <a:buFont typeface="Wingdings" panose="05000000000000000000" pitchFamily="2" charset="2"/>
              <a:buChar char="§"/>
            </a:pPr>
            <a:r>
              <a:rPr lang="ar-LB" sz="2800" dirty="0" smtClean="0">
                <a:solidFill>
                  <a:schemeClr val="tx1"/>
                </a:solidFill>
              </a:rPr>
              <a:t>توفير </a:t>
            </a:r>
            <a:r>
              <a:rPr lang="ar-LB" sz="2800" dirty="0">
                <a:solidFill>
                  <a:schemeClr val="tx1"/>
                </a:solidFill>
              </a:rPr>
              <a:t>مختبرات الحاسوب المفتوحة لتقليل </a:t>
            </a:r>
            <a:r>
              <a:rPr lang="ar-LB" sz="2800" dirty="0" smtClean="0">
                <a:solidFill>
                  <a:schemeClr val="tx1"/>
                </a:solidFill>
              </a:rPr>
              <a:t>الفجوة </a:t>
            </a:r>
            <a:r>
              <a:rPr lang="ar-LB" sz="2800" dirty="0">
                <a:solidFill>
                  <a:schemeClr val="tx1"/>
                </a:solidFill>
              </a:rPr>
              <a:t>الرقمية بين </a:t>
            </a:r>
            <a:r>
              <a:rPr lang="ar-LB" sz="2800" dirty="0" smtClean="0">
                <a:solidFill>
                  <a:schemeClr val="tx1"/>
                </a:solidFill>
              </a:rPr>
              <a:t>الطلاب.</a:t>
            </a:r>
            <a:endParaRPr lang="ar-LB" sz="2800" dirty="0">
              <a:solidFill>
                <a:schemeClr val="tx1"/>
              </a:solidFill>
            </a:endParaRPr>
          </a:p>
        </p:txBody>
      </p:sp>
      <p:sp>
        <p:nvSpPr>
          <p:cNvPr id="4" name="Rounded Rectangle 3"/>
          <p:cNvSpPr/>
          <p:nvPr/>
        </p:nvSpPr>
        <p:spPr>
          <a:xfrm>
            <a:off x="425003" y="37718"/>
            <a:ext cx="1519707" cy="1230851"/>
          </a:xfrm>
          <a:prstGeom prst="roundRect">
            <a:avLst>
              <a:gd name="adj" fmla="val 360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LB" sz="7200" dirty="0" smtClean="0">
                <a:solidFill>
                  <a:schemeClr val="tx1"/>
                </a:solidFill>
              </a:rPr>
              <a:t>6</a:t>
            </a:r>
            <a:endParaRPr lang="en-US" sz="7200" dirty="0">
              <a:solidFill>
                <a:schemeClr val="tx1"/>
              </a:solidFill>
            </a:endParaRPr>
          </a:p>
        </p:txBody>
      </p:sp>
    </p:spTree>
    <p:extLst>
      <p:ext uri="{BB962C8B-B14F-4D97-AF65-F5344CB8AC3E}">
        <p14:creationId xmlns:p14="http://schemas.microsoft.com/office/powerpoint/2010/main" val="335053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الأمن الرقمي</a:t>
            </a:r>
          </a:p>
        </p:txBody>
      </p:sp>
      <p:sp>
        <p:nvSpPr>
          <p:cNvPr id="3" name="Content Placeholder 2"/>
          <p:cNvSpPr>
            <a:spLocks noGrp="1"/>
          </p:cNvSpPr>
          <p:nvPr>
            <p:ph idx="1"/>
          </p:nvPr>
        </p:nvSpPr>
        <p:spPr>
          <a:xfrm>
            <a:off x="0" y="1306287"/>
            <a:ext cx="12179120" cy="7088885"/>
          </a:xfrm>
        </p:spPr>
        <p:txBody>
          <a:bodyPr>
            <a:noAutofit/>
          </a:bodyPr>
          <a:lstStyle/>
          <a:p>
            <a:pPr marL="0" indent="0" algn="just" rtl="1">
              <a:buNone/>
            </a:pPr>
            <a:r>
              <a:rPr lang="ar-LB" sz="2800" dirty="0" smtClean="0">
                <a:solidFill>
                  <a:schemeClr val="tx1"/>
                </a:solidFill>
              </a:rPr>
              <a:t>يعني </a:t>
            </a:r>
            <a:r>
              <a:rPr lang="ar-LB" sz="2800" dirty="0">
                <a:solidFill>
                  <a:schemeClr val="tx1"/>
                </a:solidFill>
              </a:rPr>
              <a:t>الإجراءات الوقائية التي يجب أن يتخذها جميع مستخدمي التكنولوجيا لضمان سلامتهم وأمن شبكاتهم</a:t>
            </a:r>
          </a:p>
          <a:p>
            <a:pPr marL="0" indent="0" algn="just" rtl="1">
              <a:buNone/>
            </a:pPr>
            <a:r>
              <a:rPr lang="ar-LB" sz="2800" dirty="0">
                <a:solidFill>
                  <a:schemeClr val="tx1"/>
                </a:solidFill>
              </a:rPr>
              <a:t>شراء برنامج لمكافحة الفيروسات .</a:t>
            </a:r>
          </a:p>
          <a:p>
            <a:pPr algn="just" rtl="1">
              <a:buFont typeface="Wingdings" panose="05000000000000000000" pitchFamily="2" charset="2"/>
              <a:buChar char="§"/>
            </a:pPr>
            <a:r>
              <a:rPr lang="ar-LB" sz="2800" dirty="0">
                <a:solidFill>
                  <a:schemeClr val="tx1"/>
                </a:solidFill>
              </a:rPr>
              <a:t>المحافظة على الأطفال آمنين على الشبكة العنكبوتية </a:t>
            </a:r>
            <a:r>
              <a:rPr lang="ar-LB" sz="2800" dirty="0" smtClean="0">
                <a:solidFill>
                  <a:schemeClr val="tx1"/>
                </a:solidFill>
              </a:rPr>
              <a:t>وعدم </a:t>
            </a:r>
            <a:r>
              <a:rPr lang="ar-LB" sz="2800" dirty="0">
                <a:solidFill>
                  <a:schemeClr val="tx1"/>
                </a:solidFill>
              </a:rPr>
              <a:t>التحدث </a:t>
            </a:r>
            <a:r>
              <a:rPr lang="ar-LB" sz="2800" dirty="0" smtClean="0">
                <a:solidFill>
                  <a:schemeClr val="tx1"/>
                </a:solidFill>
              </a:rPr>
              <a:t>واللعب </a:t>
            </a:r>
            <a:r>
              <a:rPr lang="ar-LB" sz="2800" dirty="0">
                <a:solidFill>
                  <a:schemeClr val="tx1"/>
                </a:solidFill>
              </a:rPr>
              <a:t>مع الغرباء.</a:t>
            </a:r>
          </a:p>
          <a:p>
            <a:pPr algn="just" rtl="1">
              <a:buFont typeface="Wingdings" panose="05000000000000000000" pitchFamily="2" charset="2"/>
              <a:buChar char="§"/>
            </a:pPr>
            <a:r>
              <a:rPr lang="ar-LB" sz="2800" dirty="0">
                <a:solidFill>
                  <a:schemeClr val="tx1"/>
                </a:solidFill>
              </a:rPr>
              <a:t>تثبيت جدار ناري</a:t>
            </a:r>
            <a:r>
              <a:rPr lang="en-US" sz="2800" dirty="0">
                <a:solidFill>
                  <a:schemeClr val="tx1"/>
                </a:solidFill>
              </a:rPr>
              <a:t>Firewall  </a:t>
            </a:r>
            <a:r>
              <a:rPr lang="ar-LB" sz="2800" dirty="0">
                <a:solidFill>
                  <a:schemeClr val="tx1"/>
                </a:solidFill>
              </a:rPr>
              <a:t> </a:t>
            </a:r>
            <a:r>
              <a:rPr lang="ar-LB" sz="2800" dirty="0" smtClean="0">
                <a:solidFill>
                  <a:schemeClr val="tx1"/>
                </a:solidFill>
              </a:rPr>
              <a:t>لحماية </a:t>
            </a:r>
            <a:r>
              <a:rPr lang="ar-LB" sz="2800" dirty="0">
                <a:solidFill>
                  <a:schemeClr val="tx1"/>
                </a:solidFill>
              </a:rPr>
              <a:t>نظام الحاسب من </a:t>
            </a:r>
            <a:r>
              <a:rPr lang="ar-LB" sz="2800" dirty="0" smtClean="0">
                <a:solidFill>
                  <a:schemeClr val="tx1"/>
                </a:solidFill>
              </a:rPr>
              <a:t>المتسللين.</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تحديث نظام التشغيل </a:t>
            </a:r>
            <a:r>
              <a:rPr lang="ar-LB" sz="2800" dirty="0" smtClean="0">
                <a:solidFill>
                  <a:schemeClr val="tx1"/>
                </a:solidFill>
              </a:rPr>
              <a:t>بانتظام</a:t>
            </a:r>
            <a:r>
              <a:rPr lang="en-US" sz="2800" dirty="0" smtClean="0">
                <a:solidFill>
                  <a:schemeClr val="tx1"/>
                </a:solidFill>
              </a:rPr>
              <a:t>Update - </a:t>
            </a:r>
            <a:r>
              <a:rPr lang="ar-LB" sz="2800" dirty="0" smtClean="0">
                <a:solidFill>
                  <a:schemeClr val="tx1"/>
                </a:solidFill>
              </a:rPr>
              <a:t>.</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تحميل و تحديث برامج الحماية من </a:t>
            </a:r>
            <a:r>
              <a:rPr lang="ar-LB" sz="2800" dirty="0" smtClean="0">
                <a:solidFill>
                  <a:schemeClr val="tx1"/>
                </a:solidFill>
              </a:rPr>
              <a:t>التجسس</a:t>
            </a:r>
            <a:r>
              <a:rPr lang="en-US" sz="2800" dirty="0" smtClean="0">
                <a:solidFill>
                  <a:schemeClr val="tx1"/>
                </a:solidFill>
              </a:rPr>
              <a:t>Antispyware - </a:t>
            </a:r>
            <a:r>
              <a:rPr lang="ar-LB" sz="2800" dirty="0" smtClean="0">
                <a:solidFill>
                  <a:schemeClr val="tx1"/>
                </a:solidFill>
              </a:rPr>
              <a:t>.</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استخدام فلتر للرسائل غير </a:t>
            </a:r>
            <a:r>
              <a:rPr lang="ar-LB" sz="2800" dirty="0" smtClean="0">
                <a:solidFill>
                  <a:schemeClr val="tx1"/>
                </a:solidFill>
              </a:rPr>
              <a:t>المرغوب</a:t>
            </a:r>
            <a:r>
              <a:rPr lang="en-US" sz="2800" dirty="0" smtClean="0">
                <a:solidFill>
                  <a:schemeClr val="tx1"/>
                </a:solidFill>
              </a:rPr>
              <a:t>Spam - </a:t>
            </a:r>
            <a:r>
              <a:rPr lang="ar-LB" sz="2800" dirty="0" smtClean="0">
                <a:solidFill>
                  <a:schemeClr val="tx1"/>
                </a:solidFill>
              </a:rPr>
              <a:t> </a:t>
            </a:r>
            <a:r>
              <a:rPr lang="ar-LB" sz="2800" dirty="0">
                <a:solidFill>
                  <a:schemeClr val="tx1"/>
                </a:solidFill>
              </a:rPr>
              <a:t>فيها وعدم فتح مرفقات رسائل مثيرة </a:t>
            </a:r>
            <a:r>
              <a:rPr lang="ar-LB" sz="2800" dirty="0" smtClean="0">
                <a:solidFill>
                  <a:schemeClr val="tx1"/>
                </a:solidFill>
              </a:rPr>
              <a:t>للريبة.</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استخدام برنامج ترشيح / حجب المواقع غير الملائمة في الشبكة </a:t>
            </a:r>
            <a:r>
              <a:rPr lang="ar-LB" sz="2800" dirty="0" smtClean="0">
                <a:solidFill>
                  <a:schemeClr val="tx1"/>
                </a:solidFill>
              </a:rPr>
              <a:t>العنكبوتية</a:t>
            </a:r>
            <a:r>
              <a:rPr lang="en-US" sz="2800" dirty="0" err="1" smtClean="0">
                <a:solidFill>
                  <a:schemeClr val="tx1"/>
                </a:solidFill>
              </a:rPr>
              <a:t>Webfilterting</a:t>
            </a:r>
            <a:r>
              <a:rPr lang="en-US" sz="2800" dirty="0" smtClean="0">
                <a:solidFill>
                  <a:schemeClr val="tx1"/>
                </a:solidFill>
              </a:rPr>
              <a:t> - </a:t>
            </a:r>
            <a:r>
              <a:rPr lang="ar-LB" sz="2800" dirty="0" smtClean="0">
                <a:solidFill>
                  <a:schemeClr val="tx1"/>
                </a:solidFill>
              </a:rPr>
              <a:t>.</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المحافظة على </a:t>
            </a:r>
            <a:r>
              <a:rPr lang="ar-LB" sz="2800" dirty="0" smtClean="0">
                <a:solidFill>
                  <a:schemeClr val="tx1"/>
                </a:solidFill>
              </a:rPr>
              <a:t>خصوصيتك</a:t>
            </a:r>
            <a:r>
              <a:rPr lang="en-US" sz="2800" dirty="0" smtClean="0">
                <a:solidFill>
                  <a:schemeClr val="tx1"/>
                </a:solidFill>
              </a:rPr>
              <a:t> Privacy - </a:t>
            </a:r>
            <a:r>
              <a:rPr lang="ar-LB" sz="2800" dirty="0" smtClean="0">
                <a:solidFill>
                  <a:schemeClr val="tx1"/>
                </a:solidFill>
              </a:rPr>
              <a:t>.</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الوعي بالقرصنة و </a:t>
            </a:r>
            <a:r>
              <a:rPr lang="ar-LB" sz="2800" dirty="0" smtClean="0">
                <a:solidFill>
                  <a:schemeClr val="tx1"/>
                </a:solidFill>
              </a:rPr>
              <a:t>الاحتيال</a:t>
            </a:r>
            <a:r>
              <a:rPr lang="en-US" sz="2800" dirty="0" smtClean="0">
                <a:solidFill>
                  <a:schemeClr val="tx1"/>
                </a:solidFill>
              </a:rPr>
              <a:t> Piracy and Phishing </a:t>
            </a:r>
            <a:r>
              <a:rPr lang="ar-LB" sz="2800" dirty="0" smtClean="0">
                <a:solidFill>
                  <a:schemeClr val="tx1"/>
                </a:solidFill>
              </a:rPr>
              <a:t>.</a:t>
            </a:r>
            <a:endParaRPr lang="ar-LB" sz="2800" dirty="0">
              <a:solidFill>
                <a:schemeClr val="tx1"/>
              </a:solidFill>
            </a:endParaRPr>
          </a:p>
          <a:p>
            <a:pPr marL="0" indent="0" algn="just" rtl="1">
              <a:buNone/>
            </a:pPr>
            <a:endParaRPr lang="ar-LB" sz="2800" dirty="0">
              <a:solidFill>
                <a:schemeClr val="tx1"/>
              </a:solidFill>
            </a:endParaRPr>
          </a:p>
        </p:txBody>
      </p:sp>
      <p:sp>
        <p:nvSpPr>
          <p:cNvPr id="4" name="Rounded Rectangle 3"/>
          <p:cNvSpPr/>
          <p:nvPr/>
        </p:nvSpPr>
        <p:spPr>
          <a:xfrm>
            <a:off x="425003" y="37718"/>
            <a:ext cx="1519707" cy="1230851"/>
          </a:xfrm>
          <a:prstGeom prst="roundRect">
            <a:avLst>
              <a:gd name="adj" fmla="val 360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LB" sz="7200" dirty="0" smtClean="0">
                <a:solidFill>
                  <a:schemeClr val="tx1"/>
                </a:solidFill>
              </a:rPr>
              <a:t>7</a:t>
            </a:r>
            <a:endParaRPr lang="en-US" sz="7200" dirty="0">
              <a:solidFill>
                <a:schemeClr val="tx1"/>
              </a:solidFill>
            </a:endParaRPr>
          </a:p>
        </p:txBody>
      </p:sp>
    </p:spTree>
    <p:extLst>
      <p:ext uri="{BB962C8B-B14F-4D97-AF65-F5344CB8AC3E}">
        <p14:creationId xmlns:p14="http://schemas.microsoft.com/office/powerpoint/2010/main" val="2218275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smtClean="0"/>
              <a:t>السلوك </a:t>
            </a:r>
            <a:r>
              <a:rPr lang="ar-LB" dirty="0"/>
              <a:t>الرقمي</a:t>
            </a:r>
          </a:p>
        </p:txBody>
      </p:sp>
      <p:sp>
        <p:nvSpPr>
          <p:cNvPr id="3" name="Content Placeholder 2"/>
          <p:cNvSpPr>
            <a:spLocks noGrp="1"/>
          </p:cNvSpPr>
          <p:nvPr>
            <p:ph idx="1"/>
          </p:nvPr>
        </p:nvSpPr>
        <p:spPr>
          <a:xfrm>
            <a:off x="0" y="1306287"/>
            <a:ext cx="12179120" cy="5390727"/>
          </a:xfrm>
        </p:spPr>
        <p:txBody>
          <a:bodyPr>
            <a:noAutofit/>
          </a:bodyPr>
          <a:lstStyle/>
          <a:p>
            <a:pPr marL="0" indent="0" algn="just" rtl="1">
              <a:buNone/>
            </a:pPr>
            <a:r>
              <a:rPr lang="ar-LB" sz="2800" dirty="0" smtClean="0">
                <a:solidFill>
                  <a:schemeClr val="tx1"/>
                </a:solidFill>
              </a:rPr>
              <a:t>يعني </a:t>
            </a:r>
            <a:r>
              <a:rPr lang="ar-LB" sz="2800" dirty="0">
                <a:solidFill>
                  <a:schemeClr val="tx1"/>
                </a:solidFill>
              </a:rPr>
              <a:t>معايير السلوك أو الإجراءات المتوقعة من قبل المستخدمين الآخرين للتكنولوجيا الرقمية </a:t>
            </a:r>
          </a:p>
          <a:p>
            <a:pPr marL="0" indent="0" algn="just" rtl="1">
              <a:buNone/>
            </a:pPr>
            <a:r>
              <a:rPr lang="ar-LB" sz="2800" dirty="0">
                <a:solidFill>
                  <a:schemeClr val="tx1"/>
                </a:solidFill>
              </a:rPr>
              <a:t>التهجئة و القواعدة </a:t>
            </a:r>
            <a:r>
              <a:rPr lang="ar-LB" sz="2800" dirty="0" smtClean="0">
                <a:solidFill>
                  <a:schemeClr val="tx1"/>
                </a:solidFill>
              </a:rPr>
              <a:t>السليمة.</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الاستخدام المحدود </a:t>
            </a:r>
            <a:r>
              <a:rPr lang="ar-LB" sz="2800" dirty="0" smtClean="0">
                <a:solidFill>
                  <a:schemeClr val="tx1"/>
                </a:solidFill>
              </a:rPr>
              <a:t>للاختصارات.</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الالتزام بأداب الحوار و </a:t>
            </a:r>
            <a:r>
              <a:rPr lang="ar-LB" sz="2800" dirty="0" smtClean="0">
                <a:solidFill>
                  <a:schemeClr val="tx1"/>
                </a:solidFill>
              </a:rPr>
              <a:t>المحادثة.</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الابتعاد عن العدائية مع </a:t>
            </a:r>
            <a:r>
              <a:rPr lang="ar-LB" sz="2800" dirty="0" smtClean="0">
                <a:solidFill>
                  <a:schemeClr val="tx1"/>
                </a:solidFill>
              </a:rPr>
              <a:t>الآخرين.</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منح التقدير للأخرين عند الاستفادة من </a:t>
            </a:r>
            <a:r>
              <a:rPr lang="ar-LB" sz="2800" dirty="0" smtClean="0">
                <a:solidFill>
                  <a:schemeClr val="tx1"/>
                </a:solidFill>
              </a:rPr>
              <a:t>إنتاجهم.</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تحميل البرامج القانونية من مصادرها </a:t>
            </a:r>
            <a:r>
              <a:rPr lang="ar-LB" sz="2800" dirty="0" smtClean="0">
                <a:solidFill>
                  <a:schemeClr val="tx1"/>
                </a:solidFill>
              </a:rPr>
              <a:t>الموثوقة.</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عدم التحدث بصوت مرتفع عبر الهاتف الذكي في الأماكن </a:t>
            </a:r>
            <a:r>
              <a:rPr lang="ar-LB" sz="2800" dirty="0" smtClean="0">
                <a:solidFill>
                  <a:schemeClr val="tx1"/>
                </a:solidFill>
              </a:rPr>
              <a:t>العامة.</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عدم إرسال رسائل نصية أو تفقد البريد الالكتروني أو البحث في الشبكة العنكبوتية </a:t>
            </a:r>
            <a:r>
              <a:rPr lang="ar-LB" sz="2800" dirty="0" smtClean="0">
                <a:solidFill>
                  <a:schemeClr val="tx1"/>
                </a:solidFill>
              </a:rPr>
              <a:t>والانشغال </a:t>
            </a:r>
            <a:r>
              <a:rPr lang="ar-LB" sz="2800" dirty="0">
                <a:solidFill>
                  <a:schemeClr val="tx1"/>
                </a:solidFill>
              </a:rPr>
              <a:t>بالهاتف الذكي خلال اجتماعات العمل و </a:t>
            </a:r>
            <a:r>
              <a:rPr lang="ar-LB" sz="2800" dirty="0" smtClean="0">
                <a:solidFill>
                  <a:schemeClr val="tx1"/>
                </a:solidFill>
              </a:rPr>
              <a:t>الزيارات.</a:t>
            </a:r>
            <a:endParaRPr lang="ar-LB" sz="2800" dirty="0">
              <a:solidFill>
                <a:schemeClr val="tx1"/>
              </a:solidFill>
            </a:endParaRPr>
          </a:p>
          <a:p>
            <a:pPr marL="0" indent="0" algn="just" rtl="1">
              <a:buNone/>
            </a:pPr>
            <a:endParaRPr lang="ar-LB" sz="2800" dirty="0">
              <a:solidFill>
                <a:schemeClr val="tx1"/>
              </a:solidFill>
            </a:endParaRPr>
          </a:p>
        </p:txBody>
      </p:sp>
      <p:sp>
        <p:nvSpPr>
          <p:cNvPr id="4" name="Rounded Rectangle 3"/>
          <p:cNvSpPr/>
          <p:nvPr/>
        </p:nvSpPr>
        <p:spPr>
          <a:xfrm>
            <a:off x="425003" y="37718"/>
            <a:ext cx="1519707" cy="1230851"/>
          </a:xfrm>
          <a:prstGeom prst="roundRect">
            <a:avLst>
              <a:gd name="adj" fmla="val 360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LB" sz="7200" dirty="0" smtClean="0">
                <a:solidFill>
                  <a:schemeClr val="tx1"/>
                </a:solidFill>
              </a:rPr>
              <a:t>8</a:t>
            </a:r>
            <a:endParaRPr lang="en-US" sz="7200" dirty="0">
              <a:solidFill>
                <a:schemeClr val="tx1"/>
              </a:solidFill>
            </a:endParaRPr>
          </a:p>
        </p:txBody>
      </p:sp>
    </p:spTree>
    <p:extLst>
      <p:ext uri="{BB962C8B-B14F-4D97-AF65-F5344CB8AC3E}">
        <p14:creationId xmlns:p14="http://schemas.microsoft.com/office/powerpoint/2010/main" val="320319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الصحة والرفاهية الرقمية</a:t>
            </a:r>
          </a:p>
        </p:txBody>
      </p:sp>
      <p:sp>
        <p:nvSpPr>
          <p:cNvPr id="3" name="Content Placeholder 2"/>
          <p:cNvSpPr>
            <a:spLocks noGrp="1"/>
          </p:cNvSpPr>
          <p:nvPr>
            <p:ph idx="1"/>
          </p:nvPr>
        </p:nvSpPr>
        <p:spPr>
          <a:xfrm>
            <a:off x="0" y="1306288"/>
            <a:ext cx="12179120" cy="4347538"/>
          </a:xfrm>
        </p:spPr>
        <p:txBody>
          <a:bodyPr>
            <a:noAutofit/>
          </a:bodyPr>
          <a:lstStyle/>
          <a:p>
            <a:pPr marL="0" indent="0" algn="just" rtl="1">
              <a:buNone/>
            </a:pPr>
            <a:r>
              <a:rPr lang="ar-LB" sz="2800" dirty="0">
                <a:solidFill>
                  <a:schemeClr val="tx1"/>
                </a:solidFill>
              </a:rPr>
              <a:t>يقصد بها العناصر الجسدية والنفسية للجسم والمتعلقة باستخدام التكنولوجيا الرقمية</a:t>
            </a:r>
          </a:p>
          <a:p>
            <a:pPr algn="just" rtl="1">
              <a:buFont typeface="Wingdings" panose="05000000000000000000" pitchFamily="2" charset="2"/>
              <a:buChar char="§"/>
            </a:pPr>
            <a:r>
              <a:rPr lang="ar-LB" sz="2800" dirty="0" smtClean="0">
                <a:solidFill>
                  <a:schemeClr val="tx1"/>
                </a:solidFill>
              </a:rPr>
              <a:t>استخدام </a:t>
            </a:r>
            <a:r>
              <a:rPr lang="ar-LB" sz="2800" dirty="0">
                <a:solidFill>
                  <a:schemeClr val="tx1"/>
                </a:solidFill>
              </a:rPr>
              <a:t>التكنولوجيا بطريقة مسؤولة و </a:t>
            </a:r>
            <a:r>
              <a:rPr lang="ar-LB" sz="2800" dirty="0" smtClean="0">
                <a:solidFill>
                  <a:schemeClr val="tx1"/>
                </a:solidFill>
              </a:rPr>
              <a:t>معتدلة.</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الوعي بالآثار الجسدية المترتبة على استخدام التكنولوجيا لفترات طويلة.</a:t>
            </a:r>
          </a:p>
          <a:p>
            <a:pPr algn="just" rtl="1">
              <a:buFont typeface="Wingdings" panose="05000000000000000000" pitchFamily="2" charset="2"/>
              <a:buChar char="§"/>
            </a:pPr>
            <a:r>
              <a:rPr lang="ar-LB" sz="2800" dirty="0">
                <a:solidFill>
                  <a:schemeClr val="tx1"/>
                </a:solidFill>
              </a:rPr>
              <a:t>الوعي بظاهرة الادمان على التقنية والحد من أثرها.</a:t>
            </a:r>
          </a:p>
          <a:p>
            <a:pPr algn="just" rtl="1">
              <a:buFont typeface="Wingdings" panose="05000000000000000000" pitchFamily="2" charset="2"/>
              <a:buChar char="§"/>
            </a:pPr>
            <a:r>
              <a:rPr lang="ar-LB" sz="2800" dirty="0">
                <a:solidFill>
                  <a:schemeClr val="tx1"/>
                </a:solidFill>
              </a:rPr>
              <a:t>التقليل من وقت استخدام الأطفال </a:t>
            </a:r>
            <a:r>
              <a:rPr lang="ar-LB" sz="2800" dirty="0" smtClean="0">
                <a:solidFill>
                  <a:schemeClr val="tx1"/>
                </a:solidFill>
              </a:rPr>
              <a:t>للتكنولوجيا.</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الالتزام بالجلسة الصحيحة أثناء استخدام </a:t>
            </a:r>
            <a:r>
              <a:rPr lang="ar-LB" sz="2800" dirty="0" smtClean="0">
                <a:solidFill>
                  <a:schemeClr val="tx1"/>
                </a:solidFill>
              </a:rPr>
              <a:t>الحاسب.</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الحصول على فترات راحة و القيام ببعض التمرينات الجسدية أثناء العمل المتواصل على الحاسب.</a:t>
            </a:r>
          </a:p>
          <a:p>
            <a:pPr algn="just" rtl="1">
              <a:buFont typeface="Wingdings" panose="05000000000000000000" pitchFamily="2" charset="2"/>
              <a:buChar char="§"/>
            </a:pPr>
            <a:r>
              <a:rPr lang="ar-LB" sz="2800" dirty="0">
                <a:solidFill>
                  <a:schemeClr val="tx1"/>
                </a:solidFill>
              </a:rPr>
              <a:t>الموازنة بين الجوانب الايجابية والسلبية للصحة النفسية والجسدية.</a:t>
            </a:r>
          </a:p>
          <a:p>
            <a:pPr marL="0" indent="0" algn="just" rtl="1">
              <a:buNone/>
            </a:pPr>
            <a:endParaRPr lang="ar-LB" sz="2800" dirty="0">
              <a:solidFill>
                <a:schemeClr val="tx1"/>
              </a:solidFill>
            </a:endParaRPr>
          </a:p>
        </p:txBody>
      </p:sp>
      <p:sp>
        <p:nvSpPr>
          <p:cNvPr id="4" name="Rounded Rectangle 3"/>
          <p:cNvSpPr/>
          <p:nvPr/>
        </p:nvSpPr>
        <p:spPr>
          <a:xfrm>
            <a:off x="425003" y="37718"/>
            <a:ext cx="1519707" cy="1230851"/>
          </a:xfrm>
          <a:prstGeom prst="roundRect">
            <a:avLst>
              <a:gd name="adj" fmla="val 360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LB" sz="7200" dirty="0" smtClean="0">
                <a:solidFill>
                  <a:schemeClr val="tx1"/>
                </a:solidFill>
              </a:rPr>
              <a:t>9</a:t>
            </a:r>
            <a:endParaRPr lang="en-US" sz="7200" dirty="0">
              <a:solidFill>
                <a:schemeClr val="tx1"/>
              </a:solidFill>
            </a:endParaRPr>
          </a:p>
        </p:txBody>
      </p:sp>
    </p:spTree>
    <p:extLst>
      <p:ext uri="{BB962C8B-B14F-4D97-AF65-F5344CB8AC3E}">
        <p14:creationId xmlns:p14="http://schemas.microsoft.com/office/powerpoint/2010/main" val="970018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532585" y="412123"/>
            <a:ext cx="9285668" cy="1262129"/>
          </a:xfrm>
          <a:prstGeom prst="rect">
            <a:avLst/>
          </a:prstGeom>
          <a:gradFill flip="none" rotWithShape="1">
            <a:gsLst>
              <a:gs pos="37000">
                <a:srgbClr val="2B98B3"/>
              </a:gs>
              <a:gs pos="12000">
                <a:srgbClr val="0070C0"/>
              </a:gs>
              <a:gs pos="91000">
                <a:schemeClr val="accent5">
                  <a:lumMod val="40000"/>
                  <a:lumOff val="60000"/>
                </a:schemeClr>
              </a:gs>
            </a:gsLst>
            <a:lin ang="2700000" scaled="1"/>
            <a:tileRect/>
          </a:gradFill>
        </p:spPr>
        <p:txBody>
          <a:bodyPr vert="horz" lIns="91440" tIns="45720" rIns="91440" bIns="45720" rtlCol="0" anchor="ctr">
            <a:noAutofit/>
          </a:bodyPr>
          <a:lstStyle>
            <a:lvl1pPr algn="ctr" defTabSz="914400" rtl="0" eaLnBrk="1" latinLnBrk="0" hangingPunct="1">
              <a:lnSpc>
                <a:spcPct val="90000"/>
              </a:lnSpc>
              <a:spcBef>
                <a:spcPct val="0"/>
              </a:spcBef>
              <a:buNone/>
              <a:defRPr lang="en-US" sz="6000" kern="120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stStyle>
          <a:p>
            <a:pPr rtl="1"/>
            <a:r>
              <a:rPr lang="ar-LB" sz="7200" smtClean="0"/>
              <a:t>المصادر</a:t>
            </a:r>
            <a:endParaRPr lang="ar-LB" sz="7200" dirty="0"/>
          </a:p>
        </p:txBody>
      </p:sp>
      <p:sp>
        <p:nvSpPr>
          <p:cNvPr id="3" name="Rectangle 2"/>
          <p:cNvSpPr/>
          <p:nvPr/>
        </p:nvSpPr>
        <p:spPr>
          <a:xfrm>
            <a:off x="1532585" y="2606932"/>
            <a:ext cx="9103198" cy="424796"/>
          </a:xfrm>
          <a:prstGeom prst="rect">
            <a:avLst/>
          </a:prstGeom>
        </p:spPr>
        <p:txBody>
          <a:bodyPr wrap="none">
            <a:spAutoFit/>
          </a:bodyPr>
          <a:lstStyle/>
          <a:p>
            <a:pPr algn="r" rtl="1" fontAlgn="base">
              <a:lnSpc>
                <a:spcPts val="2475"/>
              </a:lnSpc>
              <a:spcBef>
                <a:spcPts val="1050"/>
              </a:spcBef>
              <a:spcAft>
                <a:spcPts val="1200"/>
              </a:spcAft>
            </a:pPr>
            <a:r>
              <a:rPr lang="en-US" sz="2800" u="sng" kern="1800" dirty="0">
                <a:solidFill>
                  <a:srgbClr val="333333"/>
                </a:solidFill>
                <a:latin typeface="Arial" panose="020B0604020202020204" pitchFamily="34" charset="0"/>
                <a:ea typeface="Times New Roman" panose="02020603050405020304" pitchFamily="18" charset="0"/>
                <a:cs typeface="Arial" panose="020B0604020202020204" pitchFamily="34" charset="0"/>
                <a:hlinkClick r:id="rId2"/>
              </a:rPr>
              <a:t>http://www.new-educ.com/definition-of-digital-citizenship</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3127419" y="3441188"/>
            <a:ext cx="6096000" cy="523220"/>
          </a:xfrm>
          <a:prstGeom prst="rect">
            <a:avLst/>
          </a:prstGeom>
        </p:spPr>
        <p:txBody>
          <a:bodyPr>
            <a:spAutoFit/>
          </a:bodyPr>
          <a:lstStyle/>
          <a:p>
            <a:pPr algn="ctr" rtl="1" fontAlgn="base">
              <a:spcAft>
                <a:spcPts val="1500"/>
              </a:spcAft>
            </a:pPr>
            <a:r>
              <a:rPr lang="en-US" sz="2800" u="sng" dirty="0" smtClean="0">
                <a:solidFill>
                  <a:srgbClr val="000000"/>
                </a:solidFill>
                <a:latin typeface="Arial" panose="020B0604020202020204" pitchFamily="34" charset="0"/>
                <a:ea typeface="Times New Roman" panose="02020603050405020304" pitchFamily="18" charset="0"/>
                <a:hlinkClick r:id="rId3"/>
              </a:rPr>
              <a:t>https://ar.wikipedia.org</a:t>
            </a:r>
            <a:endParaRPr lang="en-US" sz="2000"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4514044" y="4852915"/>
            <a:ext cx="3322750" cy="461665"/>
          </a:xfrm>
          <a:prstGeom prst="rect">
            <a:avLst/>
          </a:prstGeom>
        </p:spPr>
        <p:txBody>
          <a:bodyPr wrap="square">
            <a:spAutoFit/>
          </a:bodyPr>
          <a:lstStyle/>
          <a:p>
            <a:pPr algn="ctr" rtl="1" fontAlgn="base">
              <a:spcAft>
                <a:spcPts val="1500"/>
              </a:spcAft>
            </a:pPr>
            <a:r>
              <a:rPr lang="ar-LB" sz="2400" dirty="0" smtClean="0">
                <a:solidFill>
                  <a:srgbClr val="000000"/>
                </a:solidFill>
                <a:latin typeface="Arial" panose="020B0604020202020204" pitchFamily="34" charset="0"/>
                <a:ea typeface="Times New Roman" panose="02020603050405020304" pitchFamily="18" charset="0"/>
              </a:rPr>
              <a:t>بتصرف</a:t>
            </a: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09870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مفهوم المواطنة الرقمية </a:t>
            </a:r>
            <a:endParaRPr lang="en-US" sz="5000" dirty="0"/>
          </a:p>
        </p:txBody>
      </p:sp>
      <p:sp>
        <p:nvSpPr>
          <p:cNvPr id="3" name="Content Placeholder 2"/>
          <p:cNvSpPr>
            <a:spLocks noGrp="1"/>
          </p:cNvSpPr>
          <p:nvPr>
            <p:ph idx="1"/>
          </p:nvPr>
        </p:nvSpPr>
        <p:spPr>
          <a:xfrm>
            <a:off x="4164037" y="1489169"/>
            <a:ext cx="7938866" cy="2309108"/>
          </a:xfrm>
        </p:spPr>
        <p:txBody>
          <a:bodyPr>
            <a:noAutofit/>
          </a:bodyPr>
          <a:lstStyle/>
          <a:p>
            <a:pPr algn="just" rtl="1">
              <a:buFont typeface="Wingdings" panose="05000000000000000000" pitchFamily="2" charset="2"/>
              <a:buChar char="§"/>
            </a:pPr>
            <a:r>
              <a:rPr lang="ar-LB" dirty="0">
                <a:solidFill>
                  <a:schemeClr val="tx1"/>
                </a:solidFill>
              </a:rPr>
              <a:t>مع ثورة الاتصالات الرقمية وما وفرته من تسهيل وسرعة في عمليات التواصل والوصول إلى مصادر المعلومات، ومع ما تحمله هذه الثورة من نتائج </a:t>
            </a:r>
            <a:r>
              <a:rPr lang="ar-LB" dirty="0" smtClean="0">
                <a:solidFill>
                  <a:schemeClr val="tx1"/>
                </a:solidFill>
              </a:rPr>
              <a:t>إيجابية، تبرز ايضاً أمور عديدة مع </a:t>
            </a:r>
            <a:r>
              <a:rPr lang="ar-LB" dirty="0">
                <a:solidFill>
                  <a:schemeClr val="tx1"/>
                </a:solidFill>
              </a:rPr>
              <a:t>التمرد على القواعد الأخلاقية </a:t>
            </a:r>
            <a:r>
              <a:rPr lang="ar-LB" dirty="0" smtClean="0">
                <a:solidFill>
                  <a:schemeClr val="tx1"/>
                </a:solidFill>
              </a:rPr>
              <a:t>والمبادئ </a:t>
            </a:r>
            <a:r>
              <a:rPr lang="ar-LB" dirty="0">
                <a:solidFill>
                  <a:schemeClr val="tx1"/>
                </a:solidFill>
              </a:rPr>
              <a:t>الأساسية التي تنظم شؤون الحياة الإنسانية</a:t>
            </a:r>
            <a:r>
              <a:rPr lang="ar-LB" dirty="0" smtClean="0">
                <a:solidFill>
                  <a:schemeClr val="tx1"/>
                </a:solidFill>
              </a:rPr>
              <a:t>.</a:t>
            </a:r>
          </a:p>
          <a:p>
            <a:pPr marL="0" indent="0" algn="just" rtl="1">
              <a:buNone/>
            </a:pPr>
            <a:endParaRPr lang="ar-LB" sz="2000" dirty="0">
              <a:solidFill>
                <a:schemeClr val="tx1"/>
              </a:solidFill>
            </a:endParaRPr>
          </a:p>
          <a:p>
            <a:pPr marL="0" indent="0" algn="just" rtl="1">
              <a:buNone/>
            </a:pPr>
            <a:endParaRPr lang="ar-LB" dirty="0">
              <a:solidFill>
                <a:schemeClr val="tx1"/>
              </a:solidFill>
            </a:endParaRPr>
          </a:p>
        </p:txBody>
      </p:sp>
      <p:sp>
        <p:nvSpPr>
          <p:cNvPr id="4" name="Rectangle 3"/>
          <p:cNvSpPr/>
          <p:nvPr/>
        </p:nvSpPr>
        <p:spPr>
          <a:xfrm>
            <a:off x="145365" y="4491001"/>
            <a:ext cx="11957538" cy="2050476"/>
          </a:xfrm>
          <a:prstGeom prst="rect">
            <a:avLst/>
          </a:prstGeom>
          <a:ln w="76200">
            <a:noFill/>
          </a:ln>
        </p:spPr>
        <p:txBody>
          <a:bodyPr vert="horz" lIns="91440" tIns="45720" rIns="91440" bIns="45720" rtlCol="0">
            <a:noAutofit/>
          </a:bodyPr>
          <a:lstStyle/>
          <a:p>
            <a:pPr marL="228600" indent="-228600" algn="just" rtl="1">
              <a:lnSpc>
                <a:spcPct val="90000"/>
              </a:lnSpc>
              <a:spcBef>
                <a:spcPts val="1000"/>
              </a:spcBef>
              <a:buFont typeface="Wingdings" panose="05000000000000000000" pitchFamily="2" charset="2"/>
              <a:buChar char="§"/>
            </a:pPr>
            <a:r>
              <a:rPr lang="ar-LB" sz="3200" dirty="0"/>
              <a:t>فإذا كنا سابقاً نستطيع معرفة اهتمامات أبنائنا ومراقبة علاقاتهم بالآخرين، فقد أصبحوا الآن يتواصلون مع مجهولين رقميين يشكلون خطراً محتملاً قوياً، وقد يتصفحون مواقع مشبوهة خطيرة... ويبقى لنا أن نختار إما أن يكون هذا التأثير بالسلب حين لا نهتم ولا نوجه أبناءنا، أو بالإيجاب حين نعلمهم قواعد الاستخدام ونوجهم ونحميهم من الأخطار.</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067"/>
            <a:ext cx="3992757" cy="4200910"/>
          </a:xfrm>
          <a:prstGeom prst="rect">
            <a:avLst/>
          </a:prstGeom>
        </p:spPr>
      </p:pic>
    </p:spTree>
    <p:extLst>
      <p:ext uri="{BB962C8B-B14F-4D97-AF65-F5344CB8AC3E}">
        <p14:creationId xmlns:p14="http://schemas.microsoft.com/office/powerpoint/2010/main" val="2524267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تعريف المواطنة الرقمية</a:t>
            </a:r>
            <a:endParaRPr lang="en-US" sz="5000" dirty="0"/>
          </a:p>
        </p:txBody>
      </p:sp>
      <p:sp>
        <p:nvSpPr>
          <p:cNvPr id="3" name="Content Placeholder 2"/>
          <p:cNvSpPr>
            <a:spLocks noGrp="1"/>
          </p:cNvSpPr>
          <p:nvPr>
            <p:ph idx="1"/>
          </p:nvPr>
        </p:nvSpPr>
        <p:spPr>
          <a:xfrm>
            <a:off x="141668" y="1306287"/>
            <a:ext cx="11961235" cy="5030119"/>
          </a:xfrm>
        </p:spPr>
        <p:txBody>
          <a:bodyPr>
            <a:noAutofit/>
          </a:bodyPr>
          <a:lstStyle/>
          <a:p>
            <a:pPr algn="just" rtl="1">
              <a:buFont typeface="Wingdings" panose="05000000000000000000" pitchFamily="2" charset="2"/>
              <a:buChar char="§"/>
            </a:pPr>
            <a:r>
              <a:rPr lang="ar-LB" dirty="0">
                <a:solidFill>
                  <a:schemeClr val="tx1"/>
                </a:solidFill>
              </a:rPr>
              <a:t>إن مفهوم المواطنة الرقمية إذن له علاقة قوية بمنظومة التعليم، لأنها الكفيلة بمساعدة المعلمين والتربويين عموماً وأولياء الأمور لفهم ما يجب على الطلاب معرفته من أجل استخدام التكنولوجيا بشكل مناسب. </a:t>
            </a:r>
            <a:r>
              <a:rPr lang="ar-LB" dirty="0">
                <a:solidFill>
                  <a:schemeClr val="accent4"/>
                </a:solidFill>
              </a:rPr>
              <a:t>فالمواطنة الرقمية هي </a:t>
            </a:r>
            <a:r>
              <a:rPr lang="ar-LB" dirty="0" smtClean="0">
                <a:solidFill>
                  <a:schemeClr val="accent4"/>
                </a:solidFill>
              </a:rPr>
              <a:t>وسيلة </a:t>
            </a:r>
            <a:r>
              <a:rPr lang="ar-LB" dirty="0">
                <a:solidFill>
                  <a:schemeClr val="accent4"/>
                </a:solidFill>
              </a:rPr>
              <a:t>لإعداد الطلاب للانخراط الكامل في المجتمع والمشاركة الفاعلة في خدمة مصالح الوطن </a:t>
            </a:r>
            <a:r>
              <a:rPr lang="ar-LB" dirty="0" smtClean="0">
                <a:solidFill>
                  <a:schemeClr val="accent4"/>
                </a:solidFill>
              </a:rPr>
              <a:t>عموماً </a:t>
            </a:r>
            <a:r>
              <a:rPr lang="ar-LB" dirty="0">
                <a:solidFill>
                  <a:schemeClr val="accent4"/>
                </a:solidFill>
              </a:rPr>
              <a:t>وفي المجال الرقمي خصوصا.</a:t>
            </a:r>
          </a:p>
          <a:p>
            <a:pPr algn="just" rtl="1">
              <a:buFont typeface="Wingdings" panose="05000000000000000000" pitchFamily="2" charset="2"/>
              <a:buChar char="§"/>
            </a:pPr>
            <a:r>
              <a:rPr lang="ar-LB" dirty="0">
                <a:solidFill>
                  <a:schemeClr val="tx1"/>
                </a:solidFill>
              </a:rPr>
              <a:t>إن </a:t>
            </a:r>
            <a:r>
              <a:rPr lang="ar-LB" dirty="0" smtClean="0">
                <a:solidFill>
                  <a:schemeClr val="tx1"/>
                </a:solidFill>
              </a:rPr>
              <a:t>دولاً </a:t>
            </a:r>
            <a:r>
              <a:rPr lang="ar-LB" dirty="0">
                <a:solidFill>
                  <a:schemeClr val="tx1"/>
                </a:solidFill>
              </a:rPr>
              <a:t>متقدمة عديدة مثل بريطانيا والولايات المتحدة وكندا </a:t>
            </a:r>
            <a:r>
              <a:rPr lang="ar-LB" dirty="0" smtClean="0">
                <a:solidFill>
                  <a:schemeClr val="tx1"/>
                </a:solidFill>
              </a:rPr>
              <a:t>تدرّس </a:t>
            </a:r>
            <a:r>
              <a:rPr lang="ar-LB" dirty="0">
                <a:solidFill>
                  <a:schemeClr val="tx1"/>
                </a:solidFill>
              </a:rPr>
              <a:t>لطلابها في المدارس مواضيع خاصة بالمواطنة الرقمية في إطار منهج التربية الرقمية، كما نجد في نفس الإطار المشروع الذي وضعته أستراليا تحت شعار “الاتصال بثقة: تطوير مستقبل أستراليا الرقمي” والذي ينص على تعميم تدريس المواطنة الرقمية للطلاب مع تدريب الآباء والمعلمين عليها وفق خطة وطنية متكاملة، كما تخطط فرنسا لجعل موضوع المواطنة الرقمية قضية وطنية </a:t>
            </a:r>
            <a:r>
              <a:rPr lang="ar-LB" dirty="0" smtClean="0">
                <a:solidFill>
                  <a:schemeClr val="tx1"/>
                </a:solidFill>
              </a:rPr>
              <a:t>كبرى.</a:t>
            </a:r>
            <a:endParaRPr lang="ar-LB" dirty="0">
              <a:solidFill>
                <a:schemeClr val="tx1"/>
              </a:solidFill>
            </a:endParaRPr>
          </a:p>
        </p:txBody>
      </p:sp>
    </p:spTree>
    <p:extLst>
      <p:ext uri="{BB962C8B-B14F-4D97-AF65-F5344CB8AC3E}">
        <p14:creationId xmlns:p14="http://schemas.microsoft.com/office/powerpoint/2010/main" val="3212780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تعريف المواطنة الرقمية</a:t>
            </a:r>
            <a:endParaRPr lang="en-US" sz="5000" dirty="0"/>
          </a:p>
        </p:txBody>
      </p:sp>
      <p:sp>
        <p:nvSpPr>
          <p:cNvPr id="3" name="Content Placeholder 2"/>
          <p:cNvSpPr>
            <a:spLocks noGrp="1"/>
          </p:cNvSpPr>
          <p:nvPr>
            <p:ph idx="1"/>
          </p:nvPr>
        </p:nvSpPr>
        <p:spPr>
          <a:xfrm>
            <a:off x="0" y="1306287"/>
            <a:ext cx="12192000" cy="5007729"/>
          </a:xfrm>
        </p:spPr>
        <p:txBody>
          <a:bodyPr>
            <a:noAutofit/>
          </a:bodyPr>
          <a:lstStyle/>
          <a:p>
            <a:pPr algn="just" rtl="1">
              <a:buFont typeface="Wingdings" panose="05000000000000000000" pitchFamily="2" charset="2"/>
              <a:buChar char="§"/>
            </a:pPr>
            <a:r>
              <a:rPr lang="ar-LB" dirty="0">
                <a:solidFill>
                  <a:schemeClr val="tx1"/>
                </a:solidFill>
              </a:rPr>
              <a:t>المواطنة الرقمية هي مجموع القواعد والضوابط والمعايير والأعراف والأفكار والمبادئ المتبعة في الاستخدام الأمثل </a:t>
            </a:r>
            <a:r>
              <a:rPr lang="ar-LB" dirty="0" smtClean="0">
                <a:solidFill>
                  <a:schemeClr val="tx1"/>
                </a:solidFill>
              </a:rPr>
              <a:t>للتكنولوجيا</a:t>
            </a:r>
            <a:r>
              <a:rPr lang="ar-LB" dirty="0">
                <a:solidFill>
                  <a:schemeClr val="tx1"/>
                </a:solidFill>
              </a:rPr>
              <a:t>، والتي يحتاجها المواطنون صغاراً وكباراً من أجل المساهمة في رقي الوطن</a:t>
            </a:r>
            <a:r>
              <a:rPr lang="ar-LB" dirty="0" smtClean="0">
                <a:solidFill>
                  <a:schemeClr val="tx1"/>
                </a:solidFill>
              </a:rPr>
              <a:t>.</a:t>
            </a:r>
          </a:p>
          <a:p>
            <a:pPr marL="0" indent="0" algn="just" rtl="1">
              <a:buNone/>
            </a:pPr>
            <a:endParaRPr lang="en-US" dirty="0" smtClean="0">
              <a:solidFill>
                <a:schemeClr val="tx1"/>
              </a:solidFill>
            </a:endParaRPr>
          </a:p>
          <a:p>
            <a:pPr algn="just" rtl="1">
              <a:buFont typeface="Wingdings" panose="05000000000000000000" pitchFamily="2" charset="2"/>
              <a:buChar char="§"/>
            </a:pPr>
            <a:r>
              <a:rPr lang="ar-LB" dirty="0">
                <a:solidFill>
                  <a:schemeClr val="accent4"/>
                </a:solidFill>
              </a:rPr>
              <a:t>المواطنة الرقمية </a:t>
            </a:r>
            <a:r>
              <a:rPr lang="ar-LB" dirty="0">
                <a:solidFill>
                  <a:schemeClr val="tx1"/>
                </a:solidFill>
              </a:rPr>
              <a:t>باختصار هي </a:t>
            </a:r>
            <a:r>
              <a:rPr lang="ar-LB" dirty="0">
                <a:solidFill>
                  <a:schemeClr val="accent4"/>
                </a:solidFill>
              </a:rPr>
              <a:t>توجيه </a:t>
            </a:r>
            <a:r>
              <a:rPr lang="ar-LB" dirty="0" smtClean="0">
                <a:solidFill>
                  <a:schemeClr val="accent4"/>
                </a:solidFill>
              </a:rPr>
              <a:t>وحماية </a:t>
            </a:r>
            <a:r>
              <a:rPr lang="ar-LB" dirty="0" smtClean="0">
                <a:solidFill>
                  <a:schemeClr val="tx1"/>
                </a:solidFill>
              </a:rPr>
              <a:t>! </a:t>
            </a:r>
            <a:r>
              <a:rPr lang="ar-LB" dirty="0">
                <a:solidFill>
                  <a:schemeClr val="tx1"/>
                </a:solidFill>
              </a:rPr>
              <a:t>توجيه نحو منافع التقنيات الحديثة، وحماية من أخطارها</a:t>
            </a:r>
            <a:r>
              <a:rPr lang="ar-LB" dirty="0" smtClean="0">
                <a:solidFill>
                  <a:schemeClr val="tx1"/>
                </a:solidFill>
              </a:rPr>
              <a:t>.</a:t>
            </a:r>
            <a:endParaRPr lang="ar-LB" dirty="0">
              <a:solidFill>
                <a:schemeClr val="tx1"/>
              </a:solidFill>
            </a:endParaRPr>
          </a:p>
        </p:txBody>
      </p:sp>
    </p:spTree>
    <p:extLst>
      <p:ext uri="{BB962C8B-B14F-4D97-AF65-F5344CB8AC3E}">
        <p14:creationId xmlns:p14="http://schemas.microsoft.com/office/powerpoint/2010/main" val="98983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القانون الرقمي</a:t>
            </a:r>
          </a:p>
        </p:txBody>
      </p:sp>
      <p:sp>
        <p:nvSpPr>
          <p:cNvPr id="3" name="Content Placeholder 2"/>
          <p:cNvSpPr>
            <a:spLocks noGrp="1"/>
          </p:cNvSpPr>
          <p:nvPr>
            <p:ph idx="1"/>
          </p:nvPr>
        </p:nvSpPr>
        <p:spPr>
          <a:xfrm>
            <a:off x="90152" y="1385412"/>
            <a:ext cx="12088968" cy="7088885"/>
          </a:xfrm>
        </p:spPr>
        <p:txBody>
          <a:bodyPr>
            <a:noAutofit/>
          </a:bodyPr>
          <a:lstStyle/>
          <a:p>
            <a:pPr marL="0" indent="0" algn="just" rtl="1">
              <a:buNone/>
            </a:pPr>
            <a:r>
              <a:rPr lang="ar-LB" sz="2800" dirty="0" smtClean="0">
                <a:solidFill>
                  <a:schemeClr val="tx1"/>
                </a:solidFill>
              </a:rPr>
              <a:t>يقصد </a:t>
            </a:r>
            <a:r>
              <a:rPr lang="ar-LB" sz="2800" dirty="0">
                <a:solidFill>
                  <a:schemeClr val="tx1"/>
                </a:solidFill>
              </a:rPr>
              <a:t>به الحقوق والقيود التي تحكم استخدام التكنولوجيا</a:t>
            </a:r>
          </a:p>
          <a:p>
            <a:pPr algn="just" rtl="1">
              <a:buFont typeface="Wingdings" panose="05000000000000000000" pitchFamily="2" charset="2"/>
              <a:buChar char="§"/>
            </a:pPr>
            <a:r>
              <a:rPr lang="ar-LB" sz="2800" dirty="0">
                <a:solidFill>
                  <a:schemeClr val="tx1"/>
                </a:solidFill>
              </a:rPr>
              <a:t>احترام الآخرين في شبكة الإنترنت و عدم الاساءة لهم أو التعدي على حقوقهم.</a:t>
            </a:r>
          </a:p>
          <a:p>
            <a:pPr algn="just" rtl="1">
              <a:buFont typeface="Wingdings" panose="05000000000000000000" pitchFamily="2" charset="2"/>
              <a:buChar char="§"/>
            </a:pPr>
            <a:r>
              <a:rPr lang="ar-LB" sz="2800" dirty="0">
                <a:solidFill>
                  <a:schemeClr val="tx1"/>
                </a:solidFill>
              </a:rPr>
              <a:t>الوعي بعدم تبادل المحتوى الرقمي المخل بالآداب .</a:t>
            </a:r>
          </a:p>
          <a:p>
            <a:pPr algn="just" rtl="1">
              <a:buFont typeface="Wingdings" panose="05000000000000000000" pitchFamily="2" charset="2"/>
              <a:buChar char="§"/>
            </a:pPr>
            <a:r>
              <a:rPr lang="ar-LB" sz="2800" dirty="0">
                <a:solidFill>
                  <a:schemeClr val="tx1"/>
                </a:solidFill>
              </a:rPr>
              <a:t>الوعي بعدم اختراق الأنظمة و الحواسيب الخاصة بالأفراد أو المنظمات.</a:t>
            </a:r>
          </a:p>
          <a:p>
            <a:pPr algn="just" rtl="1">
              <a:buFont typeface="Wingdings" panose="05000000000000000000" pitchFamily="2" charset="2"/>
              <a:buChar char="§"/>
            </a:pPr>
            <a:r>
              <a:rPr lang="ar-LB" sz="2800" dirty="0">
                <a:solidFill>
                  <a:schemeClr val="tx1"/>
                </a:solidFill>
              </a:rPr>
              <a:t>عدم استخدام برامج القرصنة أو سرقة هوية أشخاص آخرين.</a:t>
            </a:r>
          </a:p>
          <a:p>
            <a:pPr algn="just" rtl="1">
              <a:buFont typeface="Wingdings" panose="05000000000000000000" pitchFamily="2" charset="2"/>
              <a:buChar char="§"/>
            </a:pPr>
            <a:r>
              <a:rPr lang="ar-LB" sz="2800" dirty="0">
                <a:solidFill>
                  <a:schemeClr val="tx1"/>
                </a:solidFill>
              </a:rPr>
              <a:t>الإطلاع على قوانين و عقوبات نظام مكافحة جرائم المعلوماتية و الصادرة من الهيئات الحكومية .</a:t>
            </a:r>
          </a:p>
        </p:txBody>
      </p:sp>
      <p:sp>
        <p:nvSpPr>
          <p:cNvPr id="4" name="Rounded Rectangle 3"/>
          <p:cNvSpPr/>
          <p:nvPr/>
        </p:nvSpPr>
        <p:spPr>
          <a:xfrm>
            <a:off x="425003" y="37718"/>
            <a:ext cx="1519707" cy="1230851"/>
          </a:xfrm>
          <a:prstGeom prst="roundRect">
            <a:avLst>
              <a:gd name="adj" fmla="val 360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LB" sz="7200" dirty="0" smtClean="0">
                <a:solidFill>
                  <a:schemeClr val="tx1"/>
                </a:solidFill>
              </a:rPr>
              <a:t>1</a:t>
            </a:r>
            <a:endParaRPr lang="en-US" sz="7200" dirty="0">
              <a:solidFill>
                <a:schemeClr val="tx1"/>
              </a:solidFill>
            </a:endParaRPr>
          </a:p>
        </p:txBody>
      </p:sp>
    </p:spTree>
    <p:extLst>
      <p:ext uri="{BB962C8B-B14F-4D97-AF65-F5344CB8AC3E}">
        <p14:creationId xmlns:p14="http://schemas.microsoft.com/office/powerpoint/2010/main" val="3656146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الحقوق والمسؤوليات الرقمية</a:t>
            </a:r>
          </a:p>
        </p:txBody>
      </p:sp>
      <p:sp>
        <p:nvSpPr>
          <p:cNvPr id="3" name="Content Placeholder 2"/>
          <p:cNvSpPr>
            <a:spLocks noGrp="1"/>
          </p:cNvSpPr>
          <p:nvPr>
            <p:ph idx="1"/>
          </p:nvPr>
        </p:nvSpPr>
        <p:spPr>
          <a:xfrm>
            <a:off x="90152" y="1385412"/>
            <a:ext cx="12088968" cy="7088885"/>
          </a:xfrm>
        </p:spPr>
        <p:txBody>
          <a:bodyPr>
            <a:noAutofit/>
          </a:bodyPr>
          <a:lstStyle/>
          <a:p>
            <a:pPr marL="0" indent="0" algn="just" rtl="1">
              <a:buNone/>
            </a:pPr>
            <a:r>
              <a:rPr lang="ar-LB" sz="2800" dirty="0" smtClean="0">
                <a:solidFill>
                  <a:schemeClr val="tx1"/>
                </a:solidFill>
              </a:rPr>
              <a:t>يقصد </a:t>
            </a:r>
            <a:r>
              <a:rPr lang="ar-LB" sz="2800" dirty="0">
                <a:solidFill>
                  <a:schemeClr val="tx1"/>
                </a:solidFill>
              </a:rPr>
              <a:t>بها المزايا والحريات الممتدة لجميع مستخدمي التكنولوجيا والتوقعات السلوكية التي تأتي معه</a:t>
            </a:r>
          </a:p>
          <a:p>
            <a:pPr algn="just" rtl="1">
              <a:buFont typeface="Wingdings" panose="05000000000000000000" pitchFamily="2" charset="2"/>
              <a:buChar char="§"/>
            </a:pPr>
            <a:r>
              <a:rPr lang="ar-LB" sz="2800" dirty="0">
                <a:solidFill>
                  <a:schemeClr val="tx1"/>
                </a:solidFill>
              </a:rPr>
              <a:t>التوعية على الحقوق و المسؤوليات عند استخدام التقنيات الرقمية .</a:t>
            </a:r>
          </a:p>
          <a:p>
            <a:pPr algn="just" rtl="1">
              <a:buFont typeface="Wingdings" panose="05000000000000000000" pitchFamily="2" charset="2"/>
              <a:buChar char="§"/>
            </a:pPr>
            <a:r>
              <a:rPr lang="ar-LB" sz="2800" dirty="0">
                <a:solidFill>
                  <a:schemeClr val="tx1"/>
                </a:solidFill>
              </a:rPr>
              <a:t>الالتزام بسياسات الاستخدام المقبول من قبل الجهات المختصة والقوانين الرقمية و الأنظمة الأخلاقية في العالم الرقمي.</a:t>
            </a:r>
          </a:p>
          <a:p>
            <a:pPr algn="just" rtl="1">
              <a:buFont typeface="Wingdings" panose="05000000000000000000" pitchFamily="2" charset="2"/>
              <a:buChar char="§"/>
            </a:pPr>
            <a:r>
              <a:rPr lang="ar-LB" sz="2800" dirty="0">
                <a:solidFill>
                  <a:schemeClr val="tx1"/>
                </a:solidFill>
              </a:rPr>
              <a:t>استخدام التكنولوجيا الرقمية بمسؤولية و وعي .</a:t>
            </a:r>
          </a:p>
          <a:p>
            <a:pPr algn="just" rtl="1">
              <a:buFont typeface="Wingdings" panose="05000000000000000000" pitchFamily="2" charset="2"/>
              <a:buChar char="§"/>
            </a:pPr>
            <a:r>
              <a:rPr lang="ar-LB" sz="2800" dirty="0">
                <a:solidFill>
                  <a:schemeClr val="tx1"/>
                </a:solidFill>
              </a:rPr>
              <a:t>الحق لأي مواطن رقمي امتلاك حقوق ملكية لأعماله أو السماح بنشر إنتاجه مجاناً عبر الشبكة للجميع .</a:t>
            </a:r>
          </a:p>
          <a:p>
            <a:pPr algn="just" rtl="1">
              <a:buFont typeface="Wingdings" panose="05000000000000000000" pitchFamily="2" charset="2"/>
              <a:buChar char="§"/>
            </a:pPr>
            <a:r>
              <a:rPr lang="ar-LB" sz="2800" dirty="0">
                <a:solidFill>
                  <a:schemeClr val="tx1"/>
                </a:solidFill>
              </a:rPr>
              <a:t>ذكر مصدر المحتوى الرقمي عند الاستفادة منه .</a:t>
            </a:r>
          </a:p>
          <a:p>
            <a:pPr algn="just" rtl="1">
              <a:buFont typeface="Wingdings" panose="05000000000000000000" pitchFamily="2" charset="2"/>
              <a:buChar char="§"/>
            </a:pPr>
            <a:r>
              <a:rPr lang="ar-LB" sz="2800" dirty="0">
                <a:solidFill>
                  <a:schemeClr val="tx1"/>
                </a:solidFill>
              </a:rPr>
              <a:t>الابلاغ عن السلوكيات الغير مسؤولة " كالتهديد و الابتزاز و التحرش " للجهات المختصة و الأشخاص البالغين.</a:t>
            </a:r>
          </a:p>
          <a:p>
            <a:pPr algn="just" rtl="1">
              <a:buFont typeface="Wingdings" panose="05000000000000000000" pitchFamily="2" charset="2"/>
              <a:buChar char="§"/>
            </a:pPr>
            <a:r>
              <a:rPr lang="ar-LB" sz="2800" dirty="0">
                <a:solidFill>
                  <a:schemeClr val="tx1"/>
                </a:solidFill>
              </a:rPr>
              <a:t>نشر الوعي بالأخلاقيات الرقمية لمستخدمي الشبكة و الطرق الإيجابية لاستخدام التقنيات و الشبكات.</a:t>
            </a:r>
          </a:p>
        </p:txBody>
      </p:sp>
      <p:sp>
        <p:nvSpPr>
          <p:cNvPr id="4" name="Rounded Rectangle 3"/>
          <p:cNvSpPr/>
          <p:nvPr/>
        </p:nvSpPr>
        <p:spPr>
          <a:xfrm>
            <a:off x="425003" y="37718"/>
            <a:ext cx="1519707" cy="1230851"/>
          </a:xfrm>
          <a:prstGeom prst="roundRect">
            <a:avLst>
              <a:gd name="adj" fmla="val 360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LB" sz="7200" dirty="0" smtClean="0">
                <a:solidFill>
                  <a:schemeClr val="tx1"/>
                </a:solidFill>
              </a:rPr>
              <a:t>2</a:t>
            </a:r>
            <a:endParaRPr lang="en-US" sz="7200" dirty="0">
              <a:solidFill>
                <a:schemeClr val="tx1"/>
              </a:solidFill>
            </a:endParaRPr>
          </a:p>
        </p:txBody>
      </p:sp>
    </p:spTree>
    <p:extLst>
      <p:ext uri="{BB962C8B-B14F-4D97-AF65-F5344CB8AC3E}">
        <p14:creationId xmlns:p14="http://schemas.microsoft.com/office/powerpoint/2010/main" val="3726604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الاتصال الرقمي</a:t>
            </a:r>
          </a:p>
        </p:txBody>
      </p:sp>
      <p:sp>
        <p:nvSpPr>
          <p:cNvPr id="3" name="Content Placeholder 2"/>
          <p:cNvSpPr>
            <a:spLocks noGrp="1"/>
          </p:cNvSpPr>
          <p:nvPr>
            <p:ph idx="1"/>
          </p:nvPr>
        </p:nvSpPr>
        <p:spPr>
          <a:xfrm>
            <a:off x="0" y="1306288"/>
            <a:ext cx="12179120" cy="7168010"/>
          </a:xfrm>
        </p:spPr>
        <p:txBody>
          <a:bodyPr>
            <a:noAutofit/>
          </a:bodyPr>
          <a:lstStyle/>
          <a:p>
            <a:pPr marL="0" indent="0" algn="just" rtl="1">
              <a:buNone/>
            </a:pPr>
            <a:r>
              <a:rPr lang="ar-LB" sz="2800" dirty="0" smtClean="0">
                <a:solidFill>
                  <a:schemeClr val="tx1"/>
                </a:solidFill>
              </a:rPr>
              <a:t>يقصد </a:t>
            </a:r>
            <a:r>
              <a:rPr lang="ar-LB" sz="2800" dirty="0">
                <a:solidFill>
                  <a:schemeClr val="tx1"/>
                </a:solidFill>
              </a:rPr>
              <a:t>به التبادل الإلكتروني </a:t>
            </a:r>
            <a:r>
              <a:rPr lang="ar-LB" sz="2800" dirty="0" smtClean="0">
                <a:solidFill>
                  <a:schemeClr val="tx1"/>
                </a:solidFill>
              </a:rPr>
              <a:t>للمعلومات، ويتداخل </a:t>
            </a:r>
            <a:r>
              <a:rPr lang="ar-LB" sz="2800" dirty="0">
                <a:solidFill>
                  <a:schemeClr val="tx1"/>
                </a:solidFill>
              </a:rPr>
              <a:t>مع عدد من العناصر الأخرى للمواطنة الرقمية كالوصول الرقمي والسلوك الرقمي والحقوق والمسؤوليات والأمن الرقمي</a:t>
            </a:r>
          </a:p>
          <a:p>
            <a:pPr algn="just" rtl="1">
              <a:buFont typeface="Wingdings" panose="05000000000000000000" pitchFamily="2" charset="2"/>
              <a:buChar char="§"/>
            </a:pPr>
            <a:r>
              <a:rPr lang="ar-LB" sz="2800" dirty="0">
                <a:solidFill>
                  <a:schemeClr val="tx1"/>
                </a:solidFill>
              </a:rPr>
              <a:t>إدراك وسائل الاتصال الرقمية المختلفة </a:t>
            </a:r>
            <a:r>
              <a:rPr lang="ar-LB" sz="2800" dirty="0" smtClean="0">
                <a:solidFill>
                  <a:schemeClr val="tx1"/>
                </a:solidFill>
              </a:rPr>
              <a:t>(الهواتف </a:t>
            </a:r>
            <a:r>
              <a:rPr lang="ar-LB" sz="2800" dirty="0">
                <a:solidFill>
                  <a:schemeClr val="tx1"/>
                </a:solidFill>
              </a:rPr>
              <a:t>الذكية، التراسل الفوري، التدوين، التواصل المرئي </a:t>
            </a:r>
            <a:r>
              <a:rPr lang="ar-LB" sz="2800" dirty="0" smtClean="0">
                <a:solidFill>
                  <a:schemeClr val="tx1"/>
                </a:solidFill>
              </a:rPr>
              <a:t>والسمعي)</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التفكير الجيد بما يتم ارساله و كتابته عبر تقنيات الاتصال الرقمي (البصمة الرقمية : الأنشطة والمعلومات التي نشرها شخص ما في الشبكة </a:t>
            </a:r>
            <a:r>
              <a:rPr lang="ar-LB" sz="2800" dirty="0" smtClean="0">
                <a:solidFill>
                  <a:schemeClr val="tx1"/>
                </a:solidFill>
              </a:rPr>
              <a:t>العنكبوتية).</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مراقبة اتصال الأطفال و تواصلهم مع الآخرين باستخدام التقنيات </a:t>
            </a:r>
            <a:r>
              <a:rPr lang="ar-LB" sz="2800" dirty="0" smtClean="0">
                <a:solidFill>
                  <a:schemeClr val="tx1"/>
                </a:solidFill>
              </a:rPr>
              <a:t>الرقمية.</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تحديد وقت و مكان استخدام تقنيات اتصال رقمية </a:t>
            </a:r>
            <a:r>
              <a:rPr lang="ar-LB" sz="2800" dirty="0" smtClean="0">
                <a:solidFill>
                  <a:schemeClr val="tx1"/>
                </a:solidFill>
              </a:rPr>
              <a:t>معينة.</a:t>
            </a:r>
            <a:endParaRPr lang="ar-LB" sz="2800" dirty="0">
              <a:solidFill>
                <a:schemeClr val="tx1"/>
              </a:solidFill>
            </a:endParaRPr>
          </a:p>
          <a:p>
            <a:pPr algn="just" rtl="1">
              <a:buFont typeface="Wingdings" panose="05000000000000000000" pitchFamily="2" charset="2"/>
              <a:buChar char="§"/>
            </a:pPr>
            <a:r>
              <a:rPr lang="ar-LB" sz="2800" dirty="0">
                <a:solidFill>
                  <a:schemeClr val="tx1"/>
                </a:solidFill>
              </a:rPr>
              <a:t>توظيف تقنيات الاتصال الرقمي مثل شبكات التواصل الاجتماعي لدعم أنشطة الطلاب داخل وخارج الصف، ومشاركة الأفكار مع </a:t>
            </a:r>
            <a:r>
              <a:rPr lang="ar-LB" sz="2800" dirty="0" smtClean="0">
                <a:solidFill>
                  <a:schemeClr val="tx1"/>
                </a:solidFill>
              </a:rPr>
              <a:t>الآخرين.</a:t>
            </a:r>
            <a:endParaRPr lang="ar-LB" sz="2800" dirty="0">
              <a:solidFill>
                <a:schemeClr val="tx1"/>
              </a:solidFill>
            </a:endParaRPr>
          </a:p>
        </p:txBody>
      </p:sp>
      <p:sp>
        <p:nvSpPr>
          <p:cNvPr id="4" name="Rounded Rectangle 3"/>
          <p:cNvSpPr/>
          <p:nvPr/>
        </p:nvSpPr>
        <p:spPr>
          <a:xfrm>
            <a:off x="425003" y="37718"/>
            <a:ext cx="1519707" cy="1230851"/>
          </a:xfrm>
          <a:prstGeom prst="roundRect">
            <a:avLst>
              <a:gd name="adj" fmla="val 360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LB" sz="7200" dirty="0" smtClean="0">
                <a:solidFill>
                  <a:schemeClr val="tx1"/>
                </a:solidFill>
              </a:rPr>
              <a:t>3</a:t>
            </a:r>
            <a:endParaRPr lang="en-US" sz="7200" dirty="0">
              <a:solidFill>
                <a:schemeClr val="tx1"/>
              </a:solidFill>
            </a:endParaRPr>
          </a:p>
        </p:txBody>
      </p:sp>
    </p:spTree>
    <p:extLst>
      <p:ext uri="{BB962C8B-B14F-4D97-AF65-F5344CB8AC3E}">
        <p14:creationId xmlns:p14="http://schemas.microsoft.com/office/powerpoint/2010/main" val="522634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التجارة الرقمية</a:t>
            </a:r>
          </a:p>
        </p:txBody>
      </p:sp>
      <p:sp>
        <p:nvSpPr>
          <p:cNvPr id="3" name="Content Placeholder 2"/>
          <p:cNvSpPr>
            <a:spLocks noGrp="1"/>
          </p:cNvSpPr>
          <p:nvPr>
            <p:ph idx="1"/>
          </p:nvPr>
        </p:nvSpPr>
        <p:spPr>
          <a:xfrm>
            <a:off x="0" y="1306287"/>
            <a:ext cx="12179120" cy="7088885"/>
          </a:xfrm>
        </p:spPr>
        <p:txBody>
          <a:bodyPr>
            <a:noAutofit/>
          </a:bodyPr>
          <a:lstStyle/>
          <a:p>
            <a:pPr marL="0" indent="0" algn="just" rtl="1">
              <a:buNone/>
            </a:pPr>
            <a:r>
              <a:rPr lang="ar-LB" sz="2800" dirty="0" smtClean="0">
                <a:solidFill>
                  <a:schemeClr val="tx1"/>
                </a:solidFill>
              </a:rPr>
              <a:t>يقصد </a:t>
            </a:r>
            <a:r>
              <a:rPr lang="ar-LB" sz="2800" dirty="0">
                <a:solidFill>
                  <a:schemeClr val="tx1"/>
                </a:solidFill>
              </a:rPr>
              <a:t>بها سلامة المستهلك في عملية البيع والشراء إلكترونياً عبر الشبكة العنكبوتية، ولابد من تعليم وإعداد الأجيال ليتفاعلوا بأساليب سليمة مع الاقتصاد الرقمي</a:t>
            </a:r>
          </a:p>
          <a:p>
            <a:pPr marL="0" indent="0" algn="just" rtl="1">
              <a:buNone/>
            </a:pPr>
            <a:r>
              <a:rPr lang="ar-LB" sz="2800" dirty="0">
                <a:solidFill>
                  <a:schemeClr val="tx1"/>
                </a:solidFill>
              </a:rPr>
              <a:t>التأكد من مصداقية و موثوقية الموقع </a:t>
            </a:r>
            <a:r>
              <a:rPr lang="ar-LB" sz="2800" dirty="0" smtClean="0">
                <a:solidFill>
                  <a:schemeClr val="tx1"/>
                </a:solidFill>
              </a:rPr>
              <a:t>التجاري.</a:t>
            </a:r>
            <a:endParaRPr lang="ar-LB" sz="2800" dirty="0">
              <a:solidFill>
                <a:schemeClr val="tx1"/>
              </a:solidFill>
            </a:endParaRPr>
          </a:p>
          <a:p>
            <a:pPr marL="0" indent="0" algn="just" rtl="1">
              <a:buNone/>
            </a:pPr>
            <a:r>
              <a:rPr lang="ar-LB" sz="2800" dirty="0">
                <a:solidFill>
                  <a:schemeClr val="tx1"/>
                </a:solidFill>
              </a:rPr>
              <a:t>التعامل مع المواقع </a:t>
            </a:r>
            <a:r>
              <a:rPr lang="ar-LB" sz="2800" dirty="0" smtClean="0">
                <a:solidFill>
                  <a:schemeClr val="tx1"/>
                </a:solidFill>
              </a:rPr>
              <a:t>المعروفة.</a:t>
            </a:r>
            <a:endParaRPr lang="ar-LB" sz="2800" dirty="0">
              <a:solidFill>
                <a:schemeClr val="tx1"/>
              </a:solidFill>
            </a:endParaRPr>
          </a:p>
          <a:p>
            <a:pPr marL="0" indent="0" algn="just" rtl="1">
              <a:buNone/>
            </a:pPr>
            <a:r>
              <a:rPr lang="ar-LB" sz="2800" dirty="0">
                <a:solidFill>
                  <a:schemeClr val="tx1"/>
                </a:solidFill>
              </a:rPr>
              <a:t>التأكد من أمان الموقع من خلال البحث عن </a:t>
            </a:r>
            <a:r>
              <a:rPr lang="ar-LB" sz="2800" dirty="0" smtClean="0">
                <a:solidFill>
                  <a:schemeClr val="tx1"/>
                </a:solidFill>
              </a:rPr>
              <a:t>رمز</a:t>
            </a:r>
            <a:r>
              <a:rPr lang="en-US" sz="2800" dirty="0" smtClean="0">
                <a:solidFill>
                  <a:schemeClr val="tx1"/>
                </a:solidFill>
              </a:rPr>
              <a:t>https </a:t>
            </a:r>
            <a:r>
              <a:rPr lang="ar-LB" sz="2800" dirty="0" smtClean="0">
                <a:solidFill>
                  <a:schemeClr val="tx1"/>
                </a:solidFill>
              </a:rPr>
              <a:t> في </a:t>
            </a:r>
            <a:r>
              <a:rPr lang="ar-LB" sz="2800" dirty="0">
                <a:solidFill>
                  <a:schemeClr val="tx1"/>
                </a:solidFill>
              </a:rPr>
              <a:t>شريط العنوان و أيقونة </a:t>
            </a:r>
            <a:r>
              <a:rPr lang="ar-LB" sz="2800" dirty="0" smtClean="0">
                <a:solidFill>
                  <a:schemeClr val="tx1"/>
                </a:solidFill>
              </a:rPr>
              <a:t>القفل.</a:t>
            </a:r>
            <a:endParaRPr lang="ar-LB" sz="2800" dirty="0">
              <a:solidFill>
                <a:schemeClr val="tx1"/>
              </a:solidFill>
            </a:endParaRPr>
          </a:p>
          <a:p>
            <a:pPr marL="0" indent="0" algn="just" rtl="1">
              <a:buNone/>
            </a:pPr>
            <a:r>
              <a:rPr lang="ar-LB" sz="2800" dirty="0">
                <a:solidFill>
                  <a:schemeClr val="tx1"/>
                </a:solidFill>
              </a:rPr>
              <a:t>الوعي بطرق البحث عن المواقع المقدمة للسلعة بسعر </a:t>
            </a:r>
            <a:r>
              <a:rPr lang="ar-LB" sz="2800" dirty="0" smtClean="0">
                <a:solidFill>
                  <a:schemeClr val="tx1"/>
                </a:solidFill>
              </a:rPr>
              <a:t>أفضل.</a:t>
            </a:r>
            <a:endParaRPr lang="ar-LB" sz="2800" dirty="0">
              <a:solidFill>
                <a:schemeClr val="tx1"/>
              </a:solidFill>
            </a:endParaRPr>
          </a:p>
          <a:p>
            <a:pPr marL="0" indent="0" algn="just" rtl="1">
              <a:buNone/>
            </a:pPr>
            <a:r>
              <a:rPr lang="ar-LB" sz="2800" dirty="0">
                <a:solidFill>
                  <a:schemeClr val="tx1"/>
                </a:solidFill>
              </a:rPr>
              <a:t>عدم فتح الرسائل التجارية المزعجة </a:t>
            </a:r>
            <a:r>
              <a:rPr lang="en-US" sz="2800" dirty="0">
                <a:solidFill>
                  <a:schemeClr val="tx1"/>
                </a:solidFill>
              </a:rPr>
              <a:t>spam </a:t>
            </a:r>
            <a:r>
              <a:rPr lang="ar-LB" sz="2800" dirty="0" smtClean="0">
                <a:solidFill>
                  <a:schemeClr val="tx1"/>
                </a:solidFill>
              </a:rPr>
              <a:t> والتي </a:t>
            </a:r>
            <a:r>
              <a:rPr lang="ar-LB" sz="2800" dirty="0">
                <a:solidFill>
                  <a:schemeClr val="tx1"/>
                </a:solidFill>
              </a:rPr>
              <a:t>قد تزرع الفيروسات و برامج التجسس بجهاز </a:t>
            </a:r>
            <a:r>
              <a:rPr lang="ar-LB" sz="2800" dirty="0" smtClean="0">
                <a:solidFill>
                  <a:schemeClr val="tx1"/>
                </a:solidFill>
              </a:rPr>
              <a:t>المستهلك.</a:t>
            </a:r>
            <a:endParaRPr lang="ar-LB" sz="2800" dirty="0">
              <a:solidFill>
                <a:schemeClr val="tx1"/>
              </a:solidFill>
            </a:endParaRPr>
          </a:p>
          <a:p>
            <a:pPr marL="0" indent="0" algn="just" rtl="1">
              <a:buNone/>
            </a:pPr>
            <a:r>
              <a:rPr lang="ar-LB" sz="2800" dirty="0">
                <a:solidFill>
                  <a:schemeClr val="tx1"/>
                </a:solidFill>
              </a:rPr>
              <a:t>القراءة الجيدة لسياسة و معلومات الموقع </a:t>
            </a:r>
            <a:r>
              <a:rPr lang="ar-LB" sz="2800" dirty="0" smtClean="0">
                <a:solidFill>
                  <a:schemeClr val="tx1"/>
                </a:solidFill>
              </a:rPr>
              <a:t>التجاري.</a:t>
            </a:r>
            <a:endParaRPr lang="ar-LB" sz="2800" dirty="0">
              <a:solidFill>
                <a:schemeClr val="tx1"/>
              </a:solidFill>
            </a:endParaRPr>
          </a:p>
          <a:p>
            <a:pPr marL="0" indent="0" algn="just" rtl="1">
              <a:buNone/>
            </a:pPr>
            <a:r>
              <a:rPr lang="ar-LB" sz="2800" dirty="0">
                <a:solidFill>
                  <a:schemeClr val="tx1"/>
                </a:solidFill>
              </a:rPr>
              <a:t>قراءة تقييم ورأي المستهلكين حول الموقع أو </a:t>
            </a:r>
            <a:r>
              <a:rPr lang="ar-LB" sz="2800" dirty="0" smtClean="0">
                <a:solidFill>
                  <a:schemeClr val="tx1"/>
                </a:solidFill>
              </a:rPr>
              <a:t>البضاعة.</a:t>
            </a:r>
            <a:endParaRPr lang="ar-LB" sz="2800" dirty="0">
              <a:solidFill>
                <a:schemeClr val="tx1"/>
              </a:solidFill>
            </a:endParaRPr>
          </a:p>
          <a:p>
            <a:pPr marL="0" indent="0" algn="just" rtl="1">
              <a:buNone/>
            </a:pPr>
            <a:r>
              <a:rPr lang="ar-LB" sz="2800" dirty="0">
                <a:solidFill>
                  <a:schemeClr val="tx1"/>
                </a:solidFill>
              </a:rPr>
              <a:t>الحذر عند ادخال بيانات بطاقة الائتمان والدفع من </a:t>
            </a:r>
            <a:r>
              <a:rPr lang="ar-LB" sz="2800" dirty="0" smtClean="0">
                <a:solidFill>
                  <a:schemeClr val="tx1"/>
                </a:solidFill>
              </a:rPr>
              <a:t>خلالها.</a:t>
            </a:r>
          </a:p>
          <a:p>
            <a:pPr marL="0" indent="0" algn="just" rtl="1">
              <a:buNone/>
            </a:pPr>
            <a:r>
              <a:rPr lang="ar-LB" sz="2800" dirty="0" smtClean="0">
                <a:solidFill>
                  <a:schemeClr val="tx1"/>
                </a:solidFill>
              </a:rPr>
              <a:t>العناية </a:t>
            </a:r>
            <a:r>
              <a:rPr lang="ar-LB" sz="2800" dirty="0">
                <a:solidFill>
                  <a:schemeClr val="tx1"/>
                </a:solidFill>
              </a:rPr>
              <a:t>باختيار موقع وسيط بين المستهلك و المواقع </a:t>
            </a:r>
            <a:r>
              <a:rPr lang="ar-LB" sz="2800" dirty="0" smtClean="0">
                <a:solidFill>
                  <a:schemeClr val="tx1"/>
                </a:solidFill>
              </a:rPr>
              <a:t>التجارية.</a:t>
            </a:r>
            <a:endParaRPr lang="ar-LB" sz="2800" dirty="0">
              <a:solidFill>
                <a:schemeClr val="tx1"/>
              </a:solidFill>
            </a:endParaRPr>
          </a:p>
        </p:txBody>
      </p:sp>
      <p:sp>
        <p:nvSpPr>
          <p:cNvPr id="4" name="Rounded Rectangle 3"/>
          <p:cNvSpPr/>
          <p:nvPr/>
        </p:nvSpPr>
        <p:spPr>
          <a:xfrm>
            <a:off x="425003" y="37718"/>
            <a:ext cx="1519707" cy="1230851"/>
          </a:xfrm>
          <a:prstGeom prst="roundRect">
            <a:avLst>
              <a:gd name="adj" fmla="val 360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LB" sz="7200" dirty="0" smtClean="0">
                <a:solidFill>
                  <a:schemeClr val="tx1"/>
                </a:solidFill>
              </a:rPr>
              <a:t>4</a:t>
            </a:r>
            <a:endParaRPr lang="en-US" sz="7200" dirty="0">
              <a:solidFill>
                <a:schemeClr val="tx1"/>
              </a:solidFill>
            </a:endParaRPr>
          </a:p>
        </p:txBody>
      </p:sp>
    </p:spTree>
    <p:extLst>
      <p:ext uri="{BB962C8B-B14F-4D97-AF65-F5344CB8AC3E}">
        <p14:creationId xmlns:p14="http://schemas.microsoft.com/office/powerpoint/2010/main" val="2622317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a:t>الثقافة الرقمية</a:t>
            </a:r>
          </a:p>
        </p:txBody>
      </p:sp>
      <p:sp>
        <p:nvSpPr>
          <p:cNvPr id="3" name="Content Placeholder 2"/>
          <p:cNvSpPr>
            <a:spLocks noGrp="1"/>
          </p:cNvSpPr>
          <p:nvPr>
            <p:ph idx="1"/>
          </p:nvPr>
        </p:nvSpPr>
        <p:spPr>
          <a:xfrm>
            <a:off x="0" y="1306287"/>
            <a:ext cx="12179120" cy="7088885"/>
          </a:xfrm>
        </p:spPr>
        <p:txBody>
          <a:bodyPr>
            <a:noAutofit/>
          </a:bodyPr>
          <a:lstStyle/>
          <a:p>
            <a:pPr marL="0" indent="0" algn="just" rtl="1">
              <a:buNone/>
            </a:pPr>
            <a:r>
              <a:rPr lang="ar-LB" sz="2800" dirty="0" smtClean="0">
                <a:solidFill>
                  <a:schemeClr val="tx1"/>
                </a:solidFill>
              </a:rPr>
              <a:t>تعني </a:t>
            </a:r>
            <a:r>
              <a:rPr lang="ar-LB" sz="2800" dirty="0">
                <a:solidFill>
                  <a:schemeClr val="tx1"/>
                </a:solidFill>
              </a:rPr>
              <a:t>عملية تدريس وتعليم ما يتعلق بالتكنولوجيا واستخدامها وكيفية عملها بهدف الاستفادة منها بأكثر من طريقة ملائمة</a:t>
            </a:r>
          </a:p>
          <a:p>
            <a:pPr algn="just" rtl="1">
              <a:buFont typeface="Wingdings" panose="05000000000000000000" pitchFamily="2" charset="2"/>
              <a:buChar char="§"/>
            </a:pPr>
            <a:r>
              <a:rPr lang="ar-LB" sz="2800" dirty="0">
                <a:solidFill>
                  <a:schemeClr val="tx1"/>
                </a:solidFill>
              </a:rPr>
              <a:t>التعلم و التمكن من التكنولوجيا قبل استخدامها .</a:t>
            </a:r>
          </a:p>
          <a:p>
            <a:pPr algn="just" rtl="1">
              <a:buFont typeface="Wingdings" panose="05000000000000000000" pitchFamily="2" charset="2"/>
              <a:buChar char="§"/>
            </a:pPr>
            <a:r>
              <a:rPr lang="ar-LB" sz="2800" dirty="0">
                <a:solidFill>
                  <a:schemeClr val="tx1"/>
                </a:solidFill>
              </a:rPr>
              <a:t>التحقق من دقة وصحة المعلومات و تقييم المصادر المختلفة في الشبكة العنكبوتية.</a:t>
            </a:r>
          </a:p>
          <a:p>
            <a:pPr algn="just" rtl="1">
              <a:buFont typeface="Wingdings" panose="05000000000000000000" pitchFamily="2" charset="2"/>
              <a:buChar char="§"/>
            </a:pPr>
            <a:r>
              <a:rPr lang="ar-LB" sz="2800" dirty="0">
                <a:solidFill>
                  <a:schemeClr val="tx1"/>
                </a:solidFill>
              </a:rPr>
              <a:t>مشاركة المعلومات الصحيحة في مواقع التواصل الاجتماعي.</a:t>
            </a:r>
          </a:p>
          <a:p>
            <a:pPr algn="just" rtl="1">
              <a:buFont typeface="Wingdings" panose="05000000000000000000" pitchFamily="2" charset="2"/>
              <a:buChar char="§"/>
            </a:pPr>
            <a:r>
              <a:rPr lang="ar-LB" sz="2800" dirty="0">
                <a:solidFill>
                  <a:schemeClr val="tx1"/>
                </a:solidFill>
              </a:rPr>
              <a:t>كشف و تطوير أنماط التعلم على الشبكة العنكبوتية و التعلم عن بعد.</a:t>
            </a:r>
          </a:p>
          <a:p>
            <a:pPr algn="just" rtl="1">
              <a:buFont typeface="Wingdings" panose="05000000000000000000" pitchFamily="2" charset="2"/>
              <a:buChar char="§"/>
            </a:pPr>
            <a:r>
              <a:rPr lang="ar-LB" sz="2800" dirty="0">
                <a:solidFill>
                  <a:schemeClr val="tx1"/>
                </a:solidFill>
              </a:rPr>
              <a:t>توظيف المعلمين للتكنولوجيا بطرق جديدة و مبتكرة لتحفيز تعلم الطلاب وتنمية مهارات القرن الحادي و العشرين .</a:t>
            </a:r>
          </a:p>
          <a:p>
            <a:pPr algn="just" rtl="1">
              <a:buFont typeface="Wingdings" panose="05000000000000000000" pitchFamily="2" charset="2"/>
              <a:buChar char="§"/>
            </a:pPr>
            <a:r>
              <a:rPr lang="ar-LB" sz="2800" dirty="0">
                <a:solidFill>
                  <a:schemeClr val="tx1"/>
                </a:solidFill>
              </a:rPr>
              <a:t>توفير محتوى رقمي دقيق ذو صلة بمجالات تعليمية متنوعة .</a:t>
            </a:r>
          </a:p>
        </p:txBody>
      </p:sp>
      <p:sp>
        <p:nvSpPr>
          <p:cNvPr id="4" name="Rounded Rectangle 3"/>
          <p:cNvSpPr/>
          <p:nvPr/>
        </p:nvSpPr>
        <p:spPr>
          <a:xfrm>
            <a:off x="425003" y="37718"/>
            <a:ext cx="1519707" cy="1230851"/>
          </a:xfrm>
          <a:prstGeom prst="roundRect">
            <a:avLst>
              <a:gd name="adj" fmla="val 3608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LB" sz="7200" dirty="0" smtClean="0">
                <a:solidFill>
                  <a:schemeClr val="tx1"/>
                </a:solidFill>
              </a:rPr>
              <a:t>5</a:t>
            </a:r>
            <a:endParaRPr lang="en-US" sz="7200" dirty="0">
              <a:solidFill>
                <a:schemeClr val="tx1"/>
              </a:solidFill>
            </a:endParaRPr>
          </a:p>
        </p:txBody>
      </p:sp>
    </p:spTree>
    <p:extLst>
      <p:ext uri="{BB962C8B-B14F-4D97-AF65-F5344CB8AC3E}">
        <p14:creationId xmlns:p14="http://schemas.microsoft.com/office/powerpoint/2010/main" val="319133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WT1">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TWT1</Template>
  <TotalTime>2770</TotalTime>
  <Words>1147</Words>
  <Application>Microsoft Office PowerPoint</Application>
  <PresentationFormat>Widescreen</PresentationFormat>
  <Paragraphs>106</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Times New Roman</vt:lpstr>
      <vt:lpstr>Verdana</vt:lpstr>
      <vt:lpstr>Wingdings</vt:lpstr>
      <vt:lpstr>TWT1</vt:lpstr>
      <vt:lpstr>المواطنة الرقمية</vt:lpstr>
      <vt:lpstr>مفهوم المواطنة الرقمية </vt:lpstr>
      <vt:lpstr>تعريف المواطنة الرقمية</vt:lpstr>
      <vt:lpstr>تعريف المواطنة الرقمية</vt:lpstr>
      <vt:lpstr>القانون الرقمي</vt:lpstr>
      <vt:lpstr>الحقوق والمسؤوليات الرقمية</vt:lpstr>
      <vt:lpstr>الاتصال الرقمي</vt:lpstr>
      <vt:lpstr>التجارة الرقمية</vt:lpstr>
      <vt:lpstr>الثقافة الرقمية</vt:lpstr>
      <vt:lpstr>الوصول الرقمي</vt:lpstr>
      <vt:lpstr>الأمن الرقمي</vt:lpstr>
      <vt:lpstr>السلوك الرقمي</vt:lpstr>
      <vt:lpstr>الصحة والرفاهية الرقمية</vt:lpstr>
      <vt:lpstr>PowerPoint Presentation</vt:lpstr>
    </vt:vector>
  </TitlesOfParts>
  <Company>CtrlSoft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Claudine Aziz</dc:creator>
  <cp:lastModifiedBy>Windows User</cp:lastModifiedBy>
  <cp:revision>499</cp:revision>
  <dcterms:created xsi:type="dcterms:W3CDTF">2017-07-02T22:02:34Z</dcterms:created>
  <dcterms:modified xsi:type="dcterms:W3CDTF">2018-04-09T16:08:37Z</dcterms:modified>
</cp:coreProperties>
</file>