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99" r:id="rId3"/>
    <p:sldId id="400" r:id="rId4"/>
    <p:sldId id="405" r:id="rId5"/>
    <p:sldId id="401" r:id="rId6"/>
    <p:sldId id="402" r:id="rId7"/>
    <p:sldId id="390" r:id="rId8"/>
    <p:sldId id="392" r:id="rId9"/>
    <p:sldId id="403" r:id="rId10"/>
    <p:sldId id="40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C8CD"/>
    <a:srgbClr val="56C0A5"/>
    <a:srgbClr val="246252"/>
    <a:srgbClr val="48BC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43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6CB42-F208-4F9E-A7CA-9D8956F5F281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58B82-C5AE-4241-A5A1-F388E34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4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Login to www.kahoot.com</a:t>
            </a:r>
          </a:p>
          <a:p>
            <a:r>
              <a:rPr lang="en-US" dirty="0" smtClean="0"/>
              <a:t>Then</a:t>
            </a:r>
            <a:r>
              <a:rPr lang="en-US" baseline="0" dirty="0" smtClean="0"/>
              <a:t> log in with ahdib@Hotmail.com</a:t>
            </a:r>
          </a:p>
          <a:p>
            <a:r>
              <a:rPr lang="en-US" baseline="0" dirty="0" smtClean="0"/>
              <a:t>Username ahmaddib69</a:t>
            </a:r>
          </a:p>
          <a:p>
            <a:r>
              <a:rPr lang="en-US" baseline="0" dirty="0" smtClean="0"/>
              <a:t>Password: NOUR@N!N!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58B82-C5AE-4241-A5A1-F388E3474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97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anchor="b"/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b">
            <a:normAutofit/>
          </a:bodyPr>
          <a:lstStyle>
            <a:lvl1pPr marL="0" indent="0" algn="ctr">
              <a:buNone/>
              <a:defRPr lang="en-US" sz="4800" b="1" strike="noStrik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228600" lvl="0" indent="-228600" algn="ctr">
              <a:spcBef>
                <a:spcPct val="0"/>
              </a:spcBef>
            </a:pPr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37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037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393371"/>
            <a:ext cx="11524343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11524343" y="1654629"/>
            <a:ext cx="667656" cy="4609418"/>
          </a:xfr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vert" lIns="91440" tIns="45720" rIns="91440" bIns="45720" rtlCol="0" anchor="ctr">
            <a:noAutofit/>
          </a:bodyPr>
          <a:lstStyle>
            <a:lvl1pPr marL="0" indent="0" algn="ctr">
              <a:buNone/>
              <a:defRPr 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lang="en-US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228600" lvl="0" indent="-228600">
              <a:spcBef>
                <a:spcPct val="0"/>
              </a:spcBef>
            </a:pPr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756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7434" y="1"/>
            <a:ext cx="8984565" cy="1306286"/>
          </a:xfrm>
        </p:spPr>
        <p:txBody>
          <a:bodyPr anchor="ctr">
            <a:normAutofit/>
          </a:bodyPr>
          <a:lstStyle>
            <a:lvl1pPr>
              <a:defRPr sz="5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6589"/>
            <a:ext cx="12192001" cy="4870676"/>
          </a:xfrm>
          <a:ln>
            <a:noFill/>
          </a:ln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599" y="6376531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625" y="301718"/>
            <a:ext cx="1237957" cy="730395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29" y="343922"/>
            <a:ext cx="1872051" cy="626755"/>
          </a:xfrm>
          <a:prstGeom prst="rect">
            <a:avLst/>
          </a:prstGeom>
          <a:ln>
            <a:noFill/>
          </a:ln>
        </p:spPr>
      </p:pic>
      <p:sp>
        <p:nvSpPr>
          <p:cNvPr id="9" name="Rounded Rectangle 8"/>
          <p:cNvSpPr/>
          <p:nvPr userDrawn="1"/>
        </p:nvSpPr>
        <p:spPr>
          <a:xfrm>
            <a:off x="0" y="0"/>
            <a:ext cx="3106582" cy="1306287"/>
          </a:xfrm>
          <a:prstGeom prst="roundRect">
            <a:avLst/>
          </a:prstGeom>
          <a:noFill/>
          <a:ln w="38100">
            <a:solidFill>
              <a:srgbClr val="48BC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1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00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4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77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5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0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9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E7B56FED-74AF-4BA1-A0F2-63EC0B69D223}" type="datetimeFigureOut">
              <a:rPr lang="en-US" smtClean="0"/>
              <a:t>16/06/2018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1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69808" y="1"/>
            <a:ext cx="9322191" cy="1306286"/>
          </a:xfrm>
          <a:prstGeom prst="rect">
            <a:avLst/>
          </a:prstGeo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228600" lvl="0" indent="-228600" algn="ctr">
              <a:buFont typeface="Arial" panose="020B0604020202020204" pitchFamily="34" charset="0"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393371"/>
            <a:ext cx="12192000" cy="4870676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26691-FD63-47A7-A625-6A53A3E3AE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1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5400" kern="1200" dirty="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24625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000" kern="1200">
          <a:solidFill>
            <a:srgbClr val="24625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24625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4625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4625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adlet.com/ahdib/Eval_Day3" TargetMode="Externa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ahdib/Eval_Day2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va.microsoft.com/ar/training-courses/--16340?l=Djc7dg6QC_2004984378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hyperlink" Target="https://mva.microsoft.com/en-US/training-courses/using-ict-resources-to-support-your-teaching-14379?l=LCSkNTLnB_320011588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ahdib/28607cuevxqm" TargetMode="External"/><Relationship Id="rId2" Type="http://schemas.openxmlformats.org/officeDocument/2006/relationships/hyperlink" Target="https://padlet.com/ahdib/1lbpddkpizl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e.kahoot.it/details/mce-twt-day3/feba2d35-59d9-47d5-9c9f-4c404da4dfa2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-9GRQ1-dJm9WdbYToU23g5Bvtcaf6WSM7qf6BPbnp18/edit#gid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rative.com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311" y="1841680"/>
            <a:ext cx="9285668" cy="1841231"/>
          </a:xfrm>
        </p:spPr>
        <p:txBody>
          <a:bodyPr anchor="ctr">
            <a:noAutofit/>
          </a:bodyPr>
          <a:lstStyle/>
          <a:p>
            <a:pPr rtl="1"/>
            <a:r>
              <a:rPr lang="ar-LB" sz="5400" dirty="0"/>
              <a:t>وحدة التعليم باعتماد التكنولوجيا لشهادة المعلم المعتمد من ميكروسوفت </a:t>
            </a:r>
            <a:r>
              <a:rPr lang="en-US" sz="5400" dirty="0" smtClean="0"/>
              <a:t>MCE)</a:t>
            </a:r>
            <a:r>
              <a:rPr lang="ar-LB" sz="5400" dirty="0" smtClean="0"/>
              <a:t>)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55311" y="4170141"/>
            <a:ext cx="9285668" cy="1841231"/>
          </a:xfrm>
        </p:spPr>
        <p:txBody>
          <a:bodyPr anchor="t">
            <a:normAutofit/>
          </a:bodyPr>
          <a:lstStyle/>
          <a:p>
            <a:pPr marL="0" indent="0" algn="ctr" rtl="1">
              <a:buNone/>
            </a:pPr>
            <a:r>
              <a:rPr lang="en-US" sz="4400" dirty="0" smtClean="0"/>
              <a:t>Teaching With Technology Module for Microsoft MCE Certification</a:t>
            </a:r>
          </a:p>
          <a:p>
            <a:pPr marL="0" indent="0" algn="ctr">
              <a:buNone/>
            </a:pPr>
            <a:endParaRPr 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11140225" y="5743977"/>
            <a:ext cx="1051775" cy="11140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813454" cy="13677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226" y="1"/>
            <a:ext cx="2575773" cy="15197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81255" y="250612"/>
            <a:ext cx="2743201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REPUBLIC OF LEBANON</a:t>
            </a:r>
          </a:p>
          <a:p>
            <a:pPr>
              <a:lnSpc>
                <a:spcPts val="1600"/>
              </a:lnSpc>
            </a:pPr>
            <a:r>
              <a:rPr lang="en-US" sz="2000" dirty="0" smtClean="0"/>
              <a:t>C</a:t>
            </a:r>
            <a:r>
              <a:rPr lang="en-US" sz="1600" dirty="0" smtClean="0"/>
              <a:t>ENTER FOR</a:t>
            </a:r>
          </a:p>
          <a:p>
            <a:pPr>
              <a:lnSpc>
                <a:spcPts val="1600"/>
              </a:lnSpc>
            </a:pPr>
            <a:r>
              <a:rPr lang="en-US" sz="2000" dirty="0" smtClean="0"/>
              <a:t>E</a:t>
            </a:r>
            <a:r>
              <a:rPr lang="en-US" sz="1600" dirty="0" smtClean="0"/>
              <a:t>DUCATIONAL </a:t>
            </a:r>
            <a:r>
              <a:rPr lang="en-US" sz="2000" dirty="0" smtClean="0"/>
              <a:t>R</a:t>
            </a:r>
            <a:r>
              <a:rPr lang="en-US" sz="1600" dirty="0" smtClean="0"/>
              <a:t>ESEARCH AND </a:t>
            </a:r>
            <a:r>
              <a:rPr lang="en-US" sz="2000" dirty="0" smtClean="0"/>
              <a:t>D</a:t>
            </a:r>
            <a:r>
              <a:rPr lang="en-US" sz="1600" dirty="0" smtClean="0"/>
              <a:t>EVELOPMENT</a:t>
            </a:r>
            <a:endParaRPr lang="en-US" sz="16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856729" y="1019895"/>
            <a:ext cx="2482832" cy="695762"/>
          </a:xfrm>
          <a:prstGeom prst="rect">
            <a:avLst/>
          </a:prstGeom>
          <a:gradFill flip="none" rotWithShape="1">
            <a:gsLst>
              <a:gs pos="16000">
                <a:srgbClr val="68C8CD"/>
              </a:gs>
              <a:gs pos="83000">
                <a:srgbClr val="56C0A5"/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1"/>
            <a:r>
              <a:rPr lang="ar-LB" sz="4000" dirty="0" smtClean="0"/>
              <a:t>اليوم الثالث</a:t>
            </a:r>
            <a:endParaRPr lang="en-US" sz="4000" dirty="0"/>
          </a:p>
        </p:txBody>
      </p:sp>
      <p:sp>
        <p:nvSpPr>
          <p:cNvPr id="9" name="Rounded Rectangle 8"/>
          <p:cNvSpPr/>
          <p:nvPr/>
        </p:nvSpPr>
        <p:spPr>
          <a:xfrm>
            <a:off x="4129150" y="5856061"/>
            <a:ext cx="4146996" cy="1001939"/>
          </a:xfrm>
          <a:prstGeom prst="roundRect">
            <a:avLst>
              <a:gd name="adj" fmla="val 37357"/>
            </a:avLst>
          </a:prstGeom>
          <a:solidFill>
            <a:srgbClr val="FFC000"/>
          </a:solidFill>
          <a:ln w="76200"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algn="ctr" rtl="1"/>
            <a:r>
              <a:rPr lang="ar-LB" sz="3200" dirty="0" smtClean="0">
                <a:solidFill>
                  <a:sysClr val="windowText" lastClr="000000"/>
                </a:solidFill>
              </a:rPr>
              <a:t>المدرب: المهندس أحمد ديب</a:t>
            </a:r>
            <a:endParaRPr lang="ar-LB" sz="3200" dirty="0">
              <a:solidFill>
                <a:sysClr val="windowText" lastClr="000000"/>
              </a:solidFill>
            </a:endParaRPr>
          </a:p>
          <a:p>
            <a:pPr algn="ctr" rtl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en-US" sz="3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02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5" y="3297259"/>
            <a:ext cx="2973092" cy="26739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3888" indent="-623888" algn="r" rtl="1"/>
            <a:r>
              <a:rPr lang="ar-LB" sz="4800" dirty="0" smtClean="0"/>
              <a:t>3.7 تقييم </a:t>
            </a:r>
            <a:r>
              <a:rPr lang="ar-LB" sz="4800"/>
              <a:t>النهار </a:t>
            </a:r>
            <a:r>
              <a:rPr lang="ar-LB" sz="4800" smtClean="0"/>
              <a:t>الثالث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36" y="1529040"/>
            <a:ext cx="11815904" cy="1545466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الرجاء تعبئة البطاقات ولصقها في المكان المخصص على الحائط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لا</a:t>
            </a:r>
            <a:r>
              <a:rPr lang="en-US" sz="3600" dirty="0" smtClean="0"/>
              <a:t> </a:t>
            </a:r>
            <a:r>
              <a:rPr lang="ar-LB" sz="3600" dirty="0" smtClean="0"/>
              <a:t>تنسوا كتابة العنوان على كل بطاقة كما يظهر </a:t>
            </a:r>
            <a:endParaRPr lang="en-US" sz="36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596" y="3318846"/>
            <a:ext cx="2667294" cy="26739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971" y="3318846"/>
            <a:ext cx="2688827" cy="26955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347" y="3311342"/>
            <a:ext cx="2688827" cy="2695549"/>
          </a:xfrm>
          <a:prstGeom prst="rect">
            <a:avLst/>
          </a:prstGeom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9288595" y="3324260"/>
            <a:ext cx="2558155" cy="2252599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LB" dirty="0" smtClean="0">
                <a:solidFill>
                  <a:schemeClr val="tx1"/>
                </a:solidFill>
              </a:rPr>
              <a:t>ما تعلمت اليوم:</a:t>
            </a:r>
          </a:p>
          <a:p>
            <a:pPr marL="0" indent="0" algn="r" rtl="1">
              <a:buNone/>
            </a:pPr>
            <a:r>
              <a:rPr lang="ar-LB" sz="2400" dirty="0" smtClean="0">
                <a:solidFill>
                  <a:schemeClr val="tx1"/>
                </a:solidFill>
              </a:rPr>
              <a:t>1-...</a:t>
            </a:r>
          </a:p>
          <a:p>
            <a:pPr marL="0" indent="0" algn="r" rtl="1">
              <a:buNone/>
            </a:pPr>
            <a:r>
              <a:rPr lang="ar-LB" sz="2400" dirty="0" smtClean="0">
                <a:solidFill>
                  <a:schemeClr val="tx1"/>
                </a:solidFill>
              </a:rPr>
              <a:t>2-...</a:t>
            </a:r>
          </a:p>
          <a:p>
            <a:pPr marL="0" indent="0" algn="r" rtl="1">
              <a:buNone/>
            </a:pPr>
            <a:r>
              <a:rPr lang="ar-LB" sz="2400" dirty="0" smtClean="0">
                <a:solidFill>
                  <a:schemeClr val="tx1"/>
                </a:solidFill>
              </a:rPr>
              <a:t>3-...</a:t>
            </a:r>
          </a:p>
          <a:p>
            <a:pPr marL="0" indent="0" algn="r" rtl="1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222230" y="3284380"/>
            <a:ext cx="2721931" cy="2514863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LB" dirty="0">
                <a:solidFill>
                  <a:schemeClr val="tx1"/>
                </a:solidFill>
              </a:rPr>
              <a:t>ما اود ان اعرف عنه </a:t>
            </a:r>
            <a:r>
              <a:rPr lang="ar-LB" dirty="0" smtClean="0">
                <a:solidFill>
                  <a:schemeClr val="tx1"/>
                </a:solidFill>
              </a:rPr>
              <a:t>اكثر:</a:t>
            </a:r>
          </a:p>
          <a:p>
            <a:pPr marL="0" indent="0" algn="r" rtl="1">
              <a:buNone/>
            </a:pPr>
            <a:r>
              <a:rPr lang="ar-LB" sz="2000" dirty="0">
                <a:solidFill>
                  <a:schemeClr val="tx1"/>
                </a:solidFill>
              </a:rPr>
              <a:t>1-...</a:t>
            </a:r>
          </a:p>
          <a:p>
            <a:pPr marL="0" indent="0" algn="r" rtl="1">
              <a:buNone/>
            </a:pPr>
            <a:r>
              <a:rPr lang="ar-LB" sz="2000" dirty="0">
                <a:solidFill>
                  <a:schemeClr val="tx1"/>
                </a:solidFill>
              </a:rPr>
              <a:t>2-...</a:t>
            </a:r>
          </a:p>
          <a:p>
            <a:pPr marL="0" indent="0" algn="r" rtl="1">
              <a:buNone/>
            </a:pPr>
            <a:r>
              <a:rPr lang="ar-LB" sz="2000" dirty="0">
                <a:solidFill>
                  <a:schemeClr val="tx1"/>
                </a:solidFill>
              </a:rPr>
              <a:t>3-...</a:t>
            </a:r>
          </a:p>
          <a:p>
            <a:pPr marL="0" indent="0" algn="r" rtl="1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3293393" y="3341042"/>
            <a:ext cx="2558155" cy="2500780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LB" dirty="0">
                <a:solidFill>
                  <a:schemeClr val="tx1"/>
                </a:solidFill>
              </a:rPr>
              <a:t>ما لم اجده </a:t>
            </a:r>
            <a:r>
              <a:rPr lang="ar-LB" dirty="0" smtClean="0">
                <a:solidFill>
                  <a:schemeClr val="tx1"/>
                </a:solidFill>
              </a:rPr>
              <a:t>مفيداً:</a:t>
            </a:r>
          </a:p>
          <a:p>
            <a:pPr marL="0" indent="0" algn="r" rtl="1">
              <a:buNone/>
            </a:pPr>
            <a:r>
              <a:rPr lang="ar-LB" sz="2400" dirty="0">
                <a:solidFill>
                  <a:schemeClr val="tx1"/>
                </a:solidFill>
              </a:rPr>
              <a:t>1-...</a:t>
            </a:r>
          </a:p>
          <a:p>
            <a:pPr marL="0" indent="0" algn="r" rtl="1">
              <a:buNone/>
            </a:pPr>
            <a:r>
              <a:rPr lang="ar-LB" sz="2400" dirty="0">
                <a:solidFill>
                  <a:schemeClr val="tx1"/>
                </a:solidFill>
              </a:rPr>
              <a:t>2-...</a:t>
            </a:r>
          </a:p>
          <a:p>
            <a:pPr marL="0" indent="0" algn="r" rtl="1">
              <a:buNone/>
            </a:pPr>
            <a:r>
              <a:rPr lang="ar-LB" sz="2400" dirty="0">
                <a:solidFill>
                  <a:schemeClr val="tx1"/>
                </a:solidFill>
              </a:rPr>
              <a:t>3-...</a:t>
            </a:r>
          </a:p>
          <a:p>
            <a:pPr marL="0" indent="0" algn="r" rtl="1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0035" y="5778069"/>
            <a:ext cx="2198323" cy="605495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openclipart.org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83675" y="3318846"/>
            <a:ext cx="2912837" cy="25981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LB" dirty="0">
                <a:solidFill>
                  <a:schemeClr val="tx1"/>
                </a:solidFill>
              </a:rPr>
              <a:t>ما أحببت لو تمّ تناوله </a:t>
            </a:r>
            <a:r>
              <a:rPr lang="ar-LB" sz="2400" dirty="0" smtClean="0">
                <a:solidFill>
                  <a:schemeClr val="tx1"/>
                </a:solidFill>
              </a:rPr>
              <a:t>1-</a:t>
            </a:r>
            <a:r>
              <a:rPr lang="ar-LB" sz="2400" dirty="0">
                <a:solidFill>
                  <a:schemeClr val="tx1"/>
                </a:solidFill>
              </a:rPr>
              <a:t>...</a:t>
            </a:r>
          </a:p>
          <a:p>
            <a:pPr marL="0" indent="0" algn="r" rtl="1">
              <a:buNone/>
            </a:pPr>
            <a:r>
              <a:rPr lang="ar-LB" sz="2400" dirty="0">
                <a:solidFill>
                  <a:schemeClr val="tx1"/>
                </a:solidFill>
              </a:rPr>
              <a:t>2-...</a:t>
            </a:r>
          </a:p>
          <a:p>
            <a:pPr marL="0" indent="0" algn="r" rtl="1">
              <a:buNone/>
            </a:pPr>
            <a:r>
              <a:rPr lang="ar-LB" sz="2400" dirty="0">
                <a:solidFill>
                  <a:schemeClr val="tx1"/>
                </a:solidFill>
              </a:rPr>
              <a:t>3-...</a:t>
            </a:r>
          </a:p>
          <a:p>
            <a:pPr marL="0" indent="0" algn="r" rtl="1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21682" y="5903893"/>
            <a:ext cx="571182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hlinkClick r:id="rId5"/>
              </a:rPr>
              <a:t>https://</a:t>
            </a:r>
            <a:r>
              <a:rPr lang="en-US" sz="2800" b="1" dirty="0" smtClean="0">
                <a:hlinkClick r:id="rId5"/>
              </a:rPr>
              <a:t>padlet.com/ahdib/Eval_Day3</a:t>
            </a:r>
            <a:endParaRPr lang="en-US" sz="2800" b="1" dirty="0" smtClean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8860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62" y="1306288"/>
            <a:ext cx="10612192" cy="5524666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 smtClean="0"/>
              <a:t>3.1:مناقشة  </a:t>
            </a:r>
            <a:r>
              <a:rPr lang="ar-LB" dirty="0"/>
              <a:t>نتائج </a:t>
            </a:r>
            <a:r>
              <a:rPr lang="ar-LB" dirty="0" smtClean="0"/>
              <a:t>امتحان </a:t>
            </a:r>
            <a:r>
              <a:rPr lang="ar-LB" dirty="0"/>
              <a:t>اليوم السابق؟</a:t>
            </a:r>
            <a:endParaRPr lang="en-US" sz="5000" dirty="0"/>
          </a:p>
        </p:txBody>
      </p:sp>
      <p:sp>
        <p:nvSpPr>
          <p:cNvPr id="10" name="TextBox 9"/>
          <p:cNvSpPr txBox="1"/>
          <p:nvPr/>
        </p:nvSpPr>
        <p:spPr>
          <a:xfrm>
            <a:off x="1455312" y="6018588"/>
            <a:ext cx="2444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www.pixabay.com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165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 smtClean="0"/>
              <a:t>3.2- </a:t>
            </a:r>
            <a:r>
              <a:rPr lang="ar-LB" dirty="0"/>
              <a:t>خلاصة </a:t>
            </a:r>
            <a:r>
              <a:rPr lang="ar-LB"/>
              <a:t>النهار </a:t>
            </a:r>
            <a:r>
              <a:rPr lang="ar-LB" smtClean="0"/>
              <a:t>الثاني</a:t>
            </a:r>
            <a:endParaRPr lang="en-US" sz="50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534" y="1661372"/>
            <a:ext cx="9756519" cy="4597760"/>
          </a:xfrm>
        </p:spPr>
      </p:pic>
      <p:sp>
        <p:nvSpPr>
          <p:cNvPr id="10" name="TextBox 9"/>
          <p:cNvSpPr txBox="1"/>
          <p:nvPr/>
        </p:nvSpPr>
        <p:spPr>
          <a:xfrm>
            <a:off x="1661374" y="5825405"/>
            <a:ext cx="2444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www.pixabay.com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956561" y="6150114"/>
            <a:ext cx="57118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hlinkClick r:id="rId3"/>
              </a:rPr>
              <a:t>https://</a:t>
            </a:r>
            <a:r>
              <a:rPr lang="en-US" sz="2800" b="1" dirty="0" smtClean="0">
                <a:hlinkClick r:id="rId3"/>
              </a:rPr>
              <a:t>padlet.com/ahdib/Eval_Day2</a:t>
            </a:r>
            <a:endParaRPr lang="en-US" sz="2800" b="1" dirty="0" smtClean="0"/>
          </a:p>
          <a:p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153227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887716"/>
              </p:ext>
            </p:extLst>
          </p:nvPr>
        </p:nvGraphicFramePr>
        <p:xfrm>
          <a:off x="-2" y="0"/>
          <a:ext cx="12192000" cy="7370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02756726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2235846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86024806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254868765"/>
                    </a:ext>
                  </a:extLst>
                </a:gridCol>
              </a:tblGrid>
              <a:tr h="1060747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 أحببت لو تم تناوله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 لم اجده مفيداً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ما أود أن اعرف عنه اكثر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ما تعلمته</a:t>
                      </a:r>
                      <a:endParaRPr lang="en-US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5259610"/>
                  </a:ext>
                </a:extLst>
              </a:tr>
              <a:tr h="5797253"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كيفية تحضير درس باستخدام التكنولوجيا</a:t>
                      </a:r>
                      <a:endParaRPr lang="ar-LB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لا شي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افض</a:t>
                      </a:r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ل</a:t>
                      </a:r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التعليم التقليدي وليس باستخدام التكنولوجيا</a:t>
                      </a:r>
                      <a:endParaRPr lang="ar-LB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ar-LB" sz="24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طرائق تعليمية جديدة باستخدام التكنولوجيا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الادوات المستخدمة من قبل المدرب مثل</a:t>
                      </a:r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Padlet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Plickers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Socrative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التعرف الى المواقع الموثوقة على الانترنيت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استخدام محرك البحث غوغل بشكل افضل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البحث عن ملفات من نوع 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Word </a:t>
                      </a:r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او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Powerpoint</a:t>
                      </a:r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على غوغل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LB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أهمية توظيف التكنولوجيا بشكل أفضل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 rtl="1"/>
                      <a:r>
                        <a:rPr lang="ar-SA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تنويع الطرائق التعليمية في الصف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rtl="0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QR-code</a:t>
                      </a:r>
                    </a:p>
                    <a:p>
                      <a:pPr algn="l" rtl="1"/>
                      <a:r>
                        <a:rPr lang="en-US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TPACK</a:t>
                      </a:r>
                    </a:p>
                    <a:p>
                      <a:pPr algn="l" rtl="1"/>
                      <a:r>
                        <a:rPr lang="en-US" sz="2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BLOOM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966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3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LB" dirty="0" smtClean="0"/>
              <a:t>3.3- </a:t>
            </a:r>
            <a:r>
              <a:rPr lang="ar-LB" dirty="0"/>
              <a:t>بين التلقين والبنائية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1364854"/>
            <a:ext cx="11882907" cy="785918"/>
          </a:xfrm>
        </p:spPr>
        <p:txBody>
          <a:bodyPr>
            <a:normAutofit/>
          </a:bodyPr>
          <a:lstStyle/>
          <a:p>
            <a:pPr algn="r" rtl="1"/>
            <a:r>
              <a:rPr lang="ar-LB" dirty="0"/>
              <a:t>يستعرض المشاركون موقع </a:t>
            </a:r>
            <a:r>
              <a:rPr lang="en-US" dirty="0"/>
              <a:t>Microsoft virtual academy </a:t>
            </a:r>
            <a:r>
              <a:rPr lang="ar-LB" dirty="0"/>
              <a:t> على الرابط المحدد </a:t>
            </a: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229158" y="42204"/>
            <a:ext cx="1243584" cy="1253174"/>
            <a:chOff x="3088478" y="0"/>
            <a:chExt cx="1243584" cy="1253174"/>
          </a:xfrm>
        </p:grpSpPr>
        <p:pic>
          <p:nvPicPr>
            <p:cNvPr id="8" name="Content Placeholder 4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6614" y="0"/>
              <a:ext cx="1188720" cy="914400"/>
            </a:xfrm>
            <a:prstGeom prst="rect">
              <a:avLst/>
            </a:prstGeom>
            <a:gradFill flip="none" rotWithShape="1">
              <a:gsLst>
                <a:gs pos="16000">
                  <a:srgbClr val="68C8CD"/>
                </a:gs>
                <a:gs pos="83000">
                  <a:srgbClr val="56C0A5"/>
                </a:gs>
              </a:gsLst>
              <a:lin ang="2700000" scaled="1"/>
              <a:tileRect/>
            </a:gradFill>
            <a:ln w="76200">
              <a:noFill/>
            </a:ln>
          </p:spPr>
        </p:pic>
        <p:sp>
          <p:nvSpPr>
            <p:cNvPr id="9" name="Rounded Rectangle 8"/>
            <p:cNvSpPr/>
            <p:nvPr/>
          </p:nvSpPr>
          <p:spPr>
            <a:xfrm>
              <a:off x="3088478" y="933134"/>
              <a:ext cx="1243584" cy="320040"/>
            </a:xfrm>
            <a:prstGeom prst="roundRect">
              <a:avLst>
                <a:gd name="adj" fmla="val 27448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76200"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</a:pPr>
              <a:r>
                <a:rPr lang="en-US" sz="2400" b="1" dirty="0">
                  <a:solidFill>
                    <a:schemeClr val="accent6">
                      <a:lumMod val="50000"/>
                    </a:schemeClr>
                  </a:solidFill>
                </a:rPr>
                <a:t>4</a:t>
              </a:r>
              <a:r>
                <a:rPr lang="en-US" sz="2400" b="1" dirty="0" smtClean="0">
                  <a:solidFill>
                    <a:schemeClr val="accent6">
                      <a:lumMod val="50000"/>
                    </a:schemeClr>
                  </a:solidFill>
                </a:rPr>
                <a:t>0 min</a:t>
              </a:r>
              <a:endParaRPr lang="en-US" sz="2400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5868472" y="1883801"/>
            <a:ext cx="6173273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246252"/>
                </a:solidFill>
              </a:rPr>
              <a:t> Arabic</a:t>
            </a:r>
            <a:r>
              <a:rPr lang="en-US" sz="3200" dirty="0">
                <a:solidFill>
                  <a:srgbClr val="246252"/>
                </a:solidFill>
              </a:rPr>
              <a:t>: </a:t>
            </a:r>
            <a:r>
              <a:rPr lang="en-US" sz="2400" u="sng" dirty="0">
                <a:hlinkClick r:id="rId3"/>
              </a:rPr>
              <a:t>https://mva.microsoft.com/</a:t>
            </a:r>
            <a:r>
              <a:rPr lang="en-US" sz="2400" u="sng" dirty="0" err="1">
                <a:hlinkClick r:id="rId3"/>
              </a:rPr>
              <a:t>ar</a:t>
            </a:r>
            <a:r>
              <a:rPr lang="en-US" sz="2400" u="sng" dirty="0">
                <a:hlinkClick r:id="rId3"/>
              </a:rPr>
              <a:t>/training-course</a:t>
            </a:r>
            <a:r>
              <a:rPr lang="en-US" sz="2400" u="sng" dirty="0" smtClean="0">
                <a:hlinkClick r:id="rId3"/>
              </a:rPr>
              <a:t>...</a:t>
            </a:r>
            <a:endParaRPr lang="en-US" sz="2400" u="sng" dirty="0" smtClean="0"/>
          </a:p>
          <a:p>
            <a:pPr>
              <a:lnSpc>
                <a:spcPct val="120000"/>
              </a:lnSpc>
            </a:pPr>
            <a:endParaRPr lang="en-US" sz="2400" u="sng" dirty="0"/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rgbClr val="246252"/>
                </a:solidFill>
              </a:rPr>
              <a:t>English: </a:t>
            </a:r>
            <a:endParaRPr lang="ar-LB" sz="3200" dirty="0">
              <a:solidFill>
                <a:srgbClr val="246252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400" u="sng" dirty="0" smtClean="0">
                <a:hlinkClick r:id="rId4"/>
              </a:rPr>
              <a:t>https</a:t>
            </a:r>
            <a:r>
              <a:rPr lang="en-US" sz="2400" u="sng" dirty="0">
                <a:hlinkClick r:id="rId4"/>
              </a:rPr>
              <a:t>://mva.microsoft.com/</a:t>
            </a:r>
            <a:r>
              <a:rPr lang="en-US" sz="2400" u="sng" dirty="0" err="1">
                <a:hlinkClick r:id="rId4"/>
              </a:rPr>
              <a:t>en</a:t>
            </a:r>
            <a:r>
              <a:rPr lang="en-US" sz="2400" u="sng" dirty="0">
                <a:hlinkClick r:id="rId4"/>
              </a:rPr>
              <a:t>-US/training-course</a:t>
            </a:r>
            <a:r>
              <a:rPr lang="en-US" u="sng" dirty="0" smtClean="0">
                <a:hlinkClick r:id="rId4"/>
              </a:rPr>
              <a:t>...</a:t>
            </a:r>
            <a:endParaRPr lang="ar-LB" u="sng" dirty="0" smtClean="0"/>
          </a:p>
          <a:p>
            <a:pPr marL="457200" indent="-457200" algn="r" rtl="1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ar-LB" sz="3200" dirty="0">
                <a:solidFill>
                  <a:srgbClr val="246252"/>
                </a:solidFill>
              </a:rPr>
              <a:t>تتوقف المشاهدة على شاشة التعلم </a:t>
            </a:r>
            <a:r>
              <a:rPr lang="ar-LB" sz="3200" dirty="0" smtClean="0">
                <a:solidFill>
                  <a:srgbClr val="246252"/>
                </a:solidFill>
              </a:rPr>
              <a:t>الناشط – </a:t>
            </a:r>
            <a:r>
              <a:rPr lang="en-US" sz="3200" dirty="0" smtClean="0">
                <a:solidFill>
                  <a:srgbClr val="246252"/>
                </a:solidFill>
              </a:rPr>
              <a:t>active learning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93" y="2209339"/>
            <a:ext cx="5308436" cy="324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40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3888" indent="-623888" algn="r" rtl="1"/>
            <a:r>
              <a:rPr lang="ar-LB" sz="5400" dirty="0" smtClean="0"/>
              <a:t>3.3- </a:t>
            </a:r>
            <a:r>
              <a:rPr lang="ar-LB" sz="5400" dirty="0"/>
              <a:t>بين التلقين والبنائية</a:t>
            </a:r>
            <a:endParaRPr lang="en-US" sz="54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25674" y="1286589"/>
            <a:ext cx="9466327" cy="4291252"/>
          </a:xfrm>
        </p:spPr>
        <p:txBody>
          <a:bodyPr>
            <a:noAutofit/>
          </a:bodyPr>
          <a:lstStyle/>
          <a:p>
            <a:pPr marL="0" indent="0" algn="r" rtl="1">
              <a:lnSpc>
                <a:spcPct val="110000"/>
              </a:lnSpc>
              <a:buNone/>
            </a:pPr>
            <a:r>
              <a:rPr lang="ar-LB" dirty="0"/>
              <a:t>ينقسم المشاركون الى مجموعات لمعالجة </a:t>
            </a:r>
            <a:r>
              <a:rPr lang="ar-LB" dirty="0" smtClean="0"/>
              <a:t>قسمين وينشرون الاجابات على بادليت المخصص :</a:t>
            </a:r>
          </a:p>
          <a:p>
            <a:pPr marL="0" indent="0" algn="r" rtl="1">
              <a:lnSpc>
                <a:spcPct val="110000"/>
              </a:lnSpc>
              <a:buNone/>
            </a:pPr>
            <a:r>
              <a:rPr lang="ar-LB" dirty="0"/>
              <a:t>القسم </a:t>
            </a:r>
            <a:r>
              <a:rPr lang="ar-LB" dirty="0" smtClean="0"/>
              <a:t>الاول  : </a:t>
            </a:r>
            <a:r>
              <a:rPr lang="ar-LB" dirty="0"/>
              <a:t>البيداغوجيا </a:t>
            </a:r>
            <a:r>
              <a:rPr lang="ar-LB" dirty="0" smtClean="0"/>
              <a:t>التلقينية</a:t>
            </a:r>
          </a:p>
          <a:p>
            <a:pPr marL="0" indent="0" algn="r" rtl="1">
              <a:lnSpc>
                <a:spcPct val="110000"/>
              </a:lnSpc>
              <a:buNone/>
            </a:pPr>
            <a:r>
              <a:rPr lang="ar-LB" sz="2000" dirty="0" smtClean="0"/>
              <a:t>مجموعة 1-1: </a:t>
            </a:r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padlet.com/ahdib/1lbpddkpizlr</a:t>
            </a:r>
            <a:endParaRPr lang="en-US" sz="2800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ar-LB" sz="2000" dirty="0" smtClean="0"/>
          </a:p>
          <a:p>
            <a:pPr marL="0" indent="0" algn="r" rtl="1">
              <a:lnSpc>
                <a:spcPct val="110000"/>
              </a:lnSpc>
              <a:buNone/>
            </a:pPr>
            <a:r>
              <a:rPr lang="ar-LB" dirty="0" smtClean="0"/>
              <a:t>والقسم </a:t>
            </a:r>
            <a:r>
              <a:rPr lang="ar-LB" dirty="0"/>
              <a:t>الثاني</a:t>
            </a:r>
            <a:r>
              <a:rPr lang="ar-LB" dirty="0" smtClean="0"/>
              <a:t>: البيداغوجيا البنائية</a:t>
            </a:r>
            <a:endParaRPr lang="en-US" dirty="0" smtClean="0"/>
          </a:p>
          <a:p>
            <a:pPr marL="0" indent="0" algn="r" rtl="1">
              <a:lnSpc>
                <a:spcPct val="110000"/>
              </a:lnSpc>
              <a:buNone/>
            </a:pPr>
            <a:r>
              <a:rPr lang="ar-LB" sz="2000" dirty="0"/>
              <a:t>مجموعة </a:t>
            </a:r>
            <a:r>
              <a:rPr lang="ar-LB" sz="2000" dirty="0" smtClean="0"/>
              <a:t>2-1</a:t>
            </a:r>
            <a:r>
              <a:rPr lang="ar-LB" sz="2000" dirty="0"/>
              <a:t>: </a:t>
            </a:r>
            <a:r>
              <a:rPr lang="en-US" sz="2800" dirty="0">
                <a:hlinkClick r:id="rId3"/>
              </a:rPr>
              <a:t>https://</a:t>
            </a:r>
            <a:r>
              <a:rPr lang="en-US" sz="2800" dirty="0" smtClean="0">
                <a:hlinkClick r:id="rId3"/>
              </a:rPr>
              <a:t>padlet.com/ahdib/28607cuevxqm</a:t>
            </a:r>
            <a:endParaRPr lang="en-US" sz="2400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ar-LB" sz="2000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ar-LB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ar-LB" dirty="0" smtClean="0"/>
          </a:p>
          <a:p>
            <a:pPr marL="0" indent="0" algn="r" rtl="1">
              <a:lnSpc>
                <a:spcPct val="110000"/>
              </a:lnSpc>
              <a:buNone/>
            </a:pPr>
            <a:endParaRPr lang="ar-LB" dirty="0"/>
          </a:p>
          <a:p>
            <a:pPr algn="r" rtl="1">
              <a:lnSpc>
                <a:spcPct val="110000"/>
              </a:lnSpc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22993" y="6018521"/>
            <a:ext cx="9325503" cy="539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10000"/>
              </a:lnSpc>
            </a:pPr>
            <a:r>
              <a:rPr lang="ar-L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تفاصيل وتعليمات النشاط في ورقة العمل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Worksheet 3.3  </a:t>
            </a:r>
            <a:r>
              <a:rPr lang="ar-LB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بين التلقين والبنائية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0" y="3912605"/>
            <a:ext cx="12192000" cy="0"/>
          </a:xfrm>
          <a:prstGeom prst="line">
            <a:avLst/>
          </a:prstGeom>
          <a:ln w="76200">
            <a:solidFill>
              <a:srgbClr val="56C0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671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LB" dirty="0"/>
              <a:t>3.4- أنواع البرامج والطرائق التعليمية التعلمية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194" y="1325021"/>
            <a:ext cx="5726805" cy="4832244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LB" dirty="0"/>
              <a:t>شغلوا المتصفح على </a:t>
            </a:r>
            <a:r>
              <a:rPr lang="ar-LB" dirty="0" smtClean="0"/>
              <a:t>أجهزتكم موبايل او لابتوب 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dirty="0" smtClean="0"/>
              <a:t>اكتبوا </a:t>
            </a:r>
            <a:r>
              <a:rPr lang="en-US" dirty="0"/>
              <a:t>kahoot.it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dirty="0"/>
              <a:t>ضعوا الرقم التسلسلي الذي ترونه على الشاشة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dirty="0" smtClean="0"/>
              <a:t>تابعو أسئلة </a:t>
            </a:r>
            <a:r>
              <a:rPr lang="ar-LB" dirty="0"/>
              <a:t>عن </a:t>
            </a:r>
            <a:r>
              <a:rPr lang="ar-LB" dirty="0" smtClean="0"/>
              <a:t>طرائق تربوية مختلفة من شاشة المدرب الرئيسية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dirty="0" smtClean="0"/>
              <a:t>اختاروا الاجابة الصحيحة من خلال جهازكم...</a:t>
            </a:r>
            <a:endParaRPr lang="ar-LB" dirty="0"/>
          </a:p>
        </p:txBody>
      </p:sp>
      <p:grpSp>
        <p:nvGrpSpPr>
          <p:cNvPr id="8" name="Group 7"/>
          <p:cNvGrpSpPr/>
          <p:nvPr/>
        </p:nvGrpSpPr>
        <p:grpSpPr>
          <a:xfrm>
            <a:off x="25758" y="1379620"/>
            <a:ext cx="6375042" cy="4781281"/>
            <a:chOff x="0" y="1452954"/>
            <a:chExt cx="6375042" cy="478128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452954"/>
              <a:ext cx="6375042" cy="4781281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1880316" y="2318197"/>
              <a:ext cx="953036" cy="347730"/>
            </a:xfrm>
            <a:prstGeom prst="rect">
              <a:avLst/>
            </a:prstGeom>
            <a:solidFill>
              <a:srgbClr val="68C8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LB" sz="2800" dirty="0" smtClean="0"/>
                <a:t>؟؟؟؟</a:t>
              </a:r>
              <a:endParaRPr lang="ar-LB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159434" y="6396781"/>
            <a:ext cx="2596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00" b="1" i="1" dirty="0">
                <a:solidFill>
                  <a:schemeClr val="bg1">
                    <a:lumMod val="95000"/>
                  </a:schemeClr>
                </a:solidFill>
                <a:hlinkClick r:id="rId4"/>
              </a:rPr>
              <a:t>https://</a:t>
            </a:r>
            <a:r>
              <a:rPr lang="en-US" sz="700" b="1" i="1" dirty="0" smtClean="0">
                <a:solidFill>
                  <a:schemeClr val="bg1">
                    <a:lumMod val="95000"/>
                  </a:schemeClr>
                </a:solidFill>
                <a:hlinkClick r:id="rId4"/>
              </a:rPr>
              <a:t>create.kahoot.it/details/mce-twt-day3/feba2d35-59d9-47d5-9c9f-4c404da4dfa2</a:t>
            </a:r>
            <a:endParaRPr lang="en-US" sz="700" b="1" i="1" dirty="0" smtClean="0">
              <a:solidFill>
                <a:schemeClr val="bg1">
                  <a:lumMod val="95000"/>
                </a:schemeClr>
              </a:solidFill>
            </a:endParaRPr>
          </a:p>
          <a:p>
            <a:endParaRPr lang="en-US" sz="200" b="1" dirty="0"/>
          </a:p>
        </p:txBody>
      </p:sp>
    </p:spTree>
    <p:extLst>
      <p:ext uri="{BB962C8B-B14F-4D97-AF65-F5344CB8AC3E}">
        <p14:creationId xmlns:p14="http://schemas.microsoft.com/office/powerpoint/2010/main" val="453418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en-US" dirty="0" smtClean="0"/>
              <a:t>3.5</a:t>
            </a:r>
            <a:r>
              <a:rPr lang="ar-LB" dirty="0" smtClean="0"/>
              <a:t>-</a:t>
            </a:r>
            <a:r>
              <a:rPr lang="en-US" dirty="0" smtClean="0"/>
              <a:t> </a:t>
            </a:r>
            <a:r>
              <a:rPr lang="ar-LB" dirty="0" smtClean="0"/>
              <a:t>توظيف </a:t>
            </a:r>
            <a:r>
              <a:rPr lang="ar-LB" dirty="0"/>
              <a:t>التكنولوجيا لإعداد أنشطة </a:t>
            </a:r>
            <a:r>
              <a:rPr lang="ar-LB" dirty="0" smtClean="0"/>
              <a:t>تعليمية/تعلمية 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580" y="1428053"/>
            <a:ext cx="11509419" cy="2461368"/>
          </a:xfrm>
        </p:spPr>
        <p:txBody>
          <a:bodyPr>
            <a:normAutofit lnSpcReduction="10000"/>
          </a:bodyPr>
          <a:lstStyle/>
          <a:p>
            <a:pPr algn="r" rtl="1">
              <a:buFont typeface="Wingdings" panose="05000000000000000000" pitchFamily="2" charset="2"/>
              <a:buChar char="§"/>
            </a:pPr>
            <a:r>
              <a:rPr lang="ar-LB" dirty="0" smtClean="0"/>
              <a:t>ينقسم المشاركون الى 4 مجموعات:</a:t>
            </a:r>
            <a:endParaRPr lang="ar-LB" dirty="0"/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dirty="0" smtClean="0"/>
              <a:t>افتحوا مستند التشاركي على الرابط التالي (كل مجموعة تدخل اجاباتها في الشريحة المحددة لها)</a:t>
            </a:r>
            <a:r>
              <a:rPr lang="en-US" dirty="0" smtClean="0"/>
              <a:t>: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docs.google.com/spreadsheets/d/1-9GRQ1-dJm9WdbYToU23g5Bvtcaf6WSM7qf6BPbnp18/edit#gid=0</a:t>
            </a:r>
            <a:endParaRPr lang="en-US" dirty="0" smtClean="0"/>
          </a:p>
          <a:p>
            <a:pPr algn="r" rtl="1">
              <a:buFont typeface="Wingdings" panose="05000000000000000000" pitchFamily="2" charset="2"/>
              <a:buChar char="§"/>
            </a:pPr>
            <a:endParaRPr lang="ar-LB" dirty="0"/>
          </a:p>
        </p:txBody>
      </p:sp>
      <p:sp>
        <p:nvSpPr>
          <p:cNvPr id="8" name="Rectangle 7"/>
          <p:cNvSpPr/>
          <p:nvPr/>
        </p:nvSpPr>
        <p:spPr>
          <a:xfrm>
            <a:off x="682580" y="5271546"/>
            <a:ext cx="11390164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10000"/>
              </a:lnSpc>
            </a:pPr>
            <a:r>
              <a:rPr lang="ar-L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تفاصيل وتعليمات النشاط توظيف التكنولوجيا لإعداد أنشطة تعليمية/ تعلمية اكثر فعاليّة يكون محورها </a:t>
            </a:r>
            <a:r>
              <a:rPr lang="ar-LB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المتعلم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ar-LB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Worksheet 3.5</a:t>
            </a:r>
          </a:p>
        </p:txBody>
      </p:sp>
    </p:spTree>
    <p:extLst>
      <p:ext uri="{BB962C8B-B14F-4D97-AF65-F5344CB8AC3E}">
        <p14:creationId xmlns:p14="http://schemas.microsoft.com/office/powerpoint/2010/main" val="114634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23888" indent="-623888" algn="r" rtl="1"/>
            <a:r>
              <a:rPr lang="ar-LB" sz="4000" dirty="0" smtClean="0"/>
              <a:t>3.6- نموذج اختبار </a:t>
            </a:r>
            <a:r>
              <a:rPr lang="en-US" sz="4000" dirty="0" smtClean="0"/>
              <a:t> MCE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19" y="1306287"/>
            <a:ext cx="4807632" cy="5148389"/>
          </a:xfr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5176163" y="1609859"/>
            <a:ext cx="6746524" cy="3076856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0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6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4625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الى موقع: </a:t>
            </a:r>
            <a:r>
              <a:rPr lang="en-US" sz="3600" dirty="0" smtClean="0">
                <a:hlinkClick r:id="rId3"/>
              </a:rPr>
              <a:t>www.socrative.com</a:t>
            </a:r>
            <a:endParaRPr lang="en-US" sz="3600" dirty="0" smtClean="0"/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اختاروا </a:t>
            </a:r>
            <a:r>
              <a:rPr lang="en-US" sz="3600" dirty="0" smtClean="0"/>
              <a:t>Student Log In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رمز الغرفة: </a:t>
            </a:r>
            <a:r>
              <a:rPr lang="ar-LB" sz="3600" dirty="0" smtClean="0">
                <a:solidFill>
                  <a:srgbClr val="FF0000"/>
                </a:solidFill>
              </a:rPr>
              <a:t>؟؟؟</a:t>
            </a:r>
            <a:endParaRPr lang="en-US" sz="3600" dirty="0">
              <a:solidFill>
                <a:srgbClr val="FF0000"/>
              </a:solidFill>
            </a:endParaRP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ادخلوا اسماءكم</a:t>
            </a:r>
          </a:p>
          <a:p>
            <a:pPr algn="r" rtl="1">
              <a:buFont typeface="Wingdings" panose="05000000000000000000" pitchFamily="2" charset="2"/>
              <a:buChar char="§"/>
            </a:pPr>
            <a:r>
              <a:rPr lang="ar-LB" sz="3600" dirty="0" smtClean="0"/>
              <a:t>انتظروا ان يطلق المدرب الاختبار</a:t>
            </a:r>
          </a:p>
        </p:txBody>
      </p:sp>
    </p:spTree>
    <p:extLst>
      <p:ext uri="{BB962C8B-B14F-4D97-AF65-F5344CB8AC3E}">
        <p14:creationId xmlns:p14="http://schemas.microsoft.com/office/powerpoint/2010/main" val="7523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WT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TWT1</Template>
  <TotalTime>3436</TotalTime>
  <Words>376</Words>
  <Application>Microsoft Office PowerPoint</Application>
  <PresentationFormat>Widescreen</PresentationFormat>
  <Paragraphs>100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Wingdings</vt:lpstr>
      <vt:lpstr>TWT1</vt:lpstr>
      <vt:lpstr>وحدة التعليم باعتماد التكنولوجيا لشهادة المعلم المعتمد من ميكروسوفت MCE))</vt:lpstr>
      <vt:lpstr>3.1:مناقشة  نتائج امتحان اليوم السابق؟</vt:lpstr>
      <vt:lpstr>3.2- خلاصة النهار الثاني</vt:lpstr>
      <vt:lpstr>PowerPoint Presentation</vt:lpstr>
      <vt:lpstr>3.3- بين التلقين والبنائية</vt:lpstr>
      <vt:lpstr>3.3- بين التلقين والبنائية</vt:lpstr>
      <vt:lpstr>3.4- أنواع البرامج والطرائق التعليمية التعلمية</vt:lpstr>
      <vt:lpstr>3.5- توظيف التكنولوجيا لإعداد أنشطة تعليمية/تعلمية </vt:lpstr>
      <vt:lpstr>3.6- نموذج اختبار  MCE</vt:lpstr>
      <vt:lpstr>3.7 تقييم النهار الثالث</vt:lpstr>
    </vt:vector>
  </TitlesOfParts>
  <Company>CtrlSoft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Claudine Aziz</dc:creator>
  <cp:lastModifiedBy>Ahmad Deeb</cp:lastModifiedBy>
  <cp:revision>553</cp:revision>
  <dcterms:created xsi:type="dcterms:W3CDTF">2017-07-02T22:02:34Z</dcterms:created>
  <dcterms:modified xsi:type="dcterms:W3CDTF">2018-06-16T20:42:13Z</dcterms:modified>
</cp:coreProperties>
</file>