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32" r:id="rId3"/>
    <p:sldId id="390" r:id="rId4"/>
    <p:sldId id="391" r:id="rId5"/>
    <p:sldId id="392" r:id="rId6"/>
    <p:sldId id="393" r:id="rId7"/>
    <p:sldId id="394" r:id="rId8"/>
    <p:sldId id="395" r:id="rId9"/>
    <p:sldId id="396" r:id="rId10"/>
    <p:sldId id="397" r:id="rId11"/>
    <p:sldId id="398" r:id="rId12"/>
    <p:sldId id="399" r:id="rId13"/>
    <p:sldId id="400" r:id="rId14"/>
    <p:sldId id="401" r:id="rId15"/>
    <p:sldId id="402" r:id="rId16"/>
    <p:sldId id="403" r:id="rId17"/>
    <p:sldId id="335" r:id="rId18"/>
    <p:sldId id="336" r:id="rId19"/>
    <p:sldId id="337" r:id="rId20"/>
    <p:sldId id="374" r:id="rId21"/>
    <p:sldId id="404" r:id="rId22"/>
    <p:sldId id="405" r:id="rId23"/>
    <p:sldId id="406" r:id="rId24"/>
    <p:sldId id="407" r:id="rId25"/>
    <p:sldId id="408" r:id="rId26"/>
    <p:sldId id="409" r:id="rId27"/>
    <p:sldId id="410" r:id="rId28"/>
    <p:sldId id="361" r:id="rId29"/>
    <p:sldId id="375" r:id="rId30"/>
    <p:sldId id="389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C0A5"/>
    <a:srgbClr val="246252"/>
    <a:srgbClr val="48BC9E"/>
    <a:srgbClr val="68C8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gradFill flip="none" rotWithShape="1">
            <a:gsLst>
              <a:gs pos="16000">
                <a:srgbClr val="68C8CD"/>
              </a:gs>
              <a:gs pos="83000">
                <a:srgbClr val="56C0A5"/>
              </a:gs>
            </a:gsLst>
            <a:lin ang="2700000" scaled="1"/>
            <a:tileRect/>
          </a:gradFill>
        </p:spPr>
        <p:txBody>
          <a:bodyPr anchor="b"/>
          <a:lstStyle>
            <a:lvl1pPr algn="ctr">
              <a:defRPr sz="6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gradFill flip="none" rotWithShape="1">
            <a:gsLst>
              <a:gs pos="16000">
                <a:srgbClr val="68C8CD"/>
              </a:gs>
              <a:gs pos="83000">
                <a:srgbClr val="56C0A5"/>
              </a:gs>
            </a:gsLst>
            <a:lin ang="2700000" scaled="1"/>
            <a:tileRect/>
          </a:gradFill>
        </p:spPr>
        <p:txBody>
          <a:bodyPr vert="horz" lIns="91440" tIns="45720" rIns="91440" bIns="45720" rtlCol="0" anchor="b">
            <a:normAutofit/>
          </a:bodyPr>
          <a:lstStyle>
            <a:lvl1pPr marL="0" indent="0" algn="ctr">
              <a:buNone/>
              <a:defRPr lang="en-US" sz="4800" b="1" strike="noStrik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228600" lvl="0" indent="-228600" algn="ctr">
              <a:spcBef>
                <a:spcPct val="0"/>
              </a:spcBef>
            </a:pPr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20/06/2018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64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20/06/2018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14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20/06/2018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378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>
            <a:lvl1pPr>
              <a:defRPr sz="5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1393371"/>
            <a:ext cx="11524343" cy="4870676"/>
          </a:xfrm>
          <a:ln>
            <a:noFill/>
          </a:ln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20/06/2018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11524343" y="1654629"/>
            <a:ext cx="667656" cy="4609418"/>
          </a:xfrm>
          <a:gradFill flip="none" rotWithShape="1">
            <a:gsLst>
              <a:gs pos="16000">
                <a:srgbClr val="68C8CD"/>
              </a:gs>
              <a:gs pos="83000">
                <a:srgbClr val="56C0A5"/>
              </a:gs>
            </a:gsLst>
            <a:lin ang="2700000" scaled="1"/>
            <a:tileRect/>
          </a:gradFill>
        </p:spPr>
        <p:txBody>
          <a:bodyPr vert="vert" lIns="91440" tIns="45720" rIns="91440" bIns="45720" rtlCol="0" anchor="ctr">
            <a:noAutofit/>
          </a:bodyPr>
          <a:lstStyle>
            <a:lvl1pPr marL="0" indent="0" algn="ctr">
              <a:buNone/>
              <a:defRPr lang="en-US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lang="en-US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228600" lvl="0" indent="-228600">
              <a:spcBef>
                <a:spcPct val="0"/>
              </a:spcBef>
            </a:pPr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2037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>
            <a:lvl1pPr>
              <a:defRPr sz="5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1393371"/>
            <a:ext cx="11524343" cy="4870676"/>
          </a:xfrm>
          <a:ln>
            <a:noFill/>
          </a:ln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20/06/2018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11524343" y="1654629"/>
            <a:ext cx="667656" cy="4609418"/>
          </a:xfrm>
          <a:gradFill flip="none" rotWithShape="1">
            <a:gsLst>
              <a:gs pos="16000">
                <a:srgbClr val="68C8CD"/>
              </a:gs>
              <a:gs pos="83000">
                <a:srgbClr val="56C0A5"/>
              </a:gs>
            </a:gsLst>
            <a:lin ang="2700000" scaled="1"/>
            <a:tileRect/>
          </a:gradFill>
        </p:spPr>
        <p:txBody>
          <a:bodyPr vert="vert" lIns="91440" tIns="45720" rIns="91440" bIns="45720" rtlCol="0" anchor="ctr">
            <a:noAutofit/>
          </a:bodyPr>
          <a:lstStyle>
            <a:lvl1pPr marL="0" indent="0" algn="ctr">
              <a:buNone/>
              <a:defRPr lang="en-US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lang="en-US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228600" lvl="0" indent="-228600">
              <a:spcBef>
                <a:spcPct val="0"/>
              </a:spcBef>
            </a:pPr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17565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7434" y="1"/>
            <a:ext cx="8984565" cy="1306286"/>
          </a:xfrm>
        </p:spPr>
        <p:txBody>
          <a:bodyPr anchor="ctr">
            <a:normAutofit/>
          </a:bodyPr>
          <a:lstStyle>
            <a:lvl1pPr>
              <a:defRPr sz="5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86589"/>
            <a:ext cx="12192001" cy="4870676"/>
          </a:xfrm>
          <a:ln>
            <a:noFill/>
          </a:ln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20/06/2018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599" y="6376531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625" y="301718"/>
            <a:ext cx="1237957" cy="730395"/>
          </a:xfrm>
          <a:prstGeom prst="rect">
            <a:avLst/>
          </a:prstGeom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29" y="343922"/>
            <a:ext cx="1872051" cy="626755"/>
          </a:xfrm>
          <a:prstGeom prst="rect">
            <a:avLst/>
          </a:prstGeom>
          <a:ln>
            <a:noFill/>
          </a:ln>
        </p:spPr>
      </p:pic>
      <p:sp>
        <p:nvSpPr>
          <p:cNvPr id="9" name="Rounded Rectangle 8"/>
          <p:cNvSpPr/>
          <p:nvPr userDrawn="1"/>
        </p:nvSpPr>
        <p:spPr>
          <a:xfrm>
            <a:off x="0" y="0"/>
            <a:ext cx="3106582" cy="1306287"/>
          </a:xfrm>
          <a:prstGeom prst="roundRect">
            <a:avLst/>
          </a:prstGeom>
          <a:noFill/>
          <a:ln w="38100">
            <a:solidFill>
              <a:srgbClr val="48BC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410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20/06/2018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900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20/06/2018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442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20/06/2018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577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20/06/2018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651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20/06/2018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705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20/06/2018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599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20/06/2018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816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69808" y="1"/>
            <a:ext cx="9322191" cy="1306286"/>
          </a:xfrm>
          <a:prstGeom prst="rect">
            <a:avLst/>
          </a:prstGeom>
          <a:gradFill flip="none" rotWithShape="1">
            <a:gsLst>
              <a:gs pos="16000">
                <a:srgbClr val="68C8CD"/>
              </a:gs>
              <a:gs pos="83000">
                <a:srgbClr val="56C0A5"/>
              </a:gs>
            </a:gsLst>
            <a:lin ang="2700000" scaled="1"/>
            <a:tileRect/>
          </a:gradFill>
        </p:spPr>
        <p:txBody>
          <a:bodyPr vert="horz" lIns="91440" tIns="45720" rIns="91440" bIns="45720" rtlCol="0" anchor="ctr">
            <a:noAutofit/>
          </a:bodyPr>
          <a:lstStyle/>
          <a:p>
            <a:pPr marL="228600" lvl="0" indent="-228600" algn="ctr">
              <a:buFont typeface="Arial" panose="020B0604020202020204" pitchFamily="34" charset="0"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393371"/>
            <a:ext cx="12192000" cy="4870676"/>
          </a:xfrm>
          <a:prstGeom prst="rect">
            <a:avLst/>
          </a:prstGeom>
          <a:ln w="76200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313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5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5400" kern="1200" dirty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rgbClr val="24625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000" kern="1200">
          <a:solidFill>
            <a:srgbClr val="24625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rgbClr val="24625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600" kern="1200">
          <a:solidFill>
            <a:srgbClr val="24625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24625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padlet.com/ahdib/Table1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padlet.com/ahdib/table2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padlet.com/ahdib/Table3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padlet.com/ahdib/Table4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edusub.crdp.org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designingoutcomes.com/assets/PadWheelV4/PadWheel_Poster_V4.pdf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ste.org/standards/for-educators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ocrative.com/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adlet.com/ahdib/Eval_Day1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adlet.com/ahdib/Eval_Day2" TargetMode="External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adlet.com/ahdib/rcm81r58ubs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adlet.com/ahdib/x9mj8m8oiw2l" TargetMode="External"/><Relationship Id="rId5" Type="http://schemas.openxmlformats.org/officeDocument/2006/relationships/hyperlink" Target="https://padlet.com/ahdib/290fxg8w8ohc" TargetMode="External"/><Relationship Id="rId4" Type="http://schemas.openxmlformats.org/officeDocument/2006/relationships/hyperlink" Target="https://padlet.com/ahdib/cwxqb3sf5751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5311" y="1841680"/>
            <a:ext cx="9285668" cy="1841231"/>
          </a:xfrm>
        </p:spPr>
        <p:txBody>
          <a:bodyPr anchor="ctr">
            <a:noAutofit/>
          </a:bodyPr>
          <a:lstStyle/>
          <a:p>
            <a:pPr rtl="1"/>
            <a:r>
              <a:rPr lang="ar-LB" sz="5400" dirty="0"/>
              <a:t>وحدة التعليم باعتماد التكنولوجيا لشهادة المعلم المعتمد من ميكروسوفت </a:t>
            </a:r>
            <a:r>
              <a:rPr lang="en-US" sz="5400" dirty="0" smtClean="0"/>
              <a:t>MCE)</a:t>
            </a:r>
            <a:r>
              <a:rPr lang="ar-LB" sz="5400" dirty="0" smtClean="0"/>
              <a:t>)</a:t>
            </a:r>
            <a:endParaRPr lang="en-US" sz="54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455311" y="3902746"/>
            <a:ext cx="9285668" cy="1841231"/>
          </a:xfrm>
        </p:spPr>
        <p:txBody>
          <a:bodyPr anchor="t">
            <a:normAutofit/>
          </a:bodyPr>
          <a:lstStyle/>
          <a:p>
            <a:pPr marL="0" indent="0" algn="ctr" rtl="1">
              <a:buNone/>
            </a:pPr>
            <a:r>
              <a:rPr lang="en-US" sz="4400" dirty="0" smtClean="0"/>
              <a:t>Teaching With Technology Module for Microsoft MCE Certification</a:t>
            </a:r>
          </a:p>
          <a:p>
            <a:pPr marL="0" indent="0" algn="ctr">
              <a:buNone/>
            </a:pPr>
            <a:endParaRPr lang="en-US" sz="4400" dirty="0"/>
          </a:p>
        </p:txBody>
      </p:sp>
      <p:sp>
        <p:nvSpPr>
          <p:cNvPr id="3" name="Rectangle 2"/>
          <p:cNvSpPr/>
          <p:nvPr/>
        </p:nvSpPr>
        <p:spPr>
          <a:xfrm>
            <a:off x="11140225" y="5743977"/>
            <a:ext cx="1051775" cy="11140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813454" cy="13677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6226" y="1"/>
            <a:ext cx="2575773" cy="151970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81255" y="250612"/>
            <a:ext cx="2743201" cy="1018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REPUBLIC OF LEBANON</a:t>
            </a:r>
          </a:p>
          <a:p>
            <a:pPr>
              <a:lnSpc>
                <a:spcPts val="1600"/>
              </a:lnSpc>
            </a:pPr>
            <a:r>
              <a:rPr lang="en-US" sz="2000" dirty="0" smtClean="0"/>
              <a:t>C</a:t>
            </a:r>
            <a:r>
              <a:rPr lang="en-US" sz="1600" dirty="0" smtClean="0"/>
              <a:t>ENTER FOR</a:t>
            </a:r>
          </a:p>
          <a:p>
            <a:pPr>
              <a:lnSpc>
                <a:spcPts val="1600"/>
              </a:lnSpc>
            </a:pPr>
            <a:r>
              <a:rPr lang="en-US" sz="2000" dirty="0" smtClean="0"/>
              <a:t>E</a:t>
            </a:r>
            <a:r>
              <a:rPr lang="en-US" sz="1600" dirty="0" smtClean="0"/>
              <a:t>DUCATIONAL </a:t>
            </a:r>
            <a:r>
              <a:rPr lang="en-US" sz="2000" dirty="0" smtClean="0"/>
              <a:t>R</a:t>
            </a:r>
            <a:r>
              <a:rPr lang="en-US" sz="1600" dirty="0" smtClean="0"/>
              <a:t>ESEARCH AND </a:t>
            </a:r>
            <a:r>
              <a:rPr lang="en-US" sz="2000" dirty="0" smtClean="0"/>
              <a:t>D</a:t>
            </a:r>
            <a:r>
              <a:rPr lang="en-US" sz="1600" dirty="0" smtClean="0"/>
              <a:t>EVELOPMENT</a:t>
            </a:r>
            <a:endParaRPr lang="en-US" sz="160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856729" y="1019895"/>
            <a:ext cx="2482832" cy="695762"/>
          </a:xfrm>
          <a:prstGeom prst="rect">
            <a:avLst/>
          </a:prstGeom>
          <a:gradFill flip="none" rotWithShape="1">
            <a:gsLst>
              <a:gs pos="16000">
                <a:srgbClr val="68C8CD"/>
              </a:gs>
              <a:gs pos="83000">
                <a:srgbClr val="56C0A5"/>
              </a:gs>
            </a:gsLst>
            <a:lin ang="2700000" scaled="1"/>
            <a:tileRect/>
          </a:gra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60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rtl="1"/>
            <a:r>
              <a:rPr lang="ar-LB" sz="4000" dirty="0" smtClean="0"/>
              <a:t>اليوم الثاني</a:t>
            </a:r>
            <a:endParaRPr lang="en-US" sz="4000" dirty="0"/>
          </a:p>
        </p:txBody>
      </p:sp>
      <p:sp>
        <p:nvSpPr>
          <p:cNvPr id="9" name="Rounded Rectangle 8"/>
          <p:cNvSpPr/>
          <p:nvPr/>
        </p:nvSpPr>
        <p:spPr>
          <a:xfrm>
            <a:off x="4024647" y="5743977"/>
            <a:ext cx="4146996" cy="1001939"/>
          </a:xfrm>
          <a:prstGeom prst="roundRect">
            <a:avLst>
              <a:gd name="adj" fmla="val 37357"/>
            </a:avLst>
          </a:prstGeom>
          <a:solidFill>
            <a:srgbClr val="FFC000"/>
          </a:solidFill>
          <a:ln w="76200">
            <a:noFill/>
          </a:ln>
        </p:spPr>
        <p:txBody>
          <a:bodyPr vert="horz" lIns="91440" tIns="45720" rIns="91440" bIns="45720" rtlCol="0">
            <a:noAutofit/>
          </a:bodyPr>
          <a:lstStyle/>
          <a:p>
            <a:pPr algn="ctr" rtl="1"/>
            <a:r>
              <a:rPr lang="ar-LB" sz="3200" dirty="0" smtClean="0">
                <a:solidFill>
                  <a:sysClr val="windowText" lastClr="000000"/>
                </a:solidFill>
              </a:rPr>
              <a:t>المدرب: المهندس أحمد ديب</a:t>
            </a:r>
            <a:endParaRPr lang="ar-LB" sz="3200" dirty="0">
              <a:solidFill>
                <a:sysClr val="windowText" lastClr="000000"/>
              </a:solidFill>
            </a:endParaRPr>
          </a:p>
          <a:p>
            <a:pPr algn="ctr" rtl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en-US" sz="320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026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LB" dirty="0" smtClean="0"/>
              <a:t>2.5 الكافيه العالمي – </a:t>
            </a:r>
            <a:r>
              <a:rPr lang="en-US" dirty="0" smtClean="0"/>
              <a:t>World café</a:t>
            </a:r>
            <a:endParaRPr lang="en-US" sz="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4870" y="3052294"/>
            <a:ext cx="10942749" cy="978794"/>
          </a:xfrm>
        </p:spPr>
        <p:txBody>
          <a:bodyPr>
            <a:normAutofit/>
          </a:bodyPr>
          <a:lstStyle/>
          <a:p>
            <a:pPr marL="0" indent="0" algn="ctr" rtl="1">
              <a:buNone/>
            </a:pPr>
            <a:r>
              <a:rPr lang="ar-LB" sz="4400" dirty="0" smtClean="0">
                <a:solidFill>
                  <a:schemeClr val="tx1"/>
                </a:solidFill>
              </a:rPr>
              <a:t>عرض المقررات من الطاولات الاربع</a:t>
            </a:r>
            <a:endParaRPr lang="ar-LB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2426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LB" dirty="0" smtClean="0"/>
              <a:t>الكافيه العالمي – </a:t>
            </a:r>
            <a:r>
              <a:rPr lang="en-US" dirty="0" smtClean="0"/>
              <a:t>World café</a:t>
            </a:r>
            <a:endParaRPr lang="en-US" sz="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2738" y="1364854"/>
            <a:ext cx="10569262" cy="4899192"/>
          </a:xfrm>
        </p:spPr>
        <p:txBody>
          <a:bodyPr>
            <a:normAutofit fontScale="92500" lnSpcReduction="20000"/>
          </a:bodyPr>
          <a:lstStyle/>
          <a:p>
            <a:pPr algn="r" rtl="1">
              <a:buFont typeface="Wingdings" panose="05000000000000000000" pitchFamily="2" charset="2"/>
              <a:buChar char="§"/>
            </a:pPr>
            <a:r>
              <a:rPr lang="ar-LB" b="1" dirty="0">
                <a:solidFill>
                  <a:srgbClr val="FF0000"/>
                </a:solidFill>
              </a:rPr>
              <a:t>الطاولة رقم -1-</a:t>
            </a:r>
          </a:p>
          <a:p>
            <a:pPr marL="0" indent="0" algn="r" rtl="1">
              <a:lnSpc>
                <a:spcPct val="110000"/>
              </a:lnSpc>
              <a:buNone/>
            </a:pPr>
            <a:r>
              <a:rPr lang="ar-LB" u="sng" dirty="0" smtClean="0">
                <a:solidFill>
                  <a:srgbClr val="00B0F0"/>
                </a:solidFill>
              </a:rPr>
              <a:t>يدير الحوار على هذه الطاولة المضيف -1-</a:t>
            </a:r>
            <a:endParaRPr lang="ar-LB" u="sng" dirty="0">
              <a:solidFill>
                <a:srgbClr val="00B0F0"/>
              </a:solidFill>
            </a:endParaRPr>
          </a:p>
          <a:p>
            <a:pPr marL="0" indent="0" algn="r" rtl="1">
              <a:lnSpc>
                <a:spcPct val="110000"/>
              </a:lnSpc>
              <a:buNone/>
            </a:pPr>
            <a:r>
              <a:rPr lang="ar-LB" dirty="0"/>
              <a:t>ينشر </a:t>
            </a:r>
            <a:r>
              <a:rPr lang="ar-SA" dirty="0"/>
              <a:t>المشاركون </a:t>
            </a:r>
            <a:r>
              <a:rPr lang="ar-LB" dirty="0"/>
              <a:t>اجاباتهم على بادليت </a:t>
            </a:r>
            <a:endParaRPr lang="ar-LB" dirty="0" smtClean="0"/>
          </a:p>
          <a:p>
            <a:pPr algn="r" rtl="1">
              <a:lnSpc>
                <a:spcPct val="100000"/>
              </a:lnSpc>
              <a:spcBef>
                <a:spcPts val="0"/>
              </a:spcBef>
              <a:defRPr/>
            </a:pP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padlet.com/ahdib/Table1</a:t>
            </a:r>
            <a:endParaRPr lang="en-US" dirty="0" smtClean="0"/>
          </a:p>
          <a:p>
            <a:pPr algn="r" rtl="1">
              <a:lnSpc>
                <a:spcPct val="100000"/>
              </a:lnSpc>
              <a:spcBef>
                <a:spcPts val="0"/>
              </a:spcBef>
              <a:defRPr/>
            </a:pPr>
            <a:endParaRPr lang="en-US" dirty="0"/>
          </a:p>
          <a:p>
            <a:pPr marL="0" indent="0" algn="r" rtl="1">
              <a:buNone/>
            </a:pPr>
            <a:endParaRPr lang="en-US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algn="r" rtl="1">
              <a:buNone/>
            </a:pPr>
            <a:endParaRPr lang="en-US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algn="r" rtl="1">
              <a:buNone/>
            </a:pPr>
            <a:endParaRPr lang="ar-LB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r" rtl="1">
              <a:buFont typeface="Wingdings" panose="05000000000000000000" pitchFamily="2" charset="2"/>
              <a:buChar char="§"/>
            </a:pPr>
            <a:endParaRPr lang="en-US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تفاصيل وتعليمات النشاط في ورقة العمل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Worksheet 2.4 – </a:t>
            </a:r>
          </a:p>
        </p:txBody>
      </p:sp>
      <p:sp>
        <p:nvSpPr>
          <p:cNvPr id="4" name="Oval 3"/>
          <p:cNvSpPr/>
          <p:nvPr/>
        </p:nvSpPr>
        <p:spPr>
          <a:xfrm>
            <a:off x="940159" y="2035479"/>
            <a:ext cx="1777284" cy="1778971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8000" b="1" dirty="0" smtClean="0">
                <a:solidFill>
                  <a:schemeClr val="accent1">
                    <a:lumMod val="75000"/>
                  </a:schemeClr>
                </a:solidFill>
              </a:rPr>
              <a:t>1</a:t>
            </a:r>
            <a:endParaRPr lang="ar-LB" sz="8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490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LB" dirty="0" smtClean="0"/>
              <a:t>الكافيه العالمي – </a:t>
            </a:r>
            <a:r>
              <a:rPr lang="en-US" dirty="0" smtClean="0"/>
              <a:t>World café</a:t>
            </a:r>
            <a:endParaRPr lang="en-US" sz="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2738" y="1364854"/>
            <a:ext cx="10569262" cy="4899192"/>
          </a:xfrm>
        </p:spPr>
        <p:txBody>
          <a:bodyPr>
            <a:normAutofit fontScale="92500" lnSpcReduction="20000"/>
          </a:bodyPr>
          <a:lstStyle/>
          <a:p>
            <a:pPr algn="r" rtl="1">
              <a:buFont typeface="Wingdings" panose="05000000000000000000" pitchFamily="2" charset="2"/>
              <a:buChar char="§"/>
            </a:pPr>
            <a:r>
              <a:rPr lang="ar-LB" b="1" dirty="0">
                <a:solidFill>
                  <a:srgbClr val="FF0000"/>
                </a:solidFill>
              </a:rPr>
              <a:t>الطاولة رقم -2-</a:t>
            </a:r>
          </a:p>
          <a:p>
            <a:pPr marL="0" indent="0" algn="r" rtl="1">
              <a:lnSpc>
                <a:spcPct val="110000"/>
              </a:lnSpc>
              <a:buNone/>
            </a:pPr>
            <a:r>
              <a:rPr lang="ar-LB" u="sng" dirty="0" smtClean="0">
                <a:solidFill>
                  <a:srgbClr val="00B0F0"/>
                </a:solidFill>
              </a:rPr>
              <a:t>يدير الحوار على هذه الطاولة المضيف -2-</a:t>
            </a:r>
            <a:endParaRPr lang="ar-LB" u="sng" dirty="0">
              <a:solidFill>
                <a:srgbClr val="00B0F0"/>
              </a:solidFill>
            </a:endParaRPr>
          </a:p>
          <a:p>
            <a:pPr marL="0" indent="0" algn="r" rtl="1">
              <a:lnSpc>
                <a:spcPct val="110000"/>
              </a:lnSpc>
              <a:buNone/>
            </a:pPr>
            <a:r>
              <a:rPr lang="ar-LB" dirty="0"/>
              <a:t>ينشر </a:t>
            </a:r>
            <a:r>
              <a:rPr lang="ar-SA" dirty="0"/>
              <a:t>المشاركون </a:t>
            </a:r>
            <a:r>
              <a:rPr lang="ar-LB" dirty="0"/>
              <a:t>اجاباتهم على بادليت </a:t>
            </a:r>
            <a:endParaRPr lang="ar-LB" dirty="0" smtClean="0"/>
          </a:p>
          <a:p>
            <a:pPr algn="r" rtl="1"/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padlet.com/ahdib/table2</a:t>
            </a:r>
            <a:endParaRPr lang="en-US" dirty="0" smtClean="0"/>
          </a:p>
          <a:p>
            <a:pPr algn="r" rtl="1"/>
            <a:endParaRPr lang="en-US" dirty="0"/>
          </a:p>
          <a:p>
            <a:pPr marL="0" indent="0" algn="r" rtl="1">
              <a:buNone/>
            </a:pPr>
            <a:endParaRPr lang="en-US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algn="r" rtl="1">
              <a:buNone/>
            </a:pPr>
            <a:endParaRPr lang="en-US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algn="r" rtl="1">
              <a:buNone/>
            </a:pPr>
            <a:endParaRPr lang="ar-LB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r" rtl="1">
              <a:buFont typeface="Wingdings" panose="05000000000000000000" pitchFamily="2" charset="2"/>
              <a:buChar char="§"/>
            </a:pPr>
            <a:endParaRPr lang="en-US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تفاصيل وتعليمات النشاط في ورقة العمل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Worksheet 2.4 – </a:t>
            </a:r>
          </a:p>
        </p:txBody>
      </p:sp>
      <p:sp>
        <p:nvSpPr>
          <p:cNvPr id="5" name="Oval 4"/>
          <p:cNvSpPr/>
          <p:nvPr/>
        </p:nvSpPr>
        <p:spPr>
          <a:xfrm>
            <a:off x="940159" y="2035479"/>
            <a:ext cx="1777284" cy="1778971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LB" sz="8000" b="1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endParaRPr lang="ar-LB" sz="8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519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LB" dirty="0" smtClean="0"/>
              <a:t>الكافيه العالمي – </a:t>
            </a:r>
            <a:r>
              <a:rPr lang="en-US" dirty="0" smtClean="0"/>
              <a:t>World café</a:t>
            </a:r>
            <a:endParaRPr lang="en-US" sz="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2738" y="1364854"/>
            <a:ext cx="10569262" cy="4899192"/>
          </a:xfrm>
        </p:spPr>
        <p:txBody>
          <a:bodyPr>
            <a:normAutofit fontScale="92500" lnSpcReduction="20000"/>
          </a:bodyPr>
          <a:lstStyle/>
          <a:p>
            <a:pPr algn="r" rtl="1">
              <a:buFont typeface="Wingdings" panose="05000000000000000000" pitchFamily="2" charset="2"/>
              <a:buChar char="§"/>
            </a:pPr>
            <a:r>
              <a:rPr lang="ar-LB" b="1" dirty="0">
                <a:solidFill>
                  <a:srgbClr val="FF0000"/>
                </a:solidFill>
              </a:rPr>
              <a:t>الطاولة رقم </a:t>
            </a:r>
            <a:r>
              <a:rPr lang="ar-LB" b="1" dirty="0" smtClean="0">
                <a:solidFill>
                  <a:srgbClr val="FF0000"/>
                </a:solidFill>
              </a:rPr>
              <a:t>-3-</a:t>
            </a:r>
            <a:endParaRPr lang="ar-LB" b="1" dirty="0">
              <a:solidFill>
                <a:srgbClr val="FF0000"/>
              </a:solidFill>
            </a:endParaRPr>
          </a:p>
          <a:p>
            <a:pPr marL="0" indent="0" algn="r" rtl="1">
              <a:lnSpc>
                <a:spcPct val="110000"/>
              </a:lnSpc>
              <a:buNone/>
            </a:pPr>
            <a:r>
              <a:rPr lang="ar-LB" u="sng" dirty="0" smtClean="0">
                <a:solidFill>
                  <a:srgbClr val="00B0F0"/>
                </a:solidFill>
              </a:rPr>
              <a:t>يدير الحوار على هذه الطاولة المضيف -3-</a:t>
            </a:r>
            <a:endParaRPr lang="ar-LB" u="sng" dirty="0">
              <a:solidFill>
                <a:srgbClr val="00B0F0"/>
              </a:solidFill>
            </a:endParaRPr>
          </a:p>
          <a:p>
            <a:pPr marL="0" indent="0" algn="r" rtl="1">
              <a:lnSpc>
                <a:spcPct val="110000"/>
              </a:lnSpc>
              <a:buNone/>
            </a:pPr>
            <a:r>
              <a:rPr lang="ar-LB" dirty="0"/>
              <a:t>ينشر </a:t>
            </a:r>
            <a:r>
              <a:rPr lang="ar-SA" dirty="0"/>
              <a:t>المشاركون </a:t>
            </a:r>
            <a:r>
              <a:rPr lang="ar-LB" dirty="0"/>
              <a:t>اجاباتهم على بادليت </a:t>
            </a:r>
            <a:endParaRPr lang="ar-LB" dirty="0" smtClean="0"/>
          </a:p>
          <a:p>
            <a:pPr marL="0" indent="0" algn="r" rtl="1">
              <a:buNone/>
            </a:pPr>
            <a:endParaRPr lang="ar-LB" sz="1800" u="sng" dirty="0" smtClean="0">
              <a:solidFill>
                <a:srgbClr val="FF0000"/>
              </a:solidFill>
            </a:endParaRPr>
          </a:p>
          <a:p>
            <a:pPr algn="r" rtl="1"/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padlet.com/ahdib/Table3</a:t>
            </a:r>
            <a:endParaRPr lang="en-US" dirty="0" smtClean="0"/>
          </a:p>
          <a:p>
            <a:pPr algn="r" rtl="1"/>
            <a:endParaRPr lang="en-US" dirty="0"/>
          </a:p>
          <a:p>
            <a:pPr algn="r" rtl="1"/>
            <a:endParaRPr lang="en-US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r" rtl="1"/>
            <a:endParaRPr lang="en-US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r" rtl="1">
              <a:buFont typeface="Wingdings" panose="05000000000000000000" pitchFamily="2" charset="2"/>
              <a:buChar char="§"/>
            </a:pPr>
            <a:endParaRPr lang="en-US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تفاصيل وتعليمات النشاط في ورقة العمل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Worksheet 2.4 – </a:t>
            </a:r>
          </a:p>
        </p:txBody>
      </p:sp>
      <p:sp>
        <p:nvSpPr>
          <p:cNvPr id="5" name="Oval 4"/>
          <p:cNvSpPr/>
          <p:nvPr/>
        </p:nvSpPr>
        <p:spPr>
          <a:xfrm>
            <a:off x="940159" y="2035479"/>
            <a:ext cx="1777284" cy="1778971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LB" sz="8000" b="1" dirty="0" smtClean="0">
                <a:solidFill>
                  <a:schemeClr val="accent1">
                    <a:lumMod val="75000"/>
                  </a:schemeClr>
                </a:solidFill>
              </a:rPr>
              <a:t>3</a:t>
            </a:r>
            <a:endParaRPr lang="ar-LB" sz="8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854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LB" dirty="0" smtClean="0"/>
              <a:t>الكافيه العالمي – </a:t>
            </a:r>
            <a:r>
              <a:rPr lang="en-US" dirty="0" smtClean="0"/>
              <a:t>World café</a:t>
            </a:r>
            <a:endParaRPr lang="en-US" sz="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2738" y="1364854"/>
            <a:ext cx="10569262" cy="4899192"/>
          </a:xfrm>
        </p:spPr>
        <p:txBody>
          <a:bodyPr>
            <a:normAutofit fontScale="92500" lnSpcReduction="20000"/>
          </a:bodyPr>
          <a:lstStyle/>
          <a:p>
            <a:pPr algn="r" rtl="1">
              <a:buFont typeface="Wingdings" panose="05000000000000000000" pitchFamily="2" charset="2"/>
              <a:buChar char="§"/>
            </a:pPr>
            <a:r>
              <a:rPr lang="ar-LB" b="1" dirty="0">
                <a:solidFill>
                  <a:srgbClr val="FF0000"/>
                </a:solidFill>
              </a:rPr>
              <a:t>الطاولة رقم -4-</a:t>
            </a:r>
          </a:p>
          <a:p>
            <a:pPr marL="0" indent="0" algn="r" rtl="1">
              <a:lnSpc>
                <a:spcPct val="110000"/>
              </a:lnSpc>
              <a:buNone/>
            </a:pPr>
            <a:r>
              <a:rPr lang="ar-LB" u="sng" dirty="0" smtClean="0">
                <a:solidFill>
                  <a:srgbClr val="00B0F0"/>
                </a:solidFill>
              </a:rPr>
              <a:t>يدير الحوار على هذه الطاولة المضيف -4-</a:t>
            </a:r>
            <a:endParaRPr lang="ar-LB" u="sng" dirty="0">
              <a:solidFill>
                <a:srgbClr val="00B0F0"/>
              </a:solidFill>
            </a:endParaRPr>
          </a:p>
          <a:p>
            <a:pPr marL="0" indent="0" algn="r" rtl="1">
              <a:lnSpc>
                <a:spcPct val="110000"/>
              </a:lnSpc>
              <a:buNone/>
            </a:pPr>
            <a:r>
              <a:rPr lang="ar-LB" dirty="0"/>
              <a:t>ينشر </a:t>
            </a:r>
            <a:r>
              <a:rPr lang="ar-SA" dirty="0"/>
              <a:t>المشاركون </a:t>
            </a:r>
            <a:r>
              <a:rPr lang="ar-LB" dirty="0"/>
              <a:t>اجاباتهم على بادليت </a:t>
            </a:r>
            <a:endParaRPr lang="ar-LB" dirty="0" smtClean="0"/>
          </a:p>
          <a:p>
            <a:pPr marL="0" indent="0" algn="r" rtl="1">
              <a:buNone/>
            </a:pPr>
            <a:endParaRPr lang="ar-LB" sz="1800" u="sng" dirty="0" smtClean="0">
              <a:solidFill>
                <a:srgbClr val="FF0000"/>
              </a:solidFill>
            </a:endParaRPr>
          </a:p>
          <a:p>
            <a:pPr algn="r" rtl="1"/>
            <a:r>
              <a:rPr lang="en-US" dirty="0">
                <a:hlinkClick r:id="rId2"/>
              </a:rPr>
              <a:t>https</a:t>
            </a:r>
            <a:r>
              <a:rPr lang="en-US">
                <a:hlinkClick r:id="rId2"/>
              </a:rPr>
              <a:t>://</a:t>
            </a:r>
            <a:r>
              <a:rPr lang="en-US" smtClean="0">
                <a:hlinkClick r:id="rId2"/>
              </a:rPr>
              <a:t>padlet.com/ahdib/Table4</a:t>
            </a:r>
            <a:endParaRPr lang="en-US" smtClean="0"/>
          </a:p>
          <a:p>
            <a:pPr algn="r" rtl="1"/>
            <a:endParaRPr lang="en-US" dirty="0"/>
          </a:p>
          <a:p>
            <a:pPr marL="0" indent="0" algn="r" rtl="1">
              <a:buNone/>
            </a:pPr>
            <a:endParaRPr lang="en-US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algn="r" rtl="1">
              <a:buNone/>
            </a:pPr>
            <a:endParaRPr lang="ar-LB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algn="r" rtl="1">
              <a:buNone/>
            </a:pPr>
            <a:endParaRPr lang="ar-LB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تفاصيل </a:t>
            </a:r>
            <a:r>
              <a:rPr lang="ar-L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وتعليمات النشاط في ورقة العمل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Worksheet 2.4 – </a:t>
            </a:r>
          </a:p>
        </p:txBody>
      </p:sp>
      <p:sp>
        <p:nvSpPr>
          <p:cNvPr id="5" name="Oval 4"/>
          <p:cNvSpPr/>
          <p:nvPr/>
        </p:nvSpPr>
        <p:spPr>
          <a:xfrm>
            <a:off x="940159" y="2035479"/>
            <a:ext cx="1777284" cy="1778971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LB" sz="8000" b="1" dirty="0" smtClean="0">
                <a:solidFill>
                  <a:schemeClr val="accent1">
                    <a:lumMod val="75000"/>
                  </a:schemeClr>
                </a:solidFill>
              </a:rPr>
              <a:t>4</a:t>
            </a:r>
            <a:endParaRPr lang="ar-LB" sz="8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1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LB" dirty="0" smtClean="0"/>
              <a:t>2.6- </a:t>
            </a:r>
            <a:r>
              <a:rPr lang="ar-LB" dirty="0"/>
              <a:t>نشاط :هل درسي اكثر </a:t>
            </a:r>
            <a:r>
              <a:rPr lang="ar-LB" dirty="0" smtClean="0"/>
              <a:t>فعالية؟</a:t>
            </a:r>
            <a:endParaRPr lang="en-US" sz="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2738" y="1364854"/>
            <a:ext cx="10569262" cy="4899192"/>
          </a:xfrm>
        </p:spPr>
        <p:txBody>
          <a:bodyPr>
            <a:normAutofit/>
          </a:bodyPr>
          <a:lstStyle/>
          <a:p>
            <a:pPr algn="r" rtl="1">
              <a:buFont typeface="Wingdings" panose="05000000000000000000" pitchFamily="2" charset="2"/>
              <a:buChar char="§"/>
            </a:pPr>
            <a:r>
              <a:rPr lang="ar-LB" dirty="0"/>
              <a:t>اذا توفرت الأجهزة عمل فردي، او تقسيم لمجموعات متشابهة من حيث الاختصاص</a:t>
            </a:r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dirty="0"/>
              <a:t>يتخير كل مشارك درساً من مادته.</a:t>
            </a:r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dirty="0"/>
              <a:t>يقوم المشاركون بتنزيل قالب التخطيط على الرابط:</a:t>
            </a:r>
          </a:p>
          <a:p>
            <a:pPr algn="r" rtl="1"/>
            <a:r>
              <a:rPr lang="en-US" dirty="0">
                <a:hlinkClick r:id="rId2"/>
              </a:rPr>
              <a:t>https://edusub.crdp.org</a:t>
            </a:r>
            <a:endParaRPr lang="en-US" dirty="0"/>
          </a:p>
          <a:p>
            <a:pPr marL="0" indent="0" algn="l">
              <a:buNone/>
            </a:pPr>
            <a:endParaRPr lang="ar-LB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تفاصيل </a:t>
            </a:r>
            <a:r>
              <a:rPr lang="ar-L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وتعليمات النشاط في ورقة </a:t>
            </a:r>
            <a:r>
              <a:rPr lang="ar-LB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العمل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– </a:t>
            </a:r>
            <a:r>
              <a:rPr lang="ar-LB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Worksheet 2.6 </a:t>
            </a:r>
          </a:p>
        </p:txBody>
      </p:sp>
    </p:spTree>
    <p:extLst>
      <p:ext uri="{BB962C8B-B14F-4D97-AF65-F5344CB8AC3E}">
        <p14:creationId xmlns:p14="http://schemas.microsoft.com/office/powerpoint/2010/main" val="1782034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LB" dirty="0" smtClean="0"/>
              <a:t>2.7- تفكر </a:t>
            </a:r>
            <a:r>
              <a:rPr lang="ar-LB" dirty="0"/>
              <a:t>حول التخطيط للدرس</a:t>
            </a:r>
            <a:endParaRPr lang="en-US" sz="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0837" y="1856936"/>
            <a:ext cx="10438228" cy="3956944"/>
          </a:xfrm>
        </p:spPr>
        <p:txBody>
          <a:bodyPr>
            <a:normAutofit/>
          </a:bodyPr>
          <a:lstStyle/>
          <a:p>
            <a:pPr algn="r" rtl="1">
              <a:buFont typeface="Wingdings" panose="05000000000000000000" pitchFamily="2" charset="2"/>
              <a:buChar char="§"/>
            </a:pPr>
            <a:r>
              <a:rPr lang="ar-LB" sz="3600" dirty="0"/>
              <a:t>ما هي الأداة التكنولوجية التي تم استخدامها في هذا النشاط؟ واهميتها في التعليم؟</a:t>
            </a:r>
          </a:p>
          <a:p>
            <a:pPr algn="r" rtl="1">
              <a:buFont typeface="Wingdings" panose="05000000000000000000" pitchFamily="2" charset="2"/>
              <a:buChar char="§"/>
            </a:pPr>
            <a:endParaRPr lang="ar-LB" sz="3600" dirty="0"/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sz="3600" dirty="0"/>
              <a:t> وكيف يمكن توظيفها في العملية التعلمية/التعليمية؟</a:t>
            </a:r>
          </a:p>
        </p:txBody>
      </p:sp>
    </p:spTree>
    <p:extLst>
      <p:ext uri="{BB962C8B-B14F-4D97-AF65-F5344CB8AC3E}">
        <p14:creationId xmlns:p14="http://schemas.microsoft.com/office/powerpoint/2010/main" val="3142000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 noGrp="1"/>
          </p:cNvSpPr>
          <p:nvPr>
            <p:ph idx="1"/>
          </p:nvPr>
        </p:nvSpPr>
        <p:spPr>
          <a:xfrm>
            <a:off x="-1" y="1349829"/>
            <a:ext cx="4924697" cy="5508170"/>
          </a:xfrm>
          <a:prstGeom prst="rect">
            <a:avLst/>
          </a:prstGeom>
          <a:ln w="76200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0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6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</a:pPr>
            <a:r>
              <a:rPr lang="ar-LB" dirty="0" smtClean="0"/>
              <a:t>التعليم هو </a:t>
            </a:r>
            <a:r>
              <a:rPr lang="ar-LB" dirty="0"/>
              <a:t>مزيج </a:t>
            </a:r>
            <a:r>
              <a:rPr lang="ar-LB" dirty="0" smtClean="0"/>
              <a:t>مركب </a:t>
            </a:r>
            <a:r>
              <a:rPr lang="ar-LB" dirty="0"/>
              <a:t>من:</a:t>
            </a:r>
          </a:p>
          <a:p>
            <a:pPr algn="r" rtl="1"/>
            <a:r>
              <a:rPr lang="ar-LB" dirty="0"/>
              <a:t>ما يعرفه المعلمون عن المحتوى الذي </a:t>
            </a:r>
            <a:r>
              <a:rPr lang="ar-LB" dirty="0" smtClean="0"/>
              <a:t>يدرسونه.</a:t>
            </a:r>
            <a:endParaRPr lang="ar-LB" dirty="0"/>
          </a:p>
          <a:p>
            <a:pPr algn="r" rtl="1"/>
            <a:r>
              <a:rPr lang="ar-LB" dirty="0"/>
              <a:t>كيف يقررون تعليم هذا المحتوى</a:t>
            </a:r>
          </a:p>
          <a:p>
            <a:pPr algn="r" rtl="1"/>
            <a:r>
              <a:rPr lang="ar-LB" dirty="0"/>
              <a:t>الأدوات التي يستخدمونها لتنفيذ خططهم.</a:t>
            </a:r>
            <a:endParaRPr lang="en-US" sz="2200" dirty="0"/>
          </a:p>
        </p:txBody>
      </p:sp>
      <p:pic>
        <p:nvPicPr>
          <p:cNvPr id="8" name="Content Placeholde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3895" y="1349829"/>
            <a:ext cx="6085306" cy="5508172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 rtl="1"/>
            <a:r>
              <a:rPr lang="ar-LB" sz="4000" dirty="0" smtClean="0"/>
              <a:t>أ- </a:t>
            </a:r>
            <a:r>
              <a:rPr lang="ar-LB" sz="4000" dirty="0"/>
              <a:t>إطار معرفة المحتوى التربوي التكنولوجي: ربط </a:t>
            </a:r>
            <a:r>
              <a:rPr lang="ar-LB" sz="4000" dirty="0" smtClean="0"/>
              <a:t> المحتوى </a:t>
            </a:r>
            <a:r>
              <a:rPr lang="ar-LB" sz="4000" dirty="0"/>
              <a:t>التربوي  بالتكنولوجيا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942533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682625" indent="-682625" algn="r" rtl="1"/>
            <a:r>
              <a:rPr lang="ar-LB" sz="4000" dirty="0" smtClean="0"/>
              <a:t>ب- </a:t>
            </a:r>
            <a:r>
              <a:rPr lang="ar-LB" sz="4000" dirty="0"/>
              <a:t>إطار معرفة المحتوى التربوي التكنولوجي: ربط المحتوى </a:t>
            </a:r>
            <a:r>
              <a:rPr lang="ar-LB" sz="4000" dirty="0" smtClean="0"/>
              <a:t>التربوي  بالتكنولوجيا</a:t>
            </a:r>
            <a:endParaRPr lang="en-US" sz="4000" dirty="0"/>
          </a:p>
        </p:txBody>
      </p:sp>
      <p:sp>
        <p:nvSpPr>
          <p:cNvPr id="5" name="Content Placeholder 2"/>
          <p:cNvSpPr txBox="1">
            <a:spLocks noGrp="1"/>
          </p:cNvSpPr>
          <p:nvPr>
            <p:ph idx="1"/>
          </p:nvPr>
        </p:nvSpPr>
        <p:spPr>
          <a:xfrm>
            <a:off x="-1" y="1393371"/>
            <a:ext cx="4920343" cy="5464628"/>
          </a:xfrm>
          <a:prstGeom prst="rect">
            <a:avLst/>
          </a:prstGeom>
          <a:ln w="76200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0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6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LB" dirty="0" smtClean="0"/>
              <a:t>ركز تعليم المعلمين </a:t>
            </a:r>
            <a:r>
              <a:rPr lang="ar-LB" dirty="0"/>
              <a:t>على معرفة المحتوى وعلم التربية باعتبارها </a:t>
            </a:r>
            <a:r>
              <a:rPr lang="ar-LB" dirty="0" smtClean="0"/>
              <a:t>شواغل منفصلة.</a:t>
            </a:r>
          </a:p>
          <a:p>
            <a:pPr algn="r" rtl="1"/>
            <a:r>
              <a:rPr lang="ar-LB" dirty="0" smtClean="0"/>
              <a:t>كان </a:t>
            </a:r>
            <a:r>
              <a:rPr lang="ar-LB" dirty="0" err="1" smtClean="0"/>
              <a:t>شولمان</a:t>
            </a:r>
            <a:r>
              <a:rPr lang="ar-LB" dirty="0" smtClean="0"/>
              <a:t> </a:t>
            </a:r>
            <a:r>
              <a:rPr lang="ar-LB" dirty="0"/>
              <a:t>(1986) </a:t>
            </a:r>
            <a:r>
              <a:rPr lang="ar-LB" dirty="0" smtClean="0"/>
              <a:t>أول </a:t>
            </a:r>
            <a:r>
              <a:rPr lang="ar-LB" dirty="0"/>
              <a:t>من أكد على أهمية كيفية عمل "مكونات المعرفة" </a:t>
            </a:r>
            <a:r>
              <a:rPr lang="ar-LB" dirty="0" smtClean="0"/>
              <a:t>معاً، بدلاً </a:t>
            </a:r>
            <a:r>
              <a:rPr lang="ar-LB" dirty="0"/>
              <a:t>من العمل بشكل منفصل</a:t>
            </a:r>
            <a:r>
              <a:rPr lang="ar-LB" dirty="0" smtClean="0"/>
              <a:t>.</a:t>
            </a:r>
          </a:p>
          <a:p>
            <a:pPr algn="r" rtl="1"/>
            <a:r>
              <a:rPr lang="en-US" dirty="0" smtClean="0"/>
              <a:t> </a:t>
            </a:r>
            <a:r>
              <a:rPr lang="ar-LB" dirty="0"/>
              <a:t> ومدد </a:t>
            </a:r>
            <a:r>
              <a:rPr lang="ar-LB" dirty="0" err="1"/>
              <a:t>هيوز</a:t>
            </a:r>
            <a:r>
              <a:rPr lang="ar-LB" dirty="0"/>
              <a:t> (2000) مفهوم </a:t>
            </a:r>
            <a:r>
              <a:rPr lang="ar-LB" dirty="0" err="1"/>
              <a:t>شولمان</a:t>
            </a:r>
            <a:r>
              <a:rPr lang="ar-LB" dirty="0"/>
              <a:t> بإضافة التكنولوجيا كعنصر آخر من المعرفة التي يحتاجها المعلمون.</a:t>
            </a:r>
            <a:endParaRPr lang="en-US" dirty="0" smtClean="0"/>
          </a:p>
        </p:txBody>
      </p:sp>
      <p:pic>
        <p:nvPicPr>
          <p:cNvPr id="8" name="Content Placeholde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1943" y="1306286"/>
            <a:ext cx="6357258" cy="5551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75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682625" indent="-682625" algn="r" rtl="1"/>
            <a:r>
              <a:rPr lang="ar-LB" sz="4000" dirty="0" smtClean="0"/>
              <a:t>ج- </a:t>
            </a:r>
            <a:r>
              <a:rPr lang="ar-LB" sz="4000" dirty="0"/>
              <a:t>إطار معرفة المحتوى التربوي التكنولوجي: ربط المحتوى التربوي بالتكنولوجيا</a:t>
            </a:r>
            <a:endParaRPr lang="en-US" sz="4000" dirty="0"/>
          </a:p>
        </p:txBody>
      </p:sp>
      <p:sp>
        <p:nvSpPr>
          <p:cNvPr id="5" name="Content Placeholder 2"/>
          <p:cNvSpPr txBox="1">
            <a:spLocks noGrp="1"/>
          </p:cNvSpPr>
          <p:nvPr>
            <p:ph idx="1"/>
          </p:nvPr>
        </p:nvSpPr>
        <p:spPr>
          <a:xfrm>
            <a:off x="-1" y="1393371"/>
            <a:ext cx="4920343" cy="5464628"/>
          </a:xfrm>
          <a:prstGeom prst="rect">
            <a:avLst/>
          </a:prstGeom>
          <a:ln w="76200"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0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6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LB" sz="2800" dirty="0" smtClean="0"/>
              <a:t>تشكل معرفة المحتوى التربوي التكنولوجي (</a:t>
            </a:r>
            <a:r>
              <a:rPr lang="en-US" sz="2800" dirty="0" smtClean="0"/>
              <a:t>TPACK</a:t>
            </a:r>
            <a:r>
              <a:rPr lang="ar-LB" sz="2800" dirty="0"/>
              <a:t>) </a:t>
            </a:r>
            <a:r>
              <a:rPr lang="ar-LB" sz="2800" dirty="0" smtClean="0"/>
              <a:t>مزيجاً </a:t>
            </a:r>
            <a:r>
              <a:rPr lang="ar-LB" sz="2800" dirty="0"/>
              <a:t>من </a:t>
            </a:r>
            <a:r>
              <a:rPr lang="ar-LB" sz="2800" dirty="0" smtClean="0"/>
              <a:t>معرفة </a:t>
            </a:r>
            <a:r>
              <a:rPr lang="ar-LB" sz="2800" dirty="0"/>
              <a:t>التكنولوجية والتربوية، والمحتوى</a:t>
            </a:r>
            <a:r>
              <a:rPr lang="ar-LB" sz="2800" dirty="0" smtClean="0"/>
              <a:t>.</a:t>
            </a:r>
          </a:p>
          <a:p>
            <a:pPr algn="r" rtl="1"/>
            <a:r>
              <a:rPr lang="ar-LB" sz="2800" dirty="0"/>
              <a:t>مراجعة الصورة 1.5 لتوضيح كيفية تلاقي هذه </a:t>
            </a:r>
            <a:r>
              <a:rPr lang="ar-LB" sz="2800" dirty="0" smtClean="0"/>
              <a:t>المجالات </a:t>
            </a:r>
            <a:r>
              <a:rPr lang="ar-LB" sz="2800" dirty="0"/>
              <a:t>وتداخلها</a:t>
            </a:r>
            <a:r>
              <a:rPr lang="ar-LB" sz="2800" dirty="0" smtClean="0"/>
              <a:t>.</a:t>
            </a:r>
          </a:p>
          <a:p>
            <a:pPr algn="r" rtl="1"/>
            <a:r>
              <a:rPr lang="ar-LB" sz="2800" dirty="0" smtClean="0"/>
              <a:t>إن المعلمين المتواجدين في المنطقة الوسطية في الرسم البياني، أي عند اندماج المجالات الثلاثة، يتمتعون بالمهارات اللازمة لدمج التكنولوجيا في التعليم (</a:t>
            </a:r>
            <a:r>
              <a:rPr lang="en-US" sz="2800" dirty="0"/>
              <a:t>Mishra &amp; Koehler, </a:t>
            </a:r>
            <a:r>
              <a:rPr lang="en-US" sz="2800" dirty="0" smtClean="0"/>
              <a:t>2006</a:t>
            </a:r>
            <a:r>
              <a:rPr lang="ar-LB" sz="2800" dirty="0" smtClean="0"/>
              <a:t>)</a:t>
            </a:r>
            <a:endParaRPr lang="en-US" sz="2800" dirty="0"/>
          </a:p>
        </p:txBody>
      </p:sp>
      <p:pic>
        <p:nvPicPr>
          <p:cNvPr id="8" name="Content Placeholde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1943" y="1306286"/>
            <a:ext cx="6357258" cy="5551713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>
            <a:off x="4920342" y="4314423"/>
            <a:ext cx="3502441" cy="1287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870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462" y="1306288"/>
            <a:ext cx="10612192" cy="5524666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LB" dirty="0" smtClean="0"/>
              <a:t>2.1:مناقشة  </a:t>
            </a:r>
            <a:r>
              <a:rPr lang="ar-LB" dirty="0"/>
              <a:t>نتائج </a:t>
            </a:r>
            <a:r>
              <a:rPr lang="ar-LB" dirty="0" smtClean="0"/>
              <a:t>امتحان </a:t>
            </a:r>
            <a:r>
              <a:rPr lang="ar-LB"/>
              <a:t>اليوم </a:t>
            </a:r>
            <a:r>
              <a:rPr lang="ar-LB" smtClean="0"/>
              <a:t>السابق</a:t>
            </a:r>
            <a:endParaRPr lang="en-US" sz="5000" dirty="0"/>
          </a:p>
        </p:txBody>
      </p:sp>
      <p:sp>
        <p:nvSpPr>
          <p:cNvPr id="10" name="TextBox 9"/>
          <p:cNvSpPr txBox="1"/>
          <p:nvPr/>
        </p:nvSpPr>
        <p:spPr>
          <a:xfrm>
            <a:off x="1455312" y="6018588"/>
            <a:ext cx="24448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www.pixabay.com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17906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682625" indent="-682625" algn="r" rtl="1"/>
            <a:r>
              <a:rPr lang="ar-LB" sz="4000" dirty="0" smtClean="0"/>
              <a:t>د- </a:t>
            </a:r>
            <a:r>
              <a:rPr lang="en-US" sz="4000" dirty="0" err="1" smtClean="0"/>
              <a:t>Padagogy</a:t>
            </a:r>
            <a:r>
              <a:rPr lang="en-US" sz="4000" dirty="0" smtClean="0"/>
              <a:t> Wheel</a:t>
            </a:r>
            <a:endParaRPr lang="en-US" sz="4000" dirty="0"/>
          </a:p>
        </p:txBody>
      </p:sp>
      <p:sp>
        <p:nvSpPr>
          <p:cNvPr id="6" name="TextBox 5"/>
          <p:cNvSpPr txBox="1"/>
          <p:nvPr/>
        </p:nvSpPr>
        <p:spPr>
          <a:xfrm>
            <a:off x="309094" y="3090930"/>
            <a:ext cx="117841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hlinkClick r:id="rId2"/>
              </a:rPr>
              <a:t>https://</a:t>
            </a:r>
            <a:r>
              <a:rPr lang="en-US" sz="2800" dirty="0" smtClean="0">
                <a:hlinkClick r:id="rId2"/>
              </a:rPr>
              <a:t>designingoutcomes.com/assets/PadWheelV4/PadWheel_Poster_V4.pdf</a:t>
            </a:r>
            <a:endParaRPr lang="en-US" sz="2800" dirty="0" smtClean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89004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623888" indent="-623888" algn="r" rtl="1"/>
            <a:r>
              <a:rPr lang="ar-LB" sz="4000" dirty="0" smtClean="0"/>
              <a:t>اليونسكو </a:t>
            </a:r>
            <a:r>
              <a:rPr lang="ar-LB" sz="4000" dirty="0"/>
              <a:t>– تكنولوجيا المعلومات والاتصالات – إطار كفاية المعلمين</a:t>
            </a:r>
            <a:endParaRPr lang="en-US" sz="4000" dirty="0"/>
          </a:p>
        </p:txBody>
      </p:sp>
      <p:graphicFrame>
        <p:nvGraphicFramePr>
          <p:cNvPr id="5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0" y="1393825"/>
          <a:ext cx="11524343" cy="57991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647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44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045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105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29886">
                <a:tc>
                  <a:txBody>
                    <a:bodyPr/>
                    <a:lstStyle/>
                    <a:p>
                      <a:r>
                        <a:rPr lang="ar-LB" sz="2400" dirty="0" smtClean="0"/>
                        <a:t>اليونسكو في مجال تكنولوجيا المعلومات والاتصالات وإطار الكفاءة للمعلمين </a:t>
                      </a:r>
                      <a:endParaRPr lang="en-US" sz="24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ar-LB" sz="2400" dirty="0" smtClean="0"/>
                        <a:t>محو الأمية التكنولوجية</a:t>
                      </a:r>
                      <a:endParaRPr lang="en-US" sz="24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ar-LB" sz="2400" dirty="0" smtClean="0"/>
                        <a:t>تعميق</a:t>
                      </a:r>
                      <a:r>
                        <a:rPr lang="ar-LB" sz="2400" baseline="0" dirty="0" smtClean="0"/>
                        <a:t> المعرفة</a:t>
                      </a:r>
                      <a:endParaRPr lang="en-US" sz="24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ar-LB" sz="2400" dirty="0" smtClean="0"/>
                        <a:t>خلق المعرفة</a:t>
                      </a:r>
                      <a:endParaRPr lang="en-US" sz="24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9886">
                <a:tc>
                  <a:txBody>
                    <a:bodyPr/>
                    <a:lstStyle/>
                    <a:p>
                      <a:r>
                        <a:rPr lang="ar-LB" sz="2400" b="1" dirty="0" smtClean="0"/>
                        <a:t>فهم تكنولوجيا المعلومات والاتصالات في التعليم</a:t>
                      </a:r>
                      <a:endParaRPr lang="en-US" sz="2400" b="1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ar-LB" sz="2400" dirty="0" smtClean="0"/>
                        <a:t>الوعي بالسياسات</a:t>
                      </a:r>
                      <a:endParaRPr lang="en-US" sz="24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ar-LB" sz="2400" dirty="0" smtClean="0"/>
                        <a:t>فهم السياسات</a:t>
                      </a:r>
                      <a:endParaRPr lang="en-US" sz="24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ar-LB" sz="2400" dirty="0" smtClean="0"/>
                        <a:t>ابتكار السياسات</a:t>
                      </a:r>
                      <a:endParaRPr lang="en-US" sz="24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9886">
                <a:tc>
                  <a:txBody>
                    <a:bodyPr/>
                    <a:lstStyle/>
                    <a:p>
                      <a:r>
                        <a:rPr lang="ar-LB" sz="2400" b="1" dirty="0" smtClean="0"/>
                        <a:t>المناهج والتقييم</a:t>
                      </a:r>
                      <a:endParaRPr lang="en-US" sz="2400" b="1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ar-LB" sz="2400" dirty="0" smtClean="0"/>
                        <a:t>المعرفة</a:t>
                      </a:r>
                      <a:r>
                        <a:rPr lang="ar-LB" sz="2400" baseline="0" dirty="0" smtClean="0"/>
                        <a:t> الأساسية</a:t>
                      </a:r>
                      <a:endParaRPr lang="en-US" sz="24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ar-LB" sz="2400" dirty="0" smtClean="0"/>
                        <a:t>تطبيق المعرفة</a:t>
                      </a:r>
                      <a:endParaRPr lang="en-US" sz="24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ar-LB" sz="2400" dirty="0" smtClean="0"/>
                        <a:t>مهارات مجتمع</a:t>
                      </a:r>
                      <a:r>
                        <a:rPr lang="ar-LB" sz="2400" baseline="0" dirty="0" smtClean="0"/>
                        <a:t> المعرفة</a:t>
                      </a:r>
                      <a:endParaRPr lang="en-US" sz="24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9886">
                <a:tc>
                  <a:txBody>
                    <a:bodyPr/>
                    <a:lstStyle/>
                    <a:p>
                      <a:r>
                        <a:rPr lang="ar-LB" sz="2400" b="1" dirty="0" smtClean="0"/>
                        <a:t>المنهج التربوي</a:t>
                      </a:r>
                      <a:endParaRPr lang="en-US" sz="2400" b="1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ar-LB" sz="2400" dirty="0" smtClean="0"/>
                        <a:t>دمج التكنولوجيا</a:t>
                      </a:r>
                      <a:endParaRPr lang="en-US" sz="24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ar-LB" sz="2400" dirty="0" smtClean="0"/>
                        <a:t>حل المشاكل المعقدة</a:t>
                      </a:r>
                      <a:endParaRPr lang="en-US" sz="24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ar-LB" sz="2400" dirty="0" smtClean="0"/>
                        <a:t>الإدارة الذاتية</a:t>
                      </a:r>
                      <a:endParaRPr lang="en-US" sz="24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1048">
                <a:tc>
                  <a:txBody>
                    <a:bodyPr/>
                    <a:lstStyle/>
                    <a:p>
                      <a:r>
                        <a:rPr lang="ar-LB" sz="2400" b="1" dirty="0" smtClean="0"/>
                        <a:t>تكنولوجيا المعلومات والاتصالات</a:t>
                      </a:r>
                      <a:endParaRPr lang="en-US" sz="2400" b="1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ar-LB" sz="2400" dirty="0" smtClean="0"/>
                        <a:t>الأدوات الأساسية</a:t>
                      </a:r>
                      <a:endParaRPr lang="en-US" sz="24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ar-LB" sz="2400" dirty="0" smtClean="0"/>
                        <a:t>الأدوات المعقدة</a:t>
                      </a:r>
                      <a:endParaRPr lang="en-US" sz="24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ar-LB" sz="2400" dirty="0" smtClean="0"/>
                        <a:t>الأدوات المنتشرة</a:t>
                      </a:r>
                      <a:endParaRPr lang="en-US" sz="24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9886">
                <a:tc>
                  <a:txBody>
                    <a:bodyPr/>
                    <a:lstStyle/>
                    <a:p>
                      <a:r>
                        <a:rPr lang="ar-LB" sz="2400" b="1" dirty="0" smtClean="0"/>
                        <a:t>الإدارة والتنظيم</a:t>
                      </a:r>
                      <a:endParaRPr lang="en-US" sz="2400" b="1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ar-LB" sz="2400" dirty="0" smtClean="0"/>
                        <a:t>الصف النموذجي</a:t>
                      </a:r>
                      <a:endParaRPr lang="en-US" sz="24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ar-LB" sz="2400" dirty="0" smtClean="0"/>
                        <a:t>المجموعات التعاونية</a:t>
                      </a:r>
                      <a:endParaRPr lang="en-US" sz="24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ar-LB" sz="2400" dirty="0" smtClean="0"/>
                        <a:t>تنظيم التعلم</a:t>
                      </a:r>
                      <a:endParaRPr lang="en-US" sz="24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29886">
                <a:tc>
                  <a:txBody>
                    <a:bodyPr/>
                    <a:lstStyle/>
                    <a:p>
                      <a:r>
                        <a:rPr lang="ar-LB" sz="2400" b="1" dirty="0" smtClean="0"/>
                        <a:t>التدريب المهني</a:t>
                      </a:r>
                      <a:r>
                        <a:rPr lang="ar-LB" sz="2400" b="1" baseline="0" dirty="0" smtClean="0"/>
                        <a:t> للمعلمين</a:t>
                      </a:r>
                      <a:endParaRPr lang="en-US" sz="2400" b="1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ar-LB" sz="2400" dirty="0" smtClean="0"/>
                        <a:t>محو الأمية الرقمية</a:t>
                      </a:r>
                      <a:endParaRPr lang="en-US" sz="24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ar-LB" sz="2400" dirty="0" smtClean="0"/>
                        <a:t>الإدارة والتوجيه</a:t>
                      </a:r>
                      <a:endParaRPr lang="en-US" sz="24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ar-LB" sz="2400" dirty="0" smtClean="0"/>
                        <a:t>المعلم كمتعلم</a:t>
                      </a:r>
                      <a:r>
                        <a:rPr lang="ar-LB" sz="2400" baseline="0" dirty="0" smtClean="0"/>
                        <a:t> نموذجي</a:t>
                      </a:r>
                      <a:endParaRPr lang="en-US" sz="2400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Oval 2"/>
          <p:cNvSpPr/>
          <p:nvPr/>
        </p:nvSpPr>
        <p:spPr>
          <a:xfrm>
            <a:off x="-98474" y="4951827"/>
            <a:ext cx="5880295" cy="576775"/>
          </a:xfrm>
          <a:prstGeom prst="ellipse">
            <a:avLst/>
          </a:prstGeom>
          <a:noFill/>
          <a:ln w="38100">
            <a:solidFill>
              <a:srgbClr val="FF0000">
                <a:alpha val="90000"/>
              </a:srgbClr>
            </a:solidFill>
          </a:ln>
        </p:spPr>
        <p:style>
          <a:lnRef idx="2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9050" tIns="308887" rIns="888561" bIns="308887" numCol="1" spcCol="1270" rtlCol="0" anchor="t" anchorCtr="0">
            <a:noAutofit/>
          </a:bodyPr>
          <a:lstStyle/>
          <a:p>
            <a:pPr marL="285750" indent="-285750" algn="l" defTabSz="1333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n-US" sz="3000" kern="1200" dirty="0" smtClean="0"/>
          </a:p>
        </p:txBody>
      </p:sp>
      <p:sp>
        <p:nvSpPr>
          <p:cNvPr id="6" name="Oval 5"/>
          <p:cNvSpPr/>
          <p:nvPr/>
        </p:nvSpPr>
        <p:spPr>
          <a:xfrm rot="16200000">
            <a:off x="1467518" y="3161969"/>
            <a:ext cx="6088325" cy="2044448"/>
          </a:xfrm>
          <a:prstGeom prst="ellipse">
            <a:avLst/>
          </a:prstGeom>
          <a:noFill/>
          <a:ln w="38100">
            <a:solidFill>
              <a:srgbClr val="FF0000">
                <a:alpha val="90000"/>
              </a:srgbClr>
            </a:solidFill>
          </a:ln>
        </p:spPr>
        <p:style>
          <a:lnRef idx="2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9050" tIns="308887" rIns="888561" bIns="308887" numCol="1" spcCol="1270" rtlCol="0" anchor="t" anchorCtr="0">
            <a:noAutofit/>
          </a:bodyPr>
          <a:lstStyle/>
          <a:p>
            <a:pPr marL="285750" indent="-285750" algn="l" defTabSz="1333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n-US" sz="3000" kern="1200" dirty="0" smtClean="0"/>
          </a:p>
        </p:txBody>
      </p:sp>
    </p:spTree>
    <p:extLst>
      <p:ext uri="{BB962C8B-B14F-4D97-AF65-F5344CB8AC3E}">
        <p14:creationId xmlns:p14="http://schemas.microsoft.com/office/powerpoint/2010/main" val="377575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>
                <a:effectLst/>
              </a:rPr>
              <a:t>I</a:t>
            </a:r>
            <a:r>
              <a:rPr lang="en-US" sz="3200" dirty="0">
                <a:effectLst/>
              </a:rPr>
              <a:t>nternational </a:t>
            </a:r>
            <a:r>
              <a:rPr lang="en-US" sz="3200" b="1" dirty="0">
                <a:effectLst/>
              </a:rPr>
              <a:t>S</a:t>
            </a:r>
            <a:r>
              <a:rPr lang="en-US" sz="3200" dirty="0">
                <a:effectLst/>
              </a:rPr>
              <a:t>ociety for </a:t>
            </a:r>
            <a:r>
              <a:rPr lang="en-US" sz="3200" b="1" dirty="0">
                <a:effectLst/>
              </a:rPr>
              <a:t>T</a:t>
            </a:r>
            <a:r>
              <a:rPr lang="en-US" sz="3200" dirty="0">
                <a:effectLst/>
              </a:rPr>
              <a:t>echnology in </a:t>
            </a:r>
            <a:r>
              <a:rPr lang="en-US" sz="3200" b="1" dirty="0">
                <a:effectLst/>
              </a:rPr>
              <a:t>E</a:t>
            </a:r>
            <a:r>
              <a:rPr lang="en-US" sz="3200" dirty="0">
                <a:effectLst/>
              </a:rPr>
              <a:t>ducation. </a:t>
            </a:r>
            <a:br>
              <a:rPr lang="en-US" sz="3200" dirty="0">
                <a:effectLst/>
              </a:rPr>
            </a:b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781" y="1360821"/>
            <a:ext cx="6250615" cy="5610185"/>
          </a:xfrm>
        </p:spPr>
      </p:pic>
      <p:sp>
        <p:nvSpPr>
          <p:cNvPr id="3" name="Rectangle 2"/>
          <p:cNvSpPr/>
          <p:nvPr/>
        </p:nvSpPr>
        <p:spPr>
          <a:xfrm>
            <a:off x="635931" y="6100076"/>
            <a:ext cx="51483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hlinkClick r:id="rId3"/>
              </a:rPr>
              <a:t>https://</a:t>
            </a:r>
            <a:r>
              <a:rPr lang="en-US" sz="2000" b="1" dirty="0" smtClean="0">
                <a:hlinkClick r:id="rId3"/>
              </a:rPr>
              <a:t>www.iste.org/standards/for-educators</a:t>
            </a:r>
            <a:endParaRPr lang="ar-LB" sz="2000" b="1" dirty="0" smtClean="0"/>
          </a:p>
          <a:p>
            <a:endParaRPr lang="en-US" sz="2000" b="1" dirty="0"/>
          </a:p>
        </p:txBody>
      </p:sp>
      <p:sp>
        <p:nvSpPr>
          <p:cNvPr id="5" name="Oval 4"/>
          <p:cNvSpPr/>
          <p:nvPr/>
        </p:nvSpPr>
        <p:spPr>
          <a:xfrm>
            <a:off x="4049487" y="4441371"/>
            <a:ext cx="1472541" cy="1140031"/>
          </a:xfrm>
          <a:prstGeom prst="ellipse">
            <a:avLst/>
          </a:prstGeom>
          <a:solidFill>
            <a:schemeClr val="tx1">
              <a:alpha val="90000"/>
            </a:schemeClr>
          </a:solidFill>
        </p:spPr>
        <p:style>
          <a:lnRef idx="2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9050" tIns="308887" rIns="888561" bIns="308887" numCol="1" spcCol="1270" rtlCol="0" anchor="t" anchorCtr="0">
            <a:noAutofit/>
          </a:bodyPr>
          <a:lstStyle/>
          <a:p>
            <a:pPr marL="285750" indent="-285750" algn="l" defTabSz="1333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n-US" sz="3000" kern="1200" dirty="0" smtClean="0"/>
          </a:p>
        </p:txBody>
      </p:sp>
      <p:sp>
        <p:nvSpPr>
          <p:cNvPr id="6" name="Oval 5"/>
          <p:cNvSpPr/>
          <p:nvPr/>
        </p:nvSpPr>
        <p:spPr>
          <a:xfrm>
            <a:off x="3489367" y="3073729"/>
            <a:ext cx="1472541" cy="1140031"/>
          </a:xfrm>
          <a:prstGeom prst="ellipse">
            <a:avLst/>
          </a:prstGeom>
          <a:solidFill>
            <a:schemeClr val="tx1">
              <a:alpha val="90000"/>
            </a:schemeClr>
          </a:solidFill>
        </p:spPr>
        <p:style>
          <a:lnRef idx="2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9050" tIns="308887" rIns="888561" bIns="308887" numCol="1" spcCol="1270" rtlCol="0" anchor="t" anchorCtr="0">
            <a:noAutofit/>
          </a:bodyPr>
          <a:lstStyle/>
          <a:p>
            <a:pPr marL="285750" indent="-285750" defTabSz="1333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n-US" sz="3000" dirty="0"/>
          </a:p>
        </p:txBody>
      </p:sp>
      <p:sp>
        <p:nvSpPr>
          <p:cNvPr id="7" name="Oval 6"/>
          <p:cNvSpPr/>
          <p:nvPr/>
        </p:nvSpPr>
        <p:spPr>
          <a:xfrm>
            <a:off x="4308765" y="1779318"/>
            <a:ext cx="1472541" cy="1140031"/>
          </a:xfrm>
          <a:prstGeom prst="ellipse">
            <a:avLst/>
          </a:prstGeom>
          <a:solidFill>
            <a:schemeClr val="tx1">
              <a:alpha val="90000"/>
            </a:schemeClr>
          </a:solidFill>
        </p:spPr>
        <p:style>
          <a:lnRef idx="2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9050" tIns="308887" rIns="888561" bIns="308887" numCol="1" spcCol="1270" rtlCol="0" anchor="t" anchorCtr="0">
            <a:noAutofit/>
          </a:bodyPr>
          <a:lstStyle/>
          <a:p>
            <a:pPr marL="285750" indent="-285750" algn="l" defTabSz="1333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n-US" sz="3000" kern="1200" dirty="0" smtClean="0"/>
          </a:p>
        </p:txBody>
      </p:sp>
      <p:sp>
        <p:nvSpPr>
          <p:cNvPr id="8" name="Oval 7"/>
          <p:cNvSpPr/>
          <p:nvPr/>
        </p:nvSpPr>
        <p:spPr>
          <a:xfrm>
            <a:off x="6101939" y="1518061"/>
            <a:ext cx="1472541" cy="1140031"/>
          </a:xfrm>
          <a:prstGeom prst="ellipse">
            <a:avLst/>
          </a:prstGeom>
          <a:solidFill>
            <a:schemeClr val="tx1">
              <a:alpha val="90000"/>
            </a:schemeClr>
          </a:solidFill>
        </p:spPr>
        <p:style>
          <a:lnRef idx="2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9050" tIns="308887" rIns="888561" bIns="308887" numCol="1" spcCol="1270" rtlCol="0" anchor="t" anchorCtr="0">
            <a:noAutofit/>
          </a:bodyPr>
          <a:lstStyle/>
          <a:p>
            <a:pPr marL="285750" indent="-285750" algn="l" defTabSz="1333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n-US" sz="3000" kern="1200" dirty="0" smtClean="0"/>
          </a:p>
        </p:txBody>
      </p:sp>
      <p:sp>
        <p:nvSpPr>
          <p:cNvPr id="9" name="Oval 8"/>
          <p:cNvSpPr/>
          <p:nvPr/>
        </p:nvSpPr>
        <p:spPr>
          <a:xfrm>
            <a:off x="7206344" y="2491838"/>
            <a:ext cx="1472541" cy="1140031"/>
          </a:xfrm>
          <a:prstGeom prst="ellipse">
            <a:avLst/>
          </a:prstGeom>
          <a:solidFill>
            <a:schemeClr val="tx1">
              <a:alpha val="90000"/>
            </a:schemeClr>
          </a:solidFill>
        </p:spPr>
        <p:style>
          <a:lnRef idx="2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9050" tIns="308887" rIns="888561" bIns="308887" numCol="1" spcCol="1270" rtlCol="0" anchor="t" anchorCtr="0">
            <a:noAutofit/>
          </a:bodyPr>
          <a:lstStyle/>
          <a:p>
            <a:pPr marL="285750" indent="-285750" algn="l" defTabSz="1333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n-US" sz="3000" kern="1200" dirty="0" smtClean="0"/>
          </a:p>
        </p:txBody>
      </p:sp>
      <p:sp>
        <p:nvSpPr>
          <p:cNvPr id="10" name="Oval 9"/>
          <p:cNvSpPr/>
          <p:nvPr/>
        </p:nvSpPr>
        <p:spPr>
          <a:xfrm>
            <a:off x="7111341" y="3928752"/>
            <a:ext cx="1472541" cy="1140031"/>
          </a:xfrm>
          <a:prstGeom prst="ellipse">
            <a:avLst/>
          </a:prstGeom>
          <a:solidFill>
            <a:schemeClr val="tx1">
              <a:alpha val="90000"/>
            </a:schemeClr>
          </a:solidFill>
        </p:spPr>
        <p:style>
          <a:lnRef idx="2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9050" tIns="308887" rIns="888561" bIns="308887" numCol="1" spcCol="1270" rtlCol="0" anchor="t" anchorCtr="0">
            <a:noAutofit/>
          </a:bodyPr>
          <a:lstStyle/>
          <a:p>
            <a:pPr marL="285750" indent="-285750" algn="l" defTabSz="1333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n-US" sz="3000" kern="1200" dirty="0" smtClean="0"/>
          </a:p>
        </p:txBody>
      </p:sp>
      <p:sp>
        <p:nvSpPr>
          <p:cNvPr id="11" name="Oval 10"/>
          <p:cNvSpPr/>
          <p:nvPr/>
        </p:nvSpPr>
        <p:spPr>
          <a:xfrm>
            <a:off x="5698178" y="4914404"/>
            <a:ext cx="1472541" cy="1140031"/>
          </a:xfrm>
          <a:prstGeom prst="ellipse">
            <a:avLst/>
          </a:prstGeom>
          <a:solidFill>
            <a:schemeClr val="tx1">
              <a:alpha val="90000"/>
            </a:schemeClr>
          </a:solidFill>
        </p:spPr>
        <p:style>
          <a:lnRef idx="2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9050" tIns="308887" rIns="888561" bIns="308887" numCol="1" spcCol="1270" rtlCol="0" anchor="t" anchorCtr="0">
            <a:noAutofit/>
          </a:bodyPr>
          <a:lstStyle/>
          <a:p>
            <a:pPr marL="285750" indent="-285750" algn="l" defTabSz="1333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n-US" sz="3000" kern="1200" dirty="0" smtClean="0"/>
          </a:p>
        </p:txBody>
      </p:sp>
    </p:spTree>
    <p:extLst>
      <p:ext uri="{BB962C8B-B14F-4D97-AF65-F5344CB8AC3E}">
        <p14:creationId xmlns:p14="http://schemas.microsoft.com/office/powerpoint/2010/main" val="1496448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 rtl="1"/>
            <a:r>
              <a:rPr lang="ar-LB" smtClean="0"/>
              <a:t>أ- اليونسكو – تكنولوجيا المعلومات والاتصالات – إطار كفاية المعلمين + </a:t>
            </a:r>
            <a:r>
              <a:rPr lang="en-US" smtClean="0"/>
              <a:t>ISTE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lum bright="-40000" contrast="40000"/>
          </a:blip>
          <a:srcRect r="3203"/>
          <a:stretch/>
        </p:blipFill>
        <p:spPr>
          <a:xfrm>
            <a:off x="0" y="1473959"/>
            <a:ext cx="11445098" cy="416373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891657" y="2075899"/>
            <a:ext cx="22172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LB" b="1" dirty="0">
                <a:solidFill>
                  <a:schemeClr val="bg1"/>
                </a:solidFill>
              </a:rPr>
              <a:t>تسهيل </a:t>
            </a:r>
            <a:r>
              <a:rPr lang="ar-LB" b="1" dirty="0" smtClean="0">
                <a:solidFill>
                  <a:schemeClr val="bg1"/>
                </a:solidFill>
              </a:rPr>
              <a:t>تعلم </a:t>
            </a:r>
            <a:r>
              <a:rPr lang="ar-LB" b="1" dirty="0">
                <a:solidFill>
                  <a:schemeClr val="bg1"/>
                </a:solidFill>
              </a:rPr>
              <a:t>الطلاب </a:t>
            </a:r>
            <a:r>
              <a:rPr lang="ar-LB" b="1" dirty="0" smtClean="0">
                <a:solidFill>
                  <a:schemeClr val="bg1"/>
                </a:solidFill>
              </a:rPr>
              <a:t>والإبداع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485244" y="3985232"/>
            <a:ext cx="27478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LB" b="1" dirty="0">
                <a:solidFill>
                  <a:schemeClr val="bg1"/>
                </a:solidFill>
              </a:rPr>
              <a:t>الانخراط في النمو المهني </a:t>
            </a:r>
            <a:r>
              <a:rPr lang="ar-LB" b="1" dirty="0" smtClean="0">
                <a:solidFill>
                  <a:schemeClr val="bg1"/>
                </a:solidFill>
              </a:rPr>
              <a:t>والقيادة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461452" y="2634733"/>
            <a:ext cx="36920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LB" b="1" dirty="0">
                <a:solidFill>
                  <a:schemeClr val="bg1"/>
                </a:solidFill>
              </a:rPr>
              <a:t>تصميم وتطوير تجارب التعلم الرقمي </a:t>
            </a:r>
            <a:r>
              <a:rPr lang="ar-LB" b="1" dirty="0" smtClean="0">
                <a:solidFill>
                  <a:schemeClr val="bg1"/>
                </a:solidFill>
              </a:rPr>
              <a:t>والتقييمات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455172" y="3125064"/>
            <a:ext cx="26901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LB" b="1" dirty="0">
                <a:solidFill>
                  <a:schemeClr val="bg1"/>
                </a:solidFill>
              </a:rPr>
              <a:t>نموذج عصر العمل الرقمي والتعلم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23271" y="3496125"/>
            <a:ext cx="34355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LB" b="1" dirty="0">
                <a:solidFill>
                  <a:schemeClr val="bg1"/>
                </a:solidFill>
              </a:rPr>
              <a:t>تعزيز ونمذجة المواطنة </a:t>
            </a:r>
            <a:r>
              <a:rPr lang="ar-LB" b="1" dirty="0" smtClean="0">
                <a:solidFill>
                  <a:schemeClr val="bg1"/>
                </a:solidFill>
              </a:rPr>
              <a:t>الرقمية والمسؤولية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097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29566" y="1"/>
            <a:ext cx="9062433" cy="1306286"/>
          </a:xfrm>
        </p:spPr>
        <p:txBody>
          <a:bodyPr>
            <a:noAutofit/>
          </a:bodyPr>
          <a:lstStyle/>
          <a:p>
            <a:pPr marL="682625" indent="-682625" algn="r" rtl="1"/>
            <a:r>
              <a:rPr lang="ar-LB" sz="3600" dirty="0"/>
              <a:t>أ- اليونسكو – تكنولوجيا </a:t>
            </a:r>
            <a:r>
              <a:rPr lang="ar-LB" sz="3600" dirty="0" smtClean="0"/>
              <a:t>المعلومات </a:t>
            </a:r>
            <a:r>
              <a:rPr lang="ar-LB" sz="3600" dirty="0"/>
              <a:t>والاتصالات – إطار </a:t>
            </a:r>
            <a:r>
              <a:rPr lang="ar-LB" sz="3600" dirty="0" smtClean="0"/>
              <a:t>كفاية المعلمين: جوانب </a:t>
            </a:r>
            <a:r>
              <a:rPr lang="ar-LB" sz="3600" dirty="0"/>
              <a:t>عمل المعلمين نحو مراحل </a:t>
            </a:r>
            <a:r>
              <a:rPr lang="ar-LB" sz="3600" dirty="0" smtClean="0"/>
              <a:t>التدريس</a:t>
            </a:r>
            <a:endParaRPr lang="en-US" sz="36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lum bright="-20000" contrast="40000"/>
          </a:blip>
          <a:srcRect l="2962" t="3677" r="9170" b="17532"/>
          <a:stretch/>
        </p:blipFill>
        <p:spPr>
          <a:xfrm>
            <a:off x="1255694" y="2139513"/>
            <a:ext cx="9523924" cy="421139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254" y="4684532"/>
            <a:ext cx="1409524" cy="10539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0605" y="1988102"/>
            <a:ext cx="1434921" cy="10539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4856" y="4633311"/>
            <a:ext cx="1409524" cy="109206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2686" y="1850118"/>
            <a:ext cx="1434921" cy="104127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254" y="2825549"/>
            <a:ext cx="1320635" cy="114285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2889" y="1189567"/>
            <a:ext cx="1409524" cy="106666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8782" y="5548994"/>
            <a:ext cx="1422222" cy="114285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147" y="1176931"/>
            <a:ext cx="1320635" cy="114285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 rot="2633086">
            <a:off x="2021116" y="5059882"/>
            <a:ext cx="2053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LB" b="1" dirty="0" smtClean="0">
                <a:solidFill>
                  <a:schemeClr val="bg1"/>
                </a:solidFill>
              </a:rPr>
              <a:t>المناهج </a:t>
            </a:r>
            <a:r>
              <a:rPr lang="ar-LB" b="1" dirty="0">
                <a:solidFill>
                  <a:schemeClr val="bg1"/>
                </a:solidFill>
              </a:rPr>
              <a:t>الدراسية والتقييم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rot="19118426">
            <a:off x="2181307" y="3138316"/>
            <a:ext cx="16273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LB" b="1" dirty="0">
                <a:solidFill>
                  <a:schemeClr val="bg1"/>
                </a:solidFill>
                <a:latin typeface="arial" panose="020B0604020202020204" pitchFamily="34" charset="0"/>
              </a:rPr>
              <a:t>علم اصول التدريس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381274" y="2727500"/>
            <a:ext cx="13163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LB" b="1" dirty="0" smtClean="0">
                <a:solidFill>
                  <a:schemeClr val="bg1"/>
                </a:solidFill>
              </a:rPr>
              <a:t>التنظيم </a:t>
            </a:r>
            <a:r>
              <a:rPr lang="ar-LB" b="1" dirty="0">
                <a:solidFill>
                  <a:schemeClr val="bg1"/>
                </a:solidFill>
              </a:rPr>
              <a:t>والإدارة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 rot="2446163">
            <a:off x="7858660" y="3151569"/>
            <a:ext cx="25971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LB" b="1" dirty="0">
                <a:solidFill>
                  <a:schemeClr val="bg1"/>
                </a:solidFill>
              </a:rPr>
              <a:t>تكنولوجيا المعلومات والاتصالات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rot="19131648">
            <a:off x="8290558" y="5073134"/>
            <a:ext cx="16273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LB" b="1" dirty="0" smtClean="0">
                <a:solidFill>
                  <a:schemeClr val="bg1"/>
                </a:solidFill>
              </a:rPr>
              <a:t>التعلم </a:t>
            </a:r>
            <a:r>
              <a:rPr lang="ar-LB" b="1" dirty="0">
                <a:solidFill>
                  <a:schemeClr val="bg1"/>
                </a:solidFill>
              </a:rPr>
              <a:t>المهني للمعلم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153154" y="5921273"/>
            <a:ext cx="3693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LB" b="1" dirty="0">
                <a:solidFill>
                  <a:schemeClr val="bg1"/>
                </a:solidFill>
              </a:rPr>
              <a:t>فهم تكنولوجيا المعلومات والاتصالات في التعليم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4056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623888" indent="-623888" algn="r" rtl="1"/>
            <a:r>
              <a:rPr lang="ar-LB" sz="4000" dirty="0"/>
              <a:t>د- صورة المعلمين للتربية التحويلية: اليونسكو في مجال تكنولوجيا المعلومات والاتصالات وإطار </a:t>
            </a:r>
            <a:r>
              <a:rPr lang="ar-LB" sz="4000" dirty="0" smtClean="0"/>
              <a:t>الكفاية للمعلمين</a:t>
            </a:r>
            <a:endParaRPr lang="en-US" sz="4000" dirty="0"/>
          </a:p>
        </p:txBody>
      </p:sp>
      <p:sp>
        <p:nvSpPr>
          <p:cNvPr id="4" name="Freeform 3"/>
          <p:cNvSpPr/>
          <p:nvPr/>
        </p:nvSpPr>
        <p:spPr>
          <a:xfrm>
            <a:off x="1" y="1510534"/>
            <a:ext cx="7053262" cy="2318695"/>
          </a:xfrm>
          <a:custGeom>
            <a:avLst/>
            <a:gdLst>
              <a:gd name="connsiteX0" fmla="*/ 0 w 6914197"/>
              <a:gd name="connsiteY0" fmla="*/ 289837 h 2318695"/>
              <a:gd name="connsiteX1" fmla="*/ 5754850 w 6914197"/>
              <a:gd name="connsiteY1" fmla="*/ 289837 h 2318695"/>
              <a:gd name="connsiteX2" fmla="*/ 5754850 w 6914197"/>
              <a:gd name="connsiteY2" fmla="*/ 0 h 2318695"/>
              <a:gd name="connsiteX3" fmla="*/ 6914197 w 6914197"/>
              <a:gd name="connsiteY3" fmla="*/ 1159348 h 2318695"/>
              <a:gd name="connsiteX4" fmla="*/ 5754850 w 6914197"/>
              <a:gd name="connsiteY4" fmla="*/ 2318695 h 2318695"/>
              <a:gd name="connsiteX5" fmla="*/ 5754850 w 6914197"/>
              <a:gd name="connsiteY5" fmla="*/ 2028858 h 2318695"/>
              <a:gd name="connsiteX6" fmla="*/ 0 w 6914197"/>
              <a:gd name="connsiteY6" fmla="*/ 2028858 h 2318695"/>
              <a:gd name="connsiteX7" fmla="*/ 0 w 6914197"/>
              <a:gd name="connsiteY7" fmla="*/ 289837 h 2318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14197" h="2318695">
                <a:moveTo>
                  <a:pt x="0" y="289837"/>
                </a:moveTo>
                <a:lnTo>
                  <a:pt x="5754850" y="289837"/>
                </a:lnTo>
                <a:lnTo>
                  <a:pt x="5754850" y="0"/>
                </a:lnTo>
                <a:lnTo>
                  <a:pt x="6914197" y="1159348"/>
                </a:lnTo>
                <a:lnTo>
                  <a:pt x="5754850" y="2318695"/>
                </a:lnTo>
                <a:lnTo>
                  <a:pt x="5754850" y="2028858"/>
                </a:lnTo>
                <a:lnTo>
                  <a:pt x="0" y="2028858"/>
                </a:lnTo>
                <a:lnTo>
                  <a:pt x="0" y="289837"/>
                </a:lnTo>
                <a:close/>
              </a:path>
            </a:pathLst>
          </a:cu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miter lim="800000"/>
          </a:ln>
        </p:spPr>
        <p:style>
          <a:lnRef idx="2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9050" tIns="308887" rIns="888561" bIns="308887" numCol="1" spcCol="1270" anchor="t" anchorCtr="0">
            <a:noAutofit/>
          </a:bodyPr>
          <a:lstStyle/>
          <a:p>
            <a:pPr marL="285750" lvl="1" indent="-285750" algn="r" defTabSz="1333500" rtl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ar-LB" sz="3000" kern="1200" dirty="0" smtClean="0"/>
              <a:t>الوعي بالسياسات</a:t>
            </a:r>
            <a:endParaRPr lang="en-US" sz="3000" kern="1200" dirty="0"/>
          </a:p>
          <a:p>
            <a:pPr marL="285750" lvl="1" indent="-285750" algn="r" defTabSz="1333500" rtl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ar-LB" sz="3000" kern="1200" dirty="0" smtClean="0"/>
              <a:t>القدرة على توضيح كيفية دعم سياسة الممارسات الصفية</a:t>
            </a:r>
            <a:endParaRPr lang="en-US" sz="3000" kern="1200" dirty="0"/>
          </a:p>
        </p:txBody>
      </p:sp>
      <p:sp>
        <p:nvSpPr>
          <p:cNvPr id="5" name="Freeform 4"/>
          <p:cNvSpPr/>
          <p:nvPr/>
        </p:nvSpPr>
        <p:spPr>
          <a:xfrm>
            <a:off x="7068457" y="1481504"/>
            <a:ext cx="4609465" cy="2318695"/>
          </a:xfrm>
          <a:custGeom>
            <a:avLst/>
            <a:gdLst>
              <a:gd name="connsiteX0" fmla="*/ 0 w 4609465"/>
              <a:gd name="connsiteY0" fmla="*/ 386457 h 2318695"/>
              <a:gd name="connsiteX1" fmla="*/ 386457 w 4609465"/>
              <a:gd name="connsiteY1" fmla="*/ 0 h 2318695"/>
              <a:gd name="connsiteX2" fmla="*/ 4223008 w 4609465"/>
              <a:gd name="connsiteY2" fmla="*/ 0 h 2318695"/>
              <a:gd name="connsiteX3" fmla="*/ 4609465 w 4609465"/>
              <a:gd name="connsiteY3" fmla="*/ 386457 h 2318695"/>
              <a:gd name="connsiteX4" fmla="*/ 4609465 w 4609465"/>
              <a:gd name="connsiteY4" fmla="*/ 1932238 h 2318695"/>
              <a:gd name="connsiteX5" fmla="*/ 4223008 w 4609465"/>
              <a:gd name="connsiteY5" fmla="*/ 2318695 h 2318695"/>
              <a:gd name="connsiteX6" fmla="*/ 386457 w 4609465"/>
              <a:gd name="connsiteY6" fmla="*/ 2318695 h 2318695"/>
              <a:gd name="connsiteX7" fmla="*/ 0 w 4609465"/>
              <a:gd name="connsiteY7" fmla="*/ 1932238 h 2318695"/>
              <a:gd name="connsiteX8" fmla="*/ 0 w 4609465"/>
              <a:gd name="connsiteY8" fmla="*/ 386457 h 2318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09465" h="2318695">
                <a:moveTo>
                  <a:pt x="0" y="386457"/>
                </a:moveTo>
                <a:cubicBezTo>
                  <a:pt x="0" y="173023"/>
                  <a:pt x="173023" y="0"/>
                  <a:pt x="386457" y="0"/>
                </a:cubicBezTo>
                <a:lnTo>
                  <a:pt x="4223008" y="0"/>
                </a:lnTo>
                <a:cubicBezTo>
                  <a:pt x="4436442" y="0"/>
                  <a:pt x="4609465" y="173023"/>
                  <a:pt x="4609465" y="386457"/>
                </a:cubicBezTo>
                <a:lnTo>
                  <a:pt x="4609465" y="1932238"/>
                </a:lnTo>
                <a:cubicBezTo>
                  <a:pt x="4609465" y="2145672"/>
                  <a:pt x="4436442" y="2318695"/>
                  <a:pt x="4223008" y="2318695"/>
                </a:cubicBezTo>
                <a:lnTo>
                  <a:pt x="386457" y="2318695"/>
                </a:lnTo>
                <a:cubicBezTo>
                  <a:pt x="173023" y="2318695"/>
                  <a:pt x="0" y="2145672"/>
                  <a:pt x="0" y="1932238"/>
                </a:cubicBezTo>
                <a:lnTo>
                  <a:pt x="0" y="386457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4639" tIns="198914" rIns="284639" bIns="198914" numCol="1" spcCol="1270" anchor="ctr" anchorCtr="0">
            <a:noAutofit/>
          </a:bodyPr>
          <a:lstStyle/>
          <a:p>
            <a:pPr lvl="0" algn="ctr" defTabSz="2000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LB" sz="4500" kern="1200" dirty="0" smtClean="0"/>
              <a:t>فهم تكنولوجيا المعلومات والاتصالات في التعليم</a:t>
            </a:r>
            <a:endParaRPr lang="en-US" sz="4500" kern="1200" dirty="0"/>
          </a:p>
        </p:txBody>
      </p:sp>
      <p:sp>
        <p:nvSpPr>
          <p:cNvPr id="7" name="Freeform 6"/>
          <p:cNvSpPr/>
          <p:nvPr/>
        </p:nvSpPr>
        <p:spPr>
          <a:xfrm>
            <a:off x="1" y="3843384"/>
            <a:ext cx="7053262" cy="2318695"/>
          </a:xfrm>
          <a:custGeom>
            <a:avLst/>
            <a:gdLst>
              <a:gd name="connsiteX0" fmla="*/ 0 w 6914197"/>
              <a:gd name="connsiteY0" fmla="*/ 289837 h 2318695"/>
              <a:gd name="connsiteX1" fmla="*/ 5754850 w 6914197"/>
              <a:gd name="connsiteY1" fmla="*/ 289837 h 2318695"/>
              <a:gd name="connsiteX2" fmla="*/ 5754850 w 6914197"/>
              <a:gd name="connsiteY2" fmla="*/ 0 h 2318695"/>
              <a:gd name="connsiteX3" fmla="*/ 6914197 w 6914197"/>
              <a:gd name="connsiteY3" fmla="*/ 1159348 h 2318695"/>
              <a:gd name="connsiteX4" fmla="*/ 5754850 w 6914197"/>
              <a:gd name="connsiteY4" fmla="*/ 2318695 h 2318695"/>
              <a:gd name="connsiteX5" fmla="*/ 5754850 w 6914197"/>
              <a:gd name="connsiteY5" fmla="*/ 2028858 h 2318695"/>
              <a:gd name="connsiteX6" fmla="*/ 0 w 6914197"/>
              <a:gd name="connsiteY6" fmla="*/ 2028858 h 2318695"/>
              <a:gd name="connsiteX7" fmla="*/ 0 w 6914197"/>
              <a:gd name="connsiteY7" fmla="*/ 289837 h 2318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14197" h="2318695">
                <a:moveTo>
                  <a:pt x="0" y="289837"/>
                </a:moveTo>
                <a:lnTo>
                  <a:pt x="5754850" y="289837"/>
                </a:lnTo>
                <a:lnTo>
                  <a:pt x="5754850" y="0"/>
                </a:lnTo>
                <a:lnTo>
                  <a:pt x="6914197" y="1159348"/>
                </a:lnTo>
                <a:lnTo>
                  <a:pt x="5754850" y="2318695"/>
                </a:lnTo>
                <a:lnTo>
                  <a:pt x="5754850" y="2028858"/>
                </a:lnTo>
                <a:lnTo>
                  <a:pt x="0" y="2028858"/>
                </a:lnTo>
                <a:lnTo>
                  <a:pt x="0" y="289837"/>
                </a:lnTo>
                <a:close/>
              </a:path>
            </a:pathLst>
          </a:custGeom>
        </p:spPr>
        <p:style>
          <a:lnRef idx="2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9050" tIns="308887" rIns="888561" bIns="308887" numCol="1" spcCol="1270" anchor="t" anchorCtr="0">
            <a:noAutofit/>
          </a:bodyPr>
          <a:lstStyle/>
          <a:p>
            <a:pPr marL="285750" lvl="1" indent="-285750" algn="r" defTabSz="1333500" rtl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ar-LB" sz="3000" kern="1200" baseline="0" dirty="0" smtClean="0"/>
              <a:t>التمتع بمعرفة ممتازة حول مواضيع ومعايير المناهج الدراسية، فضلا عن استراتيجيات التقييم</a:t>
            </a:r>
            <a:endParaRPr lang="en-US" sz="3000" kern="1200" dirty="0"/>
          </a:p>
          <a:p>
            <a:pPr marL="285750" lvl="1" indent="-285750" algn="r" defTabSz="1333500" rtl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ar-LB" sz="3000" kern="1200" baseline="0" dirty="0" smtClean="0"/>
              <a:t>القدرة على دمج استخدام التكنولوجيا</a:t>
            </a:r>
            <a:endParaRPr lang="en-US" sz="3000" kern="1200" dirty="0"/>
          </a:p>
        </p:txBody>
      </p:sp>
      <p:sp>
        <p:nvSpPr>
          <p:cNvPr id="8" name="Freeform 7"/>
          <p:cNvSpPr/>
          <p:nvPr/>
        </p:nvSpPr>
        <p:spPr>
          <a:xfrm>
            <a:off x="7068457" y="3959498"/>
            <a:ext cx="4609465" cy="2318695"/>
          </a:xfrm>
          <a:custGeom>
            <a:avLst/>
            <a:gdLst>
              <a:gd name="connsiteX0" fmla="*/ 0 w 4609465"/>
              <a:gd name="connsiteY0" fmla="*/ 386457 h 2318695"/>
              <a:gd name="connsiteX1" fmla="*/ 386457 w 4609465"/>
              <a:gd name="connsiteY1" fmla="*/ 0 h 2318695"/>
              <a:gd name="connsiteX2" fmla="*/ 4223008 w 4609465"/>
              <a:gd name="connsiteY2" fmla="*/ 0 h 2318695"/>
              <a:gd name="connsiteX3" fmla="*/ 4609465 w 4609465"/>
              <a:gd name="connsiteY3" fmla="*/ 386457 h 2318695"/>
              <a:gd name="connsiteX4" fmla="*/ 4609465 w 4609465"/>
              <a:gd name="connsiteY4" fmla="*/ 1932238 h 2318695"/>
              <a:gd name="connsiteX5" fmla="*/ 4223008 w 4609465"/>
              <a:gd name="connsiteY5" fmla="*/ 2318695 h 2318695"/>
              <a:gd name="connsiteX6" fmla="*/ 386457 w 4609465"/>
              <a:gd name="connsiteY6" fmla="*/ 2318695 h 2318695"/>
              <a:gd name="connsiteX7" fmla="*/ 0 w 4609465"/>
              <a:gd name="connsiteY7" fmla="*/ 1932238 h 2318695"/>
              <a:gd name="connsiteX8" fmla="*/ 0 w 4609465"/>
              <a:gd name="connsiteY8" fmla="*/ 386457 h 2318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09465" h="2318695">
                <a:moveTo>
                  <a:pt x="0" y="386457"/>
                </a:moveTo>
                <a:cubicBezTo>
                  <a:pt x="0" y="173023"/>
                  <a:pt x="173023" y="0"/>
                  <a:pt x="386457" y="0"/>
                </a:cubicBezTo>
                <a:lnTo>
                  <a:pt x="4223008" y="0"/>
                </a:lnTo>
                <a:cubicBezTo>
                  <a:pt x="4436442" y="0"/>
                  <a:pt x="4609465" y="173023"/>
                  <a:pt x="4609465" y="386457"/>
                </a:cubicBezTo>
                <a:lnTo>
                  <a:pt x="4609465" y="1932238"/>
                </a:lnTo>
                <a:cubicBezTo>
                  <a:pt x="4609465" y="2145672"/>
                  <a:pt x="4436442" y="2318695"/>
                  <a:pt x="4223008" y="2318695"/>
                </a:cubicBezTo>
                <a:lnTo>
                  <a:pt x="386457" y="2318695"/>
                </a:lnTo>
                <a:cubicBezTo>
                  <a:pt x="173023" y="2318695"/>
                  <a:pt x="0" y="2145672"/>
                  <a:pt x="0" y="1932238"/>
                </a:cubicBezTo>
                <a:lnTo>
                  <a:pt x="0" y="386457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4639" tIns="198914" rIns="284639" bIns="198914" numCol="1" spcCol="1270" anchor="ctr" anchorCtr="0">
            <a:noAutofit/>
          </a:bodyPr>
          <a:lstStyle/>
          <a:p>
            <a:pPr lvl="0" algn="ctr" defTabSz="2000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LB" sz="4500" kern="1200" dirty="0" smtClean="0"/>
              <a:t>المناهج والتقييم</a:t>
            </a:r>
            <a:endParaRPr lang="en-US" sz="4500" kern="1200" dirty="0"/>
          </a:p>
        </p:txBody>
      </p:sp>
    </p:spTree>
    <p:extLst>
      <p:ext uri="{BB962C8B-B14F-4D97-AF65-F5344CB8AC3E}">
        <p14:creationId xmlns:p14="http://schemas.microsoft.com/office/powerpoint/2010/main" val="3964773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623888" indent="-623888" algn="r" rtl="1"/>
            <a:r>
              <a:rPr lang="ar-LB" sz="4000" dirty="0"/>
              <a:t>د- صورة المعلمين للتربية التحويلية: اليونسكو في مجال تكنولوجيا المعلومات والاتصالات وإطار </a:t>
            </a:r>
            <a:r>
              <a:rPr lang="ar-LB" sz="4000" dirty="0" smtClean="0"/>
              <a:t>الكفاية </a:t>
            </a:r>
            <a:r>
              <a:rPr lang="ar-LB" sz="4000" dirty="0"/>
              <a:t>للمعلمين</a:t>
            </a:r>
            <a:endParaRPr lang="en-US" sz="4000" dirty="0"/>
          </a:p>
        </p:txBody>
      </p:sp>
      <p:sp>
        <p:nvSpPr>
          <p:cNvPr id="4" name="Freeform 3"/>
          <p:cNvSpPr/>
          <p:nvPr/>
        </p:nvSpPr>
        <p:spPr>
          <a:xfrm>
            <a:off x="0" y="1563757"/>
            <a:ext cx="7885043" cy="2615977"/>
          </a:xfrm>
          <a:custGeom>
            <a:avLst/>
            <a:gdLst>
              <a:gd name="connsiteX0" fmla="*/ 0 w 6914197"/>
              <a:gd name="connsiteY0" fmla="*/ 289837 h 2318695"/>
              <a:gd name="connsiteX1" fmla="*/ 5754850 w 6914197"/>
              <a:gd name="connsiteY1" fmla="*/ 289837 h 2318695"/>
              <a:gd name="connsiteX2" fmla="*/ 5754850 w 6914197"/>
              <a:gd name="connsiteY2" fmla="*/ 0 h 2318695"/>
              <a:gd name="connsiteX3" fmla="*/ 6914197 w 6914197"/>
              <a:gd name="connsiteY3" fmla="*/ 1159348 h 2318695"/>
              <a:gd name="connsiteX4" fmla="*/ 5754850 w 6914197"/>
              <a:gd name="connsiteY4" fmla="*/ 2318695 h 2318695"/>
              <a:gd name="connsiteX5" fmla="*/ 5754850 w 6914197"/>
              <a:gd name="connsiteY5" fmla="*/ 2028858 h 2318695"/>
              <a:gd name="connsiteX6" fmla="*/ 0 w 6914197"/>
              <a:gd name="connsiteY6" fmla="*/ 2028858 h 2318695"/>
              <a:gd name="connsiteX7" fmla="*/ 0 w 6914197"/>
              <a:gd name="connsiteY7" fmla="*/ 289837 h 2318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14197" h="2318695">
                <a:moveTo>
                  <a:pt x="0" y="289837"/>
                </a:moveTo>
                <a:lnTo>
                  <a:pt x="5754850" y="289837"/>
                </a:lnTo>
                <a:lnTo>
                  <a:pt x="5754850" y="0"/>
                </a:lnTo>
                <a:lnTo>
                  <a:pt x="6914197" y="1159348"/>
                </a:lnTo>
                <a:lnTo>
                  <a:pt x="5754850" y="2318695"/>
                </a:lnTo>
                <a:lnTo>
                  <a:pt x="5754850" y="2028858"/>
                </a:lnTo>
                <a:lnTo>
                  <a:pt x="0" y="2028858"/>
                </a:lnTo>
                <a:lnTo>
                  <a:pt x="0" y="289837"/>
                </a:lnTo>
                <a:close/>
              </a:path>
            </a:pathLst>
          </a:custGeom>
        </p:spPr>
        <p:style>
          <a:lnRef idx="2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240" tIns="305077" rIns="884751" bIns="305077" numCol="1" spcCol="1270" anchor="t" anchorCtr="0">
            <a:noAutofit/>
          </a:bodyPr>
          <a:lstStyle/>
          <a:p>
            <a:pPr marL="228600" lvl="1" indent="-228600" algn="r" defTabSz="1066800" rtl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ar-LB" sz="2800" kern="1200" dirty="0" smtClean="0"/>
              <a:t>وصف كيف يمكن استخدام التعليم التدريسي وتكنولوجيا المعلومات والاتصالات لدعم اكتساب المتعلم للموضوع</a:t>
            </a:r>
            <a:endParaRPr lang="en-US" sz="2800" kern="1200" dirty="0"/>
          </a:p>
          <a:p>
            <a:pPr marL="228600" lvl="1" indent="-228600" algn="r" defTabSz="1066800" rtl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ar-LB" sz="2800" kern="1200" dirty="0" smtClean="0"/>
              <a:t>دمج أنشطة تكنولوجيا المعلومات والاتصالات المناسبة في خطط الدروس من أجل دعم اكتساب المتعلم في المواد الدراسية</a:t>
            </a:r>
            <a:endParaRPr lang="en-US" sz="2800" kern="1200" dirty="0"/>
          </a:p>
        </p:txBody>
      </p:sp>
      <p:sp>
        <p:nvSpPr>
          <p:cNvPr id="5" name="Freeform 4"/>
          <p:cNvSpPr/>
          <p:nvPr/>
        </p:nvSpPr>
        <p:spPr>
          <a:xfrm>
            <a:off x="7977809" y="1689840"/>
            <a:ext cx="3632007" cy="2318695"/>
          </a:xfrm>
          <a:custGeom>
            <a:avLst/>
            <a:gdLst>
              <a:gd name="connsiteX0" fmla="*/ 0 w 4609465"/>
              <a:gd name="connsiteY0" fmla="*/ 386457 h 2318695"/>
              <a:gd name="connsiteX1" fmla="*/ 386457 w 4609465"/>
              <a:gd name="connsiteY1" fmla="*/ 0 h 2318695"/>
              <a:gd name="connsiteX2" fmla="*/ 4223008 w 4609465"/>
              <a:gd name="connsiteY2" fmla="*/ 0 h 2318695"/>
              <a:gd name="connsiteX3" fmla="*/ 4609465 w 4609465"/>
              <a:gd name="connsiteY3" fmla="*/ 386457 h 2318695"/>
              <a:gd name="connsiteX4" fmla="*/ 4609465 w 4609465"/>
              <a:gd name="connsiteY4" fmla="*/ 1932238 h 2318695"/>
              <a:gd name="connsiteX5" fmla="*/ 4223008 w 4609465"/>
              <a:gd name="connsiteY5" fmla="*/ 2318695 h 2318695"/>
              <a:gd name="connsiteX6" fmla="*/ 386457 w 4609465"/>
              <a:gd name="connsiteY6" fmla="*/ 2318695 h 2318695"/>
              <a:gd name="connsiteX7" fmla="*/ 0 w 4609465"/>
              <a:gd name="connsiteY7" fmla="*/ 1932238 h 2318695"/>
              <a:gd name="connsiteX8" fmla="*/ 0 w 4609465"/>
              <a:gd name="connsiteY8" fmla="*/ 386457 h 2318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09465" h="2318695">
                <a:moveTo>
                  <a:pt x="0" y="386457"/>
                </a:moveTo>
                <a:cubicBezTo>
                  <a:pt x="0" y="173023"/>
                  <a:pt x="173023" y="0"/>
                  <a:pt x="386457" y="0"/>
                </a:cubicBezTo>
                <a:lnTo>
                  <a:pt x="4223008" y="0"/>
                </a:lnTo>
                <a:cubicBezTo>
                  <a:pt x="4436442" y="0"/>
                  <a:pt x="4609465" y="173023"/>
                  <a:pt x="4609465" y="386457"/>
                </a:cubicBezTo>
                <a:lnTo>
                  <a:pt x="4609465" y="1932238"/>
                </a:lnTo>
                <a:cubicBezTo>
                  <a:pt x="4609465" y="2145672"/>
                  <a:pt x="4436442" y="2318695"/>
                  <a:pt x="4223008" y="2318695"/>
                </a:cubicBezTo>
                <a:lnTo>
                  <a:pt x="386457" y="2318695"/>
                </a:lnTo>
                <a:cubicBezTo>
                  <a:pt x="173023" y="2318695"/>
                  <a:pt x="0" y="2145672"/>
                  <a:pt x="0" y="1932238"/>
                </a:cubicBezTo>
                <a:lnTo>
                  <a:pt x="0" y="386457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99879" tIns="206534" rIns="299879" bIns="206534" numCol="1" spcCol="1270" anchor="ctr" anchorCtr="0">
            <a:noAutofit/>
          </a:bodyPr>
          <a:lstStyle/>
          <a:p>
            <a:pPr lvl="0" algn="ctr" defTabSz="2178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LB" sz="4900" kern="1200" dirty="0" smtClean="0"/>
              <a:t>المنهج التربوي</a:t>
            </a:r>
            <a:endParaRPr lang="en-US" sz="4900" kern="1200" dirty="0"/>
          </a:p>
        </p:txBody>
      </p:sp>
      <p:sp>
        <p:nvSpPr>
          <p:cNvPr id="6" name="Freeform 5"/>
          <p:cNvSpPr/>
          <p:nvPr/>
        </p:nvSpPr>
        <p:spPr>
          <a:xfrm>
            <a:off x="1" y="4425073"/>
            <a:ext cx="7871790" cy="2318695"/>
          </a:xfrm>
          <a:custGeom>
            <a:avLst/>
            <a:gdLst>
              <a:gd name="connsiteX0" fmla="*/ 0 w 6914197"/>
              <a:gd name="connsiteY0" fmla="*/ 289837 h 2318695"/>
              <a:gd name="connsiteX1" fmla="*/ 5754850 w 6914197"/>
              <a:gd name="connsiteY1" fmla="*/ 289837 h 2318695"/>
              <a:gd name="connsiteX2" fmla="*/ 5754850 w 6914197"/>
              <a:gd name="connsiteY2" fmla="*/ 0 h 2318695"/>
              <a:gd name="connsiteX3" fmla="*/ 6914197 w 6914197"/>
              <a:gd name="connsiteY3" fmla="*/ 1159348 h 2318695"/>
              <a:gd name="connsiteX4" fmla="*/ 5754850 w 6914197"/>
              <a:gd name="connsiteY4" fmla="*/ 2318695 h 2318695"/>
              <a:gd name="connsiteX5" fmla="*/ 5754850 w 6914197"/>
              <a:gd name="connsiteY5" fmla="*/ 2028858 h 2318695"/>
              <a:gd name="connsiteX6" fmla="*/ 0 w 6914197"/>
              <a:gd name="connsiteY6" fmla="*/ 2028858 h 2318695"/>
              <a:gd name="connsiteX7" fmla="*/ 0 w 6914197"/>
              <a:gd name="connsiteY7" fmla="*/ 289837 h 2318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14197" h="2318695">
                <a:moveTo>
                  <a:pt x="0" y="289837"/>
                </a:moveTo>
                <a:lnTo>
                  <a:pt x="5754850" y="289837"/>
                </a:lnTo>
                <a:lnTo>
                  <a:pt x="5754850" y="0"/>
                </a:lnTo>
                <a:lnTo>
                  <a:pt x="6914197" y="1159348"/>
                </a:lnTo>
                <a:lnTo>
                  <a:pt x="5754850" y="2318695"/>
                </a:lnTo>
                <a:lnTo>
                  <a:pt x="5754850" y="2028858"/>
                </a:lnTo>
                <a:lnTo>
                  <a:pt x="0" y="2028858"/>
                </a:lnTo>
                <a:lnTo>
                  <a:pt x="0" y="289837"/>
                </a:lnTo>
                <a:close/>
              </a:path>
            </a:pathLst>
          </a:custGeom>
        </p:spPr>
        <p:style>
          <a:lnRef idx="2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240" tIns="305077" rIns="884751" bIns="305077" numCol="1" spcCol="1270" anchor="t" anchorCtr="0">
            <a:noAutofit/>
          </a:bodyPr>
          <a:lstStyle/>
          <a:p>
            <a:pPr marL="228600" lvl="1" indent="-228600" algn="r" defTabSz="1066800" rtl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ar-LB" sz="2800" kern="1200" dirty="0" smtClean="0"/>
              <a:t>يجب على المعلمين معرفة البرامج الأساسية وطريقة عمل الأجهزة، فضلاً عن التطبيقات البرمجية الإنتاجية، ومتصفح الويب، والاتصالات، والعرض، وبرامج الإدارة</a:t>
            </a:r>
            <a:endParaRPr lang="en-US" sz="2800" kern="1200" dirty="0"/>
          </a:p>
        </p:txBody>
      </p:sp>
      <p:sp>
        <p:nvSpPr>
          <p:cNvPr id="8" name="Freeform 7"/>
          <p:cNvSpPr/>
          <p:nvPr/>
        </p:nvSpPr>
        <p:spPr>
          <a:xfrm>
            <a:off x="8017564" y="4409217"/>
            <a:ext cx="3560147" cy="2318695"/>
          </a:xfrm>
          <a:custGeom>
            <a:avLst/>
            <a:gdLst>
              <a:gd name="connsiteX0" fmla="*/ 0 w 4609465"/>
              <a:gd name="connsiteY0" fmla="*/ 386457 h 2318695"/>
              <a:gd name="connsiteX1" fmla="*/ 386457 w 4609465"/>
              <a:gd name="connsiteY1" fmla="*/ 0 h 2318695"/>
              <a:gd name="connsiteX2" fmla="*/ 4223008 w 4609465"/>
              <a:gd name="connsiteY2" fmla="*/ 0 h 2318695"/>
              <a:gd name="connsiteX3" fmla="*/ 4609465 w 4609465"/>
              <a:gd name="connsiteY3" fmla="*/ 386457 h 2318695"/>
              <a:gd name="connsiteX4" fmla="*/ 4609465 w 4609465"/>
              <a:gd name="connsiteY4" fmla="*/ 1932238 h 2318695"/>
              <a:gd name="connsiteX5" fmla="*/ 4223008 w 4609465"/>
              <a:gd name="connsiteY5" fmla="*/ 2318695 h 2318695"/>
              <a:gd name="connsiteX6" fmla="*/ 386457 w 4609465"/>
              <a:gd name="connsiteY6" fmla="*/ 2318695 h 2318695"/>
              <a:gd name="connsiteX7" fmla="*/ 0 w 4609465"/>
              <a:gd name="connsiteY7" fmla="*/ 1932238 h 2318695"/>
              <a:gd name="connsiteX8" fmla="*/ 0 w 4609465"/>
              <a:gd name="connsiteY8" fmla="*/ 386457 h 2318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09465" h="2318695">
                <a:moveTo>
                  <a:pt x="0" y="386457"/>
                </a:moveTo>
                <a:cubicBezTo>
                  <a:pt x="0" y="173023"/>
                  <a:pt x="173023" y="0"/>
                  <a:pt x="386457" y="0"/>
                </a:cubicBezTo>
                <a:lnTo>
                  <a:pt x="4223008" y="0"/>
                </a:lnTo>
                <a:cubicBezTo>
                  <a:pt x="4436442" y="0"/>
                  <a:pt x="4609465" y="173023"/>
                  <a:pt x="4609465" y="386457"/>
                </a:cubicBezTo>
                <a:lnTo>
                  <a:pt x="4609465" y="1932238"/>
                </a:lnTo>
                <a:cubicBezTo>
                  <a:pt x="4609465" y="2145672"/>
                  <a:pt x="4436442" y="2318695"/>
                  <a:pt x="4223008" y="2318695"/>
                </a:cubicBezTo>
                <a:lnTo>
                  <a:pt x="386457" y="2318695"/>
                </a:lnTo>
                <a:cubicBezTo>
                  <a:pt x="173023" y="2318695"/>
                  <a:pt x="0" y="2145672"/>
                  <a:pt x="0" y="1932238"/>
                </a:cubicBezTo>
                <a:lnTo>
                  <a:pt x="0" y="386457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99879" tIns="206534" rIns="299879" bIns="206534" numCol="1" spcCol="1270" anchor="ctr" anchorCtr="0">
            <a:noAutofit/>
          </a:bodyPr>
          <a:lstStyle/>
          <a:p>
            <a:pPr lvl="0" algn="ctr" defTabSz="2178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LB" sz="4900" kern="1200" dirty="0" smtClean="0"/>
              <a:t>تكنولوجيا المعلومات والاتصالات</a:t>
            </a:r>
            <a:endParaRPr lang="en-US" sz="4900" kern="1200" dirty="0"/>
          </a:p>
        </p:txBody>
      </p:sp>
    </p:spTree>
    <p:extLst>
      <p:ext uri="{BB962C8B-B14F-4D97-AF65-F5344CB8AC3E}">
        <p14:creationId xmlns:p14="http://schemas.microsoft.com/office/powerpoint/2010/main" val="2325319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623888" indent="-623888" algn="r" rtl="1"/>
            <a:r>
              <a:rPr lang="ar-LB" sz="4000" dirty="0"/>
              <a:t>د- صورة المعلمين للتربية التحويلية: اليونسكو في مجال تكنولوجيا المعلومات والاتصالات وإطار </a:t>
            </a:r>
            <a:r>
              <a:rPr lang="ar-LB" sz="4000" dirty="0" smtClean="0"/>
              <a:t>الكفاية </a:t>
            </a:r>
            <a:r>
              <a:rPr lang="ar-LB" sz="4000" dirty="0"/>
              <a:t>للمعلمين</a:t>
            </a:r>
            <a:endParaRPr lang="en-US" sz="4000" dirty="0"/>
          </a:p>
        </p:txBody>
      </p:sp>
      <p:sp>
        <p:nvSpPr>
          <p:cNvPr id="4" name="Freeform 3"/>
          <p:cNvSpPr/>
          <p:nvPr/>
        </p:nvSpPr>
        <p:spPr>
          <a:xfrm>
            <a:off x="153579" y="1437962"/>
            <a:ext cx="7532682" cy="2318695"/>
          </a:xfrm>
          <a:custGeom>
            <a:avLst/>
            <a:gdLst>
              <a:gd name="connsiteX0" fmla="*/ 0 w 6914197"/>
              <a:gd name="connsiteY0" fmla="*/ 289837 h 2318695"/>
              <a:gd name="connsiteX1" fmla="*/ 5754850 w 6914197"/>
              <a:gd name="connsiteY1" fmla="*/ 289837 h 2318695"/>
              <a:gd name="connsiteX2" fmla="*/ 5754850 w 6914197"/>
              <a:gd name="connsiteY2" fmla="*/ 0 h 2318695"/>
              <a:gd name="connsiteX3" fmla="*/ 6914197 w 6914197"/>
              <a:gd name="connsiteY3" fmla="*/ 1159348 h 2318695"/>
              <a:gd name="connsiteX4" fmla="*/ 5754850 w 6914197"/>
              <a:gd name="connsiteY4" fmla="*/ 2318695 h 2318695"/>
              <a:gd name="connsiteX5" fmla="*/ 5754850 w 6914197"/>
              <a:gd name="connsiteY5" fmla="*/ 2028858 h 2318695"/>
              <a:gd name="connsiteX6" fmla="*/ 0 w 6914197"/>
              <a:gd name="connsiteY6" fmla="*/ 2028858 h 2318695"/>
              <a:gd name="connsiteX7" fmla="*/ 0 w 6914197"/>
              <a:gd name="connsiteY7" fmla="*/ 289837 h 2318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14197" h="2318695">
                <a:moveTo>
                  <a:pt x="0" y="289837"/>
                </a:moveTo>
                <a:lnTo>
                  <a:pt x="5754850" y="289837"/>
                </a:lnTo>
                <a:lnTo>
                  <a:pt x="5754850" y="0"/>
                </a:lnTo>
                <a:lnTo>
                  <a:pt x="6914197" y="1159348"/>
                </a:lnTo>
                <a:lnTo>
                  <a:pt x="5754850" y="2318695"/>
                </a:lnTo>
                <a:lnTo>
                  <a:pt x="5754850" y="2028858"/>
                </a:lnTo>
                <a:lnTo>
                  <a:pt x="0" y="2028858"/>
                </a:lnTo>
                <a:lnTo>
                  <a:pt x="0" y="289837"/>
                </a:lnTo>
                <a:close/>
              </a:path>
            </a:pathLst>
          </a:custGeom>
        </p:spPr>
        <p:style>
          <a:lnRef idx="2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240" tIns="305077" rIns="884751" bIns="305077" numCol="1" spcCol="1270" anchor="t" anchorCtr="0">
            <a:noAutofit/>
          </a:bodyPr>
          <a:lstStyle/>
          <a:p>
            <a:pPr marL="228600" lvl="1" indent="-228600" algn="r" defTabSz="1066800" rtl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ar-LB" sz="2800" b="0" i="0" u="none" strike="noStrike" kern="1200" baseline="0" dirty="0" smtClean="0">
                <a:latin typeface="+mn-lt"/>
                <a:ea typeface="+mn-ea"/>
                <a:cs typeface="+mn-cs"/>
              </a:rPr>
              <a:t>یجب أن یکون المعلمون قادرین علی استخدام التکنولوجیا مع كل الصف، والمجموعات الصغیرة، وفي الأنشطة الفردیة، كما يجب أن يضمنوا الوصول المتساوي لجمیع المتعلمين إليها.</a:t>
            </a:r>
            <a:endParaRPr lang="en-US" sz="2800" b="0" i="0" u="none" strike="noStrike" kern="1200" baseline="0" dirty="0" smtClean="0">
              <a:latin typeface="+mn-lt"/>
              <a:ea typeface="+mn-ea"/>
              <a:cs typeface="+mn-cs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7686261" y="1506067"/>
            <a:ext cx="4049718" cy="2318695"/>
          </a:xfrm>
          <a:custGeom>
            <a:avLst/>
            <a:gdLst>
              <a:gd name="connsiteX0" fmla="*/ 0 w 4609465"/>
              <a:gd name="connsiteY0" fmla="*/ 386457 h 2318695"/>
              <a:gd name="connsiteX1" fmla="*/ 386457 w 4609465"/>
              <a:gd name="connsiteY1" fmla="*/ 0 h 2318695"/>
              <a:gd name="connsiteX2" fmla="*/ 4223008 w 4609465"/>
              <a:gd name="connsiteY2" fmla="*/ 0 h 2318695"/>
              <a:gd name="connsiteX3" fmla="*/ 4609465 w 4609465"/>
              <a:gd name="connsiteY3" fmla="*/ 386457 h 2318695"/>
              <a:gd name="connsiteX4" fmla="*/ 4609465 w 4609465"/>
              <a:gd name="connsiteY4" fmla="*/ 1932238 h 2318695"/>
              <a:gd name="connsiteX5" fmla="*/ 4223008 w 4609465"/>
              <a:gd name="connsiteY5" fmla="*/ 2318695 h 2318695"/>
              <a:gd name="connsiteX6" fmla="*/ 386457 w 4609465"/>
              <a:gd name="connsiteY6" fmla="*/ 2318695 h 2318695"/>
              <a:gd name="connsiteX7" fmla="*/ 0 w 4609465"/>
              <a:gd name="connsiteY7" fmla="*/ 1932238 h 2318695"/>
              <a:gd name="connsiteX8" fmla="*/ 0 w 4609465"/>
              <a:gd name="connsiteY8" fmla="*/ 386457 h 2318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09465" h="2318695">
                <a:moveTo>
                  <a:pt x="0" y="386457"/>
                </a:moveTo>
                <a:cubicBezTo>
                  <a:pt x="0" y="173023"/>
                  <a:pt x="173023" y="0"/>
                  <a:pt x="386457" y="0"/>
                </a:cubicBezTo>
                <a:lnTo>
                  <a:pt x="4223008" y="0"/>
                </a:lnTo>
                <a:cubicBezTo>
                  <a:pt x="4436442" y="0"/>
                  <a:pt x="4609465" y="173023"/>
                  <a:pt x="4609465" y="386457"/>
                </a:cubicBezTo>
                <a:lnTo>
                  <a:pt x="4609465" y="1932238"/>
                </a:lnTo>
                <a:cubicBezTo>
                  <a:pt x="4609465" y="2145672"/>
                  <a:pt x="4436442" y="2318695"/>
                  <a:pt x="4223008" y="2318695"/>
                </a:cubicBezTo>
                <a:lnTo>
                  <a:pt x="386457" y="2318695"/>
                </a:lnTo>
                <a:cubicBezTo>
                  <a:pt x="173023" y="2318695"/>
                  <a:pt x="0" y="2145672"/>
                  <a:pt x="0" y="1932238"/>
                </a:cubicBezTo>
                <a:lnTo>
                  <a:pt x="0" y="386457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60839" tIns="237014" rIns="360839" bIns="237014" numCol="1" spcCol="1270" anchor="ctr" anchorCtr="0">
            <a:noAutofit/>
          </a:bodyPr>
          <a:lstStyle/>
          <a:p>
            <a:pPr lvl="0"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LB" sz="6500" kern="1200" dirty="0" smtClean="0"/>
              <a:t>إدارة الصف والتنظيم</a:t>
            </a:r>
            <a:endParaRPr lang="en-US" sz="6500" kern="1200" dirty="0"/>
          </a:p>
        </p:txBody>
      </p:sp>
      <p:sp>
        <p:nvSpPr>
          <p:cNvPr id="7" name="Freeform 6"/>
          <p:cNvSpPr/>
          <p:nvPr/>
        </p:nvSpPr>
        <p:spPr>
          <a:xfrm>
            <a:off x="153579" y="3988527"/>
            <a:ext cx="7519430" cy="2623288"/>
          </a:xfrm>
          <a:custGeom>
            <a:avLst/>
            <a:gdLst>
              <a:gd name="connsiteX0" fmla="*/ 0 w 6914197"/>
              <a:gd name="connsiteY0" fmla="*/ 289837 h 2318695"/>
              <a:gd name="connsiteX1" fmla="*/ 5754850 w 6914197"/>
              <a:gd name="connsiteY1" fmla="*/ 289837 h 2318695"/>
              <a:gd name="connsiteX2" fmla="*/ 5754850 w 6914197"/>
              <a:gd name="connsiteY2" fmla="*/ 0 h 2318695"/>
              <a:gd name="connsiteX3" fmla="*/ 6914197 w 6914197"/>
              <a:gd name="connsiteY3" fmla="*/ 1159348 h 2318695"/>
              <a:gd name="connsiteX4" fmla="*/ 5754850 w 6914197"/>
              <a:gd name="connsiteY4" fmla="*/ 2318695 h 2318695"/>
              <a:gd name="connsiteX5" fmla="*/ 5754850 w 6914197"/>
              <a:gd name="connsiteY5" fmla="*/ 2028858 h 2318695"/>
              <a:gd name="connsiteX6" fmla="*/ 0 w 6914197"/>
              <a:gd name="connsiteY6" fmla="*/ 2028858 h 2318695"/>
              <a:gd name="connsiteX7" fmla="*/ 0 w 6914197"/>
              <a:gd name="connsiteY7" fmla="*/ 289837 h 2318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14197" h="2318695">
                <a:moveTo>
                  <a:pt x="0" y="289837"/>
                </a:moveTo>
                <a:lnTo>
                  <a:pt x="5754850" y="289837"/>
                </a:lnTo>
                <a:lnTo>
                  <a:pt x="5754850" y="0"/>
                </a:lnTo>
                <a:lnTo>
                  <a:pt x="6914197" y="1159348"/>
                </a:lnTo>
                <a:lnTo>
                  <a:pt x="5754850" y="2318695"/>
                </a:lnTo>
                <a:lnTo>
                  <a:pt x="5754850" y="2028858"/>
                </a:lnTo>
                <a:lnTo>
                  <a:pt x="0" y="2028858"/>
                </a:lnTo>
                <a:lnTo>
                  <a:pt x="0" y="289837"/>
                </a:lnTo>
                <a:close/>
              </a:path>
            </a:pathLst>
          </a:custGeom>
        </p:spPr>
        <p:style>
          <a:lnRef idx="2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240" tIns="305077" rIns="884751" bIns="305077" numCol="1" spcCol="1270" anchor="t" anchorCtr="0">
            <a:noAutofit/>
          </a:bodyPr>
          <a:lstStyle/>
          <a:p>
            <a:pPr marL="228600" lvl="1" indent="-228600" algn="r" defTabSz="1066800" rtl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ar-LB" sz="2800" b="0" i="0" u="none" strike="noStrike" kern="1200" baseline="0" dirty="0" smtClean="0"/>
              <a:t>يجب أن يكون لدى المعلمين المهارات التكنولوجية اللازمة ومعرفة الموارد المتوفرة على الانترنت والتي هي ضرورية لاستخدام التكنولوجيا لاكتساب المزيد من الموضوعات والمعرفة التربوية لدعم التعلم المهني الخاص بهم.</a:t>
            </a:r>
            <a:endParaRPr lang="en-US" sz="2800" kern="1200" dirty="0"/>
          </a:p>
        </p:txBody>
      </p:sp>
      <p:sp>
        <p:nvSpPr>
          <p:cNvPr id="8" name="Freeform 7"/>
          <p:cNvSpPr/>
          <p:nvPr/>
        </p:nvSpPr>
        <p:spPr>
          <a:xfrm>
            <a:off x="7659757" y="4394256"/>
            <a:ext cx="4104358" cy="2318695"/>
          </a:xfrm>
          <a:custGeom>
            <a:avLst/>
            <a:gdLst>
              <a:gd name="connsiteX0" fmla="*/ 0 w 4609465"/>
              <a:gd name="connsiteY0" fmla="*/ 386457 h 2318695"/>
              <a:gd name="connsiteX1" fmla="*/ 386457 w 4609465"/>
              <a:gd name="connsiteY1" fmla="*/ 0 h 2318695"/>
              <a:gd name="connsiteX2" fmla="*/ 4223008 w 4609465"/>
              <a:gd name="connsiteY2" fmla="*/ 0 h 2318695"/>
              <a:gd name="connsiteX3" fmla="*/ 4609465 w 4609465"/>
              <a:gd name="connsiteY3" fmla="*/ 386457 h 2318695"/>
              <a:gd name="connsiteX4" fmla="*/ 4609465 w 4609465"/>
              <a:gd name="connsiteY4" fmla="*/ 1932238 h 2318695"/>
              <a:gd name="connsiteX5" fmla="*/ 4223008 w 4609465"/>
              <a:gd name="connsiteY5" fmla="*/ 2318695 h 2318695"/>
              <a:gd name="connsiteX6" fmla="*/ 386457 w 4609465"/>
              <a:gd name="connsiteY6" fmla="*/ 2318695 h 2318695"/>
              <a:gd name="connsiteX7" fmla="*/ 0 w 4609465"/>
              <a:gd name="connsiteY7" fmla="*/ 1932238 h 2318695"/>
              <a:gd name="connsiteX8" fmla="*/ 0 w 4609465"/>
              <a:gd name="connsiteY8" fmla="*/ 386457 h 2318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09465" h="2318695">
                <a:moveTo>
                  <a:pt x="0" y="386457"/>
                </a:moveTo>
                <a:cubicBezTo>
                  <a:pt x="0" y="173023"/>
                  <a:pt x="173023" y="0"/>
                  <a:pt x="386457" y="0"/>
                </a:cubicBezTo>
                <a:lnTo>
                  <a:pt x="4223008" y="0"/>
                </a:lnTo>
                <a:cubicBezTo>
                  <a:pt x="4436442" y="0"/>
                  <a:pt x="4609465" y="173023"/>
                  <a:pt x="4609465" y="386457"/>
                </a:cubicBezTo>
                <a:lnTo>
                  <a:pt x="4609465" y="1932238"/>
                </a:lnTo>
                <a:cubicBezTo>
                  <a:pt x="4609465" y="2145672"/>
                  <a:pt x="4436442" y="2318695"/>
                  <a:pt x="4223008" y="2318695"/>
                </a:cubicBezTo>
                <a:lnTo>
                  <a:pt x="386457" y="2318695"/>
                </a:lnTo>
                <a:cubicBezTo>
                  <a:pt x="173023" y="2318695"/>
                  <a:pt x="0" y="2145672"/>
                  <a:pt x="0" y="1932238"/>
                </a:cubicBezTo>
                <a:lnTo>
                  <a:pt x="0" y="386457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60839" tIns="237014" rIns="360839" bIns="237014" numCol="1" spcCol="1270" anchor="ctr" anchorCtr="0">
            <a:noAutofit/>
          </a:bodyPr>
          <a:lstStyle/>
          <a:p>
            <a:pPr lvl="0"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LB" sz="6500" kern="1200" dirty="0" smtClean="0"/>
              <a:t>التعلم المهني للمعلمين</a:t>
            </a:r>
            <a:endParaRPr lang="en-US" sz="6500" kern="1200" dirty="0"/>
          </a:p>
        </p:txBody>
      </p:sp>
    </p:spTree>
    <p:extLst>
      <p:ext uri="{BB962C8B-B14F-4D97-AF65-F5344CB8AC3E}">
        <p14:creationId xmlns:p14="http://schemas.microsoft.com/office/powerpoint/2010/main" val="220421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LB" sz="4000" dirty="0" smtClean="0"/>
              <a:t>2.8- </a:t>
            </a:r>
            <a:r>
              <a:rPr lang="ar-LB" sz="4000" dirty="0"/>
              <a:t>نشاط :مقدمة </a:t>
            </a:r>
            <a:r>
              <a:rPr lang="ar-LB" sz="4000" dirty="0" smtClean="0"/>
              <a:t>درسي هادفة وممتعة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4546" y="1364854"/>
            <a:ext cx="12037454" cy="4899192"/>
          </a:xfrm>
        </p:spPr>
        <p:txBody>
          <a:bodyPr>
            <a:normAutofit/>
          </a:bodyPr>
          <a:lstStyle/>
          <a:p>
            <a:pPr algn="r" rtl="1">
              <a:buFont typeface="Wingdings" panose="05000000000000000000" pitchFamily="2" charset="2"/>
              <a:buChar char="§"/>
            </a:pPr>
            <a:r>
              <a:rPr lang="ar-LB" dirty="0"/>
              <a:t>اذا توفرت الأجهزة عمل فردي، او تقسيم لمجموعات متشابهة من حيث الاختصاص</a:t>
            </a:r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dirty="0"/>
              <a:t>يعمل الاساتذة على البحث على مصادر للدخول بالدرس اي نشاط </a:t>
            </a:r>
            <a:r>
              <a:rPr lang="ar-LB" dirty="0" smtClean="0"/>
              <a:t>«استهلالي» يمكن </a:t>
            </a:r>
            <a:r>
              <a:rPr lang="ar-LB" dirty="0"/>
              <a:t>ان تكون المصادر متنوّعة والافضل ان يكون المصدر فيديو مرتبط او رسوم متحركة </a:t>
            </a:r>
            <a:r>
              <a:rPr lang="ar-LB" dirty="0" smtClean="0"/>
              <a:t>ليستخدم كمقدمة </a:t>
            </a:r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dirty="0" smtClean="0"/>
              <a:t>ربط المنتج مع خطة الدرس </a:t>
            </a:r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dirty="0" smtClean="0"/>
              <a:t>الالتزام بمعايير المواطنة الرقمية – </a:t>
            </a:r>
            <a:r>
              <a:rPr lang="en-US" dirty="0" smtClean="0"/>
              <a:t>Digital Citizenship </a:t>
            </a:r>
            <a:endParaRPr lang="ar-LB" dirty="0" smtClean="0"/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تفاصيل </a:t>
            </a:r>
            <a:r>
              <a:rPr lang="ar-L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وتعليمات النشاط في ورقة العمل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Worksheet 2.8 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3229158" y="42204"/>
            <a:ext cx="1243584" cy="1253174"/>
            <a:chOff x="3088478" y="0"/>
            <a:chExt cx="1243584" cy="1253174"/>
          </a:xfrm>
        </p:grpSpPr>
        <p:pic>
          <p:nvPicPr>
            <p:cNvPr id="10" name="Content Placeholder 4"/>
            <p:cNvPicPr>
              <a:picLocks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16614" y="0"/>
              <a:ext cx="1188720" cy="914400"/>
            </a:xfrm>
            <a:prstGeom prst="rect">
              <a:avLst/>
            </a:prstGeom>
            <a:gradFill flip="none" rotWithShape="1">
              <a:gsLst>
                <a:gs pos="16000">
                  <a:srgbClr val="68C8CD"/>
                </a:gs>
                <a:gs pos="83000">
                  <a:srgbClr val="56C0A5"/>
                </a:gs>
              </a:gsLst>
              <a:lin ang="2700000" scaled="1"/>
              <a:tileRect/>
            </a:gradFill>
            <a:ln w="76200">
              <a:noFill/>
            </a:ln>
          </p:spPr>
        </p:pic>
        <p:sp>
          <p:nvSpPr>
            <p:cNvPr id="11" name="Rounded Rectangle 10"/>
            <p:cNvSpPr/>
            <p:nvPr/>
          </p:nvSpPr>
          <p:spPr>
            <a:xfrm>
              <a:off x="3088478" y="933134"/>
              <a:ext cx="1243584" cy="320040"/>
            </a:xfrm>
            <a:prstGeom prst="roundRect">
              <a:avLst>
                <a:gd name="adj" fmla="val 27448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76200"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</a:pPr>
              <a:r>
                <a:rPr lang="en-US" sz="2400" b="1" dirty="0" smtClean="0">
                  <a:solidFill>
                    <a:schemeClr val="accent6">
                      <a:lumMod val="50000"/>
                    </a:schemeClr>
                  </a:solidFill>
                </a:rPr>
                <a:t>30 min</a:t>
              </a:r>
              <a:endParaRPr lang="en-US" sz="2400" b="1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67363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623888" indent="-623888" algn="r" rtl="1"/>
            <a:r>
              <a:rPr lang="ar-LB" sz="4000" dirty="0" smtClean="0"/>
              <a:t>2.9- نموذج اختبار </a:t>
            </a:r>
            <a:r>
              <a:rPr lang="en-US" sz="4000" dirty="0" smtClean="0"/>
              <a:t> MCE</a:t>
            </a:r>
            <a:endParaRPr lang="en-US" sz="4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9" y="1306287"/>
            <a:ext cx="4807632" cy="5148389"/>
          </a:xfrm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5176163" y="1609859"/>
            <a:ext cx="6746524" cy="3076856"/>
          </a:xfrm>
          <a:prstGeom prst="rect">
            <a:avLst/>
          </a:prstGeom>
          <a:ln w="76200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0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6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buFont typeface="Wingdings" panose="05000000000000000000" pitchFamily="2" charset="2"/>
              <a:buChar char="§"/>
            </a:pPr>
            <a:r>
              <a:rPr lang="ar-LB" sz="3600" dirty="0" smtClean="0"/>
              <a:t>ادخلوا الى موقع: </a:t>
            </a:r>
            <a:r>
              <a:rPr lang="en-US" sz="3600" dirty="0" smtClean="0">
                <a:hlinkClick r:id="rId3"/>
              </a:rPr>
              <a:t>www.socrative.com</a:t>
            </a:r>
            <a:endParaRPr lang="en-US" sz="3600" dirty="0" smtClean="0"/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sz="3600" dirty="0" smtClean="0"/>
              <a:t>اختاروا </a:t>
            </a:r>
            <a:r>
              <a:rPr lang="en-US" sz="3600" dirty="0" smtClean="0"/>
              <a:t>Student Log In</a:t>
            </a:r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sz="3600" dirty="0" smtClean="0"/>
              <a:t>ادخلوا رمز الغرفة: </a:t>
            </a:r>
            <a:r>
              <a:rPr lang="ar-LB" sz="3600" dirty="0" smtClean="0">
                <a:solidFill>
                  <a:srgbClr val="FF0000"/>
                </a:solidFill>
              </a:rPr>
              <a:t>؟؟؟</a:t>
            </a:r>
            <a:endParaRPr lang="en-US" sz="3600" dirty="0">
              <a:solidFill>
                <a:srgbClr val="FF0000"/>
              </a:solidFill>
            </a:endParaRPr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sz="3600" dirty="0" smtClean="0"/>
              <a:t>ادخلوا اسماءكم</a:t>
            </a:r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sz="3600" dirty="0" smtClean="0"/>
              <a:t>انتظروا ان يطلق المدرب الاختبار</a:t>
            </a:r>
          </a:p>
        </p:txBody>
      </p:sp>
    </p:spTree>
    <p:extLst>
      <p:ext uri="{BB962C8B-B14F-4D97-AF65-F5344CB8AC3E}">
        <p14:creationId xmlns:p14="http://schemas.microsoft.com/office/powerpoint/2010/main" val="2895953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LB" dirty="0" smtClean="0"/>
              <a:t>2.2- </a:t>
            </a:r>
            <a:r>
              <a:rPr lang="ar-LB" dirty="0"/>
              <a:t>خلاصة النهار الاول</a:t>
            </a:r>
            <a:endParaRPr lang="en-US" sz="50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534" y="1661372"/>
            <a:ext cx="9756519" cy="4597760"/>
          </a:xfr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3476111" y="6259132"/>
            <a:ext cx="6125090" cy="605495"/>
          </a:xfrm>
          <a:prstGeom prst="rect">
            <a:avLst/>
          </a:prstGeom>
          <a:ln w="76200"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0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6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>
                <a:solidFill>
                  <a:schemeClr val="tx1"/>
                </a:solidFill>
                <a:hlinkClick r:id="rId3"/>
              </a:rPr>
              <a:t>https://</a:t>
            </a:r>
            <a:r>
              <a:rPr lang="en-US" sz="2800" b="1" dirty="0" smtClean="0">
                <a:solidFill>
                  <a:schemeClr val="tx1"/>
                </a:solidFill>
                <a:hlinkClick r:id="rId3"/>
              </a:rPr>
              <a:t>padlet.com/ahdib/Eval_Day1</a:t>
            </a:r>
            <a:endParaRPr lang="en-US" sz="28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640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75" y="3297259"/>
            <a:ext cx="2973092" cy="267396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623888" indent="-623888" algn="r" rtl="1"/>
            <a:r>
              <a:rPr lang="ar-LB" sz="4800" dirty="0" smtClean="0"/>
              <a:t>2.10 تقييم </a:t>
            </a:r>
            <a:r>
              <a:rPr lang="ar-LB" sz="4800" dirty="0"/>
              <a:t>النهار </a:t>
            </a:r>
            <a:r>
              <a:rPr lang="ar-LB" sz="4800" dirty="0" smtClean="0"/>
              <a:t>الثاني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036" y="1529040"/>
            <a:ext cx="11815904" cy="1545466"/>
          </a:xfrm>
        </p:spPr>
        <p:txBody>
          <a:bodyPr>
            <a:noAutofit/>
          </a:bodyPr>
          <a:lstStyle/>
          <a:p>
            <a:pPr algn="r" rtl="1">
              <a:buFont typeface="Wingdings" panose="05000000000000000000" pitchFamily="2" charset="2"/>
              <a:buChar char="§"/>
            </a:pPr>
            <a:r>
              <a:rPr lang="ar-LB" sz="3600" dirty="0" smtClean="0"/>
              <a:t>الرجاء تعبئة البطاقات ولصقها في المكان المخصص على الحائط</a:t>
            </a:r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sz="3600" dirty="0" smtClean="0"/>
              <a:t>لا</a:t>
            </a:r>
            <a:r>
              <a:rPr lang="en-US" sz="3600" dirty="0" smtClean="0"/>
              <a:t> </a:t>
            </a:r>
            <a:r>
              <a:rPr lang="ar-LB" sz="3600" dirty="0" smtClean="0"/>
              <a:t>تنسوا كتابة العنوان على كل بطاقة كما يظهر </a:t>
            </a:r>
            <a:endParaRPr lang="en-US" sz="3600" dirty="0" smtClean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596" y="3318846"/>
            <a:ext cx="2667294" cy="267396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3971" y="3318846"/>
            <a:ext cx="2688827" cy="269554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347" y="3311342"/>
            <a:ext cx="2688827" cy="2695549"/>
          </a:xfrm>
          <a:prstGeom prst="rect">
            <a:avLst/>
          </a:prstGeom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9288595" y="3324260"/>
            <a:ext cx="2558155" cy="2252599"/>
          </a:xfrm>
          <a:prstGeom prst="rect">
            <a:avLst/>
          </a:prstGeom>
          <a:ln w="76200"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0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6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</a:pPr>
            <a:r>
              <a:rPr lang="ar-LB" dirty="0" smtClean="0">
                <a:solidFill>
                  <a:schemeClr val="tx1"/>
                </a:solidFill>
              </a:rPr>
              <a:t>ما تعلمت اليوم:</a:t>
            </a:r>
          </a:p>
          <a:p>
            <a:pPr marL="0" indent="0" algn="r" rtl="1">
              <a:buNone/>
            </a:pPr>
            <a:r>
              <a:rPr lang="ar-LB" sz="2400" dirty="0" smtClean="0">
                <a:solidFill>
                  <a:schemeClr val="tx1"/>
                </a:solidFill>
              </a:rPr>
              <a:t>1-...</a:t>
            </a:r>
          </a:p>
          <a:p>
            <a:pPr marL="0" indent="0" algn="r" rtl="1">
              <a:buNone/>
            </a:pPr>
            <a:r>
              <a:rPr lang="ar-LB" sz="2400" dirty="0" smtClean="0">
                <a:solidFill>
                  <a:schemeClr val="tx1"/>
                </a:solidFill>
              </a:rPr>
              <a:t>2-...</a:t>
            </a:r>
          </a:p>
          <a:p>
            <a:pPr marL="0" indent="0" algn="r" rtl="1">
              <a:buNone/>
            </a:pPr>
            <a:r>
              <a:rPr lang="ar-LB" sz="2400" dirty="0" smtClean="0">
                <a:solidFill>
                  <a:schemeClr val="tx1"/>
                </a:solidFill>
              </a:rPr>
              <a:t>3-...</a:t>
            </a:r>
          </a:p>
          <a:p>
            <a:pPr marL="0" indent="0" algn="r" rtl="1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6222230" y="3284380"/>
            <a:ext cx="2721931" cy="2514863"/>
          </a:xfrm>
          <a:prstGeom prst="rect">
            <a:avLst/>
          </a:prstGeom>
          <a:ln w="76200"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0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6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</a:pPr>
            <a:r>
              <a:rPr lang="ar-LB" dirty="0">
                <a:solidFill>
                  <a:schemeClr val="tx1"/>
                </a:solidFill>
              </a:rPr>
              <a:t>ما اود ان اعرف عنه </a:t>
            </a:r>
            <a:r>
              <a:rPr lang="ar-LB" dirty="0" smtClean="0">
                <a:solidFill>
                  <a:schemeClr val="tx1"/>
                </a:solidFill>
              </a:rPr>
              <a:t>اكثر:</a:t>
            </a:r>
          </a:p>
          <a:p>
            <a:pPr marL="0" indent="0" algn="r" rtl="1">
              <a:buNone/>
            </a:pPr>
            <a:r>
              <a:rPr lang="ar-LB" sz="2000" dirty="0">
                <a:solidFill>
                  <a:schemeClr val="tx1"/>
                </a:solidFill>
              </a:rPr>
              <a:t>1-...</a:t>
            </a:r>
          </a:p>
          <a:p>
            <a:pPr marL="0" indent="0" algn="r" rtl="1">
              <a:buNone/>
            </a:pPr>
            <a:r>
              <a:rPr lang="ar-LB" sz="2000" dirty="0">
                <a:solidFill>
                  <a:schemeClr val="tx1"/>
                </a:solidFill>
              </a:rPr>
              <a:t>2-...</a:t>
            </a:r>
          </a:p>
          <a:p>
            <a:pPr marL="0" indent="0" algn="r" rtl="1">
              <a:buNone/>
            </a:pPr>
            <a:r>
              <a:rPr lang="ar-LB" sz="2000" dirty="0">
                <a:solidFill>
                  <a:schemeClr val="tx1"/>
                </a:solidFill>
              </a:rPr>
              <a:t>3-...</a:t>
            </a:r>
          </a:p>
          <a:p>
            <a:pPr marL="0" indent="0" algn="r" rtl="1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3293393" y="3341042"/>
            <a:ext cx="2558155" cy="2500780"/>
          </a:xfrm>
          <a:prstGeom prst="rect">
            <a:avLst/>
          </a:prstGeom>
          <a:ln w="76200"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0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6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</a:pPr>
            <a:r>
              <a:rPr lang="ar-LB" dirty="0">
                <a:solidFill>
                  <a:schemeClr val="tx1"/>
                </a:solidFill>
              </a:rPr>
              <a:t>ما لم اجده </a:t>
            </a:r>
            <a:r>
              <a:rPr lang="ar-LB" dirty="0" smtClean="0">
                <a:solidFill>
                  <a:schemeClr val="tx1"/>
                </a:solidFill>
              </a:rPr>
              <a:t>مفيداً:</a:t>
            </a:r>
          </a:p>
          <a:p>
            <a:pPr marL="0" indent="0" algn="r" rtl="1">
              <a:buNone/>
            </a:pPr>
            <a:r>
              <a:rPr lang="ar-LB" sz="2400" dirty="0">
                <a:solidFill>
                  <a:schemeClr val="tx1"/>
                </a:solidFill>
              </a:rPr>
              <a:t>1-...</a:t>
            </a:r>
          </a:p>
          <a:p>
            <a:pPr marL="0" indent="0" algn="r" rtl="1">
              <a:buNone/>
            </a:pPr>
            <a:r>
              <a:rPr lang="ar-LB" sz="2400" dirty="0">
                <a:solidFill>
                  <a:schemeClr val="tx1"/>
                </a:solidFill>
              </a:rPr>
              <a:t>2-...</a:t>
            </a:r>
          </a:p>
          <a:p>
            <a:pPr marL="0" indent="0" algn="r" rtl="1">
              <a:buNone/>
            </a:pPr>
            <a:r>
              <a:rPr lang="ar-LB" sz="2400" dirty="0">
                <a:solidFill>
                  <a:schemeClr val="tx1"/>
                </a:solidFill>
              </a:rPr>
              <a:t>3-...</a:t>
            </a:r>
          </a:p>
          <a:p>
            <a:pPr marL="0" indent="0" algn="r" rtl="1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170035" y="5778069"/>
            <a:ext cx="2198323" cy="605495"/>
          </a:xfrm>
          <a:prstGeom prst="rect">
            <a:avLst/>
          </a:prstGeom>
          <a:ln w="76200"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0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6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openclipart.org</a:t>
            </a:r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183675" y="3318846"/>
            <a:ext cx="2912837" cy="2598164"/>
          </a:xfrm>
          <a:prstGeom prst="rect">
            <a:avLst/>
          </a:prstGeom>
          <a:ln w="76200"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0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6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</a:pPr>
            <a:r>
              <a:rPr lang="ar-LB" dirty="0">
                <a:solidFill>
                  <a:schemeClr val="tx1"/>
                </a:solidFill>
              </a:rPr>
              <a:t>ما أحببت لو تمّ تناوله </a:t>
            </a:r>
            <a:r>
              <a:rPr lang="ar-LB" sz="2400" dirty="0" smtClean="0">
                <a:solidFill>
                  <a:schemeClr val="tx1"/>
                </a:solidFill>
              </a:rPr>
              <a:t>1-</a:t>
            </a:r>
            <a:r>
              <a:rPr lang="ar-LB" sz="2400" dirty="0">
                <a:solidFill>
                  <a:schemeClr val="tx1"/>
                </a:solidFill>
              </a:rPr>
              <a:t>...</a:t>
            </a:r>
          </a:p>
          <a:p>
            <a:pPr marL="0" indent="0" algn="r" rtl="1">
              <a:buNone/>
            </a:pPr>
            <a:r>
              <a:rPr lang="ar-LB" sz="2400" dirty="0">
                <a:solidFill>
                  <a:schemeClr val="tx1"/>
                </a:solidFill>
              </a:rPr>
              <a:t>2-...</a:t>
            </a:r>
          </a:p>
          <a:p>
            <a:pPr marL="0" indent="0" algn="r" rtl="1">
              <a:buNone/>
            </a:pPr>
            <a:r>
              <a:rPr lang="ar-LB" sz="2400" dirty="0">
                <a:solidFill>
                  <a:schemeClr val="tx1"/>
                </a:solidFill>
              </a:rPr>
              <a:t>3-...</a:t>
            </a:r>
          </a:p>
          <a:p>
            <a:pPr marL="0" indent="0" algn="r" rtl="1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56561" y="6060720"/>
            <a:ext cx="571182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hlinkClick r:id="rId5"/>
              </a:rPr>
              <a:t>https://</a:t>
            </a:r>
            <a:r>
              <a:rPr lang="en-US" sz="2800" b="1" dirty="0" smtClean="0">
                <a:hlinkClick r:id="rId5"/>
              </a:rPr>
              <a:t>padlet.com/ahdib/Eval_Day2</a:t>
            </a:r>
            <a:endParaRPr lang="en-US" sz="2800" b="1" dirty="0" smtClean="0"/>
          </a:p>
          <a:p>
            <a:endParaRPr lang="en-US" sz="1050" b="1" dirty="0"/>
          </a:p>
        </p:txBody>
      </p:sp>
    </p:spTree>
    <p:extLst>
      <p:ext uri="{BB962C8B-B14F-4D97-AF65-F5344CB8AC3E}">
        <p14:creationId xmlns:p14="http://schemas.microsoft.com/office/powerpoint/2010/main" val="555035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LB" dirty="0" smtClean="0"/>
              <a:t>2.3- نشاط : «بين الامس</a:t>
            </a:r>
            <a:r>
              <a:rPr lang="en-US" dirty="0" smtClean="0"/>
              <a:t> </a:t>
            </a:r>
            <a:r>
              <a:rPr lang="ar-LB" dirty="0" smtClean="0"/>
              <a:t>واليوم </a:t>
            </a:r>
            <a:r>
              <a:rPr lang="ar-LB" dirty="0"/>
              <a:t>»</a:t>
            </a:r>
            <a:endParaRPr lang="en-US" sz="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86589"/>
            <a:ext cx="12192001" cy="5427720"/>
          </a:xfrm>
        </p:spPr>
        <p:txBody>
          <a:bodyPr>
            <a:normAutofit fontScale="92500" lnSpcReduction="20000"/>
          </a:bodyPr>
          <a:lstStyle/>
          <a:p>
            <a:pPr lvl="0" algn="r" rtl="1">
              <a:buFont typeface="Wingdings" panose="05000000000000000000" pitchFamily="2" charset="2"/>
              <a:buChar char="§"/>
            </a:pPr>
            <a:r>
              <a:rPr lang="ar-LB" dirty="0" smtClean="0"/>
              <a:t>ينقسم المشاركون الى 4 مجموعات</a:t>
            </a:r>
            <a:r>
              <a:rPr lang="en-US" dirty="0" smtClean="0"/>
              <a:t> </a:t>
            </a:r>
          </a:p>
          <a:p>
            <a:pPr lvl="0" algn="r" rtl="1">
              <a:buFont typeface="Wingdings" panose="05000000000000000000" pitchFamily="2" charset="2"/>
              <a:buChar char="§"/>
            </a:pPr>
            <a:r>
              <a:rPr lang="ar-LB" dirty="0" smtClean="0"/>
              <a:t>المهمة</a:t>
            </a:r>
            <a:r>
              <a:rPr lang="ar-LB" dirty="0"/>
              <a:t>: البحث عبر الانترنيت لنص وصورة تبيّن الفرق في استخدام التكنولوجيا من 50 سنة الى الآن في احدى المجالات التالية : الاتصالات، الزراعة، الصناعة </a:t>
            </a:r>
            <a:r>
              <a:rPr lang="ar-LB" dirty="0" smtClean="0"/>
              <a:t>أو الطب</a:t>
            </a:r>
            <a:r>
              <a:rPr lang="en-US" dirty="0" smtClean="0"/>
              <a:t>.</a:t>
            </a:r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dirty="0" smtClean="0"/>
              <a:t>تبحث كل مجموعة عن الموضوع الخاص بها على الانترنيت</a:t>
            </a:r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dirty="0" smtClean="0"/>
              <a:t>ينشر </a:t>
            </a:r>
            <a:r>
              <a:rPr lang="ar-SA" dirty="0" smtClean="0"/>
              <a:t>المشاركون </a:t>
            </a:r>
            <a:r>
              <a:rPr lang="ar-LB" dirty="0" smtClean="0"/>
              <a:t>اجاباتهم على بادليت على الرابط:</a:t>
            </a:r>
          </a:p>
          <a:p>
            <a:pPr marL="0" indent="0" algn="r" rtl="1">
              <a:buNone/>
            </a:pPr>
            <a:endParaRPr lang="ar-LB" dirty="0" smtClean="0"/>
          </a:p>
          <a:p>
            <a:pPr algn="r" rtl="1">
              <a:buFont typeface="Wingdings" panose="05000000000000000000" pitchFamily="2" charset="2"/>
              <a:buChar char="§"/>
            </a:pPr>
            <a:endParaRPr lang="ar-LB" dirty="0" smtClean="0"/>
          </a:p>
          <a:p>
            <a:pPr algn="r" rtl="1">
              <a:buFont typeface="Wingdings" panose="05000000000000000000" pitchFamily="2" charset="2"/>
              <a:buChar char="§"/>
            </a:pPr>
            <a:endParaRPr lang="ar-LB" dirty="0" smtClean="0"/>
          </a:p>
          <a:p>
            <a:pPr algn="r" rtl="1">
              <a:buFont typeface="Wingdings" panose="05000000000000000000" pitchFamily="2" charset="2"/>
              <a:buChar char="§"/>
            </a:pPr>
            <a:endParaRPr lang="ar-LB" dirty="0"/>
          </a:p>
          <a:p>
            <a:pPr algn="r" rtl="1">
              <a:buFont typeface="Wingdings" panose="05000000000000000000" pitchFamily="2" charset="2"/>
              <a:buChar char="§"/>
            </a:pPr>
            <a:endParaRPr lang="ar-LB" dirty="0" smtClean="0"/>
          </a:p>
          <a:p>
            <a:pPr algn="r" rtl="1">
              <a:buFont typeface="Wingdings" panose="05000000000000000000" pitchFamily="2" charset="2"/>
              <a:buChar char="§"/>
            </a:pPr>
            <a:endParaRPr lang="ar-LB" dirty="0" smtClean="0"/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تفاصيل وتعليمات النشاط في ورقة العمل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Worksheet 2.3 - – </a:t>
            </a:r>
            <a:r>
              <a:rPr lang="ar-LB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بين اليوم والامس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229158" y="42204"/>
            <a:ext cx="1243584" cy="1253174"/>
            <a:chOff x="3088478" y="0"/>
            <a:chExt cx="1243584" cy="1253174"/>
          </a:xfrm>
        </p:grpSpPr>
        <p:pic>
          <p:nvPicPr>
            <p:cNvPr id="9" name="Content Placeholder 4"/>
            <p:cNvPicPr>
              <a:picLocks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16614" y="0"/>
              <a:ext cx="1188720" cy="914400"/>
            </a:xfrm>
            <a:prstGeom prst="rect">
              <a:avLst/>
            </a:prstGeom>
            <a:gradFill flip="none" rotWithShape="1">
              <a:gsLst>
                <a:gs pos="16000">
                  <a:srgbClr val="68C8CD"/>
                </a:gs>
                <a:gs pos="83000">
                  <a:srgbClr val="56C0A5"/>
                </a:gs>
              </a:gsLst>
              <a:lin ang="2700000" scaled="1"/>
              <a:tileRect/>
            </a:gradFill>
            <a:ln w="76200">
              <a:noFill/>
            </a:ln>
          </p:spPr>
        </p:pic>
        <p:sp>
          <p:nvSpPr>
            <p:cNvPr id="10" name="Rounded Rectangle 9"/>
            <p:cNvSpPr/>
            <p:nvPr/>
          </p:nvSpPr>
          <p:spPr>
            <a:xfrm>
              <a:off x="3088478" y="933134"/>
              <a:ext cx="1243584" cy="320040"/>
            </a:xfrm>
            <a:prstGeom prst="roundRect">
              <a:avLst>
                <a:gd name="adj" fmla="val 27448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76200"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</a:pPr>
              <a:r>
                <a:rPr lang="en-US" sz="2400" b="1" dirty="0" smtClean="0">
                  <a:solidFill>
                    <a:schemeClr val="accent6">
                      <a:lumMod val="50000"/>
                    </a:schemeClr>
                  </a:solidFill>
                </a:rPr>
                <a:t>35 min</a:t>
              </a:r>
              <a:endParaRPr lang="en-US" sz="2400" b="1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</p:grp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578250"/>
              </p:ext>
            </p:extLst>
          </p:nvPr>
        </p:nvGraphicFramePr>
        <p:xfrm>
          <a:off x="374469" y="3474720"/>
          <a:ext cx="11443062" cy="20952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46719">
                  <a:extLst>
                    <a:ext uri="{9D8B030D-6E8A-4147-A177-3AD203B41FA5}">
                      <a16:colId xmlns:a16="http://schemas.microsoft.com/office/drawing/2014/main" val="3004728815"/>
                    </a:ext>
                  </a:extLst>
                </a:gridCol>
                <a:gridCol w="3396343">
                  <a:extLst>
                    <a:ext uri="{9D8B030D-6E8A-4147-A177-3AD203B41FA5}">
                      <a16:colId xmlns:a16="http://schemas.microsoft.com/office/drawing/2014/main" val="4163240705"/>
                    </a:ext>
                  </a:extLst>
                </a:gridCol>
              </a:tblGrid>
              <a:tr h="58782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 smtClean="0">
                          <a:hlinkClick r:id="rId3"/>
                        </a:rPr>
                        <a:t>https://padlet.com/ahdib/rcm81r58ubs</a:t>
                      </a:r>
                      <a:endParaRPr lang="en-US" sz="2000" b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LB" sz="100" b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LB" sz="2400" b="0" dirty="0" smtClean="0">
                          <a:solidFill>
                            <a:schemeClr val="tx1"/>
                          </a:solidFill>
                        </a:rPr>
                        <a:t>المجموعة الاولى</a:t>
                      </a:r>
                      <a:r>
                        <a:rPr lang="ar-LB" sz="2400" b="0" baseline="0" dirty="0" smtClean="0">
                          <a:solidFill>
                            <a:schemeClr val="tx1"/>
                          </a:solidFill>
                        </a:rPr>
                        <a:t> - الاتصالات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3149375"/>
                  </a:ext>
                </a:extLst>
              </a:tr>
              <a:tr h="471059"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hlinkClick r:id="rId4"/>
                        </a:rPr>
                        <a:t>https://padlet.com/ahdib/cwxqb3sf5751</a:t>
                      </a:r>
                      <a:endParaRPr lang="en-US" sz="2000" b="0" dirty="0" smtClean="0"/>
                    </a:p>
                    <a:p>
                      <a:endParaRPr lang="en-US" sz="1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/>
                      <a:r>
                        <a:rPr lang="ar-LB" sz="2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المجموعة الثانية - </a:t>
                      </a:r>
                      <a:r>
                        <a:rPr lang="ar-SA" sz="2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الزراعة</a:t>
                      </a:r>
                      <a:endParaRPr lang="en-US" sz="2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6646387"/>
                  </a:ext>
                </a:extLst>
              </a:tr>
              <a:tr h="471059"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hlinkClick r:id="rId5"/>
                        </a:rPr>
                        <a:t>https://padlet.com/ahdib/290fxg8w8ohc</a:t>
                      </a:r>
                      <a:endParaRPr lang="en-US" sz="2000" b="0" dirty="0" smtClean="0"/>
                    </a:p>
                    <a:p>
                      <a:endParaRPr lang="ar-LB" sz="800" b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LB" sz="2800" b="0" dirty="0" smtClean="0"/>
                        <a:t>المجموعة الثالثة - </a:t>
                      </a:r>
                      <a:r>
                        <a:rPr lang="ar-SA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الصناعة</a:t>
                      </a:r>
                      <a:endParaRPr lang="en-US" sz="2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2440560"/>
                  </a:ext>
                </a:extLst>
              </a:tr>
              <a:tr h="471059"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hlinkClick r:id="rId6"/>
                        </a:rPr>
                        <a:t>https://padlet.com/ahdib/x9mj8m8oiw2l</a:t>
                      </a:r>
                      <a:endParaRPr lang="en-US" sz="2000" b="0" dirty="0" smtClean="0"/>
                    </a:p>
                    <a:p>
                      <a:endParaRPr lang="en-US" sz="3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LB" sz="2800" b="0" dirty="0" smtClean="0"/>
                        <a:t>المجموعة الرابعة - الطب</a:t>
                      </a:r>
                      <a:endParaRPr lang="en-US" sz="2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03163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222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 rtl="1"/>
            <a:r>
              <a:rPr lang="ar-LB" dirty="0" smtClean="0"/>
              <a:t>2.4- نشاط : الكافيه العالمي – </a:t>
            </a:r>
            <a:r>
              <a:rPr lang="en-US" dirty="0" smtClean="0"/>
              <a:t>World café</a:t>
            </a:r>
            <a:endParaRPr lang="en-US" sz="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11680" y="1326217"/>
            <a:ext cx="10180320" cy="1056374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ar-LB" dirty="0" smtClean="0"/>
              <a:t>إن </a:t>
            </a:r>
            <a:r>
              <a:rPr lang="ar-LB" dirty="0"/>
              <a:t>اسلوب أو منهجية المقهى العالمي تم تطويره لأنه  يسمح بأخذ قرارات مشتركة حول مواضيع استراتيجية من قبل المؤسسات الكبيرة والمنظمات، 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15926" y="2382591"/>
            <a:ext cx="1137607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LB" sz="3200" dirty="0" smtClean="0">
                <a:solidFill>
                  <a:srgbClr val="246252"/>
                </a:solidFill>
              </a:rPr>
              <a:t>وهو</a:t>
            </a:r>
            <a:r>
              <a:rPr lang="en-US" sz="3200" dirty="0" smtClean="0">
                <a:solidFill>
                  <a:srgbClr val="246252"/>
                </a:solidFill>
              </a:rPr>
              <a:t> </a:t>
            </a:r>
            <a:r>
              <a:rPr lang="ar-LB" sz="3200" dirty="0" smtClean="0">
                <a:solidFill>
                  <a:srgbClr val="246252"/>
                </a:solidFill>
              </a:rPr>
              <a:t>أسلوب/منهجية </a:t>
            </a:r>
            <a:r>
              <a:rPr lang="ar-LB" sz="3200" dirty="0">
                <a:solidFill>
                  <a:srgbClr val="246252"/>
                </a:solidFill>
              </a:rPr>
              <a:t>مرنة وفعالة تمكن من استضافة حوار بين أعداد كبيرة من المشاركين </a:t>
            </a:r>
            <a:r>
              <a:rPr lang="ar-LB" sz="3200" dirty="0" smtClean="0">
                <a:solidFill>
                  <a:srgbClr val="246252"/>
                </a:solidFill>
              </a:rPr>
              <a:t>سواءً من </a:t>
            </a:r>
            <a:r>
              <a:rPr lang="ar-LB" sz="3200" dirty="0">
                <a:solidFill>
                  <a:srgbClr val="246252"/>
                </a:solidFill>
              </a:rPr>
              <a:t>مؤسسات مختلفة أو من بلدان مختلفة.</a:t>
            </a:r>
            <a:endParaRPr lang="en-US" sz="3200" dirty="0">
              <a:solidFill>
                <a:srgbClr val="246252"/>
              </a:solidFill>
            </a:endParaRPr>
          </a:p>
          <a:p>
            <a:pPr algn="r" rtl="1"/>
            <a:r>
              <a:rPr lang="ar-LB" sz="3200" dirty="0">
                <a:solidFill>
                  <a:srgbClr val="246252"/>
                </a:solidFill>
              </a:rPr>
              <a:t>التركيز على ما هو مهم</a:t>
            </a:r>
            <a:r>
              <a:rPr lang="en-US" sz="3200" dirty="0">
                <a:solidFill>
                  <a:srgbClr val="246252"/>
                </a:solidFill>
              </a:rPr>
              <a:t>.</a:t>
            </a:r>
          </a:p>
          <a:p>
            <a:pPr algn="r" rtl="1"/>
            <a:r>
              <a:rPr lang="ar-LB" sz="3200" dirty="0">
                <a:solidFill>
                  <a:srgbClr val="246252"/>
                </a:solidFill>
              </a:rPr>
              <a:t>المشاركة بالأفكار</a:t>
            </a:r>
            <a:r>
              <a:rPr lang="en-US" sz="3200" dirty="0">
                <a:solidFill>
                  <a:srgbClr val="246252"/>
                </a:solidFill>
              </a:rPr>
              <a:t>.</a:t>
            </a:r>
          </a:p>
          <a:p>
            <a:pPr algn="r" rtl="1"/>
            <a:r>
              <a:rPr lang="ar-LB" sz="3200" dirty="0">
                <a:solidFill>
                  <a:srgbClr val="246252"/>
                </a:solidFill>
              </a:rPr>
              <a:t>الإنصات من أجل الفهم</a:t>
            </a:r>
            <a:r>
              <a:rPr lang="en-US" sz="3200" dirty="0">
                <a:solidFill>
                  <a:srgbClr val="246252"/>
                </a:solidFill>
              </a:rPr>
              <a:t>.</a:t>
            </a:r>
          </a:p>
          <a:p>
            <a:pPr algn="r" rtl="1"/>
            <a:r>
              <a:rPr lang="ar-LB" sz="3200" dirty="0">
                <a:solidFill>
                  <a:srgbClr val="246252"/>
                </a:solidFill>
              </a:rPr>
              <a:t>التعبير بمختلف الوسائل (كتابة، رسم، نقاط محددة..الخ)</a:t>
            </a:r>
            <a:r>
              <a:rPr lang="en-US" sz="3200" dirty="0">
                <a:solidFill>
                  <a:srgbClr val="246252"/>
                </a:solidFill>
              </a:rPr>
              <a:t>.</a:t>
            </a:r>
            <a:endParaRPr lang="ar-LB" sz="3200" dirty="0">
              <a:solidFill>
                <a:srgbClr val="246252"/>
              </a:solidFill>
            </a:endParaRPr>
          </a:p>
          <a:p>
            <a:pPr algn="r" rtl="1"/>
            <a:r>
              <a:rPr lang="ar-LB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تفاصيل وتعليمات النشاط في ورقة العمل 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Worksheet 2.4 – 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575775" y="6034711"/>
            <a:ext cx="6926984" cy="683533"/>
          </a:xfrm>
          <a:prstGeom prst="rect">
            <a:avLst/>
          </a:prstGeom>
          <a:solidFill>
            <a:srgbClr val="FFC000"/>
          </a:solidFill>
          <a:ln w="76200"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0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6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Font typeface="Arial" panose="020B0604020202020204" pitchFamily="34" charset="0"/>
              <a:buNone/>
            </a:pPr>
            <a:r>
              <a:rPr lang="ar-LB" dirty="0" smtClean="0">
                <a:solidFill>
                  <a:sysClr val="windowText" lastClr="000000"/>
                </a:solidFill>
              </a:rPr>
              <a:t>تفسير طريقة الكافيه العالمي على الشرائح التالية  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 rot="10800000">
            <a:off x="331214" y="5966969"/>
            <a:ext cx="1343266" cy="778467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429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841590" y="0"/>
            <a:ext cx="206838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World Café</a:t>
            </a:r>
          </a:p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Method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35640" y="1038581"/>
            <a:ext cx="321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H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1635617" y="4232542"/>
            <a:ext cx="321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H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8422784" y="4155269"/>
            <a:ext cx="321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H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29785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841590" y="0"/>
            <a:ext cx="206838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World Café</a:t>
            </a:r>
          </a:p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Method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474300" y="4116632"/>
            <a:ext cx="321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H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5164430" y="1077218"/>
            <a:ext cx="321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H</a:t>
            </a:r>
            <a:endParaRPr lang="en-U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1828801" y="4245421"/>
            <a:ext cx="321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H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82665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841590" y="0"/>
            <a:ext cx="206838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World Café</a:t>
            </a:r>
          </a:p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Method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551574" y="4181027"/>
            <a:ext cx="321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H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5254582" y="1077218"/>
            <a:ext cx="321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H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1931833" y="4296936"/>
            <a:ext cx="321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H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24611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841590" y="0"/>
            <a:ext cx="206838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World Café</a:t>
            </a:r>
          </a:p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Method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65939" y="2442379"/>
            <a:ext cx="321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H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3129567" y="2390863"/>
            <a:ext cx="321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H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1873877" y="2412013"/>
            <a:ext cx="321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H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90532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WT1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TWT1</Template>
  <TotalTime>3031</TotalTime>
  <Words>1213</Words>
  <Application>Microsoft Office PowerPoint</Application>
  <PresentationFormat>Widescreen</PresentationFormat>
  <Paragraphs>232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Arial</vt:lpstr>
      <vt:lpstr>Arial</vt:lpstr>
      <vt:lpstr>Calibri</vt:lpstr>
      <vt:lpstr>Calibri Light</vt:lpstr>
      <vt:lpstr>Verdana</vt:lpstr>
      <vt:lpstr>Wingdings</vt:lpstr>
      <vt:lpstr>TWT1</vt:lpstr>
      <vt:lpstr>وحدة التعليم باعتماد التكنولوجيا لشهادة المعلم المعتمد من ميكروسوفت MCE))</vt:lpstr>
      <vt:lpstr>2.1:مناقشة  نتائج امتحان اليوم السابق</vt:lpstr>
      <vt:lpstr>2.2- خلاصة النهار الاول</vt:lpstr>
      <vt:lpstr>2.3- نشاط : «بين الامس واليوم »</vt:lpstr>
      <vt:lpstr>2.4- نشاط : الكافيه العالمي – World café</vt:lpstr>
      <vt:lpstr>PowerPoint Presentation</vt:lpstr>
      <vt:lpstr>PowerPoint Presentation</vt:lpstr>
      <vt:lpstr>PowerPoint Presentation</vt:lpstr>
      <vt:lpstr>PowerPoint Presentation</vt:lpstr>
      <vt:lpstr>2.5 الكافيه العالمي – World café</vt:lpstr>
      <vt:lpstr>الكافيه العالمي – World café</vt:lpstr>
      <vt:lpstr>الكافيه العالمي – World café</vt:lpstr>
      <vt:lpstr>الكافيه العالمي – World café</vt:lpstr>
      <vt:lpstr>الكافيه العالمي – World café</vt:lpstr>
      <vt:lpstr>2.6- نشاط :هل درسي اكثر فعالية؟</vt:lpstr>
      <vt:lpstr>2.7- تفكر حول التخطيط للدرس</vt:lpstr>
      <vt:lpstr>أ- إطار معرفة المحتوى التربوي التكنولوجي: ربط  المحتوى التربوي  بالتكنولوجيا</vt:lpstr>
      <vt:lpstr>ب- إطار معرفة المحتوى التربوي التكنولوجي: ربط المحتوى التربوي  بالتكنولوجيا</vt:lpstr>
      <vt:lpstr>ج- إطار معرفة المحتوى التربوي التكنولوجي: ربط المحتوى التربوي بالتكنولوجيا</vt:lpstr>
      <vt:lpstr>د- Padagogy Wheel</vt:lpstr>
      <vt:lpstr>اليونسكو – تكنولوجيا المعلومات والاتصالات – إطار كفاية المعلمين</vt:lpstr>
      <vt:lpstr>International Society for Technology in Education.  </vt:lpstr>
      <vt:lpstr>أ- اليونسكو – تكنولوجيا المعلومات والاتصالات – إطار كفاية المعلمين + ISTE</vt:lpstr>
      <vt:lpstr>أ- اليونسكو – تكنولوجيا المعلومات والاتصالات – إطار كفاية المعلمين: جوانب عمل المعلمين نحو مراحل التدريس</vt:lpstr>
      <vt:lpstr>د- صورة المعلمين للتربية التحويلية: اليونسكو في مجال تكنولوجيا المعلومات والاتصالات وإطار الكفاية للمعلمين</vt:lpstr>
      <vt:lpstr>د- صورة المعلمين للتربية التحويلية: اليونسكو في مجال تكنولوجيا المعلومات والاتصالات وإطار الكفاية للمعلمين</vt:lpstr>
      <vt:lpstr>د- صورة المعلمين للتربية التحويلية: اليونسكو في مجال تكنولوجيا المعلومات والاتصالات وإطار الكفاية للمعلمين</vt:lpstr>
      <vt:lpstr>2.8- نشاط :مقدمة درسي هادفة وممتعة</vt:lpstr>
      <vt:lpstr>2.9- نموذج اختبار  MCE</vt:lpstr>
      <vt:lpstr>2.10 تقييم النهار الثاني</vt:lpstr>
    </vt:vector>
  </TitlesOfParts>
  <Company>CtrlSoft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Claudine Aziz</dc:creator>
  <cp:lastModifiedBy>Ahmad Deeb</cp:lastModifiedBy>
  <cp:revision>521</cp:revision>
  <dcterms:created xsi:type="dcterms:W3CDTF">2017-07-02T22:02:34Z</dcterms:created>
  <dcterms:modified xsi:type="dcterms:W3CDTF">2018-06-20T19:50:33Z</dcterms:modified>
</cp:coreProperties>
</file>