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tags/tag9.xml" ContentType="application/vnd.openxmlformats-officedocument.presentationml.tags+xml"/>
  <Override PartName="/ppt/notesSlides/notesSlide7.xml" ContentType="application/vnd.openxmlformats-officedocument.presentationml.notesSlide+xml"/>
  <Override PartName="/ppt/tags/tag10.xml" ContentType="application/vnd.openxmlformats-officedocument.presentationml.tags+xml"/>
  <Override PartName="/ppt/notesSlides/notesSlide8.xml" ContentType="application/vnd.openxmlformats-officedocument.presentationml.notesSlide+xml"/>
  <Override PartName="/ppt/tags/tag11.xml" ContentType="application/vnd.openxmlformats-officedocument.presentationml.tags+xml"/>
  <Override PartName="/ppt/notesSlides/notesSlide9.xml" ContentType="application/vnd.openxmlformats-officedocument.presentationml.notesSlide+xml"/>
  <Override PartName="/ppt/tags/tag12.xml" ContentType="application/vnd.openxmlformats-officedocument.presentationml.tags+xml"/>
  <Override PartName="/ppt/notesSlides/notesSlide10.xml" ContentType="application/vnd.openxmlformats-officedocument.presentationml.notesSlide+xml"/>
  <Override PartName="/ppt/tags/tag13.xml" ContentType="application/vnd.openxmlformats-officedocument.presentationml.tags+xml"/>
  <Override PartName="/ppt/notesSlides/notesSlide11.xml" ContentType="application/vnd.openxmlformats-officedocument.presentationml.notesSlide+xml"/>
  <Override PartName="/ppt/tags/tag14.xml" ContentType="application/vnd.openxmlformats-officedocument.presentationml.tags+xml"/>
  <Override PartName="/ppt/notesSlides/notesSlide12.xml" ContentType="application/vnd.openxmlformats-officedocument.presentationml.notesSlide+xml"/>
  <Override PartName="/ppt/tags/tag15.xml" ContentType="application/vnd.openxmlformats-officedocument.presentationml.tags+xml"/>
  <Override PartName="/ppt/notesSlides/notesSlide13.xml" ContentType="application/vnd.openxmlformats-officedocument.presentationml.notesSlide+xml"/>
  <Override PartName="/ppt/tags/tag16.xml" ContentType="application/vnd.openxmlformats-officedocument.presentationml.tags+xml"/>
  <Override PartName="/ppt/notesSlides/notesSlide14.xml" ContentType="application/vnd.openxmlformats-officedocument.presentationml.notesSlide+xml"/>
  <Override PartName="/ppt/tags/tag17.xml" ContentType="application/vnd.openxmlformats-officedocument.presentationml.tags+xml"/>
  <Override PartName="/ppt/notesSlides/notesSlide15.xml" ContentType="application/vnd.openxmlformats-officedocument.presentationml.notesSlide+xml"/>
  <Override PartName="/ppt/tags/tag18.xml" ContentType="application/vnd.openxmlformats-officedocument.presentationml.tags+xml"/>
  <Override PartName="/ppt/notesSlides/notesSlide16.xml" ContentType="application/vnd.openxmlformats-officedocument.presentationml.notesSlide+xml"/>
  <Override PartName="/ppt/tags/tag19.xml" ContentType="application/vnd.openxmlformats-officedocument.presentationml.tags+xml"/>
  <Override PartName="/ppt/notesSlides/notesSlide17.xml" ContentType="application/vnd.openxmlformats-officedocument.presentationml.notesSlide+xml"/>
  <Override PartName="/ppt/tags/tag20.xml" ContentType="application/vnd.openxmlformats-officedocument.presentationml.tags+xml"/>
  <Override PartName="/ppt/notesSlides/notesSlide18.xml" ContentType="application/vnd.openxmlformats-officedocument.presentationml.notesSlide+xml"/>
  <Override PartName="/ppt/tags/tag21.xml" ContentType="application/vnd.openxmlformats-officedocument.presentationml.tags+xml"/>
  <Override PartName="/ppt/notesSlides/notesSlide19.xml" ContentType="application/vnd.openxmlformats-officedocument.presentationml.notesSlide+xml"/>
  <Override PartName="/ppt/tags/tag22.xml" ContentType="application/vnd.openxmlformats-officedocument.presentationml.tags+xml"/>
  <Override PartName="/ppt/notesSlides/notesSlide20.xml" ContentType="application/vnd.openxmlformats-officedocument.presentationml.notesSlide+xml"/>
  <Override PartName="/ppt/tags/tag23.xml" ContentType="application/vnd.openxmlformats-officedocument.presentationml.tags+xml"/>
  <Override PartName="/ppt/notesSlides/notesSlide21.xml" ContentType="application/vnd.openxmlformats-officedocument.presentationml.notesSlide+xml"/>
  <Override PartName="/ppt/tags/tag24.xml" ContentType="application/vnd.openxmlformats-officedocument.presentationml.tags+xml"/>
  <Override PartName="/ppt/notesSlides/notesSlide22.xml" ContentType="application/vnd.openxmlformats-officedocument.presentationml.notesSlide+xml"/>
  <Override PartName="/ppt/tags/tag25.xml" ContentType="application/vnd.openxmlformats-officedocument.presentationml.tags+xml"/>
  <Override PartName="/ppt/notesSlides/notesSlide23.xml" ContentType="application/vnd.openxmlformats-officedocument.presentationml.notesSlide+xml"/>
  <Override PartName="/ppt/tags/tag26.xml" ContentType="application/vnd.openxmlformats-officedocument.presentationml.tags+xml"/>
  <Override PartName="/ppt/notesSlides/notesSlide24.xml" ContentType="application/vnd.openxmlformats-officedocument.presentationml.notesSlide+xml"/>
  <Override PartName="/ppt/tags/tag27.xml" ContentType="application/vnd.openxmlformats-officedocument.presentationml.tags+xml"/>
  <Override PartName="/ppt/notesSlides/notesSlide25.xml" ContentType="application/vnd.openxmlformats-officedocument.presentationml.notesSlide+xml"/>
  <Override PartName="/ppt/tags/tag28.xml" ContentType="application/vnd.openxmlformats-officedocument.presentationml.tags+xml"/>
  <Override PartName="/ppt/notesSlides/notesSlide26.xml" ContentType="application/vnd.openxmlformats-officedocument.presentationml.notesSlide+xml"/>
  <Override PartName="/ppt/tags/tag29.xml" ContentType="application/vnd.openxmlformats-officedocument.presentationml.tags+xml"/>
  <Override PartName="/ppt/notesSlides/notesSlide27.xml" ContentType="application/vnd.openxmlformats-officedocument.presentationml.notesSlide+xml"/>
  <Override PartName="/ppt/tags/tag30.xml" ContentType="application/vnd.openxmlformats-officedocument.presentationml.tags+xml"/>
  <Override PartName="/ppt/notesSlides/notesSlide28.xml" ContentType="application/vnd.openxmlformats-officedocument.presentationml.notesSlide+xml"/>
  <Override PartName="/ppt/tags/tag31.xml" ContentType="application/vnd.openxmlformats-officedocument.presentationml.tags+xml"/>
  <Override PartName="/ppt/notesSlides/notesSlide29.xml" ContentType="application/vnd.openxmlformats-officedocument.presentationml.notesSlide+xml"/>
  <Override PartName="/ppt/tags/tag32.xml" ContentType="application/vnd.openxmlformats-officedocument.presentationml.tags+xml"/>
  <Override PartName="/ppt/notesSlides/notesSlide30.xml" ContentType="application/vnd.openxmlformats-officedocument.presentationml.notesSlide+xml"/>
  <Override PartName="/ppt/tags/tag33.xml" ContentType="application/vnd.openxmlformats-officedocument.presentationml.tags+xml"/>
  <Override PartName="/ppt/notesSlides/notesSlide31.xml" ContentType="application/vnd.openxmlformats-officedocument.presentationml.notesSlide+xml"/>
  <Override PartName="/ppt/tags/tag34.xml" ContentType="application/vnd.openxmlformats-officedocument.presentationml.tags+xml"/>
  <Override PartName="/ppt/notesSlides/notesSlide32.xml" ContentType="application/vnd.openxmlformats-officedocument.presentationml.notesSlide+xml"/>
  <Override PartName="/ppt/tags/tag35.xml" ContentType="application/vnd.openxmlformats-officedocument.presentationml.tags+xml"/>
  <Override PartName="/ppt/notesSlides/notesSlide33.xml" ContentType="application/vnd.openxmlformats-officedocument.presentationml.notesSlide+xml"/>
  <Override PartName="/ppt/tags/tag36.xml" ContentType="application/vnd.openxmlformats-officedocument.presentationml.tags+xml"/>
  <Override PartName="/ppt/notesSlides/notesSlide34.xml" ContentType="application/vnd.openxmlformats-officedocument.presentationml.notesSlide+xml"/>
  <Override PartName="/ppt/tags/tag37.xml" ContentType="application/vnd.openxmlformats-officedocument.presentationml.tags+xml"/>
  <Override PartName="/ppt/notesSlides/notesSlide35.xml" ContentType="application/vnd.openxmlformats-officedocument.presentationml.notesSlide+xml"/>
  <Override PartName="/ppt/tags/tag38.xml" ContentType="application/vnd.openxmlformats-officedocument.presentationml.tags+xml"/>
  <Override PartName="/ppt/notesSlides/notesSlide36.xml" ContentType="application/vnd.openxmlformats-officedocument.presentationml.notesSlide+xml"/>
  <Override PartName="/ppt/tags/tag39.xml" ContentType="application/vnd.openxmlformats-officedocument.presentationml.tags+xml"/>
  <Override PartName="/ppt/notesSlides/notesSlide37.xml" ContentType="application/vnd.openxmlformats-officedocument.presentationml.notesSlide+xml"/>
  <Override PartName="/ppt/tags/tag40.xml" ContentType="application/vnd.openxmlformats-officedocument.presentationml.tags+xml"/>
  <Override PartName="/ppt/notesSlides/notesSlide38.xml" ContentType="application/vnd.openxmlformats-officedocument.presentationml.notesSlide+xml"/>
  <Override PartName="/ppt/tags/tag41.xml" ContentType="application/vnd.openxmlformats-officedocument.presentationml.tags+xml"/>
  <Override PartName="/ppt/notesSlides/notesSlide39.xml" ContentType="application/vnd.openxmlformats-officedocument.presentationml.notesSlide+xml"/>
  <Override PartName="/ppt/tags/tag42.xml" ContentType="application/vnd.openxmlformats-officedocument.presentationml.tags+xml"/>
  <Override PartName="/ppt/notesSlides/notesSlide40.xml" ContentType="application/vnd.openxmlformats-officedocument.presentationml.notesSlide+xml"/>
  <Override PartName="/ppt/tags/tag43.xml" ContentType="application/vnd.openxmlformats-officedocument.presentationml.tags+xml"/>
  <Override PartName="/ppt/notesSlides/notesSlide41.xml" ContentType="application/vnd.openxmlformats-officedocument.presentationml.notesSlide+xml"/>
  <Override PartName="/ppt/tags/tag44.xml" ContentType="application/vnd.openxmlformats-officedocument.presentationml.tags+xml"/>
  <Override PartName="/ppt/notesSlides/notesSlide42.xml" ContentType="application/vnd.openxmlformats-officedocument.presentationml.notesSlide+xml"/>
  <Override PartName="/ppt/tags/tag45.xml" ContentType="application/vnd.openxmlformats-officedocument.presentationml.tags+xml"/>
  <Override PartName="/ppt/notesSlides/notesSlide43.xml" ContentType="application/vnd.openxmlformats-officedocument.presentationml.notesSlide+xml"/>
  <Override PartName="/ppt/tags/tag46.xml" ContentType="application/vnd.openxmlformats-officedocument.presentationml.tags+xml"/>
  <Override PartName="/ppt/notesSlides/notesSlide44.xml" ContentType="application/vnd.openxmlformats-officedocument.presentationml.notesSlide+xml"/>
  <Override PartName="/ppt/tags/tag47.xml" ContentType="application/vnd.openxmlformats-officedocument.presentationml.tags+xml"/>
  <Override PartName="/ppt/notesSlides/notesSlide45.xml" ContentType="application/vnd.openxmlformats-officedocument.presentationml.notesSlide+xml"/>
  <Override PartName="/ppt/tags/tag48.xml" ContentType="application/vnd.openxmlformats-officedocument.presentationml.tags+xml"/>
  <Override PartName="/ppt/notesSlides/notesSlide46.xml" ContentType="application/vnd.openxmlformats-officedocument.presentationml.notesSlide+xml"/>
  <Override PartName="/ppt/tags/tag49.xml" ContentType="application/vnd.openxmlformats-officedocument.presentationml.tags+xml"/>
  <Override PartName="/ppt/notesSlides/notesSlide4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  <p:sldMasterId id="2147483661" r:id="rId5"/>
  </p:sldMasterIdLst>
  <p:notesMasterIdLst>
    <p:notesMasterId r:id="rId53"/>
  </p:notesMasterIdLst>
  <p:sldIdLst>
    <p:sldId id="3624" r:id="rId6"/>
    <p:sldId id="3723" r:id="rId7"/>
    <p:sldId id="3625" r:id="rId8"/>
    <p:sldId id="3646" r:id="rId9"/>
    <p:sldId id="3645" r:id="rId10"/>
    <p:sldId id="1773" r:id="rId11"/>
    <p:sldId id="3647" r:id="rId12"/>
    <p:sldId id="3648" r:id="rId13"/>
    <p:sldId id="3626" r:id="rId14"/>
    <p:sldId id="3627" r:id="rId15"/>
    <p:sldId id="1774" r:id="rId16"/>
    <p:sldId id="3628" r:id="rId17"/>
    <p:sldId id="315" r:id="rId18"/>
    <p:sldId id="3650" r:id="rId19"/>
    <p:sldId id="3649" r:id="rId20"/>
    <p:sldId id="3651" r:id="rId21"/>
    <p:sldId id="3652" r:id="rId22"/>
    <p:sldId id="3653" r:id="rId23"/>
    <p:sldId id="3654" r:id="rId24"/>
    <p:sldId id="3655" r:id="rId25"/>
    <p:sldId id="3656" r:id="rId26"/>
    <p:sldId id="3657" r:id="rId27"/>
    <p:sldId id="1831" r:id="rId28"/>
    <p:sldId id="3658" r:id="rId29"/>
    <p:sldId id="3659" r:id="rId30"/>
    <p:sldId id="3660" r:id="rId31"/>
    <p:sldId id="3630" r:id="rId32"/>
    <p:sldId id="3661" r:id="rId33"/>
    <p:sldId id="3633" r:id="rId34"/>
    <p:sldId id="3662" r:id="rId35"/>
    <p:sldId id="3636" r:id="rId36"/>
    <p:sldId id="3663" r:id="rId37"/>
    <p:sldId id="3635" r:id="rId38"/>
    <p:sldId id="3664" r:id="rId39"/>
    <p:sldId id="3634" r:id="rId40"/>
    <p:sldId id="3665" r:id="rId41"/>
    <p:sldId id="3638" r:id="rId42"/>
    <p:sldId id="1821" r:id="rId43"/>
    <p:sldId id="3639" r:id="rId44"/>
    <p:sldId id="3640" r:id="rId45"/>
    <p:sldId id="3643" r:id="rId46"/>
    <p:sldId id="3642" r:id="rId47"/>
    <p:sldId id="3641" r:id="rId48"/>
    <p:sldId id="3644" r:id="rId49"/>
    <p:sldId id="3666" r:id="rId50"/>
    <p:sldId id="3667" r:id="rId51"/>
    <p:sldId id="3668" r:id="rId52"/>
  </p:sldIdLst>
  <p:sldSz cx="12192000" cy="6858000"/>
  <p:notesSz cx="6858000" cy="9144000"/>
  <p:embeddedFontLst>
    <p:embeddedFont>
      <p:font typeface="Adobe Arabic" panose="02040503050201020203" pitchFamily="18" charset="-78"/>
      <p:regular r:id="rId54"/>
      <p:bold r:id="rId55"/>
      <p:italic r:id="rId56"/>
      <p:boldItalic r:id="rId57"/>
    </p:embeddedFont>
    <p:embeddedFont>
      <p:font typeface="Calibri" panose="020F0502020204030204" pitchFamily="34" charset="0"/>
      <p:regular r:id="rId58"/>
      <p:bold r:id="rId59"/>
      <p:italic r:id="rId60"/>
      <p:boldItalic r:id="rId61"/>
    </p:embeddedFont>
    <p:embeddedFont>
      <p:font typeface="Calibri Light" panose="020F0302020204030204" pitchFamily="34" charset="0"/>
      <p:regular r:id="rId62"/>
      <p:italic r:id="rId63"/>
    </p:embeddedFont>
    <p:embeddedFont>
      <p:font typeface="Tw Cen MT" panose="020B0602020104020603" pitchFamily="34" charset="0"/>
      <p:regular r:id="rId64"/>
      <p:bold r:id="rId65"/>
      <p:italic r:id="rId66"/>
      <p:boldItalic r:id="rId67"/>
    </p:embeddedFont>
  </p:embeddedFontLst>
  <p:custDataLst>
    <p:tags r:id="rId6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Nabiha Kaiss" initials="NK" lastIdx="275" clrIdx="0">
    <p:extLst>
      <p:ext uri="{19B8F6BF-5375-455C-9EA6-DF929625EA0E}">
        <p15:presenceInfo xmlns:p15="http://schemas.microsoft.com/office/powerpoint/2012/main" userId="S-1-5-21-748366731-1357122860-3844146377-1216" providerId="AD"/>
      </p:ext>
    </p:extLst>
  </p:cmAuthor>
  <p:cmAuthor id="3" name="Fatima Kammoun" initials="FK" lastIdx="11" clrIdx="1">
    <p:extLst>
      <p:ext uri="{19B8F6BF-5375-455C-9EA6-DF929625EA0E}">
        <p15:presenceInfo xmlns:p15="http://schemas.microsoft.com/office/powerpoint/2012/main" userId="S-1-5-21-748366731-1357122860-3844146377-1656" providerId="AD"/>
      </p:ext>
    </p:extLst>
  </p:cmAuthor>
  <p:cmAuthor id="4" name="Sabira Sayyed" initials="SS" lastIdx="12" clrIdx="2">
    <p:extLst>
      <p:ext uri="{19B8F6BF-5375-455C-9EA6-DF929625EA0E}">
        <p15:presenceInfo xmlns:p15="http://schemas.microsoft.com/office/powerpoint/2012/main" userId="Sabira Sayyed" providerId="None"/>
      </p:ext>
    </p:extLst>
  </p:cmAuthor>
  <p:cmAuthor id="5" name="Nabiha Kaiss" initials="NK [2]" lastIdx="4" clrIdx="3">
    <p:extLst>
      <p:ext uri="{19B8F6BF-5375-455C-9EA6-DF929625EA0E}">
        <p15:presenceInfo xmlns:p15="http://schemas.microsoft.com/office/powerpoint/2012/main" userId="S::nkaiss@ana-aqra.org::11641677-b4df-4040-bf1e-7db89b78469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C274"/>
    <a:srgbClr val="E4FBD8"/>
    <a:srgbClr val="B2C6E6"/>
    <a:srgbClr val="658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E63EE4-18DD-4EF0-A735-8CF6C55705B8}" v="16" dt="2023-09-04T12:02:32.465"/>
    <p1510:client id="{60146AF8-0A68-8AF9-0E5D-D2B178931051}" v="23" dt="2023-09-04T14:07:13.575"/>
    <p1510:client id="{87AE8205-9FB0-4787-BBC2-671A0D04DB1B}" v="2" dt="2023-09-04T12:32:56.0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84" autoAdjust="0"/>
    <p:restoredTop sz="88602" autoAdjust="0"/>
  </p:normalViewPr>
  <p:slideViewPr>
    <p:cSldViewPr snapToGrid="0">
      <p:cViewPr varScale="1">
        <p:scale>
          <a:sx n="97" d="100"/>
          <a:sy n="97" d="100"/>
        </p:scale>
        <p:origin x="1110" y="90"/>
      </p:cViewPr>
      <p:guideLst>
        <p:guide orient="horz" pos="2160"/>
        <p:guide pos="384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font" Target="fonts/font10.fntdata"/><Relationship Id="rId68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notesMaster" Target="notesMasters/notesMaster1.xml"/><Relationship Id="rId58" Type="http://schemas.openxmlformats.org/officeDocument/2006/relationships/font" Target="fonts/font5.fntdata"/><Relationship Id="rId66" Type="http://schemas.openxmlformats.org/officeDocument/2006/relationships/font" Target="fonts/font13.fntdata"/><Relationship Id="rId7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61" Type="http://schemas.openxmlformats.org/officeDocument/2006/relationships/font" Target="fonts/font8.fntdata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font" Target="fonts/font3.fntdata"/><Relationship Id="rId64" Type="http://schemas.openxmlformats.org/officeDocument/2006/relationships/font" Target="fonts/font11.fntdata"/><Relationship Id="rId69" Type="http://schemas.openxmlformats.org/officeDocument/2006/relationships/commentAuthors" Target="commentAuthor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font" Target="fonts/font6.fntdata"/><Relationship Id="rId67" Type="http://schemas.openxmlformats.org/officeDocument/2006/relationships/font" Target="fonts/font14.fntdata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font" Target="fonts/font1.fntdata"/><Relationship Id="rId62" Type="http://schemas.openxmlformats.org/officeDocument/2006/relationships/font" Target="fonts/font9.fntdata"/><Relationship Id="rId7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font" Target="fonts/font4.fntdata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font" Target="fonts/font7.fntdata"/><Relationship Id="rId65" Type="http://schemas.openxmlformats.org/officeDocument/2006/relationships/font" Target="fonts/font12.fntdata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font" Target="fonts/font2.fntdata"/><Relationship Id="rId7" Type="http://schemas.openxmlformats.org/officeDocument/2006/relationships/slide" Target="slides/slide2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479837-F667-4CCB-9E7E-648533409F97}" type="datetimeFigureOut">
              <a:rPr lang="en-US" smtClean="0"/>
              <a:t>10/20/2023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03144F-3AB7-409E-B875-7CDE4945592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18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/QITABILebanon/playlists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LB" sz="2000" b="1" dirty="0"/>
              <a:t>توجيهات</a:t>
            </a:r>
            <a:r>
              <a:rPr lang="ar-LB" sz="2000" b="1" baseline="0" dirty="0"/>
              <a:t> للمعلّمة: </a:t>
            </a:r>
          </a:p>
          <a:p>
            <a:pPr algn="r"/>
            <a:r>
              <a:rPr lang="ar-LB" sz="2000" baseline="0" dirty="0"/>
              <a:t>هذا هو الدّرس الثّالث من المحور الثّالث من الدّروس الرّقميّة، وهو بعنوان: "سعاد تعطف على الهرّ" (ص 40- 41 في الكتاب المدرسيّ. ) </a:t>
            </a:r>
          </a:p>
          <a:p>
            <a:pPr algn="r"/>
            <a:r>
              <a:rPr lang="ar-LB" sz="2000" baseline="0" dirty="0"/>
              <a:t>وهو أيضًا موجود في المحور الثالث  في الكتاب المدرسيّ الّذي هو بعنوان "حيوانات أحبّها"، ويمكنكم مراجعة تفاصيل هذا المحور في دليل المعلم ص </a:t>
            </a:r>
            <a:r>
              <a:rPr lang="ar-LB" sz="2000" b="0" baseline="0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178- 181. </a:t>
            </a:r>
          </a:p>
          <a:p>
            <a:pPr algn="r"/>
            <a:r>
              <a:rPr lang="ar-LB" sz="2000" b="0" baseline="0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نقدّم في هذا الدّرس، النّص المسموع بعنوان: "سعاد تعطف على الهرّ".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LB" sz="2000" b="0" baseline="0" dirty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2000" b="0" baseline="0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يتألف هذا المحور من الدروس الآتية:</a:t>
            </a:r>
          </a:p>
          <a:p>
            <a:pPr marL="171450" marR="0" lvl="0" indent="-1714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LB" sz="2000" b="0" baseline="0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الدّرس الأوّل: المهندس الزّراعي.</a:t>
            </a:r>
          </a:p>
          <a:p>
            <a:pPr marL="171450" marR="0" lvl="0" indent="-1714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LB" sz="2000" b="0" baseline="0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الدّرس الثّاني: رجال الإطفاء.</a:t>
            </a:r>
          </a:p>
          <a:p>
            <a:pPr marL="171450" marR="0" lvl="0" indent="-1714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LB" sz="2000" b="0" baseline="0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الدّرس الثّالث: سعاد تعطف على الهرّ.</a:t>
            </a:r>
          </a:p>
          <a:p>
            <a:pPr marL="171450" marR="0" lvl="0" indent="-1714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LB" sz="2000" b="0" baseline="0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الدّرس الرّابع عطف الكلب على الهرّ.    </a:t>
            </a:r>
          </a:p>
          <a:p>
            <a:pPr algn="r"/>
            <a:endParaRPr lang="ar-LB" sz="2000" b="0" baseline="0" dirty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r" rtl="1"/>
            <a:r>
              <a:rPr lang="ar-LB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يقدّم كلّ درس جميع المجالات بدءًا  بالفهم الشّفويّ وصولا إلى التّعبير الكتابيّ.</a:t>
            </a:r>
          </a:p>
          <a:p>
            <a:pPr algn="r" rtl="1"/>
            <a:r>
              <a:rPr lang="ar-LB" sz="2000" dirty="0">
                <a:latin typeface="Adobe Arabic"/>
                <a:cs typeface="Adobe Arabic"/>
              </a:rPr>
              <a:t>يتمّ تقديم كلّ مجال خلال حصّة أو أكثر بحسب ما يتطلّبه الهدف أو طبيعة المجال.</a:t>
            </a:r>
          </a:p>
          <a:p>
            <a:pPr algn="r" rtl="1"/>
            <a:r>
              <a:rPr lang="ar-LB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ويكون سير الحصّة على الشّكل الآتي:</a:t>
            </a:r>
          </a:p>
          <a:p>
            <a:pPr algn="r" rtl="1"/>
            <a:r>
              <a:rPr lang="ar-LB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1- ترحيب</a:t>
            </a:r>
          </a:p>
          <a:p>
            <a:pPr algn="r" rtl="1"/>
            <a:r>
              <a:rPr lang="ar-LB" sz="2000" dirty="0">
                <a:latin typeface="Adobe Arabic"/>
                <a:cs typeface="Adobe Arabic"/>
              </a:rPr>
              <a:t>2- نشاط لغويّ أو تعلّم اجتماعيّ انفعاليّ</a:t>
            </a:r>
            <a:endParaRPr lang="ar-LB" sz="20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r" rtl="1"/>
            <a:r>
              <a:rPr lang="ar-LB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3- قراءة جهريّة نموذجية من قبل المعلّم/ة لدقائق قليلة (يمكن اختيار هذه القراءة من قصص المكتبة الصّفيّة أو مكتبة المدرسة)</a:t>
            </a:r>
          </a:p>
          <a:p>
            <a:pPr algn="r" rtl="1"/>
            <a:r>
              <a:rPr lang="ar-LB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4- تقديم هدف الدرس</a:t>
            </a:r>
          </a:p>
          <a:p>
            <a:pPr algn="r" rtl="1"/>
            <a:r>
              <a:rPr lang="ar-LB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5- تقديم الدرس </a:t>
            </a:r>
          </a:p>
          <a:p>
            <a:pPr algn="r" rtl="1"/>
            <a:r>
              <a:rPr lang="ar-LB" sz="2000" dirty="0">
                <a:latin typeface="Adobe Arabic"/>
                <a:cs typeface="Adobe Arabic"/>
              </a:rPr>
              <a:t>6- إجراء التّقويم التّكوينيّ أو الذّاتيّ.</a:t>
            </a:r>
            <a:endParaRPr lang="en-US" sz="2000" dirty="0">
              <a:latin typeface="Adobe Arabic"/>
              <a:cs typeface="Adobe Arabic"/>
            </a:endParaRPr>
          </a:p>
          <a:p>
            <a:pPr algn="r"/>
            <a:endParaRPr lang="ar-LB" sz="2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7D8BBE-30F2-43A2-B8D2-21B24AC864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56123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ar-LB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فتحت سعاد الباب ورأت هرًّا صغيرًا يرتعش من البرد ومبلّلًا بالماء.  </a:t>
            </a:r>
          </a:p>
          <a:p>
            <a:pPr algn="r"/>
            <a:r>
              <a:rPr lang="ar-LB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حملت سعاد الهرّ الصّغير، جفّفته بالمنشفة ووضعته أمام المدفأة.</a:t>
            </a:r>
          </a:p>
          <a:p>
            <a:pPr algn="r"/>
            <a:r>
              <a:rPr lang="ar-LB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قدّمت سعاد الطّعام للهرّ الصّغير، ووضعته أمامه ليأكل. </a:t>
            </a:r>
          </a:p>
          <a:p>
            <a:pPr algn="r"/>
            <a:r>
              <a:rPr lang="ar-LB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التفتت  أم سعاد نحوها وقالت لها: " أنت صاحبة قلب رقيق يعطف على الحيوانات". </a:t>
            </a:r>
          </a:p>
          <a:p>
            <a:pPr algn="r"/>
            <a:endParaRPr lang="ar-LB" sz="12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567E13-77E3-49C1-AE2D-684752D4FE2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50293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LB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تعلّمنا سابقًا أن الجملة هي مجموعة كلمات </a:t>
            </a:r>
            <a:r>
              <a:rPr lang="ar-LB" sz="2000" b="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تجتمع معًا و</a:t>
            </a:r>
            <a:r>
              <a:rPr lang="ar-LB" sz="2000" b="0" dirty="0">
                <a:latin typeface="Adobe Arabic" panose="02040503050201020203" pitchFamily="18" charset="-78"/>
                <a:cs typeface="Adobe Arabic" panose="02040503050201020203" pitchFamily="18" charset="-78"/>
              </a:rPr>
              <a:t>ترتبط </a:t>
            </a:r>
            <a:r>
              <a:rPr lang="ar-LB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ببعضها البعض لتشكّل جملة واضحة وتامة المعنى. </a:t>
            </a:r>
          </a:p>
          <a:p>
            <a:pPr algn="r" rtl="1"/>
            <a:r>
              <a:rPr lang="ar-LB" sz="2000" baseline="0" dirty="0">
                <a:latin typeface="Adobe Arabic" panose="02040503050201020203" pitchFamily="18" charset="-78"/>
                <a:cs typeface="Adobe Arabic" panose="02040503050201020203" pitchFamily="18" charset="-78"/>
              </a:rPr>
              <a:t>مثال : سعاد تعطف على الهرّ. </a:t>
            </a:r>
          </a:p>
          <a:p>
            <a:pPr algn="r"/>
            <a:endParaRPr lang="ar-LB" sz="1400" b="0" strike="noStrike" baseline="0" dirty="0">
              <a:solidFill>
                <a:srgbClr val="002060"/>
              </a:solidFill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67E13-77E3-49C1-AE2D-684752D4FE24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7662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LB" sz="1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كما تعلّمنا كيف نصغي إلى قصة أو ننظر إلى صورة، وبعدها نصغي إلى أسئلة ونجيب عنها،</a:t>
            </a:r>
            <a:r>
              <a:rPr lang="ar-LB" sz="1400" baseline="0" dirty="0">
                <a:latin typeface="Adobe Arabic" panose="02040503050201020203" pitchFamily="18" charset="-78"/>
                <a:cs typeface="Adobe Arabic" panose="02040503050201020203" pitchFamily="18" charset="-78"/>
              </a:rPr>
              <a:t> أو نسأل أسئلة حولها. </a:t>
            </a:r>
            <a:endParaRPr lang="ar-LB" sz="14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r" rtl="1"/>
            <a:r>
              <a:rPr lang="ar-LB" sz="1400" baseline="0" dirty="0">
                <a:latin typeface="Adobe Arabic" panose="02040503050201020203" pitchFamily="18" charset="-78"/>
                <a:cs typeface="Adobe Arabic" panose="02040503050201020203" pitchFamily="18" charset="-78"/>
              </a:rPr>
              <a:t>مثال : 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LB" sz="1400" baseline="0" dirty="0">
                <a:latin typeface="Adobe Arabic" panose="02040503050201020203" pitchFamily="18" charset="-78"/>
                <a:cs typeface="Adobe Arabic" panose="02040503050201020203" pitchFamily="18" charset="-78"/>
              </a:rPr>
              <a:t>ماذا أرى في الصّورة؟ 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LB" sz="1400" baseline="0" dirty="0">
                <a:latin typeface="Adobe Arabic" panose="02040503050201020203" pitchFamily="18" charset="-78"/>
                <a:cs typeface="Adobe Arabic" panose="02040503050201020203" pitchFamily="18" charset="-78"/>
              </a:rPr>
              <a:t>أرى هرًّا.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LB" sz="1400" baseline="0" dirty="0">
                <a:latin typeface="Adobe Arabic" panose="02040503050201020203" pitchFamily="18" charset="-78"/>
                <a:cs typeface="Adobe Arabic" panose="02040503050201020203" pitchFamily="18" charset="-78"/>
              </a:rPr>
              <a:t>ماذا يفعل الهرّ؟ 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LB" sz="1400" baseline="0" dirty="0">
                <a:latin typeface="Adobe Arabic" panose="02040503050201020203" pitchFamily="18" charset="-78"/>
                <a:cs typeface="Adobe Arabic" panose="02040503050201020203" pitchFamily="18" charset="-78"/>
              </a:rPr>
              <a:t>يجلس الهرّ  أمام  المدفأة. </a:t>
            </a:r>
          </a:p>
          <a:p>
            <a:pPr algn="r"/>
            <a:endParaRPr lang="ar-LB" sz="1400" b="0" strike="noStrike" baseline="0" dirty="0">
              <a:solidFill>
                <a:srgbClr val="002060"/>
              </a:solidFill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67E13-77E3-49C1-AE2D-684752D4FE24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3592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LB" sz="1400" baseline="0" dirty="0"/>
              <a:t>اليوم سنتعرّف أكثر  إلى أسلوب الاستفهام وبعض أدواته الّتي نستخدمها للاستفسار عن أمر، شيء  أو شخص ما.</a:t>
            </a:r>
          </a:p>
          <a:p>
            <a:pPr algn="r" rtl="1"/>
            <a:r>
              <a:rPr lang="ar-LB" sz="1400" baseline="0" dirty="0"/>
              <a:t>. </a:t>
            </a:r>
          </a:p>
          <a:p>
            <a:pPr algn="r" rtl="1"/>
            <a:r>
              <a:rPr lang="ar-LB" sz="1400" baseline="0" dirty="0"/>
              <a:t> </a:t>
            </a:r>
            <a:endParaRPr lang="ar-LB" sz="1400" b="0" baseline="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1400" b="0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endParaRPr lang="ar-LB" sz="1400" b="0" strike="noStrike" baseline="0" dirty="0">
              <a:solidFill>
                <a:srgbClr val="002060"/>
              </a:solidFill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67E13-77E3-49C1-AE2D-684752D4FE24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997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LB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لنقرأ هذه الجملة </a:t>
            </a:r>
          </a:p>
          <a:p>
            <a:pPr algn="r" rtl="1"/>
            <a:r>
              <a:rPr lang="ar-LB" sz="2000" b="0" baseline="0" dirty="0">
                <a:solidFill>
                  <a:srgbClr val="18428F"/>
                </a:solidFill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أين وضعت سعاد الهر "بس بس"؟ </a:t>
            </a:r>
          </a:p>
          <a:p>
            <a:pPr algn="r" rtl="1"/>
            <a:r>
              <a:rPr lang="ar-LB" sz="2000" b="0" baseline="0" dirty="0">
                <a:solidFill>
                  <a:srgbClr val="18428F"/>
                </a:solidFill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بمّ تبدأ هذه الجملة؟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2000" b="0" baseline="0" dirty="0">
                <a:solidFill>
                  <a:srgbClr val="18428F"/>
                </a:solidFill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تبدأ هذه الجملة بـ "أين"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2000" b="0" baseline="0" dirty="0">
                <a:solidFill>
                  <a:srgbClr val="18428F"/>
                </a:solidFill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أين؟</a:t>
            </a:r>
          </a:p>
          <a:p>
            <a:pPr algn="r" rtl="1"/>
            <a:r>
              <a:rPr lang="ar-LB" sz="2000" b="0" baseline="0" dirty="0">
                <a:solidFill>
                  <a:srgbClr val="18428F"/>
                </a:solidFill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وماذا يوجد في آخر الجملة؟  علامة استفهام فنقول: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2000" b="0" baseline="0" dirty="0">
                <a:solidFill>
                  <a:srgbClr val="18428F"/>
                </a:solidFill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أين وضعت سعاد الهرّ "بس بس"؟(تنغيم الصّوت استفهاميّ).</a:t>
            </a:r>
          </a:p>
          <a:p>
            <a:pPr algn="r" rtl="1"/>
            <a:r>
              <a:rPr lang="ar-LB" sz="2000" b="0" baseline="0" dirty="0">
                <a:solidFill>
                  <a:srgbClr val="18428F"/>
                </a:solidFill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يعني نريد أن نسأل أو نستفسر عن المكان الّذي يوجد فيه الهرّ بس بس. .</a:t>
            </a:r>
          </a:p>
          <a:p>
            <a:pPr algn="r" rtl="1"/>
            <a:r>
              <a:rPr lang="ar-LB" sz="2000" b="0" baseline="0" dirty="0">
                <a:solidFill>
                  <a:srgbClr val="18428F"/>
                </a:solidFill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الجواب: وضعت سعاد الهرّ "بس بس" أمام المدفأة. </a:t>
            </a:r>
          </a:p>
          <a:p>
            <a:pPr algn="r" rtl="1"/>
            <a:r>
              <a:rPr lang="ar-LB" sz="2000" b="0" baseline="0" dirty="0">
                <a:solidFill>
                  <a:srgbClr val="18428F"/>
                </a:solidFill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أمام المدفأة:  هذه الكلمات تدلّ على المكان الّذي وضعت سعاد فيه الهرّ بس بس. </a:t>
            </a:r>
          </a:p>
          <a:p>
            <a:pPr algn="r" rtl="1"/>
            <a:r>
              <a:rPr lang="ar-LB" sz="2000" b="0" baseline="0" dirty="0">
                <a:solidFill>
                  <a:srgbClr val="18428F"/>
                </a:solidFill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"أين"  هي إذا أداة نستخدمها عندما نريد أن نستفسر عن المكان.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95D9C-C42B-4BCF-A95A-E85857A3CE51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0484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هيّا لنفكّر معًا فيما قالته سعاد لأمها: </a:t>
            </a: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سألت سعاد أمّها: "كيف حال الطّقس اليوم؟"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3600" b="0" baseline="0" dirty="0">
                <a:solidFill>
                  <a:srgbClr val="18428F"/>
                </a:solidFill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ما هي الكلمة الّتي تبدأ بها جملة "كيف حال الطقس اليوم؟"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3600" b="0" baseline="0" dirty="0">
                <a:solidFill>
                  <a:srgbClr val="18428F"/>
                </a:solidFill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كيف؟ ماذا تعني هذه الكلمة؟  تعني أننا نريد أن نسأل أو نستفسر  عن حالة ما.</a:t>
            </a:r>
          </a:p>
          <a:p>
            <a:pPr algn="r" rtl="1">
              <a:defRPr/>
            </a:pPr>
            <a:r>
              <a:rPr lang="ar-LB" sz="3600" b="0" baseline="0" dirty="0">
                <a:solidFill>
                  <a:srgbClr val="18428F"/>
                </a:solidFill>
                <a:latin typeface="Adobe Arabic"/>
                <a:cs typeface="Adobe Arabic"/>
              </a:rPr>
              <a:t>وماذا </a:t>
            </a:r>
            <a:r>
              <a:rPr lang="ar-LB" sz="3600" dirty="0">
                <a:solidFill>
                  <a:srgbClr val="18428F"/>
                </a:solidFill>
                <a:latin typeface="Adobe Arabic"/>
                <a:cs typeface="Adobe Arabic"/>
              </a:rPr>
              <a:t>نسمّي </a:t>
            </a:r>
            <a:r>
              <a:rPr lang="ar-LB" sz="3600" b="0" baseline="0" dirty="0">
                <a:solidFill>
                  <a:srgbClr val="18428F"/>
                </a:solidFill>
                <a:latin typeface="Adobe Arabic"/>
                <a:cs typeface="Adobe Arabic"/>
              </a:rPr>
              <a:t>هذه الكلمة؟ نسمّيها أداة الاستفهام، أي الكلمة التي نكتبها في بداية الجملة التي تحمل السؤال.</a:t>
            </a:r>
            <a:r>
              <a:rPr lang="ar-LB" sz="3600" dirty="0">
                <a:solidFill>
                  <a:srgbClr val="18428F"/>
                </a:solidFill>
                <a:latin typeface="Adobe Arabic"/>
                <a:cs typeface="Adobe Arabic"/>
              </a:rPr>
              <a:t>  </a:t>
            </a:r>
            <a:endParaRPr lang="ar-LB" sz="3600" b="0" baseline="0" dirty="0">
              <a:solidFill>
                <a:srgbClr val="18428F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3600" b="0" baseline="0" dirty="0">
                <a:solidFill>
                  <a:srgbClr val="18428F"/>
                </a:solidFill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وماذا نرى في نهاية الجملة؟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3600" b="0" baseline="0" dirty="0">
                <a:solidFill>
                  <a:srgbClr val="18428F"/>
                </a:solidFill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نرى علامة</a:t>
            </a:r>
            <a:r>
              <a:rPr lang="en-US" sz="3600" b="0" baseline="0" dirty="0">
                <a:solidFill>
                  <a:srgbClr val="18428F"/>
                </a:solidFill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lang="ar-LB" sz="3600" b="0" baseline="0" dirty="0">
                <a:solidFill>
                  <a:srgbClr val="18428F"/>
                </a:solidFill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تختلف عن النقطة التي نراها عادة.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3600" b="0" baseline="0" dirty="0">
                <a:solidFill>
                  <a:srgbClr val="18428F"/>
                </a:solidFill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هذه العلامة نسمّيها "علامة استفهام" لأنها تدل على أن في هذه الجملة سؤال. 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3600" b="0" baseline="0" dirty="0">
                <a:solidFill>
                  <a:srgbClr val="18428F"/>
                </a:solidFill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أحسنتم. نقرأ الجملة: </a:t>
            </a:r>
          </a:p>
          <a:p>
            <a:pPr algn="r" rtl="1"/>
            <a:r>
              <a:rPr lang="ar-LB" sz="3600" b="0" baseline="0" dirty="0">
                <a:solidFill>
                  <a:srgbClr val="18428F"/>
                </a:solidFill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كيف حال الطّقس؟</a:t>
            </a:r>
            <a:r>
              <a:rPr lang="en-US" sz="3600" b="0" baseline="0" dirty="0">
                <a:solidFill>
                  <a:srgbClr val="18428F"/>
                </a:solidFill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lang="ar-LB" sz="3600" b="0" baseline="0" dirty="0">
                <a:solidFill>
                  <a:srgbClr val="18428F"/>
                </a:solidFill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(تنغيم الاستفهام) </a:t>
            </a:r>
          </a:p>
          <a:p>
            <a:pPr algn="r" rtl="1"/>
            <a:r>
              <a:rPr lang="ar-LB" sz="3600" b="0" baseline="0" dirty="0">
                <a:solidFill>
                  <a:srgbClr val="18428F"/>
                </a:solidFill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سعاد تسأل لتستفسر كيف يبدو الطّقس. </a:t>
            </a:r>
          </a:p>
          <a:p>
            <a:pPr algn="r" rtl="1"/>
            <a:r>
              <a:rPr lang="ar-LB" sz="3600" b="0" baseline="0" dirty="0">
                <a:solidFill>
                  <a:srgbClr val="18428F"/>
                </a:solidFill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أجابت الأم: الطّقس عاصف. </a:t>
            </a:r>
          </a:p>
          <a:p>
            <a:pPr algn="r" rtl="1"/>
            <a:r>
              <a:rPr lang="ar-LB" sz="3600" b="0" baseline="0" dirty="0">
                <a:solidFill>
                  <a:srgbClr val="18428F"/>
                </a:solidFill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عاصف هي كلمة تدلّ على  حالة الطّقس. </a:t>
            </a:r>
          </a:p>
          <a:p>
            <a:pPr algn="r" rtl="1"/>
            <a:r>
              <a:rPr lang="ar-LB" sz="3600" b="0" baseline="0" dirty="0">
                <a:solidFill>
                  <a:srgbClr val="18428F"/>
                </a:solidFill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إذًا "كيف"  هي أداة  أو كلمة  تستخدم للاستفسار عن حالة ما".</a:t>
            </a:r>
          </a:p>
          <a:p>
            <a:pPr algn="r" rtl="1"/>
            <a:endParaRPr lang="ar-LB" sz="3600" b="0" baseline="0" dirty="0">
              <a:solidFill>
                <a:srgbClr val="18428F"/>
              </a:solidFill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algn="r" rtl="1"/>
            <a:endParaRPr lang="ar-LB" sz="3600" b="0" baseline="0" dirty="0">
              <a:solidFill>
                <a:srgbClr val="18428F"/>
              </a:solidFill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95D9C-C42B-4BCF-A95A-E85857A3CE51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15954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LB" sz="2000" b="0" baseline="0" dirty="0">
                <a:solidFill>
                  <a:srgbClr val="18428F"/>
                </a:solidFill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الجواب: وضعت سعاد الهرّ "بس بس" أمام المدفأة. </a:t>
            </a:r>
          </a:p>
          <a:p>
            <a:pPr algn="r" rtl="1"/>
            <a:r>
              <a:rPr lang="ar-LB" sz="2000" b="0" baseline="0" dirty="0">
                <a:solidFill>
                  <a:srgbClr val="18428F"/>
                </a:solidFill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أمام المدفأة:  هذه الكلمات تدلّ على المكان الّذي وضعت سعاد فيه الهرّ بس بس. </a:t>
            </a:r>
          </a:p>
          <a:p>
            <a:pPr algn="r" rtl="1"/>
            <a:r>
              <a:rPr lang="ar-LB" sz="2000" b="0" baseline="0" dirty="0">
                <a:solidFill>
                  <a:srgbClr val="18428F"/>
                </a:solidFill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"أين"  هي إذا أداة نستخدمها عندما نريد أن نستفسر عن المكان.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95D9C-C42B-4BCF-A95A-E85857A3CE51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13138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LB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دوّى صوت الرّعد قويًّا،  خاف بس بس واختفى.( تظهر الجملة الأولى)</a:t>
            </a:r>
          </a:p>
          <a:p>
            <a:pPr algn="r" rtl="1"/>
            <a:r>
              <a:rPr lang="ar-LB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متى اختفى بس بس؟ تظهر الجملة الثّانية. </a:t>
            </a:r>
          </a:p>
          <a:p>
            <a:pPr algn="r" rtl="1"/>
            <a:r>
              <a:rPr lang="ar-LB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بم تبدأ الجملة؟ </a:t>
            </a:r>
          </a:p>
          <a:p>
            <a:pPr algn="r" rtl="1"/>
            <a:r>
              <a:rPr lang="ar-LB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تبدأ بـ "متى". </a:t>
            </a:r>
          </a:p>
          <a:p>
            <a:pPr algn="r" rtl="1"/>
            <a:r>
              <a:rPr lang="ar-LB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متى؟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2000" b="0" baseline="0" dirty="0">
                <a:solidFill>
                  <a:srgbClr val="18428F"/>
                </a:solidFill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ماذا نرى في نهاية الجملة؟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2000" b="0" baseline="0" dirty="0">
                <a:solidFill>
                  <a:srgbClr val="18428F"/>
                </a:solidFill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نرى علامة استفهام . أحسنتم. فنقول: </a:t>
            </a:r>
            <a:endParaRPr lang="ar-LB" sz="20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2000" b="0" baseline="0" dirty="0">
                <a:solidFill>
                  <a:srgbClr val="18428F"/>
                </a:solidFill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متى اختفى بس بس؟ </a:t>
            </a:r>
            <a:r>
              <a:rPr lang="en-US" sz="2000" b="0" baseline="0" dirty="0">
                <a:solidFill>
                  <a:srgbClr val="18428F"/>
                </a:solidFill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)</a:t>
            </a:r>
            <a:r>
              <a:rPr lang="ar-LB" sz="2000" b="0" baseline="0" dirty="0">
                <a:solidFill>
                  <a:srgbClr val="18428F"/>
                </a:solidFill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تنغيم الصّوت استفهاميّ).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يعنى نريد أن نسأل أو نستفسر عن الوقت الّذي اختفى فيه بس بس. </a:t>
            </a:r>
          </a:p>
          <a:p>
            <a:pPr algn="r" rtl="1"/>
            <a:endParaRPr lang="ar-LB" sz="1200" b="0" baseline="0" dirty="0">
              <a:solidFill>
                <a:srgbClr val="18428F"/>
              </a:solidFill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95D9C-C42B-4BCF-A95A-E85857A3CE51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2283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LB" sz="2000" b="0" baseline="0" dirty="0">
                <a:solidFill>
                  <a:srgbClr val="18428F"/>
                </a:solidFill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الجواب: اختفى بسبس عندما دوّى صوت الرّعد قويًّا. </a:t>
            </a:r>
          </a:p>
          <a:p>
            <a:pPr algn="r" rtl="1"/>
            <a:r>
              <a:rPr lang="ar-LB" sz="2000" b="0" baseline="0" dirty="0">
                <a:solidFill>
                  <a:srgbClr val="18428F"/>
                </a:solidFill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عندما دوّى صوت الرّعد، هذه العبارة ساعدتنا لنعرف الوقت أو الزّمن الّذى اختفى فيه بس بس . </a:t>
            </a:r>
          </a:p>
          <a:p>
            <a:pPr algn="r" rtl="1"/>
            <a:r>
              <a:rPr lang="ar-LB" sz="2000" b="0" baseline="0" dirty="0">
                <a:solidFill>
                  <a:srgbClr val="18428F"/>
                </a:solidFill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"متى" هي إذا أداة نستخدمها عندما نريد أن نستفسر عن الوقت. </a:t>
            </a:r>
          </a:p>
          <a:p>
            <a:pPr algn="r" rtl="1"/>
            <a:endParaRPr lang="ar-LB" sz="1200" b="0" baseline="0" dirty="0">
              <a:solidFill>
                <a:srgbClr val="18428F"/>
              </a:solidFill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algn="r" rtl="1"/>
            <a:endParaRPr lang="ar-LB" sz="1200" b="0" baseline="0" dirty="0">
              <a:solidFill>
                <a:srgbClr val="18428F"/>
              </a:solidFill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algn="r" rtl="1"/>
            <a:endParaRPr lang="ar-LB" sz="1200" b="0" baseline="0" dirty="0">
              <a:solidFill>
                <a:srgbClr val="18428F"/>
              </a:solidFill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95D9C-C42B-4BCF-A95A-E85857A3CE51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0863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من سمع صوت مواء هرّ؟ </a:t>
            </a: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بم تبدأ الجملة؟ </a:t>
            </a: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تبدأ بـ "من". </a:t>
            </a: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من؟ </a:t>
            </a: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وبمَ تنتهي الجملة ؟ تنتهي بعلامة استفهام. فنقول: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من سمع صوت مواء هرّ؟ (</a:t>
            </a:r>
            <a:r>
              <a:rPr lang="ar-LB" sz="3600" b="0" baseline="0" dirty="0">
                <a:solidFill>
                  <a:srgbClr val="18428F"/>
                </a:solidFill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تنغيم الصّوت استفهاميّ).</a:t>
            </a: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يعنى نريد أن نعرف من الشّخص الّذي سمع المواء.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95D9C-C42B-4BCF-A95A-E85857A3CE51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307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2000" b="0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الدّرس الثالث " سعاد تعطف على الهرّ" من  محور "حيوانات أحبّها"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LB" sz="2000" b="0" dirty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2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توجيهات للمعلّم/ة: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2000" u="sng" dirty="0"/>
              <a:t>الأهداف:</a:t>
            </a:r>
          </a:p>
          <a:p>
            <a:pPr marL="0" lvl="0" indent="0" algn="r" rtl="1">
              <a:buFont typeface="Arial" panose="020B0604020202020204" pitchFamily="34" charset="0"/>
              <a:buNone/>
            </a:pPr>
            <a:r>
              <a:rPr lang="ar-LB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أهداف الفهم الشفويّ: </a:t>
            </a:r>
          </a:p>
          <a:p>
            <a:pPr marL="171450" indent="-171450" algn="r" rtl="1">
              <a:buFontTx/>
              <a:buChar char="-"/>
            </a:pPr>
            <a:r>
              <a:rPr lang="ar-LB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ي</a:t>
            </a:r>
            <a:r>
              <a:rPr lang="ar-SA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فهم ما يسمعه و</a:t>
            </a:r>
            <a:r>
              <a:rPr lang="ar-LB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ي</a:t>
            </a:r>
            <a:r>
              <a:rPr lang="ar-SA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تفاعل معه</a:t>
            </a:r>
            <a:endParaRPr lang="ar-LB" sz="2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LB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يُجيب</a:t>
            </a:r>
            <a:r>
              <a:rPr lang="ar-SA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عن </a:t>
            </a:r>
            <a:r>
              <a:rPr lang="ar-LB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أ</a:t>
            </a:r>
            <a:r>
              <a:rPr lang="ar-SA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سئلة تتعل</a:t>
            </a:r>
            <a:r>
              <a:rPr lang="ar-LB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ّ</a:t>
            </a:r>
            <a:r>
              <a:rPr lang="ar-SA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ق بم</a:t>
            </a:r>
            <a:r>
              <a:rPr lang="ar-LB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ستندٍ</a:t>
            </a:r>
            <a:r>
              <a:rPr lang="ar-SA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مسموع </a:t>
            </a:r>
            <a:r>
              <a:rPr lang="ar-LB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(أغنية) من أجل استخراج عناصر الأقصوصة، </a:t>
            </a:r>
            <a:r>
              <a:rPr lang="ar-SA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الموضوع، الأفكار الرئيسة، الشخصي</a:t>
            </a:r>
            <a:r>
              <a:rPr lang="ar-LB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ّ</a:t>
            </a:r>
            <a:r>
              <a:rPr lang="ar-SA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ات، الزمان، المكان، </a:t>
            </a:r>
            <a:r>
              <a:rPr lang="ar-LB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المشكلة، والحلّ.</a:t>
            </a:r>
          </a:p>
          <a:p>
            <a:pPr marL="171450" indent="-171450" algn="r" rtl="1">
              <a:buFontTx/>
              <a:buChar char="-"/>
            </a:pPr>
            <a:endParaRPr lang="ar-LB" sz="2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 algn="r" rtl="1">
              <a:buFontTx/>
              <a:buNone/>
            </a:pPr>
            <a:r>
              <a:rPr lang="ar-LB" sz="20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أهداف</a:t>
            </a:r>
            <a:r>
              <a:rPr lang="ar-LB" sz="2000" b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التّعبير الشفويّ: </a:t>
            </a:r>
          </a:p>
          <a:p>
            <a:pPr marL="171450" indent="-171450" algn="r" rtl="1">
              <a:buFontTx/>
              <a:buChar char="-"/>
            </a:pPr>
            <a:r>
              <a:rPr lang="ar-LB" sz="2000" u="none" dirty="0">
                <a:effectLst/>
                <a:ea typeface="Calibri" panose="020F0502020204030204" pitchFamily="34" charset="0"/>
                <a:cs typeface="Adobe Arabic" panose="02040503050201020203" pitchFamily="18" charset="-78"/>
              </a:rPr>
              <a:t>يُعبِّر </a:t>
            </a:r>
            <a:r>
              <a:rPr lang="ar-SA" sz="2000" u="none" dirty="0">
                <a:effectLst/>
                <a:ea typeface="Calibri" panose="020F0502020204030204" pitchFamily="34" charset="0"/>
                <a:cs typeface="Adobe Arabic" panose="02040503050201020203" pitchFamily="18" charset="-78"/>
              </a:rPr>
              <a:t>بلغة فصيحة وتراكيب بسيطة وقصيرة عن</a:t>
            </a:r>
            <a:r>
              <a:rPr lang="ar-LB" sz="2000" u="none" baseline="0" dirty="0">
                <a:effectLst/>
                <a:ea typeface="Calibri" panose="020F0502020204030204" pitchFamily="34" charset="0"/>
                <a:cs typeface="Adobe Arabic" panose="02040503050201020203" pitchFamily="18" charset="-78"/>
              </a:rPr>
              <a:t> صورة أو عن </a:t>
            </a:r>
            <a:r>
              <a:rPr lang="ar-SA" sz="2000" u="none" dirty="0">
                <a:effectLst/>
                <a:ea typeface="Calibri" panose="020F0502020204030204" pitchFamily="34" charset="0"/>
                <a:cs typeface="Adobe Arabic" panose="02040503050201020203" pitchFamily="18" charset="-78"/>
              </a:rPr>
              <a:t>موضوع ما أو عن معنى نصّ أو حكاية</a:t>
            </a:r>
            <a:r>
              <a:rPr lang="ar-LB" sz="2000" u="none" dirty="0">
                <a:effectLst/>
                <a:ea typeface="Calibri" panose="020F0502020204030204" pitchFamily="34" charset="0"/>
                <a:cs typeface="Adobe Arabic" panose="02040503050201020203" pitchFamily="18" charset="-78"/>
              </a:rPr>
              <a:t>.</a:t>
            </a:r>
            <a:r>
              <a:rPr lang="ar-LB" sz="2000" u="none" baseline="0" dirty="0">
                <a:effectLst/>
                <a:ea typeface="Calibri" panose="020F0502020204030204" pitchFamily="34" charset="0"/>
                <a:cs typeface="Adobe Arabic" panose="02040503050201020203" pitchFamily="18" charset="-78"/>
              </a:rPr>
              <a:t> </a:t>
            </a:r>
          </a:p>
          <a:p>
            <a:pPr marL="0" indent="0" algn="r" rtl="1">
              <a:buFont typeface="Arial" panose="020B0604020202020204" pitchFamily="34" charset="0"/>
              <a:buNone/>
            </a:pPr>
            <a:r>
              <a:rPr lang="ar-LB" sz="2000" b="1" dirty="0"/>
              <a:t>أهداف القراءة: </a:t>
            </a:r>
          </a:p>
          <a:p>
            <a:pPr algn="r" rtl="1" hangingPunct="0"/>
            <a:r>
              <a:rPr lang="ar-LB" sz="2000" b="1" dirty="0">
                <a:solidFill>
                  <a:srgbClr val="FF0000"/>
                </a:solidFill>
                <a:latin typeface="Adobe Arabic" panose="02040503050201090203" pitchFamily="18" charset="-78"/>
                <a:cs typeface="Adobe Arabic" panose="02040503050201090203" pitchFamily="18" charset="-78"/>
              </a:rPr>
              <a:t>أ.  </a:t>
            </a:r>
            <a:r>
              <a:rPr lang="ar-SA" sz="2000" b="1" dirty="0">
                <a:solidFill>
                  <a:srgbClr val="FF0000"/>
                </a:solidFill>
                <a:latin typeface="Adobe Arabic" panose="02040503050201090203" pitchFamily="18" charset="-78"/>
                <a:cs typeface="Adobe Arabic" panose="02040503050201090203" pitchFamily="18" charset="-78"/>
              </a:rPr>
              <a:t>المعجم الل</a:t>
            </a:r>
            <a:r>
              <a:rPr lang="ar-LB" sz="2000" b="1" dirty="0">
                <a:solidFill>
                  <a:srgbClr val="FF0000"/>
                </a:solidFill>
                <a:latin typeface="Adobe Arabic" panose="02040503050201090203" pitchFamily="18" charset="-78"/>
                <a:cs typeface="Adobe Arabic" panose="02040503050201090203" pitchFamily="18" charset="-78"/>
              </a:rPr>
              <a:t>ّ</a:t>
            </a:r>
            <a:r>
              <a:rPr lang="ar-SA" sz="2000" b="1" dirty="0">
                <a:solidFill>
                  <a:srgbClr val="FF0000"/>
                </a:solidFill>
                <a:latin typeface="Adobe Arabic" panose="02040503050201090203" pitchFamily="18" charset="-78"/>
                <a:cs typeface="Adobe Arabic" panose="02040503050201090203" pitchFamily="18" charset="-78"/>
              </a:rPr>
              <a:t>غوي</a:t>
            </a:r>
            <a:r>
              <a:rPr lang="ar-LB" sz="2000" b="1" dirty="0">
                <a:solidFill>
                  <a:srgbClr val="FF0000"/>
                </a:solidFill>
                <a:latin typeface="Adobe Arabic" panose="02040503050201090203" pitchFamily="18" charset="-78"/>
                <a:cs typeface="Adobe Arabic" panose="02040503050201090203" pitchFamily="18" charset="-78"/>
              </a:rPr>
              <a:t>ّ</a:t>
            </a:r>
            <a:endParaRPr lang="en-US" sz="2000" b="1" dirty="0">
              <a:solidFill>
                <a:srgbClr val="FF0000"/>
              </a:solidFill>
              <a:latin typeface="Adobe Arabic" panose="02040503050201090203" pitchFamily="18" charset="-78"/>
              <a:cs typeface="Adobe Arabic" panose="02040503050201090203" pitchFamily="18" charset="-78"/>
            </a:endParaRPr>
          </a:p>
          <a:p>
            <a:pPr marL="342900" indent="-342900" algn="r" rtl="1" hangingPunct="0">
              <a:buClr>
                <a:srgbClr val="4472C4">
                  <a:lumMod val="75000"/>
                </a:srgbClr>
              </a:buClr>
              <a:buFont typeface="Arial" panose="020B0604020202020204" pitchFamily="34" charset="0"/>
              <a:buChar char="•"/>
            </a:pPr>
            <a:r>
              <a:rPr lang="ar-SA" sz="2000" dirty="0">
                <a:solidFill>
                  <a:prstClr val="black">
                    <a:lumMod val="65000"/>
                    <a:lumOff val="35000"/>
                  </a:prstClr>
                </a:solidFill>
              </a:rPr>
              <a:t>يُغني مخزونَهُ اللّغويّ من مفردات وتراكيب لتوظيفها في الكلام فهمًا وأداءً.</a:t>
            </a:r>
          </a:p>
          <a:p>
            <a:pPr marL="342900" indent="-342900" algn="r" rtl="1" hangingPunct="0">
              <a:buClr>
                <a:srgbClr val="4472C4">
                  <a:lumMod val="75000"/>
                </a:srgbClr>
              </a:buClr>
              <a:buFont typeface="Arial" panose="020B0604020202020204" pitchFamily="34" charset="0"/>
              <a:buChar char="•"/>
            </a:pPr>
            <a:r>
              <a:rPr lang="ar-SA" sz="2000" dirty="0">
                <a:solidFill>
                  <a:prstClr val="black">
                    <a:lumMod val="65000"/>
                    <a:lumOff val="35000"/>
                  </a:prstClr>
                </a:solidFill>
              </a:rPr>
              <a:t>يُحدِّد الكلمات المترادفة والكلمات </a:t>
            </a:r>
            <a:r>
              <a:rPr lang="ar-LB" sz="2000" dirty="0">
                <a:solidFill>
                  <a:prstClr val="black">
                    <a:lumMod val="65000"/>
                    <a:lumOff val="35000"/>
                  </a:prstClr>
                </a:solidFill>
              </a:rPr>
              <a:t>المعاكسة(الضّد)</a:t>
            </a:r>
            <a:r>
              <a:rPr lang="ar-SA" sz="2000" dirty="0">
                <a:solidFill>
                  <a:prstClr val="black">
                    <a:lumMod val="65000"/>
                    <a:lumOff val="35000"/>
                  </a:prstClr>
                </a:solidFill>
              </a:rPr>
              <a:t>. </a:t>
            </a:r>
          </a:p>
          <a:p>
            <a:pPr algn="r" rtl="1">
              <a:buClr>
                <a:schemeClr val="accent1">
                  <a:lumMod val="50000"/>
                </a:schemeClr>
              </a:buClr>
              <a:buSzPct val="90000"/>
            </a:pPr>
            <a:r>
              <a:rPr lang="ar-LB" sz="2000" b="1" dirty="0">
                <a:solidFill>
                  <a:srgbClr val="FF0000"/>
                </a:solidFill>
                <a:latin typeface="Adobe Arabic" panose="02040503050201090203" pitchFamily="18" charset="-78"/>
                <a:cs typeface="Adobe Arabic" panose="02040503050201090203" pitchFamily="18" charset="-78"/>
              </a:rPr>
              <a:t>ب. الفهم القرائيّ </a:t>
            </a:r>
          </a:p>
          <a:p>
            <a:pPr marL="342900" indent="-342900" algn="r" rtl="1">
              <a:buClr>
                <a:srgbClr val="4472C4">
                  <a:lumMod val="75000"/>
                </a:srgbClr>
              </a:buClr>
              <a:buSzPct val="90000"/>
              <a:buFont typeface="Arial" panose="020B0604020202020204" pitchFamily="34" charset="0"/>
              <a:buChar char="•"/>
            </a:pPr>
            <a:r>
              <a:rPr lang="ar-LB" sz="2000" dirty="0">
                <a:solidFill>
                  <a:prstClr val="black">
                    <a:lumMod val="65000"/>
                    <a:lumOff val="35000"/>
                  </a:prstClr>
                </a:solidFill>
              </a:rPr>
              <a:t>يُفهَم النّصُّ فهمًا مجملًا ثمّ مفصَّلًا. </a:t>
            </a:r>
          </a:p>
          <a:p>
            <a:pPr marL="342900" indent="-342900" algn="r" rtl="1">
              <a:buClr>
                <a:srgbClr val="4472C4">
                  <a:lumMod val="75000"/>
                </a:srgbClr>
              </a:buClr>
              <a:buSzPct val="90000"/>
              <a:buFont typeface="Arial" panose="020B0604020202020204" pitchFamily="34" charset="0"/>
              <a:buChar char="•"/>
            </a:pPr>
            <a:r>
              <a:rPr lang="ar-LB" sz="2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ج.</a:t>
            </a:r>
            <a:r>
              <a:rPr lang="ar-LB" sz="2000" b="1" baseline="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SA" sz="2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الوعي الفونولوجي</a:t>
            </a:r>
            <a:endParaRPr lang="en-US" sz="2000" b="1" dirty="0">
              <a:solidFill>
                <a:srgbClr val="FF0000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342900" indent="-342900" algn="r" rtl="1" hangingPunct="0">
              <a:buClr>
                <a:srgbClr val="4472C4">
                  <a:lumMod val="75000"/>
                </a:srgbClr>
              </a:buClr>
              <a:buSzPct val="90000"/>
              <a:buFont typeface="Arial" panose="020B0604020202020204" pitchFamily="34" charset="0"/>
              <a:buChar char="•"/>
            </a:pPr>
            <a:r>
              <a:rPr lang="ar-SA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يُميّز سمعيًّا الحروف وأصواتها الطّويلة والقصيرة، في أوّل الكلمة ووسطها وآخرها، منفصلة ومتّصلة.</a:t>
            </a:r>
            <a:endParaRPr lang="ar-LB" sz="2000" dirty="0">
              <a:solidFill>
                <a:prstClr val="black">
                  <a:lumMod val="65000"/>
                  <a:lumOff val="3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0" indent="0" algn="r" rtl="1" hangingPunct="0">
              <a:buClr>
                <a:srgbClr val="4472C4">
                  <a:lumMod val="75000"/>
                </a:srgbClr>
              </a:buClr>
              <a:buSzPct val="90000"/>
              <a:buFont typeface="Arial" panose="020B0604020202020204" pitchFamily="34" charset="0"/>
              <a:buNone/>
            </a:pPr>
            <a:r>
              <a:rPr lang="ar-LB" sz="2000" b="1" dirty="0">
                <a:solidFill>
                  <a:srgbClr val="FF0000"/>
                </a:solidFill>
                <a:latin typeface="Adobe Arabic" panose="02040503050201090203" pitchFamily="18" charset="-78"/>
                <a:cs typeface="Adobe Arabic" panose="02040503050201090203" pitchFamily="18" charset="-78"/>
              </a:rPr>
              <a:t>د. الصّوتيّات</a:t>
            </a:r>
            <a:endParaRPr lang="en-US" sz="2000" b="1" dirty="0">
              <a:solidFill>
                <a:srgbClr val="FF0000"/>
              </a:solidFill>
              <a:latin typeface="Adobe Arabic" panose="02040503050201090203" pitchFamily="18" charset="-78"/>
              <a:cs typeface="Adobe Arabic" panose="02040503050201090203" pitchFamily="18" charset="-78"/>
            </a:endParaRPr>
          </a:p>
          <a:p>
            <a:pPr marL="342900" indent="-342900" algn="r" rtl="1">
              <a:buClr>
                <a:srgbClr val="4472C4">
                  <a:lumMod val="75000"/>
                </a:srgbClr>
              </a:buClr>
              <a:buSzPct val="90000"/>
              <a:buFont typeface="Arial" panose="020B0604020202020204" pitchFamily="34" charset="0"/>
              <a:buChar char="•"/>
            </a:pPr>
            <a:r>
              <a:rPr lang="ar-LB" sz="2000" dirty="0">
                <a:solidFill>
                  <a:prstClr val="black">
                    <a:lumMod val="65000"/>
                    <a:lumOff val="35000"/>
                  </a:prstClr>
                </a:solidFill>
              </a:rPr>
              <a:t>يُميِّز الحروفَ و صُورَها (رسمها أو كتابتها) وأصواتها الطّويلة والقصيرة، في أوّل الكلمة ووسطها وآخرها، منفصلة ومتّصلة.</a:t>
            </a:r>
          </a:p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72C4">
                  <a:lumMod val="75000"/>
                </a:srgbClr>
              </a:buClr>
              <a:buSzPct val="90000"/>
              <a:buFont typeface="Arial" panose="020B0604020202020204" pitchFamily="34" charset="0"/>
              <a:buChar char="•"/>
              <a:tabLst/>
              <a:defRPr/>
            </a:pPr>
            <a:r>
              <a:rPr lang="ar-LB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يميّز </a:t>
            </a:r>
            <a:r>
              <a:rPr lang="ar-SA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الحرف الش</a:t>
            </a:r>
            <a:r>
              <a:rPr lang="ar-LB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ّ</a:t>
            </a:r>
            <a:r>
              <a:rPr lang="ar-SA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مسيّ أو القمريّ</a:t>
            </a:r>
            <a:r>
              <a:rPr lang="ar-LB" sz="200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بعد دخول ال على الكلمات.</a:t>
            </a:r>
          </a:p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72C4">
                  <a:lumMod val="75000"/>
                </a:srgbClr>
              </a:buClr>
              <a:buSzPct val="90000"/>
              <a:buFont typeface="Arial" panose="020B0604020202020204" pitchFamily="34" charset="0"/>
              <a:buChar char="•"/>
              <a:tabLst/>
              <a:defRPr/>
            </a:pPr>
            <a:r>
              <a:rPr lang="ar-LB" sz="200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يميّز الأحرف (ج ح خ) المتقاربة شكلًا والمختلفة لفظًا.</a:t>
            </a:r>
          </a:p>
          <a:p>
            <a:pPr marL="342900" indent="-342900" algn="r" rtl="1">
              <a:buClr>
                <a:srgbClr val="4472C4">
                  <a:lumMod val="75000"/>
                </a:srgbClr>
              </a:buClr>
              <a:buSzPct val="90000"/>
              <a:buFont typeface="Arial" panose="020B0604020202020204" pitchFamily="34" charset="0"/>
              <a:buChar char="•"/>
            </a:pPr>
            <a:endParaRPr lang="ar-LB" sz="2000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algn="r" rtl="1">
              <a:lnSpc>
                <a:spcPts val="3360"/>
              </a:lnSpc>
              <a:buClr>
                <a:schemeClr val="accent5">
                  <a:lumMod val="75000"/>
                </a:schemeClr>
              </a:buClr>
              <a:buSzPct val="90000"/>
            </a:pPr>
            <a:r>
              <a:rPr lang="ar-LB" sz="2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هـ. الطلاقة</a:t>
            </a:r>
            <a:r>
              <a:rPr lang="en-US" sz="2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LB" sz="2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في القراءة</a:t>
            </a:r>
            <a:endParaRPr lang="en-US" sz="2000" b="1" dirty="0">
              <a:solidFill>
                <a:srgbClr val="FF0000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342900" indent="-342900" algn="r" rtl="1">
              <a:buClr>
                <a:srgbClr val="4472C4">
                  <a:lumMod val="75000"/>
                </a:srgbClr>
              </a:buClr>
              <a:buSzPct val="90000"/>
              <a:buFont typeface="Arial" panose="020B0604020202020204" pitchFamily="34" charset="0"/>
              <a:buChar char="•"/>
            </a:pPr>
            <a:r>
              <a:rPr lang="ar-SA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يتعرّف كلمات جديدة</a:t>
            </a:r>
            <a:r>
              <a:rPr lang="ar-LB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بطريقة كلية.</a:t>
            </a:r>
          </a:p>
          <a:p>
            <a:pPr marL="342900" indent="-342900" algn="r" rtl="1">
              <a:buClr>
                <a:srgbClr val="4472C4">
                  <a:lumMod val="75000"/>
                </a:srgbClr>
              </a:buClr>
              <a:buSzPct val="90000"/>
              <a:buFont typeface="Arial" panose="020B0604020202020204" pitchFamily="34" charset="0"/>
              <a:buChar char="•"/>
            </a:pPr>
            <a:r>
              <a:rPr lang="ar-LB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يلفظ الكلمات لفظًا سليمًا بعد دخول</a:t>
            </a:r>
            <a:r>
              <a:rPr lang="ar-LB" sz="200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ال عليها. </a:t>
            </a:r>
          </a:p>
          <a:p>
            <a:pPr marL="342900" indent="-342900" algn="r" rtl="1">
              <a:buClr>
                <a:srgbClr val="4472C4">
                  <a:lumMod val="75000"/>
                </a:srgbClr>
              </a:buClr>
              <a:buSzPct val="90000"/>
              <a:buFont typeface="Arial" panose="020B0604020202020204" pitchFamily="34" charset="0"/>
              <a:buChar char="•"/>
            </a:pPr>
            <a:r>
              <a:rPr lang="ar-LB" sz="2000" b="1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القواعد</a:t>
            </a:r>
            <a:endParaRPr lang="en-US" sz="2000" b="1" baseline="0" dirty="0">
              <a:solidFill>
                <a:prstClr val="black">
                  <a:lumMod val="65000"/>
                  <a:lumOff val="3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72C4">
                  <a:lumMod val="75000"/>
                </a:srgbClr>
              </a:buClr>
              <a:buSzPct val="90000"/>
              <a:buFont typeface="Arial" panose="020B0604020202020204" pitchFamily="34" charset="0"/>
              <a:buChar char="•"/>
              <a:tabLst/>
              <a:defRPr/>
            </a:pPr>
            <a:r>
              <a:rPr lang="ar-SA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محاكاة اساليب الاستفهام بصيغها الاكثر تداولًا.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r" rtl="1">
              <a:buClr>
                <a:srgbClr val="4472C4">
                  <a:lumMod val="75000"/>
                </a:srgbClr>
              </a:buClr>
              <a:buSzPct val="90000"/>
              <a:buFont typeface="Arial" panose="020B0604020202020204" pitchFamily="34" charset="0"/>
              <a:buNone/>
            </a:pPr>
            <a:endParaRPr lang="ar-LB" sz="2000" b="0" baseline="0" dirty="0">
              <a:solidFill>
                <a:prstClr val="black">
                  <a:lumMod val="65000"/>
                  <a:lumOff val="3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0" indent="0" algn="r" rtl="1">
              <a:buClr>
                <a:srgbClr val="4472C4">
                  <a:lumMod val="75000"/>
                </a:srgbClr>
              </a:buClr>
              <a:buSzPct val="90000"/>
              <a:buFont typeface="Arial" panose="020B0604020202020204" pitchFamily="34" charset="0"/>
              <a:buNone/>
            </a:pPr>
            <a:r>
              <a:rPr lang="ar-LB" sz="2000" b="1" dirty="0"/>
              <a:t>- أهداف الإملاء: </a:t>
            </a:r>
          </a:p>
          <a:p>
            <a:pPr marL="171450" marR="0" lvl="0" indent="-1714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LB" sz="2000" b="0" baseline="0" dirty="0"/>
              <a:t>يُميِّز أصوات الحرف (ع)</a:t>
            </a:r>
          </a:p>
          <a:p>
            <a:pPr marL="171450" marR="0" lvl="0" indent="-1714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LB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ي</a:t>
            </a:r>
            <a:r>
              <a:rPr lang="ar-SA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ربط صوت الحرف</a:t>
            </a:r>
            <a:r>
              <a:rPr lang="ar-LB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(ع) </a:t>
            </a:r>
            <a:r>
              <a:rPr lang="ar-SA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بص</a:t>
            </a:r>
            <a:r>
              <a:rPr lang="ar-LB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ُ</a:t>
            </a:r>
            <a:r>
              <a:rPr lang="ar-SA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و</a:t>
            </a:r>
            <a:r>
              <a:rPr lang="ar-LB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َ</a:t>
            </a:r>
            <a:r>
              <a:rPr lang="ar-SA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ر</a:t>
            </a:r>
            <a:r>
              <a:rPr lang="ar-LB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ِ</a:t>
            </a:r>
            <a:r>
              <a:rPr lang="ar-SA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ه المكتوبة لرسم هذه الص</a:t>
            </a:r>
            <a:r>
              <a:rPr lang="ar-LB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ُّ</a:t>
            </a:r>
            <a:r>
              <a:rPr lang="ar-SA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و</a:t>
            </a:r>
            <a:r>
              <a:rPr lang="ar-LB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َ</a:t>
            </a:r>
            <a:r>
              <a:rPr lang="ar-SA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ر رسمًا صحيحًا بحسب مواقعها في الكلمة.</a:t>
            </a:r>
            <a:endParaRPr lang="ar-LB" sz="2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LB" sz="2000" b="0" baseline="0" dirty="0"/>
              <a:t>يُميِّز أصوات الحرف (خ)</a:t>
            </a:r>
          </a:p>
          <a:p>
            <a:pPr marL="171450" marR="0" lvl="0" indent="-1714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LB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ي</a:t>
            </a:r>
            <a:r>
              <a:rPr lang="ar-SA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ربط صوت الحرف</a:t>
            </a:r>
            <a:r>
              <a:rPr lang="ar-LB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(خ) </a:t>
            </a:r>
            <a:r>
              <a:rPr lang="ar-SA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بص</a:t>
            </a:r>
            <a:r>
              <a:rPr lang="ar-LB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ُ</a:t>
            </a:r>
            <a:r>
              <a:rPr lang="ar-SA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و</a:t>
            </a:r>
            <a:r>
              <a:rPr lang="ar-LB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َ</a:t>
            </a:r>
            <a:r>
              <a:rPr lang="ar-SA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ر</a:t>
            </a:r>
            <a:r>
              <a:rPr lang="ar-LB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ِ</a:t>
            </a:r>
            <a:r>
              <a:rPr lang="ar-SA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ه المكتوبة لرسم هذه الص</a:t>
            </a:r>
            <a:r>
              <a:rPr lang="ar-LB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ُّ</a:t>
            </a:r>
            <a:r>
              <a:rPr lang="ar-SA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و</a:t>
            </a:r>
            <a:r>
              <a:rPr lang="ar-LB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َ</a:t>
            </a:r>
            <a:r>
              <a:rPr lang="ar-SA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ر رسمًا صحيحًا بحسب مواقعها في الكلمة.</a:t>
            </a:r>
            <a:endParaRPr lang="ar-LB" sz="2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algn="r" rtl="1">
              <a:buFontTx/>
              <a:buChar char="-"/>
            </a:pPr>
            <a:r>
              <a:rPr lang="ar-LB" sz="2000" b="1" dirty="0"/>
              <a:t>أهداف التعبير الكتابيّ: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ال</a:t>
            </a:r>
            <a:r>
              <a:rPr lang="ar-LB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إِجابَةُ </a:t>
            </a:r>
            <a:r>
              <a:rPr lang="ar-SA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ع</a:t>
            </a:r>
            <a:r>
              <a:rPr lang="ar-LB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َ</a:t>
            </a:r>
            <a:r>
              <a:rPr lang="ar-SA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ن</a:t>
            </a:r>
            <a:r>
              <a:rPr lang="ar-LB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ِ</a:t>
            </a:r>
            <a:r>
              <a:rPr lang="ar-SA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 س</a:t>
            </a:r>
            <a:r>
              <a:rPr lang="ar-LB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ُ</a:t>
            </a:r>
            <a:r>
              <a:rPr lang="ar-SA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ؤال</a:t>
            </a:r>
            <a:r>
              <a:rPr lang="ar-LB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ٍ</a:t>
            </a:r>
            <a:r>
              <a:rPr lang="ar-SA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 </a:t>
            </a:r>
            <a:r>
              <a:rPr lang="ar-LB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إِ</a:t>
            </a:r>
            <a:r>
              <a:rPr lang="ar-SA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جاب</a:t>
            </a:r>
            <a:r>
              <a:rPr lang="ar-LB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َ</a:t>
            </a:r>
            <a:r>
              <a:rPr lang="ar-SA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ة</a:t>
            </a:r>
            <a:r>
              <a:rPr lang="ar-LB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ً</a:t>
            </a:r>
            <a:r>
              <a:rPr lang="ar-SA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 كام</a:t>
            </a:r>
            <a:r>
              <a:rPr lang="ar-LB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ِ</a:t>
            </a:r>
            <a:r>
              <a:rPr lang="ar-SA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ل</a:t>
            </a:r>
            <a:r>
              <a:rPr lang="ar-LB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َ</a:t>
            </a:r>
            <a:r>
              <a:rPr lang="ar-SA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ة</a:t>
            </a:r>
            <a:r>
              <a:rPr lang="ar-LB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ً</a:t>
            </a:r>
            <a:r>
              <a:rPr lang="ar-SA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 </a:t>
            </a:r>
            <a:r>
              <a:rPr lang="ar-LB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إِنْ</a:t>
            </a:r>
            <a:r>
              <a:rPr lang="ar-SA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ط</a:t>
            </a:r>
            <a:r>
              <a:rPr lang="ar-LB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ِ</a:t>
            </a:r>
            <a:r>
              <a:rPr lang="ar-SA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لاقًا م</a:t>
            </a:r>
            <a:r>
              <a:rPr lang="ar-LB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ِ</a:t>
            </a:r>
            <a:r>
              <a:rPr lang="ar-SA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ن</a:t>
            </a:r>
            <a:r>
              <a:rPr lang="ar-LB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ْ</a:t>
            </a:r>
            <a:r>
              <a:rPr lang="ar-SA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 ع</a:t>
            </a:r>
            <a:r>
              <a:rPr lang="ar-LB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َ</a:t>
            </a:r>
            <a:r>
              <a:rPr lang="ar-SA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ناص</a:t>
            </a:r>
            <a:r>
              <a:rPr lang="ar-LB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ِر</a:t>
            </a:r>
            <a:r>
              <a:rPr lang="ar-SA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 الس</a:t>
            </a:r>
            <a:r>
              <a:rPr lang="ar-LB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ُّ</a:t>
            </a:r>
            <a:r>
              <a:rPr lang="ar-SA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ؤال</a:t>
            </a:r>
            <a:r>
              <a:rPr lang="ar-LB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ِ</a:t>
            </a:r>
            <a:r>
              <a:rPr lang="ar-SA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.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endParaRPr lang="ar-LB" sz="20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2000" b="0" baseline="0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endParaRPr lang="ar-LB" sz="2000" b="0" dirty="0">
              <a:solidFill>
                <a:schemeClr val="tx1"/>
              </a:solidFill>
              <a:highlight>
                <a:srgbClr val="FFFF00"/>
              </a:highlight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LB" sz="20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LB" sz="20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r" rtl="1"/>
            <a:endParaRPr lang="en-US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567E13-77E3-49C1-AE2D-684752D4FE2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79005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الجواب: سمعت سعاد صوت مواء هرّ. </a:t>
            </a: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إذًا سعاد هي الشّخص الّذي سمع صوت المواء. </a:t>
            </a: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"من" هي إذا أداة نستخدمها للاستفسار عن  الشّخص الّذي يقوم  أو قام بعمل ما.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95D9C-C42B-4BCF-A95A-E85857A3CE51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4264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ماذا قدّمت سعاد للهرّ الصّغير؟ </a:t>
            </a: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بمّ تبدأ الجملة؟ </a:t>
            </a: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تبدأ بـ "ماذا" </a:t>
            </a: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ماذا؟ </a:t>
            </a: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بم تنتهي الجملة؟ </a:t>
            </a: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تنتهي الجملة بعلامة استفهام فنقول:.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ماذا قدّمت سعاد للهرّ الصّغير؟(</a:t>
            </a:r>
            <a:r>
              <a:rPr lang="ar-LB" sz="3600" b="0" baseline="0" dirty="0">
                <a:solidFill>
                  <a:srgbClr val="18428F"/>
                </a:solidFill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تنغيم الصّوت استفهاميّ).</a:t>
            </a: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يعنى نريد أن نسأل أو  نعرف ما هو الشيء الّذي قدّمته سعاد للهر الصّغير؟.  </a:t>
            </a:r>
          </a:p>
          <a:p>
            <a:pPr algn="r" rtl="1"/>
            <a:endParaRPr lang="ar-LB" sz="36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r" rtl="1"/>
            <a:endParaRPr lang="ar-LB" sz="36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95D9C-C42B-4BCF-A95A-E85857A3CE51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9405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الجواب: قدّمت سعاد الطّعام للهر الصّغير. </a:t>
            </a: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إذًا الطّعام هو الشيء الّذي قدّمته سعاد للهرّ الصّغير. </a:t>
            </a: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"ماذا  "  هي إذا أداة نستخدمها للاستفسار او السؤال عن الشيء. </a:t>
            </a: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ماذا نستنتج؟ </a:t>
            </a:r>
          </a:p>
          <a:p>
            <a:pPr algn="r" rtl="1"/>
            <a:endParaRPr lang="ar-LB" sz="36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r" rtl="1"/>
            <a:endParaRPr lang="ar-LB" sz="36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95D9C-C42B-4BCF-A95A-E85857A3CE51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6111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3600" dirty="0"/>
              <a:t>نستنتج إذًا أن  أسلوب الاستفهام هو أسلوب نسأل به عمّا نريد معرفته باستخدام  أدوات  مثال: (كيف، أين، متى، من وماذا،)  لتساعدنا على الاستفسار.  فنعرف كيف نجيب عن السؤال  بطريقة صحيحة. </a:t>
            </a:r>
          </a:p>
          <a:p>
            <a:pPr algn="r" rtl="1"/>
            <a:r>
              <a:rPr lang="ar-LB" sz="3600" dirty="0"/>
              <a:t>تبدأ الجمل بهذه الأدوات ونضع علامة استفهام في آخر الجملة. </a:t>
            </a:r>
          </a:p>
          <a:p>
            <a:pPr algn="r" rtl="1"/>
            <a:r>
              <a:rPr lang="ar-LB" sz="3600" dirty="0"/>
              <a:t>مثال: </a:t>
            </a:r>
          </a:p>
          <a:p>
            <a:pPr algn="r" rtl="1"/>
            <a:r>
              <a:rPr lang="ar-LB" sz="3600" dirty="0"/>
              <a:t>كيف : أداة استفهام نستخدمها للاستفسار عن حال أو عن كيفية القيام بعمل ما. </a:t>
            </a:r>
          </a:p>
          <a:p>
            <a:pPr algn="r" rtl="1"/>
            <a:r>
              <a:rPr lang="ar-LB" sz="3600" dirty="0"/>
              <a:t>مثال :  كيف حال الطّقس؟ </a:t>
            </a:r>
          </a:p>
          <a:p>
            <a:pPr algn="r" rtl="1"/>
            <a:r>
              <a:rPr lang="ar-LB" sz="3600" dirty="0"/>
              <a:t>أين:  أداة استفهام نستخدمها للاستفسار عن المكان. </a:t>
            </a:r>
            <a:endParaRPr lang="en-US" sz="3600" dirty="0"/>
          </a:p>
          <a:p>
            <a:pPr algn="r" rtl="1"/>
            <a:r>
              <a:rPr lang="ar-LB" sz="3600" baseline="0" dirty="0"/>
              <a:t>        أين يجلس  بس بس؟ </a:t>
            </a:r>
          </a:p>
          <a:p>
            <a:pPr algn="r" rtl="1"/>
            <a:r>
              <a:rPr lang="ar-LB" sz="3600" baseline="0" dirty="0"/>
              <a:t>متى: أداة استفهام  نستخدمها للاستفسار عن الزمان. </a:t>
            </a:r>
          </a:p>
          <a:p>
            <a:pPr algn="r" rtl="1"/>
            <a:r>
              <a:rPr lang="ar-LB" sz="3600" baseline="0" dirty="0"/>
              <a:t>        متى اختفى بس بس؟ </a:t>
            </a:r>
          </a:p>
          <a:p>
            <a:pPr algn="r" rtl="1"/>
            <a:r>
              <a:rPr lang="ar-LB" sz="3600" baseline="0" dirty="0"/>
              <a:t>من : أداة استفهام نستخدمها للاستفسار عن  الّذي يقوم بعمل ما. </a:t>
            </a:r>
          </a:p>
          <a:p>
            <a:pPr algn="r" rtl="1"/>
            <a:r>
              <a:rPr lang="ar-LB" sz="3600" baseline="0" dirty="0"/>
              <a:t>       من سمع مواء هرّ؟ </a:t>
            </a:r>
          </a:p>
          <a:p>
            <a:pPr algn="r" rtl="1"/>
            <a:r>
              <a:rPr lang="ar-LB" sz="3600" baseline="0" dirty="0"/>
              <a:t>ماذا : أداة استفهام نستخدمها للاستفسار أو السؤال عن الشيء.</a:t>
            </a:r>
          </a:p>
          <a:p>
            <a:pPr algn="r" rtl="1"/>
            <a:r>
              <a:rPr lang="ar-LB" sz="3600" baseline="0" dirty="0"/>
              <a:t>          ماذا قدّمت سعاد للهرّ الصّغير؟ </a:t>
            </a:r>
          </a:p>
          <a:p>
            <a:pPr algn="r" rtl="1"/>
            <a:endParaRPr lang="ar-LB" sz="3600" baseline="0" dirty="0"/>
          </a:p>
          <a:p>
            <a:pPr algn="r" rtl="1"/>
            <a:endParaRPr lang="ar-LB" sz="3600" baseline="0" dirty="0"/>
          </a:p>
          <a:p>
            <a:pPr algn="r" rtl="1"/>
            <a:r>
              <a:rPr lang="ar-LB" sz="3600" baseline="0" dirty="0"/>
              <a:t> </a:t>
            </a:r>
            <a:endParaRPr lang="en-US" sz="36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95D9C-C42B-4BCF-A95A-E85857A3CE51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3642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والآن سأقدّم لكم المثال لنفهم أكثر اسلوب الاستفهام وكيف نجيب إجابة تامّة وصحيحة. </a:t>
            </a: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سأقرأ السؤال:</a:t>
            </a: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أين وضعت سعاد الطّعام؟</a:t>
            </a: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بمّ تبدأ الجملة؟ </a:t>
            </a: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تبدأ بـ "أين"</a:t>
            </a: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وماذا نرى في نهاية الجملة؟  نرى علامة استفهام.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يعني هذه جملة استفهامية وعلينا أن نجيب عن السؤال. </a:t>
            </a: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لقد تعرّفنا أن "أين" هي أداة استفهام نستخدمها للاستفسار عن المكان. </a:t>
            </a: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أين وضعت سعاد الطّعام؟ أتذكّر القصّة وأجيب عن السّؤال.</a:t>
            </a:r>
          </a:p>
          <a:p>
            <a:pPr algn="r" rtl="1"/>
            <a:endParaRPr lang="ar-LB" sz="36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95D9C-C42B-4BCF-A95A-E85857A3CE51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40648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أين وضعت سعاد الطّعام؟ أتذكّر القصّة وأجيب عن السّؤال.</a:t>
            </a: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- وضعت سعاد الطّعام أمام الهرّ الصّغير. </a:t>
            </a:r>
          </a:p>
          <a:p>
            <a:pPr marL="0" indent="0" algn="r" rtl="1">
              <a:buFontTx/>
              <a:buNone/>
            </a:pPr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ولا أنسى أن أضع نقطة في نهاية الجملة. </a:t>
            </a:r>
          </a:p>
          <a:p>
            <a:pPr marL="571500" indent="-571500" algn="r" rtl="1">
              <a:buFontTx/>
              <a:buChar char="-"/>
            </a:pPr>
            <a:endParaRPr lang="ar-LB" sz="36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95D9C-C42B-4BCF-A95A-E85857A3CE51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5673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سنقرأ السؤال الثاني.</a:t>
            </a: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ماذ سمعت سعاد عندما وجدت "بس بس"؟ </a:t>
            </a: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بمّ تبدأ الجملة؟ </a:t>
            </a: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تبدأ بـ "ماذا"</a:t>
            </a: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وماذا نرى في نهاية الجملة؟  نرى علامة استفهام. </a:t>
            </a: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يعني هذه جملة استفهامية وعلينا أن نجيب عن السؤال. </a:t>
            </a: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لقد تعرّفنا إلى  أن "ماذا" هي أداة استفهام نستخدمها للاستفسار عن شيء ما.</a:t>
            </a: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ماذا سمعت سعاد عندما وجدت "بس بس؟ أتذكّر القصّة وأجيب عن السّؤال.</a:t>
            </a:r>
          </a:p>
          <a:p>
            <a:pPr algn="r" rtl="1"/>
            <a:endParaRPr lang="ar-LB" sz="36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95D9C-C42B-4BCF-A95A-E85857A3CE51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76209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ماذا سمعت سعاد عندما وجدت "بس بس؟ أتذكّر القصّة وأجيب عن السّؤال.</a:t>
            </a: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سمعت سعاد مواء هرّ عندما وجدت "بس بس". </a:t>
            </a: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ولا أنسى أن أضع نقطة في نهاية الجملة.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95D9C-C42B-4BCF-A95A-E85857A3CE51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29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والآن حان الوقت لتعملوا بمفردكم. </a:t>
            </a: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اقرأوا الجمل ، ثم أنظروا إلى الصّورة لتجيبوا عن السؤال. وتذكّروا الكلمات التي نستخدمها في بداية السؤال الّتي تساعدنا على الإجابة الصّحيحة. </a:t>
            </a: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 وعند الإجابة لا تنسوا وضع نقطة في نهاية الجملة.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95D9C-C42B-4BCF-A95A-E85857A3CE51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613664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من عنده كلب؟ </a:t>
            </a:r>
          </a:p>
          <a:p>
            <a:pPr algn="r" rtl="1"/>
            <a:endParaRPr lang="ar-LB" sz="36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95D9C-C42B-4BCF-A95A-E85857A3CE51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5512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  <a:p>
            <a:pPr algn="r" rtl="1"/>
            <a:endParaRPr lang="ar-L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67E13-77E3-49C1-AE2D-684752D4FE2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02963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من عنده كلب؟ </a:t>
            </a:r>
          </a:p>
          <a:p>
            <a:pPr algn="r" rtl="1"/>
            <a:endParaRPr lang="ar-LB" sz="36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رامي عنده كلب.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95D9C-C42B-4BCF-A95A-E85857A3CE51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38935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أين يعيش كلب رامي؟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95D9C-C42B-4BCF-A95A-E85857A3CE51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06848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أين يعيش كلب رامي؟  </a:t>
            </a: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يعيش كلب رامي في بيت صغير في الحديقة.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95D9C-C42B-4BCF-A95A-E85857A3CE51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23833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ماذا يضع رامي حول رقبة الكلب؟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95D9C-C42B-4BCF-A95A-E85857A3CE51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61549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ماذا يضع رامي حول رقبة الكلب؟ </a:t>
            </a: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يضع رامي حول رقبة الكلب طوقًا أحمر.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95D9C-C42B-4BCF-A95A-E85857A3CE51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61368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متى يأخذ رامي الكلب نزهة قصيرة؟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95D9C-C42B-4BCF-A95A-E85857A3CE51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06411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متى يأخذ رامي الكلب نزهة قصيرة؟ </a:t>
            </a:r>
          </a:p>
          <a:p>
            <a:pPr algn="r" rtl="1"/>
            <a:endParaRPr lang="ar-LB" sz="36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يأخذ رامي الكلب نزهة قصيرة كل مساء.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95D9C-C42B-4BCF-A95A-E85857A3CE51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85397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3600" dirty="0"/>
              <a:t>تعلّمنا اليوم أن  أسلوب الاستفهام هو أسلوب نسأل بواسطته عمّا نريد معرفته باستخدام  أدوات  مثال: (كيف أين متى من ماذا،)  لتساعدنا على الاستفسار فنعرف كيف نجيب عن السؤال  بطريقة صحيحة</a:t>
            </a:r>
          </a:p>
          <a:p>
            <a:pPr algn="r" rtl="1"/>
            <a:r>
              <a:rPr lang="ar-LB" sz="3600" dirty="0"/>
              <a:t>تبدأ الجمل بهذه الأدوات ونضع علامة استفهام في آخر الجملة. </a:t>
            </a:r>
          </a:p>
          <a:p>
            <a:pPr algn="r" rtl="1"/>
            <a:r>
              <a:rPr lang="ar-LB" sz="3600" dirty="0"/>
              <a:t>مثال: </a:t>
            </a:r>
          </a:p>
          <a:p>
            <a:pPr algn="r" rtl="1"/>
            <a:r>
              <a:rPr lang="ar-LB" sz="3600" dirty="0"/>
              <a:t>كيف : أداة استفهام نستخدمها للاستفسار عن حال أو عن كيفية القيام بعمل ما. </a:t>
            </a:r>
          </a:p>
          <a:p>
            <a:pPr algn="r" rtl="1"/>
            <a:r>
              <a:rPr lang="ar-LB" sz="3600" dirty="0"/>
              <a:t>مثال :  كيف حال الطّقس؟ </a:t>
            </a:r>
          </a:p>
          <a:p>
            <a:pPr algn="r" rtl="1"/>
            <a:r>
              <a:rPr lang="ar-LB" sz="3600" dirty="0"/>
              <a:t>أين:  أداة استفهام نستخدمها للاستفسار عن المكان. </a:t>
            </a:r>
            <a:endParaRPr lang="en-US" sz="3600" dirty="0"/>
          </a:p>
          <a:p>
            <a:pPr algn="r" rtl="1"/>
            <a:r>
              <a:rPr lang="ar-LB" sz="3600" baseline="0" dirty="0"/>
              <a:t>        أين يجلس  بس بس؟ </a:t>
            </a:r>
          </a:p>
          <a:p>
            <a:pPr algn="r" rtl="1"/>
            <a:r>
              <a:rPr lang="ar-LB" sz="3600" baseline="0" dirty="0"/>
              <a:t>متى:أداة استفهام  نستخدمها للاستفسار عن الزمان. </a:t>
            </a:r>
          </a:p>
          <a:p>
            <a:pPr algn="r" rtl="1"/>
            <a:r>
              <a:rPr lang="ar-LB" sz="3600" baseline="0" dirty="0"/>
              <a:t>        متى اختفى بس بس؟ </a:t>
            </a:r>
          </a:p>
          <a:p>
            <a:pPr algn="r" rtl="1"/>
            <a:r>
              <a:rPr lang="ar-LB" sz="3600" baseline="0" dirty="0"/>
              <a:t>من : أداة استفهام نستخدمها للاستفسار عن  الّذي يقوم بعمل ما. </a:t>
            </a:r>
          </a:p>
          <a:p>
            <a:pPr algn="r" rtl="1"/>
            <a:r>
              <a:rPr lang="ar-LB" sz="3600" baseline="0" dirty="0"/>
              <a:t>       من سمع مواء هرّ؟ </a:t>
            </a:r>
          </a:p>
          <a:p>
            <a:pPr algn="r" rtl="1"/>
            <a:r>
              <a:rPr lang="ar-LB" sz="3600" baseline="0" dirty="0"/>
              <a:t>ماذا : أداة استفهام نستخدمها للاستفسار أو السؤال عن الشيء.</a:t>
            </a:r>
          </a:p>
          <a:p>
            <a:pPr algn="r" rtl="1"/>
            <a:r>
              <a:rPr lang="ar-LB" sz="3600" baseline="0" dirty="0"/>
              <a:t>          ماذا قدّمت سعاد للهرّ الصّغير؟ </a:t>
            </a:r>
          </a:p>
          <a:p>
            <a:pPr algn="r" rtl="1"/>
            <a:endParaRPr lang="ar-LB" sz="3600" baseline="0" dirty="0"/>
          </a:p>
          <a:p>
            <a:pPr algn="r" rtl="1"/>
            <a:endParaRPr lang="ar-LB" sz="3600" baseline="0" dirty="0"/>
          </a:p>
          <a:p>
            <a:pPr algn="r" rtl="1"/>
            <a:r>
              <a:rPr lang="ar-LB" sz="3600" baseline="0" dirty="0"/>
              <a:t> </a:t>
            </a:r>
            <a:endParaRPr lang="en-US" sz="36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95D9C-C42B-4BCF-A95A-E85857A3CE51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81205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اقرأوا الجمل أولًا  ثم أجيبوا عن الأسئلة إجابة صحيحة. </a:t>
            </a:r>
          </a:p>
          <a:p>
            <a:pPr algn="r" rtl="1"/>
            <a:endParaRPr lang="ar-LB" sz="36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r" rtl="1"/>
            <a:endParaRPr lang="en-US" sz="36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95D9C-C42B-4BCF-A95A-E85857A3CE51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72537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ar-LB" sz="36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اقرأوا السؤال ثم أجيبوا عن الأسئلة إجابة تامّة وصحيحة. ولا تنسوا أن تضغوا نقطة في آخر الجملة. </a:t>
            </a:r>
          </a:p>
          <a:p>
            <a:pPr algn="r" rtl="1"/>
            <a:endParaRPr lang="ar-LB" sz="36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من ذهب إلى الوادي؟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95D9C-C42B-4BCF-A95A-E85857A3CE51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5785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2000" b="0" dirty="0">
                <a:solidFill>
                  <a:srgbClr val="2E75B6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طابَ يَوْمُكُمْ يا أَعِزائي! وَأَهْلًا بِكُمْ في صَّفِّ القواعد. </a:t>
            </a:r>
          </a:p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LB" sz="2000" b="0" dirty="0">
              <a:solidFill>
                <a:srgbClr val="2E75B6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2000" b="0" dirty="0">
                <a:solidFill>
                  <a:srgbClr val="2E75B6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توجيهات للمعلّم/ة:</a:t>
            </a:r>
          </a:p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LB" sz="2000" b="0" dirty="0">
              <a:solidFill>
                <a:srgbClr val="2E75B6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2000" b="0" dirty="0">
                <a:solidFill>
                  <a:srgbClr val="2E75B6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بعد التّرحيب، يقدّم المعلّم/ة نشاطًا من أنشطة التّعلّم الاجتماعيّ الانفعاليّ المقترحة أو نشاطًا لغويًا ممهّدًا للدّرس الآتي أو مثبتًا لتعلّم سابق. يمكن الاستعانة بالأنشطة المدرجة في حقيبة "بالفصحى أحلى" وغيرها من الموارد التّربويّة.</a:t>
            </a:r>
          </a:p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LB" sz="2000" b="0" dirty="0">
              <a:solidFill>
                <a:srgbClr val="2E75B6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2000" b="0" dirty="0">
                <a:solidFill>
                  <a:srgbClr val="2E75B6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بعد انهاء النشاط، يعلن المعلّم/ة هدف الحصّة.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3564E-CE8F-4EAA-8632-86D4A8A8E60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64565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متى ذهبت سعاد إلى الوادي؟ </a:t>
            </a:r>
            <a:endParaRPr lang="en-US" sz="36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95D9C-C42B-4BCF-A95A-E85857A3CE51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20221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أين وضعت سعاد  الورود؟ </a:t>
            </a:r>
            <a:endParaRPr lang="en-US" sz="36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95D9C-C42B-4BCF-A95A-E85857A3CE51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73800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ماذا صنعت سعاد؟ </a:t>
            </a:r>
            <a:endParaRPr lang="en-US" sz="36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95D9C-C42B-4BCF-A95A-E85857A3CE51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55935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إلى من قدّمت سعاد السّوار؟ </a:t>
            </a:r>
            <a:endParaRPr lang="en-US" sz="36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95D9C-C42B-4BCF-A95A-E85857A3CE51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92075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تحقّقوا من الإجابة:</a:t>
            </a:r>
          </a:p>
          <a:p>
            <a:pPr algn="r" rtl="1"/>
            <a:endParaRPr lang="en-US" sz="36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95D9C-C42B-4BCF-A95A-E85857A3CE51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37387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اقرأوا الجمل أولًا  ثم أجيبوا عن الأسئلة إجابة تامة. </a:t>
            </a:r>
          </a:p>
          <a:p>
            <a:pPr algn="r" rtl="1"/>
            <a:endParaRPr lang="ar-LB" sz="36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توجيهات للمعلّم/ة: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يمكن للمعلم/ة أن يختار نصًّا مناسبًا ويطرح على المتعلّمين أسئلة تراعي أسلوب الاستفهام بصيغه الأكثر تداولًا ومحاكاتها( من، أين، متى وماذا). </a:t>
            </a:r>
            <a:endParaRPr lang="en-US" sz="36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r" rtl="1"/>
            <a:endParaRPr lang="en-US" sz="36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95D9C-C42B-4BCF-A95A-E85857A3CE51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48436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LB" sz="36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توجيهات للمعلّم/ة: </a:t>
            </a: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هذه بعض النّماذج من الأسئلة. </a:t>
            </a:r>
          </a:p>
          <a:p>
            <a:pPr algn="r" rtl="1"/>
            <a:r>
              <a:rPr lang="ar-LB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يمكن للمعلّم/ة  أن يختار نصًّا مناسبًا  ويطرح على المتعلّمين أسئلة تراعي أسلوب الاستفهام بصيغها الأكثر تداولًا( من، أين، متى وماذا). </a:t>
            </a:r>
            <a:endParaRPr lang="en-US" sz="36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95D9C-C42B-4BCF-A95A-E85857A3CE51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999519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95D9C-C42B-4BCF-A95A-E85857A3CE51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4004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2000" b="0" baseline="0" dirty="0">
                <a:latin typeface="Adobe Arabic" panose="02040503050201020203" pitchFamily="18" charset="-78"/>
                <a:cs typeface="Adobe Arabic" panose="02040503050201020203" pitchFamily="18" charset="-78"/>
              </a:rPr>
              <a:t>درسنا لليوم هو التّعرف إلى أساليب  الإستفهام بصيغها الأكثر تداولًا ومحاكاتها.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LB" sz="2000" b="0" baseline="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r" rtl="1"/>
            <a:r>
              <a:rPr lang="ar-LB" sz="2000" b="1" dirty="0"/>
              <a:t>توجيهات</a:t>
            </a:r>
            <a:r>
              <a:rPr lang="ar-LB" sz="2000" b="1" baseline="0" dirty="0"/>
              <a:t> للمعلّم/ة: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2000" dirty="0">
                <a:solidFill>
                  <a:srgbClr val="000000"/>
                </a:solidFill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الهدف كما ورد في وثيقة الأهداف المخففة: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2000" dirty="0">
                <a:solidFill>
                  <a:srgbClr val="000000"/>
                </a:solidFill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مُ</a:t>
            </a:r>
            <a:r>
              <a:rPr lang="ar-SA" sz="2000" dirty="0">
                <a:solidFill>
                  <a:srgbClr val="000000"/>
                </a:solidFill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حاكاة</a:t>
            </a:r>
            <a:r>
              <a:rPr lang="ar-LB" sz="2000" dirty="0">
                <a:solidFill>
                  <a:srgbClr val="000000"/>
                </a:solidFill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ُ</a:t>
            </a:r>
            <a:r>
              <a:rPr lang="ar-SA" sz="2000" dirty="0">
                <a:solidFill>
                  <a:srgbClr val="000000"/>
                </a:solidFill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 </a:t>
            </a:r>
            <a:r>
              <a:rPr lang="ar-LB" sz="2000" dirty="0">
                <a:solidFill>
                  <a:srgbClr val="000000"/>
                </a:solidFill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أَ</a:t>
            </a:r>
            <a:r>
              <a:rPr lang="ar-SA" sz="2000" dirty="0">
                <a:solidFill>
                  <a:srgbClr val="000000"/>
                </a:solidFill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ساليب</a:t>
            </a:r>
            <a:r>
              <a:rPr lang="ar-LB" sz="2000" dirty="0">
                <a:solidFill>
                  <a:srgbClr val="000000"/>
                </a:solidFill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ِ</a:t>
            </a:r>
            <a:r>
              <a:rPr lang="ar-SA" sz="2000" dirty="0">
                <a:solidFill>
                  <a:srgbClr val="000000"/>
                </a:solidFill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 الاس</a:t>
            </a:r>
            <a:r>
              <a:rPr lang="ar-LB" sz="2000" dirty="0">
                <a:solidFill>
                  <a:srgbClr val="000000"/>
                </a:solidFill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ْ</a:t>
            </a:r>
            <a:r>
              <a:rPr lang="ar-SA" sz="2000" dirty="0">
                <a:solidFill>
                  <a:srgbClr val="000000"/>
                </a:solidFill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ت</a:t>
            </a:r>
            <a:r>
              <a:rPr lang="ar-LB" sz="2000" dirty="0">
                <a:solidFill>
                  <a:srgbClr val="000000"/>
                </a:solidFill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ِ</a:t>
            </a:r>
            <a:r>
              <a:rPr lang="ar-SA" sz="2000" dirty="0">
                <a:solidFill>
                  <a:srgbClr val="000000"/>
                </a:solidFill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ف</a:t>
            </a:r>
            <a:r>
              <a:rPr lang="ar-LB" sz="2000" dirty="0">
                <a:solidFill>
                  <a:srgbClr val="000000"/>
                </a:solidFill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ْ</a:t>
            </a:r>
            <a:r>
              <a:rPr lang="ar-SA" sz="2000" dirty="0">
                <a:solidFill>
                  <a:srgbClr val="000000"/>
                </a:solidFill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هام</a:t>
            </a:r>
            <a:r>
              <a:rPr lang="ar-LB" sz="2000" dirty="0">
                <a:solidFill>
                  <a:srgbClr val="000000"/>
                </a:solidFill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ِ</a:t>
            </a:r>
            <a:r>
              <a:rPr lang="ar-SA" sz="2000" dirty="0">
                <a:solidFill>
                  <a:srgbClr val="000000"/>
                </a:solidFill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 ب</a:t>
            </a:r>
            <a:r>
              <a:rPr lang="ar-LB" sz="2000" dirty="0">
                <a:solidFill>
                  <a:srgbClr val="000000"/>
                </a:solidFill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ِ</a:t>
            </a:r>
            <a:r>
              <a:rPr lang="ar-SA" sz="2000" dirty="0">
                <a:solidFill>
                  <a:srgbClr val="000000"/>
                </a:solidFill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ص</a:t>
            </a:r>
            <a:r>
              <a:rPr lang="ar-LB" sz="2000" dirty="0">
                <a:solidFill>
                  <a:srgbClr val="000000"/>
                </a:solidFill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ِ</a:t>
            </a:r>
            <a:r>
              <a:rPr lang="ar-SA" sz="2000" dirty="0">
                <a:solidFill>
                  <a:srgbClr val="000000"/>
                </a:solidFill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ي</a:t>
            </a:r>
            <a:r>
              <a:rPr lang="ar-LB" sz="2000" dirty="0">
                <a:solidFill>
                  <a:srgbClr val="000000"/>
                </a:solidFill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َ</a:t>
            </a:r>
            <a:r>
              <a:rPr lang="ar-SA" sz="2000" dirty="0">
                <a:solidFill>
                  <a:srgbClr val="000000"/>
                </a:solidFill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غ</a:t>
            </a:r>
            <a:r>
              <a:rPr lang="ar-LB" sz="2000" dirty="0">
                <a:solidFill>
                  <a:srgbClr val="000000"/>
                </a:solidFill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ِ</a:t>
            </a:r>
            <a:r>
              <a:rPr lang="ar-SA" sz="2000" dirty="0">
                <a:solidFill>
                  <a:srgbClr val="000000"/>
                </a:solidFill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ها ال</a:t>
            </a:r>
            <a:r>
              <a:rPr lang="ar-LB" sz="2000" dirty="0">
                <a:solidFill>
                  <a:srgbClr val="000000"/>
                </a:solidFill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أَ</a:t>
            </a:r>
            <a:r>
              <a:rPr lang="ar-SA" sz="2000" dirty="0">
                <a:solidFill>
                  <a:srgbClr val="000000"/>
                </a:solidFill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ك</a:t>
            </a:r>
            <a:r>
              <a:rPr lang="ar-LB" sz="2000" dirty="0">
                <a:solidFill>
                  <a:srgbClr val="000000"/>
                </a:solidFill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ْ</a:t>
            </a:r>
            <a:r>
              <a:rPr lang="ar-SA" sz="2000" dirty="0">
                <a:solidFill>
                  <a:srgbClr val="000000"/>
                </a:solidFill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ث</a:t>
            </a:r>
            <a:r>
              <a:rPr lang="ar-LB" sz="2000" dirty="0">
                <a:solidFill>
                  <a:srgbClr val="000000"/>
                </a:solidFill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َ</a:t>
            </a:r>
            <a:r>
              <a:rPr lang="ar-SA" sz="2000" dirty="0">
                <a:solidFill>
                  <a:srgbClr val="000000"/>
                </a:solidFill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ر ت</a:t>
            </a:r>
            <a:r>
              <a:rPr lang="ar-LB" sz="2000" dirty="0">
                <a:solidFill>
                  <a:srgbClr val="000000"/>
                </a:solidFill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َ</a:t>
            </a:r>
            <a:r>
              <a:rPr lang="ar-SA" sz="2000" dirty="0">
                <a:solidFill>
                  <a:srgbClr val="000000"/>
                </a:solidFill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داو</a:t>
            </a:r>
            <a:r>
              <a:rPr lang="ar-LB" sz="2000" dirty="0">
                <a:solidFill>
                  <a:srgbClr val="000000"/>
                </a:solidFill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ُ</a:t>
            </a:r>
            <a:r>
              <a:rPr lang="ar-SA" sz="2000" dirty="0">
                <a:solidFill>
                  <a:srgbClr val="000000"/>
                </a:solidFill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لًا</a:t>
            </a:r>
            <a:r>
              <a:rPr lang="ar-LB" sz="2000" dirty="0">
                <a:solidFill>
                  <a:srgbClr val="000000"/>
                </a:solidFill>
                <a:effectLst/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 ومحاكاتها</a:t>
            </a:r>
            <a:r>
              <a:rPr lang="ar-LB" sz="2000" dirty="0">
                <a:solidFill>
                  <a:srgbClr val="000000"/>
                </a:solidFill>
                <a:latin typeface="Adobe Arabic" panose="02040503050201020203" pitchFamily="18" charset="-78"/>
                <a:ea typeface="Calibri" panose="020F0502020204030204" pitchFamily="34" charset="0"/>
                <a:cs typeface="Adobe Arabic" panose="02040503050201020203" pitchFamily="18" charset="-78"/>
              </a:rPr>
              <a:t>.</a:t>
            </a:r>
            <a:endParaRPr lang="en-US" sz="20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LB" sz="1200" baseline="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67E13-77E3-49C1-AE2D-684752D4FE24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0698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LB" sz="2000" dirty="0"/>
              <a:t>هيّا أعزّائي نقومُ بنشاطٍ </a:t>
            </a:r>
            <a:r>
              <a:rPr lang="ar-LB" sz="2000" baseline="0" dirty="0"/>
              <a:t> تمهيدي: </a:t>
            </a:r>
            <a:endParaRPr lang="ar-LB" sz="2000" dirty="0"/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2000" dirty="0"/>
              <a:t>لاحظوا الصّورة جيدًا.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لنبدأ بوصف ما نراه في الصّورة:</a:t>
            </a:r>
          </a:p>
          <a:p>
            <a:pPr marL="171450" marR="0" lvl="0" indent="-1714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LB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بنت</a:t>
            </a:r>
            <a:r>
              <a:rPr lang="ar-LB" sz="2000" baseline="0" dirty="0">
                <a:latin typeface="Adobe Arabic" panose="02040503050201020203" pitchFamily="18" charset="-78"/>
                <a:cs typeface="Adobe Arabic" panose="02040503050201020203" pitchFamily="18" charset="-78"/>
              </a:rPr>
              <a:t> تحمل مظلة. </a:t>
            </a:r>
          </a:p>
          <a:p>
            <a:pPr marL="171450" marR="0" lvl="0" indent="-1714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LB" sz="2000" baseline="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البنت تمدّ يدها نحو القطّ الأبيض/القطّة البيضاء.</a:t>
            </a:r>
          </a:p>
          <a:p>
            <a:pPr marL="171450" marR="0" lvl="0" indent="-1714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LB" sz="2000" baseline="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المطر ينهمر. </a:t>
            </a:r>
          </a:p>
          <a:p>
            <a:pPr marL="171450" marR="0" lvl="0" indent="-1714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LB" sz="2000" baseline="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البنت ترتدي تنّورة بيضاء وكنزة صفراء.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LB" sz="2000" baseline="0" dirty="0">
                <a:latin typeface="Adobe Arabic" panose="02040503050201020203" pitchFamily="18" charset="-78"/>
                <a:cs typeface="Adobe Arabic" panose="02040503050201020203" pitchFamily="18" charset="-78"/>
              </a:rPr>
              <a:t>(يكمل المتعلّمون وصف ما يرونه حتى الانتهاء من ملاحظة جميع التفاصيل)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ar-LB" sz="2000" baseline="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r" rtl="1">
              <a:defRPr/>
            </a:pPr>
            <a:r>
              <a:rPr lang="ar-LB" sz="2000" baseline="0" dirty="0">
                <a:latin typeface="Adobe Arabic"/>
                <a:cs typeface="Adobe Arabic"/>
              </a:rPr>
              <a:t>والآن هيّا نفسّر ما نراه: ما الّذي يحدث هنا</a:t>
            </a:r>
            <a:r>
              <a:rPr lang="ar-LB" sz="2000" dirty="0">
                <a:latin typeface="Adobe Arabic"/>
                <a:cs typeface="Adobe Arabic"/>
              </a:rPr>
              <a:t> </a:t>
            </a:r>
            <a:r>
              <a:rPr lang="ar-LB" sz="2000" baseline="0" dirty="0">
                <a:latin typeface="Adobe Arabic"/>
                <a:cs typeface="Adobe Arabic"/>
              </a:rPr>
              <a:t>في </a:t>
            </a:r>
            <a:r>
              <a:rPr lang="ar-LB" sz="2000" dirty="0">
                <a:latin typeface="Adobe Arabic"/>
                <a:cs typeface="Adobe Arabic"/>
              </a:rPr>
              <a:t>رأيكم</a:t>
            </a:r>
            <a:r>
              <a:rPr lang="ar-LB" sz="2000" baseline="0" dirty="0">
                <a:latin typeface="Adobe Arabic"/>
                <a:cs typeface="Adobe Arabic"/>
              </a:rPr>
              <a:t>؟</a:t>
            </a:r>
          </a:p>
          <a:p>
            <a:pPr marL="171450" marR="0" lvl="0" indent="-1714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LB" sz="2000" baseline="0" dirty="0">
                <a:latin typeface="Adobe Arabic" panose="02040503050201020203" pitchFamily="18" charset="-78"/>
                <a:cs typeface="Adobe Arabic" panose="02040503050201020203" pitchFamily="18" charset="-78"/>
              </a:rPr>
              <a:t>خرجت البنت في نزهة إلى الحديقة، وحملت معها المظلّة لأنّ الطّقس ماطر. </a:t>
            </a:r>
          </a:p>
          <a:p>
            <a:pPr marL="171450" marR="0" lvl="0" indent="-1714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LB" sz="2000" baseline="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التقت البنت بقطّ أبيض/قطّة بيضاء. </a:t>
            </a:r>
          </a:p>
          <a:p>
            <a:pPr marL="171450" marR="0" lvl="0" indent="-1714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LB" sz="2000" baseline="0" dirty="0">
                <a:latin typeface="Adobe Arabic" panose="02040503050201020203" pitchFamily="18" charset="-78"/>
                <a:cs typeface="Adobe Arabic" panose="02040503050201020203" pitchFamily="18" charset="-78"/>
              </a:rPr>
              <a:t>مدّت يدها لتسلّم عليه/عليها فمدّ القطّ يده/مدّت القطّة يدها أيضًا.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2000" baseline="0" dirty="0">
                <a:latin typeface="Adobe Arabic" panose="02040503050201020203" pitchFamily="18" charset="-78"/>
                <a:cs typeface="Adobe Arabic" panose="02040503050201020203" pitchFamily="18" charset="-78"/>
              </a:rPr>
              <a:t>(يكمل المتعلّمون سرد تكهّناتهم المبنيّة على ما يرونه في الصّورة).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LB" sz="2000" baseline="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2000" baseline="0" dirty="0">
                <a:latin typeface="Adobe Arabic" panose="02040503050201020203" pitchFamily="18" charset="-78"/>
                <a:cs typeface="Adobe Arabic" panose="02040503050201020203" pitchFamily="18" charset="-78"/>
              </a:rPr>
              <a:t>حسنًا، والآن، هل لديكم أيّة أسئلة؟ مثلاً، أنا لديّ سؤالان: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2000" baseline="0" dirty="0">
                <a:latin typeface="Adobe Arabic" panose="02040503050201020203" pitchFamily="18" charset="-78"/>
                <a:cs typeface="Adobe Arabic" panose="02040503050201020203" pitchFamily="18" charset="-78"/>
              </a:rPr>
              <a:t>هل هذا قطّ أم قطّة؟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2000" baseline="0" dirty="0">
                <a:latin typeface="Adobe Arabic" panose="02040503050201020203" pitchFamily="18" charset="-78"/>
                <a:cs typeface="Adobe Arabic" panose="02040503050201020203" pitchFamily="18" charset="-78"/>
              </a:rPr>
              <a:t>هل هو حيوانها الأليف أم أنّها التقت به في الحديقة؟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LB" sz="2000" baseline="0" dirty="0">
                <a:latin typeface="Adobe Arabic" panose="02040503050201020203" pitchFamily="18" charset="-78"/>
                <a:cs typeface="Adobe Arabic" panose="02040503050201020203" pitchFamily="18" charset="-78"/>
              </a:rPr>
              <a:t>(يكمل المتعلّمون طرح الأسئلة حتى النّهاية)</a:t>
            </a:r>
          </a:p>
          <a:p>
            <a:pPr algn="r" rtl="1"/>
            <a:endParaRPr lang="ar-LB" sz="2000" dirty="0"/>
          </a:p>
          <a:p>
            <a:pPr algn="r" rtl="1"/>
            <a:r>
              <a:rPr lang="ar-LB" sz="2000" b="1" dirty="0"/>
              <a:t>توجيهات للمعلّم/ة: </a:t>
            </a:r>
          </a:p>
          <a:p>
            <a:pPr algn="r" rtl="1"/>
            <a:r>
              <a:rPr lang="ar-LB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"أرى – أعتقد – أتساءل" هي طريقة تفكير هدفها تنظيم التفكير وجعله مرئيًّا ومسموعًا من قبل المعلّم والمتعلّمين. </a:t>
            </a:r>
          </a:p>
          <a:p>
            <a:pPr algn="r" rtl="1"/>
            <a:r>
              <a:rPr lang="ar-LB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يجب احترام تتابع هذه الخطوات من أجل تنمية مهارات دقّة الملاحظة أوّلاً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ar-LB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(الخطوة: أرى)، ثمّ التحليل بناء على معطيات مرئيّة وليس بناء على تكهُّنات (الخطوة: أعتقد)، وتوجيه التساؤل نحو الخطوة الأخيرة وهي "أتساءل" حيث يُشجِّع المعلِّمون التلامذة على طرح تساؤلاتهم، وعلى إيجاد إجابات مناسبة لها بناء على أدلّة موضوعيّة وبراهين. </a:t>
            </a:r>
          </a:p>
          <a:p>
            <a:pPr algn="r" rtl="1"/>
            <a:endParaRPr lang="ar-LB" sz="20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LB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للمزيد من المعلومات حول روتينات/طرق التفكير المرئي، يمكن الولوج إلى الرابط الآتي:</a:t>
            </a:r>
          </a:p>
          <a:p>
            <a:pPr algn="r" rt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http://www.pz.harvard.edu/thinking-routines</a:t>
            </a:r>
            <a:endParaRPr lang="ar-LB" sz="2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endParaRPr lang="ar-LB" sz="12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67E13-77E3-49C1-AE2D-684752D4FE24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5467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LB" sz="2000" b="1" dirty="0"/>
              <a:t>توجيهات للمعلّم/ة:</a:t>
            </a:r>
          </a:p>
          <a:p>
            <a:pPr algn="r" rtl="1"/>
            <a:r>
              <a:rPr lang="ar-LB" sz="2000" dirty="0">
                <a:cs typeface="Calibri"/>
              </a:rPr>
              <a:t>تُقرأ هذه القصّة في الصّفّ أو في جلسة متزامنة على مراحل حيث يمكنكم قراءة صفحتين في اليوم الواحد ثم</a:t>
            </a:r>
            <a:r>
              <a:rPr lang="ar-LB" sz="2000" baseline="0" dirty="0">
                <a:cs typeface="Calibri"/>
              </a:rPr>
              <a:t> </a:t>
            </a:r>
            <a:r>
              <a:rPr lang="ar-LB" sz="2000" dirty="0">
                <a:cs typeface="Calibri"/>
              </a:rPr>
              <a:t>تكملون القراءة في اليوم التالي وهكذا حتّى انتهاء القصّة. حاولوا أن توزّعوا القصّة على أسبوع تعليميّ.</a:t>
            </a:r>
            <a:endParaRPr lang="ar-LB" sz="2000">
              <a:ea typeface="Calibri"/>
              <a:cs typeface="Calibri"/>
            </a:endParaRPr>
          </a:p>
          <a:p>
            <a:pPr algn="r" rtl="1"/>
            <a:r>
              <a:rPr lang="ar-LB" sz="2000" dirty="0">
                <a:cs typeface="Calibri"/>
              </a:rPr>
              <a:t> يمكنكم الاستعانة بملفّ القراءة الجهريّة لاختيار قصّة مناسبة من أجل تقديم استراتيجيّة من استراتيجيات الفهم القرائيّ المناسبة لكلّ محور من المحاور،</a:t>
            </a:r>
            <a:r>
              <a:rPr lang="ar-LB" sz="2000" baseline="0" dirty="0">
                <a:cs typeface="Calibri"/>
              </a:rPr>
              <a:t> </a:t>
            </a:r>
            <a:r>
              <a:rPr lang="ar-LB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Calibri"/>
              </a:rPr>
              <a:t>أو قراءة قصّة رقميّة من القصص الموجودة على الرّابط الآتي:</a:t>
            </a:r>
            <a:r>
              <a:rPr lang="ar-LB" sz="2000" dirty="0">
                <a:cs typeface="Calibri"/>
              </a:rPr>
              <a:t> </a:t>
            </a:r>
            <a:endParaRPr lang="en-US" sz="2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https://www.youtube.com/c/QITABILebanon/playlists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r>
              <a:rPr lang="ar-L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567E13-77E3-49C1-AE2D-684752D4FE2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63215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LB" sz="2000" baseline="0" dirty="0">
                <a:latin typeface="Adobe Arabic" panose="02040503050201020203" pitchFamily="18" charset="-78"/>
                <a:cs typeface="Adobe Arabic" panose="02040503050201020203" pitchFamily="18" charset="-78"/>
              </a:rPr>
              <a:t>والآن، هيّا نعيد قراءة قصة" سعاد تعطف على الهرّ" لنتذكّر ما ورد فيها. </a:t>
            </a:r>
          </a:p>
          <a:p>
            <a:pPr algn="r" rtl="1"/>
            <a:r>
              <a:rPr lang="ar-LB" sz="2000" u="sng" baseline="0" dirty="0">
                <a:latin typeface="Adobe Arabic" panose="02040503050201020203" pitchFamily="18" charset="-78"/>
                <a:cs typeface="Adobe Arabic" panose="02040503050201020203" pitchFamily="18" charset="-78"/>
              </a:rPr>
              <a:t>سعاد تعطف على الهرّ. </a:t>
            </a:r>
          </a:p>
          <a:p>
            <a:pPr algn="r" rtl="1"/>
            <a:r>
              <a:rPr lang="ar-LB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اجتمعت العائلة حول الطّاولة لتناول طعام الغداء. كان الهرّ "بس بس" نائمًا أمام المدفأة. لمع البرق بقوّة. سألت سعاد أمّها: "كيف حال الطّقس اليوم؟ </a:t>
            </a:r>
          </a:p>
          <a:p>
            <a:pPr algn="r" rtl="1"/>
            <a:r>
              <a:rPr lang="ar-LB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أجابتها أمّها:"الطّقس عاصف". </a:t>
            </a:r>
            <a:endParaRPr lang="en-US" sz="20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r" rtl="1"/>
            <a:r>
              <a:rPr lang="ar-LB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فجأة! دوّى صوت الرّعد قويًّا، وهطل المطر غزيرًا غزيرًا. والتفتت سعاد إلى "بس بس" فلم تجده قرب المدفأة. </a:t>
            </a:r>
          </a:p>
          <a:p>
            <a:pPr algn="r" rtl="1"/>
            <a:endParaRPr lang="ar-L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567E13-77E3-49C1-AE2D-684752D4FE2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48497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ar-LB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سألت سعاد: أين "بس بس"؟</a:t>
            </a:r>
          </a:p>
          <a:p>
            <a:pPr algn="r"/>
            <a:r>
              <a:rPr lang="ar-LB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ها هو "بس بس" يقف أمام الباب ويموء. اقتربت منه سعاد بفرح قائلة له: " أين كنت؟ لماذا هربت؟ لقد قلقت عليك.</a:t>
            </a:r>
          </a:p>
          <a:p>
            <a:pPr algn="r"/>
            <a:r>
              <a:rPr lang="ar-LB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سمعت سعاد مواءً متواصلًا في الخارج. سألت نفسها: " من أين يأتي هذا الصّوت؟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567E13-77E3-49C1-AE2D-684752D4FE2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0747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8904C-3245-4BB1-B831-1782EEFCED9C}" type="datetimeFigureOut">
              <a:rPr lang="en-US" smtClean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049D4-A214-432F-9C27-A35264AA40B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072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8904C-3245-4BB1-B831-1782EEFCED9C}" type="datetimeFigureOut">
              <a:rPr lang="en-US" smtClean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049D4-A214-432F-9C27-A35264AA40B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032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8904C-3245-4BB1-B831-1782EEFCED9C}" type="datetimeFigureOut">
              <a:rPr lang="en-US" smtClean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049D4-A214-432F-9C27-A35264AA40B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579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شريحة فارغ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E55269-41AE-4EEE-9803-B53009A791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74" t="84401" r="2211" b="3525"/>
          <a:stretch/>
        </p:blipFill>
        <p:spPr>
          <a:xfrm rot="10800000">
            <a:off x="11072089" y="62149"/>
            <a:ext cx="1068275" cy="63062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894145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5131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8904C-3245-4BB1-B831-1782EEFCED9C}" type="datetimeFigureOut">
              <a:rPr lang="en-US" smtClean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049D4-A214-432F-9C27-A35264AA40B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590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8904C-3245-4BB1-B831-1782EEFCED9C}" type="datetimeFigureOut">
              <a:rPr lang="en-US" smtClean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049D4-A214-432F-9C27-A35264AA40B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557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8904C-3245-4BB1-B831-1782EEFCED9C}" type="datetimeFigureOut">
              <a:rPr lang="en-US" smtClean="0"/>
              <a:t>10/20/2023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049D4-A214-432F-9C27-A35264AA40B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323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8904C-3245-4BB1-B831-1782EEFCED9C}" type="datetimeFigureOut">
              <a:rPr lang="en-US" smtClean="0"/>
              <a:t>10/20/2023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049D4-A214-432F-9C27-A35264AA40B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683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8904C-3245-4BB1-B831-1782EEFCED9C}" type="datetimeFigureOut">
              <a:rPr lang="en-US" smtClean="0"/>
              <a:t>10/20/2023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049D4-A214-432F-9C27-A35264AA40B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713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8904C-3245-4BB1-B831-1782EEFCED9C}" type="datetimeFigureOut">
              <a:rPr lang="en-US" smtClean="0"/>
              <a:t>10/20/2023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049D4-A214-432F-9C27-A35264AA40B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540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8904C-3245-4BB1-B831-1782EEFCED9C}" type="datetimeFigureOut">
              <a:rPr lang="en-US" smtClean="0"/>
              <a:t>10/20/2023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049D4-A214-432F-9C27-A35264AA40B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225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8904C-3245-4BB1-B831-1782EEFCED9C}" type="datetimeFigureOut">
              <a:rPr lang="en-US" smtClean="0"/>
              <a:t>10/20/2023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049D4-A214-432F-9C27-A35264AA40B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860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8904C-3245-4BB1-B831-1782EEFCED9C}" type="datetimeFigureOut">
              <a:rPr lang="en-US" smtClean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049D4-A214-432F-9C27-A35264AA40B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520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AA0CF90-FB8F-B943-DEF4-B9167F7F8786}"/>
              </a:ext>
            </a:extLst>
          </p:cNvPr>
          <p:cNvSpPr/>
          <p:nvPr userDrawn="1"/>
        </p:nvSpPr>
        <p:spPr>
          <a:xfrm>
            <a:off x="2066925" y="6311898"/>
            <a:ext cx="7677150" cy="4095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9B6B635-A5FC-D251-AD5B-BC637BF3D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276" y="5506139"/>
            <a:ext cx="5065510" cy="6708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9ABD951-409F-56D5-0B63-2A96D0F0829C}"/>
              </a:ext>
            </a:extLst>
          </p:cNvPr>
          <p:cNvSpPr/>
          <p:nvPr userDrawn="1"/>
        </p:nvSpPr>
        <p:spPr>
          <a:xfrm>
            <a:off x="3172968" y="1027908"/>
            <a:ext cx="5846064" cy="1912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369621-EEF5-43EB-5A29-628D3F3885C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925" y="5886075"/>
            <a:ext cx="7099429" cy="851645"/>
          </a:xfrm>
          <a:prstGeom prst="rect">
            <a:avLst/>
          </a:prstGeom>
        </p:spPr>
      </p:pic>
      <p:pic>
        <p:nvPicPr>
          <p:cNvPr id="6" name="Picture 5" descr="A black background with blue and white text&#10;&#10;Description automatically generated">
            <a:extLst>
              <a:ext uri="{FF2B5EF4-FFF2-40B4-BE49-F238E27FC236}">
                <a16:creationId xmlns:a16="http://schemas.microsoft.com/office/drawing/2014/main" id="{A0B294EA-0451-09D1-E9BA-E97F68E30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762" y="24634"/>
            <a:ext cx="7894538" cy="1098920"/>
          </a:xfrm>
          <a:prstGeom prst="rect">
            <a:avLst/>
          </a:prstGeom>
        </p:spPr>
      </p:pic>
      <p:pic>
        <p:nvPicPr>
          <p:cNvPr id="3" name="Picture 2" descr="A person reading a book to a group of children&#10;&#10;Description automatically generated">
            <a:extLst>
              <a:ext uri="{FF2B5EF4-FFF2-40B4-BE49-F238E27FC236}">
                <a16:creationId xmlns:a16="http://schemas.microsoft.com/office/drawing/2014/main" id="{DE250625-116F-10BB-B16F-8BE32D32DA8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25" y="1709023"/>
            <a:ext cx="3518618" cy="3439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76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3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4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5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6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7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8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9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0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1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2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3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4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6.xml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7.xml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8.xml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9.xml"/><Relationship Id="rId4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0.xml"/><Relationship Id="rId4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1.xml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2.xml"/><Relationship Id="rId4" Type="http://schemas.openxmlformats.org/officeDocument/2006/relationships/image" Target="../media/image2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3.xml"/><Relationship Id="rId4" Type="http://schemas.openxmlformats.org/officeDocument/2006/relationships/image" Target="../media/image2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4.xml"/><Relationship Id="rId4" Type="http://schemas.openxmlformats.org/officeDocument/2006/relationships/image" Target="../media/image2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5.xml"/><Relationship Id="rId4" Type="http://schemas.openxmlformats.org/officeDocument/2006/relationships/image" Target="../media/image2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6.xml"/><Relationship Id="rId4" Type="http://schemas.openxmlformats.org/officeDocument/2006/relationships/image" Target="../media/image2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7.xml"/><Relationship Id="rId4" Type="http://schemas.openxmlformats.org/officeDocument/2006/relationships/image" Target="../media/image2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8.xml"/><Relationship Id="rId4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0.xml"/><Relationship Id="rId4" Type="http://schemas.openxmlformats.org/officeDocument/2006/relationships/image" Target="../media/image2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1.xml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2.xml"/><Relationship Id="rId4" Type="http://schemas.openxmlformats.org/officeDocument/2006/relationships/image" Target="../media/image2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3.xml"/><Relationship Id="rId4" Type="http://schemas.openxmlformats.org/officeDocument/2006/relationships/image" Target="../media/image2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4.xml"/><Relationship Id="rId4" Type="http://schemas.openxmlformats.org/officeDocument/2006/relationships/image" Target="../media/image2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5.xml"/><Relationship Id="rId4" Type="http://schemas.openxmlformats.org/officeDocument/2006/relationships/image" Target="../media/image2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6.xml"/><Relationship Id="rId4" Type="http://schemas.openxmlformats.org/officeDocument/2006/relationships/image" Target="../media/image3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7.xml"/><Relationship Id="rId4" Type="http://schemas.openxmlformats.org/officeDocument/2006/relationships/image" Target="../media/image3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8.xml"/><Relationship Id="rId4" Type="http://schemas.openxmlformats.org/officeDocument/2006/relationships/image" Target="../media/image3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9.xml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8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9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0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1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FEE80977-E8DB-4DAC-886D-5365238BF648}"/>
              </a:ext>
            </a:extLst>
          </p:cNvPr>
          <p:cNvSpPr txBox="1">
            <a:spLocks/>
          </p:cNvSpPr>
          <p:nvPr/>
        </p:nvSpPr>
        <p:spPr>
          <a:xfrm>
            <a:off x="1518751" y="4489884"/>
            <a:ext cx="9846478" cy="98253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lvl="0" algn="r" rtl="1" fontAlgn="auto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100000"/>
              <a:tabLst/>
              <a:defRPr/>
            </a:pPr>
            <a:r>
              <a:rPr lang="ar-LB" sz="4400" b="1" dirty="0">
                <a:solidFill>
                  <a:srgbClr val="2E75B6"/>
                </a:solidFill>
                <a:latin typeface="Adobe Arabic" panose="02040503050201090203" pitchFamily="18" charset="-78"/>
                <a:ea typeface="+mn-ea"/>
                <a:cs typeface="Adobe Arabic" panose="02040503050201090203" pitchFamily="18" charset="-78"/>
              </a:rPr>
              <a:t> الصَّفُّ الْأَساسِيُّ الْأَوَّلُ</a:t>
            </a:r>
            <a:endParaRPr lang="en-US" sz="4400" b="1" dirty="0">
              <a:solidFill>
                <a:srgbClr val="2E75B6"/>
              </a:solidFill>
              <a:latin typeface="Adobe Arabic" panose="02040503050201090203" pitchFamily="18" charset="-78"/>
              <a:ea typeface="+mn-ea"/>
              <a:cs typeface="Adobe Arabic" panose="02040503050201090203" pitchFamily="18" charset="-78"/>
            </a:endParaRP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666CE2ED-558C-49B8-A49D-37AD4D329B6A}"/>
              </a:ext>
            </a:extLst>
          </p:cNvPr>
          <p:cNvSpPr txBox="1">
            <a:spLocks/>
          </p:cNvSpPr>
          <p:nvPr/>
        </p:nvSpPr>
        <p:spPr>
          <a:xfrm>
            <a:off x="4414345" y="1342610"/>
            <a:ext cx="7056845" cy="297432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None/>
              <a:defRPr sz="1600" kern="120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5B9BD5"/>
              </a:buClr>
              <a:buSzPct val="100000"/>
              <a:buFont typeface="Tw Cen MT" panose="020B0602020104020603" pitchFamily="34" charset="0"/>
              <a:buNone/>
              <a:tabLst/>
              <a:defRPr/>
            </a:pPr>
            <a:r>
              <a:rPr lang="ar-LB" sz="3600" b="1" dirty="0">
                <a:solidFill>
                  <a:srgbClr val="4472C4">
                    <a:lumMod val="75000"/>
                  </a:srgbClr>
                </a:solidFill>
                <a:latin typeface="Adobe Arabic" panose="02040503050201090203" pitchFamily="18" charset="-78"/>
                <a:cs typeface="Adobe Arabic" panose="02040503050201090203" pitchFamily="18" charset="-78"/>
              </a:rPr>
              <a:t>الْمِحْوَرُ الثّالِثُ</a:t>
            </a:r>
            <a:r>
              <a:rPr kumimoji="0" lang="ar-LB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dobe Arabic" panose="02040503050201090203" pitchFamily="18" charset="-78"/>
                <a:ea typeface="+mn-ea"/>
                <a:cs typeface="Adobe Arabic" panose="02040503050201090203" pitchFamily="18" charset="-78"/>
              </a:rPr>
              <a:t>: مِهَنٌ أُحِبُّها، أَشْخاصٌ أُحِبُّهُمْ، حَيَواناتٌ أُحِبُّها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5B9BD5"/>
              </a:buClr>
              <a:buSzPct val="100000"/>
              <a:buFont typeface="Tw Cen MT" panose="020B0602020104020603" pitchFamily="34" charset="0"/>
              <a:buNone/>
              <a:tabLst/>
              <a:defRPr/>
            </a:pPr>
            <a:r>
              <a:rPr kumimoji="0" lang="ar-LB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dobe Arabic" panose="02040503050201090203" pitchFamily="18" charset="-78"/>
                <a:ea typeface="+mn-ea"/>
                <a:cs typeface="Adobe Arabic" panose="02040503050201090203" pitchFamily="18" charset="-78"/>
              </a:rPr>
              <a:t>الدَّرْسُ الثّالِثُ:  سُعادُ تَعْطِفُ عَلى الْهِرِّ.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5B9BD5"/>
              </a:buClr>
              <a:buSzPct val="100000"/>
              <a:buFont typeface="Tw Cen MT" panose="020B0602020104020603" pitchFamily="34" charset="0"/>
              <a:buNone/>
              <a:tabLst/>
              <a:defRPr/>
            </a:pPr>
            <a:r>
              <a:rPr kumimoji="0" lang="ar-LB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dobe Arabic" panose="02040503050201090203" pitchFamily="18" charset="-78"/>
                <a:ea typeface="+mn-ea"/>
                <a:cs typeface="Adobe Arabic" panose="02040503050201090203" pitchFamily="18" charset="-78"/>
              </a:rPr>
              <a:t> (الْحَرْفُ </a:t>
            </a:r>
            <a:r>
              <a:rPr lang="ar-LB" sz="3600" b="1" dirty="0">
                <a:solidFill>
                  <a:srgbClr val="4472C4">
                    <a:lumMod val="75000"/>
                  </a:srgbClr>
                </a:solidFill>
                <a:latin typeface="Adobe Arabic" panose="02040503050201090203" pitchFamily="18" charset="-78"/>
                <a:cs typeface="Adobe Arabic" panose="02040503050201090203" pitchFamily="18" charset="-78"/>
              </a:rPr>
              <a:t>ع</a:t>
            </a:r>
            <a:r>
              <a:rPr kumimoji="0" lang="ar-LB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dobe Arabic" panose="02040503050201090203" pitchFamily="18" charset="-78"/>
                <a:ea typeface="+mn-ea"/>
                <a:cs typeface="Adobe Arabic" panose="02040503050201090203" pitchFamily="18" charset="-78"/>
              </a:rPr>
              <a:t> وَالْحَرْفُ خ)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32007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170264" y="1402593"/>
            <a:ext cx="7504693" cy="4745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فَتَحَتْ سُعادُ الْبابَ وَرَأَتْ هِرًّا صَغيرًا يَرْتَعِشُ مِنَ الْبَرْدِ وَمُبَلَّلًا بِالْماءِ.  </a:t>
            </a:r>
          </a:p>
          <a:p>
            <a:pPr algn="r" rtl="1">
              <a:lnSpc>
                <a:spcPct val="120000"/>
              </a:lnSpc>
            </a:pP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حَمَلَتْ سُعادُ الْهِرَّ الصَّغيرَ، جَفَّفَتْهُ بِالْمِنْشَفَةِ وَوَضَعَتْهُ أَمامَ الْمِدْفَأَةِ.</a:t>
            </a:r>
          </a:p>
          <a:p>
            <a:pPr algn="r" rtl="1">
              <a:lnSpc>
                <a:spcPct val="120000"/>
              </a:lnSpc>
            </a:pP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قَدَّمَتْ سُعادُ الطَّعامَ لِلْهِرِّ الصَّغيرِ، وَوَضَعَتْهُ أَمامَهُ لِيَأْكُلَ. </a:t>
            </a:r>
          </a:p>
          <a:p>
            <a:pPr algn="r" rtl="1">
              <a:lnSpc>
                <a:spcPct val="120000"/>
              </a:lnSpc>
            </a:pP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اِلْتَفَتَتْ أُمُّ سُعادَ نَحْوَها وَقالَتْ لَها: "أَنْتِ صاحِبَةُ قَلْبٍ رَقيقٍ يَعْطِفُ عَلى الْحَيَواناتِ".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18D578-3EC6-4BCB-98CA-0ADF83ABFD5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3844" y="2106682"/>
            <a:ext cx="3736420" cy="347472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416485F-EB18-0281-1C20-A2B1D555245B}"/>
              </a:ext>
            </a:extLst>
          </p:cNvPr>
          <p:cNvSpPr/>
          <p:nvPr/>
        </p:nvSpPr>
        <p:spPr>
          <a:xfrm>
            <a:off x="0" y="698505"/>
            <a:ext cx="12192000" cy="704088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/>
            <a:r>
              <a:rPr lang="ar-LB" sz="3600" b="1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سُعادُ تَعْطِفُ عَلى الْهِرِّ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9585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F54C84-4B95-F3FF-8E49-E7A8CCDAFABA}"/>
              </a:ext>
            </a:extLst>
          </p:cNvPr>
          <p:cNvSpPr txBox="1"/>
          <p:nvPr/>
        </p:nvSpPr>
        <p:spPr>
          <a:xfrm>
            <a:off x="6616931" y="2485397"/>
            <a:ext cx="50124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LB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سُعادُ تَعْطِفُ عَلى الْهِرِّ. </a:t>
            </a:r>
            <a:endParaRPr lang="en-US" sz="4400" dirty="0">
              <a:solidFill>
                <a:schemeClr val="tx1">
                  <a:lumMod val="65000"/>
                  <a:lumOff val="35000"/>
                </a:scheme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3907A7-7FB0-404C-A18C-9837A71A49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744" y="2215926"/>
            <a:ext cx="4434950" cy="412432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535350D-4641-0991-0020-D2A2E38AEBF6}"/>
              </a:ext>
            </a:extLst>
          </p:cNvPr>
          <p:cNvSpPr/>
          <p:nvPr/>
        </p:nvSpPr>
        <p:spPr>
          <a:xfrm>
            <a:off x="0" y="698505"/>
            <a:ext cx="12192000" cy="704088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/>
            <a:r>
              <a:rPr lang="ar-LB" sz="3600" b="1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لِنَتَذَكَّرْ مَعًا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FFCCD1-667B-CA79-C3C1-91F8A5CD7B2B}"/>
              </a:ext>
            </a:extLst>
          </p:cNvPr>
          <p:cNvSpPr/>
          <p:nvPr/>
        </p:nvSpPr>
        <p:spPr>
          <a:xfrm>
            <a:off x="0" y="1401490"/>
            <a:ext cx="12192000" cy="704088"/>
          </a:xfrm>
          <a:prstGeom prst="rect">
            <a:avLst/>
          </a:prstGeom>
          <a:solidFill>
            <a:srgbClr val="B2C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>
              <a:buClr>
                <a:srgbClr val="4472C4">
                  <a:lumMod val="75000"/>
                </a:srgbClr>
              </a:buClr>
              <a:buSzPct val="90000"/>
            </a:pPr>
            <a:r>
              <a:rPr lang="ar-LB" sz="3600" b="1" cap="all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الْجُمْلَةَ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463231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, icon&#10;&#10;Description automatically generated">
            <a:extLst>
              <a:ext uri="{FF2B5EF4-FFF2-40B4-BE49-F238E27FC236}">
                <a16:creationId xmlns:a16="http://schemas.microsoft.com/office/drawing/2014/main" id="{47AD3A3C-3595-4A99-AA47-6E7BD72DB0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525" y="2105578"/>
            <a:ext cx="4434950" cy="412432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2062D5B-D950-4F2A-8665-629CE1B506E6}"/>
              </a:ext>
            </a:extLst>
          </p:cNvPr>
          <p:cNvSpPr/>
          <p:nvPr/>
        </p:nvSpPr>
        <p:spPr>
          <a:xfrm>
            <a:off x="0" y="698505"/>
            <a:ext cx="12192000" cy="704088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/>
            <a:r>
              <a:rPr lang="ar-LB" sz="3600" b="1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لِنَتَذَكَّرْ مَعًا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13980E5-03E0-F996-FB69-DB55F54882A3}"/>
              </a:ext>
            </a:extLst>
          </p:cNvPr>
          <p:cNvSpPr/>
          <p:nvPr/>
        </p:nvSpPr>
        <p:spPr>
          <a:xfrm>
            <a:off x="0" y="1401490"/>
            <a:ext cx="12192000" cy="704088"/>
          </a:xfrm>
          <a:prstGeom prst="rect">
            <a:avLst/>
          </a:prstGeom>
          <a:solidFill>
            <a:srgbClr val="B2C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>
              <a:buClr>
                <a:srgbClr val="4472C4">
                  <a:lumMod val="75000"/>
                </a:srgbClr>
              </a:buClr>
              <a:buSzPct val="90000"/>
            </a:pPr>
            <a:r>
              <a:rPr lang="ar-LB" sz="3600" b="1" cap="all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نُصْغي إِلى الْأَسْئِلَةِ وَنُجيبُ عَنْها.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279794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261F2C1A-B29F-4525-8723-CCB242FF2F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915" y="1316046"/>
            <a:ext cx="6577574" cy="611687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5CF35C-03FF-505F-68B3-83A2225579A6}"/>
              </a:ext>
            </a:extLst>
          </p:cNvPr>
          <p:cNvSpPr txBox="1"/>
          <p:nvPr/>
        </p:nvSpPr>
        <p:spPr>
          <a:xfrm>
            <a:off x="7279490" y="2366775"/>
            <a:ext cx="20043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أُسْلوبُ الْاِسْتِفْهامِ؟</a:t>
            </a: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E5FBE54-0AEC-2D67-D789-60D81103A892}"/>
              </a:ext>
            </a:extLst>
          </p:cNvPr>
          <p:cNvSpPr/>
          <p:nvPr/>
        </p:nvSpPr>
        <p:spPr>
          <a:xfrm>
            <a:off x="0" y="698505"/>
            <a:ext cx="12192000" cy="704088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/>
            <a:r>
              <a:rPr lang="ar-LB" sz="3600" b="1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سَنَتَعَلَّمُ الْيَوْمَ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4D320F-194E-D993-605B-CDED9B0A15A5}"/>
              </a:ext>
            </a:extLst>
          </p:cNvPr>
          <p:cNvSpPr/>
          <p:nvPr/>
        </p:nvSpPr>
        <p:spPr>
          <a:xfrm>
            <a:off x="0" y="1401490"/>
            <a:ext cx="12192000" cy="704088"/>
          </a:xfrm>
          <a:prstGeom prst="rect">
            <a:avLst/>
          </a:prstGeom>
          <a:solidFill>
            <a:srgbClr val="B2C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>
              <a:buClr>
                <a:srgbClr val="4472C4">
                  <a:lumMod val="75000"/>
                </a:srgbClr>
              </a:buClr>
              <a:buSzPct val="90000"/>
            </a:pPr>
            <a:r>
              <a:rPr lang="ar-LB" sz="3600" b="1" cap="all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تَعَرُّفَ أَساليبِ الْاِسْتِفْهامِ بِصِيَغِها الْأَكْثَرِ تَداوُلًا وَمُحاكاتِها.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38915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8AA1DB3-405B-1F38-FC24-B04766190773}"/>
              </a:ext>
            </a:extLst>
          </p:cNvPr>
          <p:cNvSpPr txBox="1"/>
          <p:nvPr/>
        </p:nvSpPr>
        <p:spPr>
          <a:xfrm>
            <a:off x="5404930" y="3623051"/>
            <a:ext cx="62790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وَضَعَتْ سُعادُ الْهِرَّ "بِسْ بِسَ" 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----------------.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AA1DB3-405B-1F38-FC24-B04766190773}"/>
              </a:ext>
            </a:extLst>
          </p:cNvPr>
          <p:cNvSpPr txBox="1"/>
          <p:nvPr/>
        </p:nvSpPr>
        <p:spPr>
          <a:xfrm>
            <a:off x="5404930" y="2365432"/>
            <a:ext cx="62790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أَيْنَ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وَضَعَتْ سُعادُ الْهِرَّ "بِسْ بِسَ"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</a:p>
        </p:txBody>
      </p:sp>
      <p:pic>
        <p:nvPicPr>
          <p:cNvPr id="8" name="Picture 7" descr="Logo, icon&#10;&#10;Description automatically generated">
            <a:extLst>
              <a:ext uri="{FF2B5EF4-FFF2-40B4-BE49-F238E27FC236}">
                <a16:creationId xmlns:a16="http://schemas.microsoft.com/office/drawing/2014/main" id="{C3DC07E8-2D71-429F-A709-61A78ABAFC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1" y="2286610"/>
            <a:ext cx="4129727" cy="384048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2DE3CBD-A2CC-23FD-3784-2E82D863EF24}"/>
              </a:ext>
            </a:extLst>
          </p:cNvPr>
          <p:cNvSpPr/>
          <p:nvPr/>
        </p:nvSpPr>
        <p:spPr>
          <a:xfrm>
            <a:off x="0" y="698505"/>
            <a:ext cx="12192000" cy="704088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/>
            <a:r>
              <a:rPr lang="ar-LB" sz="3600" b="1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لِنُفَكِّرْ مَعًا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893397A-6001-C230-1795-F5AEFFB5E6DC}"/>
              </a:ext>
            </a:extLst>
          </p:cNvPr>
          <p:cNvSpPr/>
          <p:nvPr/>
        </p:nvSpPr>
        <p:spPr>
          <a:xfrm>
            <a:off x="0" y="1401490"/>
            <a:ext cx="12192000" cy="704088"/>
          </a:xfrm>
          <a:prstGeom prst="rect">
            <a:avLst/>
          </a:prstGeom>
          <a:solidFill>
            <a:srgbClr val="B2C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>
              <a:buClr>
                <a:srgbClr val="4472C4">
                  <a:lumMod val="75000"/>
                </a:srgbClr>
              </a:buClr>
              <a:buSzPct val="90000"/>
            </a:pPr>
            <a:r>
              <a:rPr lang="ar-LB" sz="3600" b="1" cap="all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تَعَرُّفُ أَساليبِ الْاِسْتِفْهامِ بِصِيَغِها الْأَكْثَرِ تَداوُلًا وَمُحاكاتُها.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778697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978400" y="2290216"/>
            <a:ext cx="6728996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"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كَيْفَ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حالُ الطَّقْسِ الْيَوْمَ"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سَأَلَتْ سُعادُ أُمَّها.</a:t>
            </a:r>
          </a:p>
          <a:p>
            <a:pPr marL="571500" indent="-5715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أَجابَتْها أُمُّها: "الطَّقْسُ 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عاصِفٌ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". </a:t>
            </a: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2941BA-6282-4D3D-9784-A8BE0C3381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604" y="2290216"/>
            <a:ext cx="4128212" cy="384048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9844AD6-FBA2-042D-016F-E14258158651}"/>
              </a:ext>
            </a:extLst>
          </p:cNvPr>
          <p:cNvSpPr/>
          <p:nvPr/>
        </p:nvSpPr>
        <p:spPr>
          <a:xfrm>
            <a:off x="0" y="698505"/>
            <a:ext cx="12192000" cy="704088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/>
            <a:r>
              <a:rPr lang="ar-LB" sz="3600" b="1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لِنُفَكِّرْ مَعًا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0E2F80-8114-E9B7-8684-A9BC1FCC613B}"/>
              </a:ext>
            </a:extLst>
          </p:cNvPr>
          <p:cNvSpPr/>
          <p:nvPr/>
        </p:nvSpPr>
        <p:spPr>
          <a:xfrm>
            <a:off x="0" y="1401490"/>
            <a:ext cx="12192000" cy="704088"/>
          </a:xfrm>
          <a:prstGeom prst="rect">
            <a:avLst/>
          </a:prstGeom>
          <a:solidFill>
            <a:srgbClr val="B2C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>
              <a:buClr>
                <a:srgbClr val="4472C4">
                  <a:lumMod val="75000"/>
                </a:srgbClr>
              </a:buClr>
              <a:buSzPct val="90000"/>
            </a:pPr>
            <a:r>
              <a:rPr lang="ar-LB" sz="3600" b="1" cap="all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تَعَرُّفُ أَساليبِ الْاِسْتِفْهامِ بِصِيَغِها الْأَكْثَرِ تَداوُلًا وَمُحاكاتُها.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164629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8AA1DB3-405B-1F38-FC24-B04766190773}"/>
              </a:ext>
            </a:extLst>
          </p:cNvPr>
          <p:cNvSpPr txBox="1"/>
          <p:nvPr/>
        </p:nvSpPr>
        <p:spPr>
          <a:xfrm>
            <a:off x="5404930" y="3623051"/>
            <a:ext cx="62790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وَضَعَتْ سُعادُ الْهِرَّ "بِسْ بِسَ" 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أَمامَ الْمِدْفَأَةِ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AA1DB3-405B-1F38-FC24-B04766190773}"/>
              </a:ext>
            </a:extLst>
          </p:cNvPr>
          <p:cNvSpPr txBox="1"/>
          <p:nvPr/>
        </p:nvSpPr>
        <p:spPr>
          <a:xfrm>
            <a:off x="5404930" y="2365432"/>
            <a:ext cx="62790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أَيْنَ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وَضَعَتْ سُعادُ الْهِرَّ "بِس ْبِسَ"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</a:p>
        </p:txBody>
      </p:sp>
      <p:pic>
        <p:nvPicPr>
          <p:cNvPr id="8" name="Picture 7" descr="Logo, icon&#10;&#10;Description automatically generated">
            <a:extLst>
              <a:ext uri="{FF2B5EF4-FFF2-40B4-BE49-F238E27FC236}">
                <a16:creationId xmlns:a16="http://schemas.microsoft.com/office/drawing/2014/main" id="{C3DC07E8-2D71-429F-A709-61A78ABAFC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1" y="2286610"/>
            <a:ext cx="4129727" cy="384048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2DE3CBD-A2CC-23FD-3784-2E82D863EF24}"/>
              </a:ext>
            </a:extLst>
          </p:cNvPr>
          <p:cNvSpPr/>
          <p:nvPr/>
        </p:nvSpPr>
        <p:spPr>
          <a:xfrm>
            <a:off x="0" y="698505"/>
            <a:ext cx="12192000" cy="704088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/>
            <a:r>
              <a:rPr lang="ar-LB" sz="3600" b="1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لِنُفَكِّرْ مَعًا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893397A-6001-C230-1795-F5AEFFB5E6DC}"/>
              </a:ext>
            </a:extLst>
          </p:cNvPr>
          <p:cNvSpPr/>
          <p:nvPr/>
        </p:nvSpPr>
        <p:spPr>
          <a:xfrm>
            <a:off x="0" y="1401490"/>
            <a:ext cx="12192000" cy="704088"/>
          </a:xfrm>
          <a:prstGeom prst="rect">
            <a:avLst/>
          </a:prstGeom>
          <a:solidFill>
            <a:srgbClr val="B2C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>
              <a:buClr>
                <a:srgbClr val="4472C4">
                  <a:lumMod val="75000"/>
                </a:srgbClr>
              </a:buClr>
              <a:buSzPct val="90000"/>
            </a:pPr>
            <a:r>
              <a:rPr lang="ar-LB" sz="3600" b="1" cap="all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تَعَرُّفُ أَساليبِ الْاِسْتِفْهامِ بِصِيَغِها الْأَكْثَرِ تَداوُلًا وَمُحاكاتُها.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646135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17DEA55-8ACE-410A-BCB6-618367C097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9516" y="2286610"/>
            <a:ext cx="4128212" cy="384048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8AA1DB3-405B-1F38-FC24-B04766190773}"/>
              </a:ext>
            </a:extLst>
          </p:cNvPr>
          <p:cNvSpPr txBox="1"/>
          <p:nvPr/>
        </p:nvSpPr>
        <p:spPr>
          <a:xfrm>
            <a:off x="5503934" y="3429000"/>
            <a:ext cx="6178550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مَتى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اخْتَفى "بِسْ بِسُ"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</a:p>
          <a:p>
            <a:pPr algn="r" rtl="1">
              <a:lnSpc>
                <a:spcPct val="150000"/>
              </a:lnSpc>
            </a:pP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اِخْتَفى بِسْ بِسُ 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------------------------------</a:t>
            </a:r>
            <a:endParaRPr lang="ar-LB" sz="3600" dirty="0">
              <a:solidFill>
                <a:schemeClr val="tx1">
                  <a:lumMod val="65000"/>
                  <a:lumOff val="35000"/>
                </a:scheme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CFD95A-CD32-2DED-66F6-048B2DAB8892}"/>
              </a:ext>
            </a:extLst>
          </p:cNvPr>
          <p:cNvSpPr txBox="1"/>
          <p:nvPr/>
        </p:nvSpPr>
        <p:spPr>
          <a:xfrm>
            <a:off x="5503934" y="2105578"/>
            <a:ext cx="6178550" cy="854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دَوّى صَوْتُ الرَّعْدِ قَوِيًّا، خافَ "ِبسْبِسُ" وَاخْتَفى. 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792C6D-7B67-5648-6444-CB4045E9903B}"/>
              </a:ext>
            </a:extLst>
          </p:cNvPr>
          <p:cNvSpPr/>
          <p:nvPr/>
        </p:nvSpPr>
        <p:spPr>
          <a:xfrm>
            <a:off x="0" y="698505"/>
            <a:ext cx="12192000" cy="704088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/>
            <a:r>
              <a:rPr lang="ar-LB" sz="3600" b="1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لِنُفَكِّرْ مَعًا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EAAAB5F-1416-1B60-2914-9E50EA3F67D4}"/>
              </a:ext>
            </a:extLst>
          </p:cNvPr>
          <p:cNvSpPr/>
          <p:nvPr/>
        </p:nvSpPr>
        <p:spPr>
          <a:xfrm>
            <a:off x="0" y="1401490"/>
            <a:ext cx="12192000" cy="704088"/>
          </a:xfrm>
          <a:prstGeom prst="rect">
            <a:avLst/>
          </a:prstGeom>
          <a:solidFill>
            <a:srgbClr val="B2C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>
              <a:buClr>
                <a:srgbClr val="4472C4">
                  <a:lumMod val="75000"/>
                </a:srgbClr>
              </a:buClr>
              <a:buSzPct val="90000"/>
            </a:pPr>
            <a:r>
              <a:rPr lang="ar-LB" sz="3600" b="1" cap="all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تَعَرُّفُ أَساليبِ الْاِسْتِفْهامِ بِصِيَغِها الْأَكْثَرِ تَداوُلًا وَمُحاكاتُها.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7695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17DEA55-8ACE-410A-BCB6-618367C097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9516" y="2286610"/>
            <a:ext cx="4128212" cy="384048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8AA1DB3-405B-1F38-FC24-B04766190773}"/>
              </a:ext>
            </a:extLst>
          </p:cNvPr>
          <p:cNvSpPr txBox="1"/>
          <p:nvPr/>
        </p:nvSpPr>
        <p:spPr>
          <a:xfrm>
            <a:off x="5503934" y="3429000"/>
            <a:ext cx="6178550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مَتى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اخْتَفى "بِسْ بِسُ"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</a:p>
          <a:p>
            <a:pPr algn="r" rtl="1">
              <a:lnSpc>
                <a:spcPct val="150000"/>
              </a:lnSpc>
            </a:pP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اِخْتَفى بِسْ بِسُ 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عِنْدَما دَوّى صَوْتُ الرَّعْدِ قَوِيًّا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CFD95A-CD32-2DED-66F6-048B2DAB8892}"/>
              </a:ext>
            </a:extLst>
          </p:cNvPr>
          <p:cNvSpPr txBox="1"/>
          <p:nvPr/>
        </p:nvSpPr>
        <p:spPr>
          <a:xfrm>
            <a:off x="5503934" y="2105578"/>
            <a:ext cx="6178550" cy="854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دَوّى صَوْتُ الرَّعْدِ قَوِيًّا، خافَ "بِسْ بِسُ" وَاخْتَفى. 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792C6D-7B67-5648-6444-CB4045E9903B}"/>
              </a:ext>
            </a:extLst>
          </p:cNvPr>
          <p:cNvSpPr/>
          <p:nvPr/>
        </p:nvSpPr>
        <p:spPr>
          <a:xfrm>
            <a:off x="0" y="698505"/>
            <a:ext cx="12192000" cy="704088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/>
            <a:r>
              <a:rPr lang="ar-LB" sz="3600" b="1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لِنُفَكِّرْ مَعًا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EAAAB5F-1416-1B60-2914-9E50EA3F67D4}"/>
              </a:ext>
            </a:extLst>
          </p:cNvPr>
          <p:cNvSpPr/>
          <p:nvPr/>
        </p:nvSpPr>
        <p:spPr>
          <a:xfrm>
            <a:off x="0" y="1401490"/>
            <a:ext cx="12192000" cy="704088"/>
          </a:xfrm>
          <a:prstGeom prst="rect">
            <a:avLst/>
          </a:prstGeom>
          <a:solidFill>
            <a:srgbClr val="B2C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>
              <a:buClr>
                <a:srgbClr val="4472C4">
                  <a:lumMod val="75000"/>
                </a:srgbClr>
              </a:buClr>
              <a:buSzPct val="90000"/>
            </a:pPr>
            <a:r>
              <a:rPr lang="ar-LB" sz="3600" b="1" cap="all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تَعَرُّفُ أَساليبِ الْاِسْتِفْهامِ بِصِيَغِها الْأَكْثَرِ تَداوُلًا وَمُحاكاتُها.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784026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11EC1A71-7B86-CC1D-619A-4DC94C56A642}"/>
              </a:ext>
            </a:extLst>
          </p:cNvPr>
          <p:cNvSpPr txBox="1"/>
          <p:nvPr/>
        </p:nvSpPr>
        <p:spPr>
          <a:xfrm>
            <a:off x="5017548" y="3378200"/>
            <a:ext cx="66643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سَمِعَتْ 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-----------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صَوْتَ مُواءِ هِرٍّ.</a:t>
            </a: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3BAE23A-D39A-EE54-6B90-924CFC7DBC66}"/>
              </a:ext>
            </a:extLst>
          </p:cNvPr>
          <p:cNvSpPr txBox="1"/>
          <p:nvPr/>
        </p:nvSpPr>
        <p:spPr>
          <a:xfrm>
            <a:off x="5017549" y="2390900"/>
            <a:ext cx="66643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مَنْ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سَمِعَ صَوْتَ مُواءِ هِرٍّ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8F4A9F8-F5B5-507F-2267-2988A91F478D}"/>
              </a:ext>
            </a:extLst>
          </p:cNvPr>
          <p:cNvSpPr/>
          <p:nvPr/>
        </p:nvSpPr>
        <p:spPr>
          <a:xfrm>
            <a:off x="0" y="698505"/>
            <a:ext cx="12192000" cy="704088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/>
            <a:r>
              <a:rPr lang="ar-LB" sz="3600" b="1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لِنُفَكِّرْ مَعًا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27C2B59-EAFE-1174-0908-0A6010B60941}"/>
              </a:ext>
            </a:extLst>
          </p:cNvPr>
          <p:cNvSpPr/>
          <p:nvPr/>
        </p:nvSpPr>
        <p:spPr>
          <a:xfrm>
            <a:off x="0" y="1401490"/>
            <a:ext cx="12192000" cy="704088"/>
          </a:xfrm>
          <a:prstGeom prst="rect">
            <a:avLst/>
          </a:prstGeom>
          <a:solidFill>
            <a:srgbClr val="B2C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>
              <a:buClr>
                <a:srgbClr val="4472C4">
                  <a:lumMod val="75000"/>
                </a:srgbClr>
              </a:buClr>
              <a:buSzPct val="90000"/>
            </a:pPr>
            <a:r>
              <a:rPr lang="ar-LB" sz="3600" b="1" cap="all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تَعَرُّفُ أَساليبِ الْاِسْتِفْهامِ بِصِيَغِها الْأَكْثَرِ تَداوُلًا وَمُحاكاتُها.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535C1F-2614-A0D5-F224-58363D2143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0126" y="2286610"/>
            <a:ext cx="4126992" cy="38404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10245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2116967-BEA9-2DD8-C591-27EE4EC4E273}"/>
              </a:ext>
            </a:extLst>
          </p:cNvPr>
          <p:cNvSpPr txBox="1">
            <a:spLocks/>
          </p:cNvSpPr>
          <p:nvPr/>
        </p:nvSpPr>
        <p:spPr>
          <a:xfrm>
            <a:off x="5608320" y="1789610"/>
            <a:ext cx="6583679" cy="3278780"/>
          </a:xfrm>
          <a:prstGeom prst="rect">
            <a:avLst/>
          </a:prstGeom>
          <a:solidFill>
            <a:srgbClr val="BDD7EE"/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algn="r" rtl="1"/>
            <a:r>
              <a:rPr lang="ar-LB" sz="8800" dirty="0">
                <a:solidFill>
                  <a:srgbClr val="666666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الدَّرْسُ الثّالِثُ</a:t>
            </a:r>
            <a:r>
              <a:rPr lang="en-US" sz="8800" dirty="0">
                <a:solidFill>
                  <a:srgbClr val="666666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:</a:t>
            </a:r>
            <a:r>
              <a:rPr lang="ar-LB" sz="8800" dirty="0">
                <a:solidFill>
                  <a:srgbClr val="666666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</a:p>
          <a:p>
            <a:pPr marL="457200" algn="r" rtl="1"/>
            <a:r>
              <a:rPr lang="ar-LB" sz="8800" dirty="0">
                <a:solidFill>
                  <a:srgbClr val="666666"/>
                </a:solidFill>
                <a:latin typeface="Adobe Arabic" panose="02040503050201090203" pitchFamily="18" charset="-78"/>
                <a:cs typeface="Adobe Arabic" panose="02040503050201090203" pitchFamily="18" charset="-78"/>
              </a:rPr>
              <a:t>سُعادُ تَعْطِفُ عَلى الْهِرِّ</a:t>
            </a:r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63BD622F-DF53-A43E-C9CF-74D987C7B6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26" y="1023586"/>
            <a:ext cx="5173157" cy="481082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651731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11EC1A71-7B86-CC1D-619A-4DC94C56A642}"/>
              </a:ext>
            </a:extLst>
          </p:cNvPr>
          <p:cNvSpPr txBox="1"/>
          <p:nvPr/>
        </p:nvSpPr>
        <p:spPr>
          <a:xfrm>
            <a:off x="5017548" y="3378200"/>
            <a:ext cx="66643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سَمِعَتْ 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سُعادُ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صَوْتَ مُواءِ هِرٍّ.</a:t>
            </a: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3BAE23A-D39A-EE54-6B90-924CFC7DBC66}"/>
              </a:ext>
            </a:extLst>
          </p:cNvPr>
          <p:cNvSpPr txBox="1"/>
          <p:nvPr/>
        </p:nvSpPr>
        <p:spPr>
          <a:xfrm>
            <a:off x="5017549" y="2390900"/>
            <a:ext cx="66643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مَنْ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سَمِعَ صَوْتَ مُواءِ هِرٍّ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8F4A9F8-F5B5-507F-2267-2988A91F478D}"/>
              </a:ext>
            </a:extLst>
          </p:cNvPr>
          <p:cNvSpPr/>
          <p:nvPr/>
        </p:nvSpPr>
        <p:spPr>
          <a:xfrm>
            <a:off x="0" y="698505"/>
            <a:ext cx="12192000" cy="704088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/>
            <a:r>
              <a:rPr lang="ar-LB" sz="3600" b="1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لِنُفَكِّرْ مَعًا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27C2B59-EAFE-1174-0908-0A6010B60941}"/>
              </a:ext>
            </a:extLst>
          </p:cNvPr>
          <p:cNvSpPr/>
          <p:nvPr/>
        </p:nvSpPr>
        <p:spPr>
          <a:xfrm>
            <a:off x="0" y="1401490"/>
            <a:ext cx="12192000" cy="704088"/>
          </a:xfrm>
          <a:prstGeom prst="rect">
            <a:avLst/>
          </a:prstGeom>
          <a:solidFill>
            <a:srgbClr val="B2C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>
              <a:buClr>
                <a:srgbClr val="4472C4">
                  <a:lumMod val="75000"/>
                </a:srgbClr>
              </a:buClr>
              <a:buSzPct val="90000"/>
            </a:pPr>
            <a:r>
              <a:rPr lang="ar-LB" sz="3600" b="1" cap="all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تَعَرُّفُ أَساليبِ الْاِسْتِفْهامِ بِصِيَغِها الْأَكْثَرِ تَداوُلًا وَمُحاكاتُها.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535C1F-2614-A0D5-F224-58363D2143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0126" y="2286610"/>
            <a:ext cx="4126992" cy="38404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387898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3BAE23A-D39A-EE54-6B90-924CFC7DBC66}"/>
              </a:ext>
            </a:extLst>
          </p:cNvPr>
          <p:cNvSpPr txBox="1"/>
          <p:nvPr/>
        </p:nvSpPr>
        <p:spPr>
          <a:xfrm>
            <a:off x="5017549" y="2341547"/>
            <a:ext cx="6664325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ماذا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قَدَّمَتْ سُعادُ لِلْهِرِّ الصَّغيرِ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</a:p>
          <a:p>
            <a:pPr algn="r" rtl="1">
              <a:lnSpc>
                <a:spcPct val="150000"/>
              </a:lnSpc>
            </a:pP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قَدَّمَتْ سُعادُ 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-----------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لِلْهِرِّ الصَّغيرِ.  </a:t>
            </a: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898A991-EFA8-145C-6229-80AF9A33C1F1}"/>
              </a:ext>
            </a:extLst>
          </p:cNvPr>
          <p:cNvSpPr/>
          <p:nvPr/>
        </p:nvSpPr>
        <p:spPr>
          <a:xfrm>
            <a:off x="0" y="698505"/>
            <a:ext cx="12192000" cy="704088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/>
            <a:r>
              <a:rPr lang="ar-LB" sz="3600" b="1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لِنُفَكِّرْ مَعًا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073F551-D588-77C1-430C-6D7B6FD5F6CC}"/>
              </a:ext>
            </a:extLst>
          </p:cNvPr>
          <p:cNvSpPr/>
          <p:nvPr/>
        </p:nvSpPr>
        <p:spPr>
          <a:xfrm>
            <a:off x="0" y="1401490"/>
            <a:ext cx="12192000" cy="704088"/>
          </a:xfrm>
          <a:prstGeom prst="rect">
            <a:avLst/>
          </a:prstGeom>
          <a:solidFill>
            <a:srgbClr val="B2C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>
              <a:buClr>
                <a:srgbClr val="4472C4">
                  <a:lumMod val="75000"/>
                </a:srgbClr>
              </a:buClr>
              <a:buSzPct val="90000"/>
            </a:pPr>
            <a:r>
              <a:rPr lang="ar-LB" sz="3600" b="1" cap="all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تَعَرُّفُ أَساليبِ الْاِسْتِفْهامِ بِصِيَغِها الْأَكْثَرِ تَداوُلًا وَمُحاكاتُها.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EE60C6-8BE4-344A-F0FF-8A507106DE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0126" y="2290747"/>
            <a:ext cx="4126992" cy="383220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099151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3BAE23A-D39A-EE54-6B90-924CFC7DBC66}"/>
              </a:ext>
            </a:extLst>
          </p:cNvPr>
          <p:cNvSpPr txBox="1"/>
          <p:nvPr/>
        </p:nvSpPr>
        <p:spPr>
          <a:xfrm>
            <a:off x="5017549" y="2341547"/>
            <a:ext cx="6664325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ماذا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قَدَّمَتْ سُعادُ لِلْهِرِّ الصَّغيرِ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</a:p>
          <a:p>
            <a:pPr algn="r" rtl="1">
              <a:lnSpc>
                <a:spcPct val="150000"/>
              </a:lnSpc>
            </a:pP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قَدَّمَتْ سُعادُ 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الطَّعامَ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لِلْهِرِّ الصَّغيرِ.  </a:t>
            </a: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898A991-EFA8-145C-6229-80AF9A33C1F1}"/>
              </a:ext>
            </a:extLst>
          </p:cNvPr>
          <p:cNvSpPr/>
          <p:nvPr/>
        </p:nvSpPr>
        <p:spPr>
          <a:xfrm>
            <a:off x="0" y="698505"/>
            <a:ext cx="12192000" cy="704088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/>
            <a:r>
              <a:rPr lang="ar-LB" sz="3600" b="1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لِنُفَكِّرْ مَعًا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073F551-D588-77C1-430C-6D7B6FD5F6CC}"/>
              </a:ext>
            </a:extLst>
          </p:cNvPr>
          <p:cNvSpPr/>
          <p:nvPr/>
        </p:nvSpPr>
        <p:spPr>
          <a:xfrm>
            <a:off x="0" y="1401490"/>
            <a:ext cx="12192000" cy="704088"/>
          </a:xfrm>
          <a:prstGeom prst="rect">
            <a:avLst/>
          </a:prstGeom>
          <a:solidFill>
            <a:srgbClr val="B2C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>
              <a:buClr>
                <a:srgbClr val="4472C4">
                  <a:lumMod val="75000"/>
                </a:srgbClr>
              </a:buClr>
              <a:buSzPct val="90000"/>
            </a:pPr>
            <a:r>
              <a:rPr lang="ar-LB" sz="3600" b="1" cap="all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تَعَرُّفُ أَساليبِ الْاِسْتِفْهامِ بِصِيَغِها الْأَكْثَرِ تَداوُلًا وَمُحاكاتُها.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EE60C6-8BE4-344A-F0FF-8A507106DE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0126" y="2290747"/>
            <a:ext cx="4126992" cy="383220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939089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8B1C5F92-D489-8F0E-2352-6B2CBCAE96E6}"/>
              </a:ext>
            </a:extLst>
          </p:cNvPr>
          <p:cNvSpPr txBox="1"/>
          <p:nvPr/>
        </p:nvSpPr>
        <p:spPr>
          <a:xfrm flipH="1">
            <a:off x="495300" y="2099910"/>
            <a:ext cx="111828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LB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أَنَّ أُسْلوبَ الْاِسْتِفْهامِ هُوَ أُسْلوبٌ نَسْأَلُ بِهِ عَمّا نُريدُ مَعْرِفَتَهُ وَنَسْأَلُ بِاسْتِخْدامِ كَلِماتٍ تُساعِدُنا عَلى الْاِسْتِفْسارِ. مِثالٌ: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C29261B-1471-3EC1-E293-B4DA4B0115C0}"/>
              </a:ext>
            </a:extLst>
          </p:cNvPr>
          <p:cNvSpPr/>
          <p:nvPr/>
        </p:nvSpPr>
        <p:spPr>
          <a:xfrm>
            <a:off x="7983862" y="2876970"/>
            <a:ext cx="1188720" cy="548640"/>
          </a:xfrm>
          <a:prstGeom prst="roundRect">
            <a:avLst/>
          </a:prstGeom>
          <a:solidFill>
            <a:srgbClr val="E4FBD8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كَيْفَ؟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0710CDB-78EC-44CC-A582-35F477A83BBC}"/>
              </a:ext>
            </a:extLst>
          </p:cNvPr>
          <p:cNvSpPr/>
          <p:nvPr/>
        </p:nvSpPr>
        <p:spPr>
          <a:xfrm>
            <a:off x="7983862" y="3592283"/>
            <a:ext cx="1188720" cy="548640"/>
          </a:xfrm>
          <a:prstGeom prst="roundRect">
            <a:avLst/>
          </a:prstGeom>
          <a:solidFill>
            <a:srgbClr val="E4FBD8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أَيْنَ ؟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0508E68-D01E-357F-A5DC-F401DB3F553C}"/>
              </a:ext>
            </a:extLst>
          </p:cNvPr>
          <p:cNvSpPr/>
          <p:nvPr/>
        </p:nvSpPr>
        <p:spPr>
          <a:xfrm>
            <a:off x="7983862" y="4307596"/>
            <a:ext cx="1188720" cy="548640"/>
          </a:xfrm>
          <a:prstGeom prst="roundRect">
            <a:avLst/>
          </a:prstGeom>
          <a:solidFill>
            <a:srgbClr val="E4FBD8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مَتى؟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C1C0CA3-D31E-A3B6-ED20-2003F74D6F83}"/>
              </a:ext>
            </a:extLst>
          </p:cNvPr>
          <p:cNvSpPr/>
          <p:nvPr/>
        </p:nvSpPr>
        <p:spPr>
          <a:xfrm>
            <a:off x="7983862" y="5022909"/>
            <a:ext cx="1188720" cy="548640"/>
          </a:xfrm>
          <a:prstGeom prst="roundRect">
            <a:avLst/>
          </a:prstGeom>
          <a:solidFill>
            <a:srgbClr val="E4FBD8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مَنْ؟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BDAEDB-16E0-929B-EC41-4C7982EA1A7D}"/>
              </a:ext>
            </a:extLst>
          </p:cNvPr>
          <p:cNvSpPr/>
          <p:nvPr/>
        </p:nvSpPr>
        <p:spPr>
          <a:xfrm>
            <a:off x="7983862" y="5738222"/>
            <a:ext cx="1188720" cy="548640"/>
          </a:xfrm>
          <a:prstGeom prst="roundRect">
            <a:avLst/>
          </a:prstGeom>
          <a:solidFill>
            <a:srgbClr val="E4FBD8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ماذا؟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6753F8F1-0600-B726-0520-545A8191A4DC}"/>
              </a:ext>
            </a:extLst>
          </p:cNvPr>
          <p:cNvSpPr/>
          <p:nvPr/>
        </p:nvSpPr>
        <p:spPr>
          <a:xfrm>
            <a:off x="3019418" y="2876970"/>
            <a:ext cx="4572000" cy="548640"/>
          </a:xfrm>
          <a:prstGeom prst="roundRect">
            <a:avLst/>
          </a:prstGeom>
          <a:solidFill>
            <a:srgbClr val="E4FBD8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LB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كَيْفَ حالُ الطَّقْسِ؟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947E6996-710F-0723-42B2-FE2C1BFDCBB5}"/>
              </a:ext>
            </a:extLst>
          </p:cNvPr>
          <p:cNvSpPr/>
          <p:nvPr/>
        </p:nvSpPr>
        <p:spPr>
          <a:xfrm>
            <a:off x="3019418" y="3592283"/>
            <a:ext cx="4572000" cy="548640"/>
          </a:xfrm>
          <a:prstGeom prst="roundRect">
            <a:avLst/>
          </a:prstGeom>
          <a:solidFill>
            <a:srgbClr val="E4FBD8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LB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أَيْنَ يَجْلِسُ "بِسْ بِسُ"؟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890DBD4-362B-3332-3DF0-1F0F8C7DF699}"/>
              </a:ext>
            </a:extLst>
          </p:cNvPr>
          <p:cNvSpPr/>
          <p:nvPr/>
        </p:nvSpPr>
        <p:spPr>
          <a:xfrm>
            <a:off x="3019418" y="4307596"/>
            <a:ext cx="4572000" cy="548640"/>
          </a:xfrm>
          <a:prstGeom prst="roundRect">
            <a:avLst/>
          </a:prstGeom>
          <a:solidFill>
            <a:srgbClr val="E4FBD8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LB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مَتى اخْتَفى "بِسْ بِسُ"؟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9D88C1A9-A48C-17D6-AC97-8A518A709B95}"/>
              </a:ext>
            </a:extLst>
          </p:cNvPr>
          <p:cNvSpPr/>
          <p:nvPr/>
        </p:nvSpPr>
        <p:spPr>
          <a:xfrm>
            <a:off x="3019419" y="5022909"/>
            <a:ext cx="4572000" cy="548640"/>
          </a:xfrm>
          <a:prstGeom prst="roundRect">
            <a:avLst/>
          </a:prstGeom>
          <a:solidFill>
            <a:srgbClr val="E4FBD8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LB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مَنْ سَمِعَ مُواءَ هِرٍّ؟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A0B47FF0-092E-4305-817B-C3508A3D4A26}"/>
              </a:ext>
            </a:extLst>
          </p:cNvPr>
          <p:cNvSpPr/>
          <p:nvPr/>
        </p:nvSpPr>
        <p:spPr>
          <a:xfrm>
            <a:off x="3019418" y="5738222"/>
            <a:ext cx="4572000" cy="548640"/>
          </a:xfrm>
          <a:prstGeom prst="roundRect">
            <a:avLst/>
          </a:prstGeom>
          <a:solidFill>
            <a:srgbClr val="E4FBD8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LB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ماذا قَدَّمَتْ سُعادُ لِلْهِرِّ الصَّغيرِ؟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FAB9D9E-C7A3-333A-9C62-AFA00272617B}"/>
              </a:ext>
            </a:extLst>
          </p:cNvPr>
          <p:cNvSpPr/>
          <p:nvPr/>
        </p:nvSpPr>
        <p:spPr>
          <a:xfrm>
            <a:off x="0" y="698505"/>
            <a:ext cx="12192000" cy="704088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/>
            <a:r>
              <a:rPr lang="ar-LB" sz="3600" b="1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نَسْتَنْتِجُ إِذًا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C5AF68-E104-EC49-8565-3624E98CC42F}"/>
              </a:ext>
            </a:extLst>
          </p:cNvPr>
          <p:cNvSpPr/>
          <p:nvPr/>
        </p:nvSpPr>
        <p:spPr>
          <a:xfrm>
            <a:off x="0" y="1401490"/>
            <a:ext cx="12192000" cy="704088"/>
          </a:xfrm>
          <a:prstGeom prst="rect">
            <a:avLst/>
          </a:prstGeom>
          <a:solidFill>
            <a:srgbClr val="B2C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>
              <a:buClr>
                <a:srgbClr val="4472C4">
                  <a:lumMod val="75000"/>
                </a:srgbClr>
              </a:buClr>
              <a:buSzPct val="90000"/>
            </a:pPr>
            <a:r>
              <a:rPr lang="ar-LB" sz="3600" b="1" cap="all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تَعَرُّفُ أَساليبِ الْاِسْتِفْهامِ بِصِيَغِها الْأَكْثَرِ تَداوُلًا وَمُحاكاتُها.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441242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1FB4429-A216-8F50-639E-1B0DFE26F194}"/>
              </a:ext>
            </a:extLst>
          </p:cNvPr>
          <p:cNvSpPr txBox="1"/>
          <p:nvPr/>
        </p:nvSpPr>
        <p:spPr>
          <a:xfrm>
            <a:off x="5515952" y="3936520"/>
            <a:ext cx="61785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chemeClr val="bg1">
                    <a:lumMod val="7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.........................................................................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C07CB5D-D53C-4A82-9772-E652066663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6146" y="2460624"/>
            <a:ext cx="4129728" cy="384048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7C849E4-2CE6-BEDC-3367-1583C2398236}"/>
              </a:ext>
            </a:extLst>
          </p:cNvPr>
          <p:cNvSpPr/>
          <p:nvPr/>
        </p:nvSpPr>
        <p:spPr>
          <a:xfrm>
            <a:off x="0" y="698505"/>
            <a:ext cx="12192000" cy="704088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/>
            <a:r>
              <a:rPr lang="ar-LB" sz="3600" b="1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أُقَدِّمُ الْمِثالَ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975112B-327B-679D-E9AB-B8A232E458EF}"/>
              </a:ext>
            </a:extLst>
          </p:cNvPr>
          <p:cNvSpPr/>
          <p:nvPr/>
        </p:nvSpPr>
        <p:spPr>
          <a:xfrm>
            <a:off x="0" y="1401490"/>
            <a:ext cx="12192000" cy="704088"/>
          </a:xfrm>
          <a:prstGeom prst="rect">
            <a:avLst/>
          </a:prstGeom>
          <a:solidFill>
            <a:srgbClr val="B2C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>
              <a:buClr>
                <a:srgbClr val="4472C4">
                  <a:lumMod val="75000"/>
                </a:srgbClr>
              </a:buClr>
              <a:buSzPct val="90000"/>
            </a:pPr>
            <a:r>
              <a:rPr lang="ar-LB" sz="3600" b="1" cap="all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أَقْرَأُ السُّؤالَ وَأُجيبُ عَنْهُ إِجابَةً تامَّةً: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081FF0-B9C6-3778-EDF2-45DCCF4BE140}"/>
              </a:ext>
            </a:extLst>
          </p:cNvPr>
          <p:cNvSpPr txBox="1"/>
          <p:nvPr/>
        </p:nvSpPr>
        <p:spPr>
          <a:xfrm>
            <a:off x="5503324" y="2290747"/>
            <a:ext cx="61785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أَيْنَ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وَضَعَتْ سُعادُ الطَّعامَ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056188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1FB4429-A216-8F50-639E-1B0DFE26F194}"/>
              </a:ext>
            </a:extLst>
          </p:cNvPr>
          <p:cNvSpPr txBox="1"/>
          <p:nvPr/>
        </p:nvSpPr>
        <p:spPr>
          <a:xfrm>
            <a:off x="5503324" y="2290747"/>
            <a:ext cx="61785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أَيْنَ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وَضَعَتْ سُعادُ الطَّعامَ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8CD88F-6576-9B0C-4AAF-9AE9233B098A}"/>
              </a:ext>
            </a:extLst>
          </p:cNvPr>
          <p:cNvSpPr txBox="1"/>
          <p:nvPr/>
        </p:nvSpPr>
        <p:spPr>
          <a:xfrm>
            <a:off x="5503324" y="3594776"/>
            <a:ext cx="61785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وَضَعَتْ سُعادُ الطَّعامَ 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أَمامَ الْهِرِّ الصَّغيرِ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.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1998BE4-20E7-193C-E1D9-B3C226AB2604}"/>
              </a:ext>
            </a:extLst>
          </p:cNvPr>
          <p:cNvSpPr/>
          <p:nvPr/>
        </p:nvSpPr>
        <p:spPr>
          <a:xfrm>
            <a:off x="0" y="698505"/>
            <a:ext cx="12192000" cy="704088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/>
            <a:r>
              <a:rPr lang="ar-LB" sz="3600" b="1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أُقَدِّمُ الْمِثالَ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9D55027-5AFA-CE22-EF5B-41408231B313}"/>
              </a:ext>
            </a:extLst>
          </p:cNvPr>
          <p:cNvSpPr/>
          <p:nvPr/>
        </p:nvSpPr>
        <p:spPr>
          <a:xfrm>
            <a:off x="0" y="1401490"/>
            <a:ext cx="12192000" cy="704088"/>
          </a:xfrm>
          <a:prstGeom prst="rect">
            <a:avLst/>
          </a:prstGeom>
          <a:solidFill>
            <a:srgbClr val="B2C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>
              <a:buClr>
                <a:srgbClr val="4472C4">
                  <a:lumMod val="75000"/>
                </a:srgbClr>
              </a:buClr>
              <a:buSzPct val="90000"/>
            </a:pPr>
            <a:r>
              <a:rPr lang="ar-LB" sz="3600" b="1" cap="all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أَقْرَأُ السُّؤالَ وَأُجيبُ عَنْهُ إِجابَةً تامَّةً: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E65D5E-3D1A-E5F7-41ED-977261C79C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6146" y="2460624"/>
            <a:ext cx="4129728" cy="38404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639421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8AA1DB3-405B-1F38-FC24-B04766190773}"/>
              </a:ext>
            </a:extLst>
          </p:cNvPr>
          <p:cNvSpPr txBox="1"/>
          <p:nvPr/>
        </p:nvSpPr>
        <p:spPr>
          <a:xfrm>
            <a:off x="5485495" y="2331219"/>
            <a:ext cx="61963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ماذا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سَمِعَتْ سُعادُ عِنْدَما وَجَدَتْ "بِسْ بِسَ"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53D6A5-5688-D4E0-E36A-0A59FB446C3A}"/>
              </a:ext>
            </a:extLst>
          </p:cNvPr>
          <p:cNvSpPr txBox="1"/>
          <p:nvPr/>
        </p:nvSpPr>
        <p:spPr>
          <a:xfrm>
            <a:off x="5485495" y="3740657"/>
            <a:ext cx="61963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chemeClr val="bg1">
                    <a:lumMod val="7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.................................................................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8C4BB3A-95DA-51A6-C520-850FB98AAE43}"/>
              </a:ext>
            </a:extLst>
          </p:cNvPr>
          <p:cNvSpPr/>
          <p:nvPr/>
        </p:nvSpPr>
        <p:spPr>
          <a:xfrm>
            <a:off x="0" y="698505"/>
            <a:ext cx="12192000" cy="704088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/>
            <a:r>
              <a:rPr lang="ar-LB" sz="3600" b="1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لِنَعْمَلْ مَعًا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4925B40-8BD8-DC58-683E-9F92A534CC61}"/>
              </a:ext>
            </a:extLst>
          </p:cNvPr>
          <p:cNvSpPr/>
          <p:nvPr/>
        </p:nvSpPr>
        <p:spPr>
          <a:xfrm>
            <a:off x="0" y="1401490"/>
            <a:ext cx="12192000" cy="704088"/>
          </a:xfrm>
          <a:prstGeom prst="rect">
            <a:avLst/>
          </a:prstGeom>
          <a:solidFill>
            <a:srgbClr val="B2C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>
              <a:buClr>
                <a:srgbClr val="4472C4">
                  <a:lumMod val="75000"/>
                </a:srgbClr>
              </a:buClr>
              <a:buSzPct val="90000"/>
            </a:pPr>
            <a:r>
              <a:rPr lang="ar-LB" sz="3600" b="1" cap="all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أَقْرَأُ السُّؤالَ وَأُجيبُ عَنْهُ إِجابَةً تامَّةً: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B91567-992E-BA86-2A6A-BB298A2A8C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0126" y="2290747"/>
            <a:ext cx="4126991" cy="383220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815818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CF1E61-F309-094C-D715-D7D18E08BE62}"/>
              </a:ext>
            </a:extLst>
          </p:cNvPr>
          <p:cNvSpPr/>
          <p:nvPr/>
        </p:nvSpPr>
        <p:spPr>
          <a:xfrm>
            <a:off x="0" y="698505"/>
            <a:ext cx="12192000" cy="704088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/>
            <a:r>
              <a:rPr lang="ar-LB" sz="3600" b="1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لِنَعْمَلْ مَعًا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7AEB68D-C9B5-D918-6427-B399068FC739}"/>
              </a:ext>
            </a:extLst>
          </p:cNvPr>
          <p:cNvSpPr/>
          <p:nvPr/>
        </p:nvSpPr>
        <p:spPr>
          <a:xfrm>
            <a:off x="0" y="1401490"/>
            <a:ext cx="12192000" cy="704088"/>
          </a:xfrm>
          <a:prstGeom prst="rect">
            <a:avLst/>
          </a:prstGeom>
          <a:solidFill>
            <a:srgbClr val="B2C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>
              <a:buClr>
                <a:srgbClr val="4472C4">
                  <a:lumMod val="75000"/>
                </a:srgbClr>
              </a:buClr>
              <a:buSzPct val="90000"/>
            </a:pPr>
            <a:r>
              <a:rPr lang="ar-LB" sz="3600" b="1" cap="all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أَقْرَأُ السُّؤالَ وَأُجيبُ عَنْهُ إِجابَةً تامَّةً: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A7FC830-1C53-17EB-B3AC-138A900B6CE0}"/>
              </a:ext>
            </a:extLst>
          </p:cNvPr>
          <p:cNvSpPr txBox="1"/>
          <p:nvPr/>
        </p:nvSpPr>
        <p:spPr>
          <a:xfrm>
            <a:off x="5485495" y="2331219"/>
            <a:ext cx="61963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ماذا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سَمِعَتْ سُعادُ عِنْدَما وَجَدَتْ "بِسْ بِسَ"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AA4D2B3-E963-45A2-8BB2-3EC0009F41CC}"/>
              </a:ext>
            </a:extLst>
          </p:cNvPr>
          <p:cNvSpPr txBox="1"/>
          <p:nvPr/>
        </p:nvSpPr>
        <p:spPr>
          <a:xfrm>
            <a:off x="5485495" y="3740657"/>
            <a:ext cx="61963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سَمِعَتْ سُعادُ 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مُواءَ هِرٍّ 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عِنْدَما وَجَدَتْ "بِسْ بِسَ".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2CCCFF3-F6C9-59C9-ADAE-456CCF193F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0126" y="2290747"/>
            <a:ext cx="4126991" cy="383220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048941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3BAE23A-D39A-EE54-6B90-924CFC7DBC66}"/>
              </a:ext>
            </a:extLst>
          </p:cNvPr>
          <p:cNvSpPr txBox="1"/>
          <p:nvPr/>
        </p:nvSpPr>
        <p:spPr>
          <a:xfrm>
            <a:off x="4632677" y="2105578"/>
            <a:ext cx="7044486" cy="3347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عِنْدَ رامي كَلْبٌ صَغيرٌ.</a:t>
            </a:r>
          </a:p>
          <a:p>
            <a:pPr algn="r" rtl="1">
              <a:lnSpc>
                <a:spcPct val="150000"/>
              </a:lnSpc>
            </a:pP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يَعيشُ كَلْبُ رامي في بَيْتٍ صَغيرٍ في الْحَديقَةِ.   يَضَعُ رامي طَوْقًا أَحْمَرَ حَوْلَ رَقَبَةِ الْكَلْبِ.</a:t>
            </a:r>
          </a:p>
          <a:p>
            <a:pPr algn="r" rtl="1">
              <a:lnSpc>
                <a:spcPct val="150000"/>
              </a:lnSpc>
            </a:pP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يَأْخُذُ رامي الْكَلْبَ في نُزْهَةٍ قَصيرَةٍ كُلَّ مَساءٍ. </a:t>
            </a: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F008089-A53E-69C6-CC5F-68B774430545}"/>
              </a:ext>
            </a:extLst>
          </p:cNvPr>
          <p:cNvSpPr/>
          <p:nvPr/>
        </p:nvSpPr>
        <p:spPr>
          <a:xfrm>
            <a:off x="0" y="698505"/>
            <a:ext cx="12192000" cy="704088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/>
            <a:r>
              <a:rPr lang="ar-LB" sz="3600" b="1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اِعْمَلوا بِمُفْرَدِكُمْ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536190B-607E-FA7B-4E62-3029DBEE7E88}"/>
              </a:ext>
            </a:extLst>
          </p:cNvPr>
          <p:cNvSpPr/>
          <p:nvPr/>
        </p:nvSpPr>
        <p:spPr>
          <a:xfrm>
            <a:off x="0" y="1401490"/>
            <a:ext cx="12192000" cy="704088"/>
          </a:xfrm>
          <a:prstGeom prst="rect">
            <a:avLst/>
          </a:prstGeom>
          <a:solidFill>
            <a:srgbClr val="B2C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>
              <a:buClr>
                <a:srgbClr val="4472C4">
                  <a:lumMod val="75000"/>
                </a:srgbClr>
              </a:buClr>
              <a:buSzPct val="90000"/>
            </a:pPr>
            <a:r>
              <a:rPr lang="ar-LB" sz="3600" b="1" cap="all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أَقْرَأُ الْجُمَلَ أَوَّلًا ثُمَّ أُجيبُ عَنِ السُّؤالِ إِجابَةً تامَّةً: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2EECB4-8B9F-5FB4-0DD2-30F69091A3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4567" y="2290747"/>
            <a:ext cx="4118109" cy="383220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209319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3BAE23A-D39A-EE54-6B90-924CFC7DBC66}"/>
              </a:ext>
            </a:extLst>
          </p:cNvPr>
          <p:cNvSpPr txBox="1"/>
          <p:nvPr/>
        </p:nvSpPr>
        <p:spPr>
          <a:xfrm>
            <a:off x="8770111" y="2346878"/>
            <a:ext cx="29073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مَنْ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عِنْدَهُ كَلْبٌ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46DBEC-4E45-A7A8-8A06-22467CD01B4D}"/>
              </a:ext>
            </a:extLst>
          </p:cNvPr>
          <p:cNvSpPr txBox="1"/>
          <p:nvPr/>
        </p:nvSpPr>
        <p:spPr>
          <a:xfrm>
            <a:off x="6921500" y="3625502"/>
            <a:ext cx="475593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chemeClr val="bg1">
                    <a:lumMod val="75000"/>
                  </a:schemeClr>
                </a:solidFill>
              </a:rPr>
              <a:t>..................................</a:t>
            </a:r>
            <a:endParaRPr lang="en-US" sz="3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5EBD039-4656-97B0-9F19-5FE31E17F0D6}"/>
              </a:ext>
            </a:extLst>
          </p:cNvPr>
          <p:cNvSpPr/>
          <p:nvPr/>
        </p:nvSpPr>
        <p:spPr>
          <a:xfrm>
            <a:off x="0" y="698505"/>
            <a:ext cx="12192000" cy="704088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/>
            <a:r>
              <a:rPr lang="ar-LB" sz="3600" b="1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اِعْمَلوا بِمُفْرَدِكُمْ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43F140-97AC-DD0D-67DB-F4E7BCCE0F07}"/>
              </a:ext>
            </a:extLst>
          </p:cNvPr>
          <p:cNvSpPr/>
          <p:nvPr/>
        </p:nvSpPr>
        <p:spPr>
          <a:xfrm>
            <a:off x="0" y="1401490"/>
            <a:ext cx="12192000" cy="704088"/>
          </a:xfrm>
          <a:prstGeom prst="rect">
            <a:avLst/>
          </a:prstGeom>
          <a:solidFill>
            <a:srgbClr val="B2C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>
              <a:buClr>
                <a:srgbClr val="4472C4">
                  <a:lumMod val="75000"/>
                </a:srgbClr>
              </a:buClr>
              <a:buSzPct val="90000"/>
            </a:pPr>
            <a:r>
              <a:rPr lang="ar-LB" sz="3600" b="1" cap="all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أَقْرَأُ السُّؤالَ وَأُجيبُ عَنْهُ إِجابَةً تامَّةً: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15D4C6-1D16-8867-FECA-734C04A3AB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4567" y="2290747"/>
            <a:ext cx="4118109" cy="383220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61756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6">
            <a:extLst>
              <a:ext uri="{FF2B5EF4-FFF2-40B4-BE49-F238E27FC236}">
                <a16:creationId xmlns:a16="http://schemas.microsoft.com/office/drawing/2014/main" id="{0B19E855-3485-4276-9F57-AF12D87AE958}"/>
              </a:ext>
            </a:extLst>
          </p:cNvPr>
          <p:cNvSpPr>
            <a:spLocks noChangeArrowheads="1"/>
          </p:cNvSpPr>
          <p:nvPr/>
        </p:nvSpPr>
        <p:spPr bwMode="gray">
          <a:xfrm>
            <a:off x="1304139" y="2444996"/>
            <a:ext cx="7271657" cy="1968007"/>
          </a:xfrm>
          <a:solidFill>
            <a:schemeClr val="accent5">
              <a:lumMod val="20000"/>
              <a:lumOff val="80000"/>
            </a:schemeClr>
          </a:solidFill>
          <a:ln w="9525">
            <a:solidFill>
              <a:schemeClr val="accent5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  <p:txBody>
          <a:bodyPr lIns="72000" tIns="36000" rIns="72000" bIns="36000" anchor="ctr"/>
          <a:lstStyle/>
          <a:p>
            <a:pPr algn="ctr" rtl="1">
              <a:buClr>
                <a:schemeClr val="accent5">
                  <a:lumMod val="75000"/>
                </a:schemeClr>
              </a:buClr>
              <a:buSzPct val="90000"/>
            </a:pPr>
            <a:endParaRPr lang="en-US" sz="5400" dirty="0">
              <a:solidFill>
                <a:schemeClr val="tx1">
                  <a:lumMod val="65000"/>
                  <a:lumOff val="35000"/>
                </a:schemeClr>
              </a:solidFill>
              <a:latin typeface="Adobe Arabic" panose="02040503050201090203" pitchFamily="18" charset="-78"/>
              <a:cs typeface="Adobe Arabic" panose="02040503050201090203" pitchFamily="18" charset="-78"/>
            </a:endParaRPr>
          </a:p>
        </p:txBody>
      </p:sp>
      <p:sp>
        <p:nvSpPr>
          <p:cNvPr id="4" name="Rectangle 16">
            <a:extLst>
              <a:ext uri="{FF2B5EF4-FFF2-40B4-BE49-F238E27FC236}">
                <a16:creationId xmlns:a16="http://schemas.microsoft.com/office/drawing/2014/main" id="{8189878C-CC99-48C3-B5D0-A89B66142772}"/>
              </a:ext>
            </a:extLst>
          </p:cNvPr>
          <p:cNvSpPr>
            <a:spLocks noChangeArrowheads="1"/>
          </p:cNvSpPr>
          <p:nvPr/>
        </p:nvSpPr>
        <p:spPr bwMode="gray">
          <a:xfrm>
            <a:off x="2460170" y="4202379"/>
            <a:ext cx="7271657" cy="1968007"/>
          </a:xfrm>
          <a:custGeom>
            <a:avLst/>
            <a:gdLst>
              <a:gd name="connsiteX0" fmla="*/ 0 w 7271657"/>
              <a:gd name="connsiteY0" fmla="*/ 0 h 1968007"/>
              <a:gd name="connsiteX1" fmla="*/ 806493 w 7271657"/>
              <a:gd name="connsiteY1" fmla="*/ 0 h 1968007"/>
              <a:gd name="connsiteX2" fmla="*/ 1612986 w 7271657"/>
              <a:gd name="connsiteY2" fmla="*/ 0 h 1968007"/>
              <a:gd name="connsiteX3" fmla="*/ 2274045 w 7271657"/>
              <a:gd name="connsiteY3" fmla="*/ 0 h 1968007"/>
              <a:gd name="connsiteX4" fmla="*/ 2862389 w 7271657"/>
              <a:gd name="connsiteY4" fmla="*/ 0 h 1968007"/>
              <a:gd name="connsiteX5" fmla="*/ 3450732 w 7271657"/>
              <a:gd name="connsiteY5" fmla="*/ 0 h 1968007"/>
              <a:gd name="connsiteX6" fmla="*/ 4257225 w 7271657"/>
              <a:gd name="connsiteY6" fmla="*/ 0 h 1968007"/>
              <a:gd name="connsiteX7" fmla="*/ 5063718 w 7271657"/>
              <a:gd name="connsiteY7" fmla="*/ 0 h 1968007"/>
              <a:gd name="connsiteX8" fmla="*/ 5797494 w 7271657"/>
              <a:gd name="connsiteY8" fmla="*/ 0 h 1968007"/>
              <a:gd name="connsiteX9" fmla="*/ 6458554 w 7271657"/>
              <a:gd name="connsiteY9" fmla="*/ 0 h 1968007"/>
              <a:gd name="connsiteX10" fmla="*/ 7271657 w 7271657"/>
              <a:gd name="connsiteY10" fmla="*/ 0 h 1968007"/>
              <a:gd name="connsiteX11" fmla="*/ 7271657 w 7271657"/>
              <a:gd name="connsiteY11" fmla="*/ 675682 h 1968007"/>
              <a:gd name="connsiteX12" fmla="*/ 7271657 w 7271657"/>
              <a:gd name="connsiteY12" fmla="*/ 1331685 h 1968007"/>
              <a:gd name="connsiteX13" fmla="*/ 7271657 w 7271657"/>
              <a:gd name="connsiteY13" fmla="*/ 1968007 h 1968007"/>
              <a:gd name="connsiteX14" fmla="*/ 6828747 w 7271657"/>
              <a:gd name="connsiteY14" fmla="*/ 1968007 h 1968007"/>
              <a:gd name="connsiteX15" fmla="*/ 6094971 w 7271657"/>
              <a:gd name="connsiteY15" fmla="*/ 1968007 h 1968007"/>
              <a:gd name="connsiteX16" fmla="*/ 5579344 w 7271657"/>
              <a:gd name="connsiteY16" fmla="*/ 1968007 h 1968007"/>
              <a:gd name="connsiteX17" fmla="*/ 4845568 w 7271657"/>
              <a:gd name="connsiteY17" fmla="*/ 1968007 h 1968007"/>
              <a:gd name="connsiteX18" fmla="*/ 4111792 w 7271657"/>
              <a:gd name="connsiteY18" fmla="*/ 1968007 h 1968007"/>
              <a:gd name="connsiteX19" fmla="*/ 3378015 w 7271657"/>
              <a:gd name="connsiteY19" fmla="*/ 1968007 h 1968007"/>
              <a:gd name="connsiteX20" fmla="*/ 2935105 w 7271657"/>
              <a:gd name="connsiteY20" fmla="*/ 1968007 h 1968007"/>
              <a:gd name="connsiteX21" fmla="*/ 2492195 w 7271657"/>
              <a:gd name="connsiteY21" fmla="*/ 1968007 h 1968007"/>
              <a:gd name="connsiteX22" fmla="*/ 1685702 w 7271657"/>
              <a:gd name="connsiteY22" fmla="*/ 1968007 h 1968007"/>
              <a:gd name="connsiteX23" fmla="*/ 1024643 w 7271657"/>
              <a:gd name="connsiteY23" fmla="*/ 1968007 h 1968007"/>
              <a:gd name="connsiteX24" fmla="*/ 0 w 7271657"/>
              <a:gd name="connsiteY24" fmla="*/ 1968007 h 1968007"/>
              <a:gd name="connsiteX25" fmla="*/ 0 w 7271657"/>
              <a:gd name="connsiteY25" fmla="*/ 1292325 h 1968007"/>
              <a:gd name="connsiteX26" fmla="*/ 0 w 7271657"/>
              <a:gd name="connsiteY26" fmla="*/ 695362 h 1968007"/>
              <a:gd name="connsiteX27" fmla="*/ 0 w 7271657"/>
              <a:gd name="connsiteY27" fmla="*/ 0 h 1968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7271657" h="1968007" fill="none" extrusionOk="0">
                <a:moveTo>
                  <a:pt x="0" y="0"/>
                </a:moveTo>
                <a:cubicBezTo>
                  <a:pt x="284609" y="-24822"/>
                  <a:pt x="445962" y="34040"/>
                  <a:pt x="806493" y="0"/>
                </a:cubicBezTo>
                <a:cubicBezTo>
                  <a:pt x="1167024" y="-34040"/>
                  <a:pt x="1253469" y="-21704"/>
                  <a:pt x="1612986" y="0"/>
                </a:cubicBezTo>
                <a:cubicBezTo>
                  <a:pt x="1972503" y="21704"/>
                  <a:pt x="2101869" y="1362"/>
                  <a:pt x="2274045" y="0"/>
                </a:cubicBezTo>
                <a:cubicBezTo>
                  <a:pt x="2446221" y="-1362"/>
                  <a:pt x="2703859" y="6961"/>
                  <a:pt x="2862389" y="0"/>
                </a:cubicBezTo>
                <a:cubicBezTo>
                  <a:pt x="3020919" y="-6961"/>
                  <a:pt x="3255073" y="-13773"/>
                  <a:pt x="3450732" y="0"/>
                </a:cubicBezTo>
                <a:cubicBezTo>
                  <a:pt x="3646391" y="13773"/>
                  <a:pt x="3959284" y="17934"/>
                  <a:pt x="4257225" y="0"/>
                </a:cubicBezTo>
                <a:cubicBezTo>
                  <a:pt x="4555166" y="-17934"/>
                  <a:pt x="4761533" y="-12559"/>
                  <a:pt x="5063718" y="0"/>
                </a:cubicBezTo>
                <a:cubicBezTo>
                  <a:pt x="5365903" y="12559"/>
                  <a:pt x="5444451" y="-17982"/>
                  <a:pt x="5797494" y="0"/>
                </a:cubicBezTo>
                <a:cubicBezTo>
                  <a:pt x="6150537" y="17982"/>
                  <a:pt x="6264912" y="14645"/>
                  <a:pt x="6458554" y="0"/>
                </a:cubicBezTo>
                <a:cubicBezTo>
                  <a:pt x="6652196" y="-14645"/>
                  <a:pt x="6991932" y="10086"/>
                  <a:pt x="7271657" y="0"/>
                </a:cubicBezTo>
                <a:cubicBezTo>
                  <a:pt x="7251575" y="299857"/>
                  <a:pt x="7287303" y="367818"/>
                  <a:pt x="7271657" y="675682"/>
                </a:cubicBezTo>
                <a:cubicBezTo>
                  <a:pt x="7256011" y="983546"/>
                  <a:pt x="7262823" y="1113703"/>
                  <a:pt x="7271657" y="1331685"/>
                </a:cubicBezTo>
                <a:cubicBezTo>
                  <a:pt x="7280491" y="1549667"/>
                  <a:pt x="7279285" y="1688025"/>
                  <a:pt x="7271657" y="1968007"/>
                </a:cubicBezTo>
                <a:cubicBezTo>
                  <a:pt x="7095927" y="1962265"/>
                  <a:pt x="6940141" y="1946673"/>
                  <a:pt x="6828747" y="1968007"/>
                </a:cubicBezTo>
                <a:cubicBezTo>
                  <a:pt x="6717353" y="1989342"/>
                  <a:pt x="6444233" y="1943852"/>
                  <a:pt x="6094971" y="1968007"/>
                </a:cubicBezTo>
                <a:cubicBezTo>
                  <a:pt x="5745709" y="1992162"/>
                  <a:pt x="5811082" y="1952078"/>
                  <a:pt x="5579344" y="1968007"/>
                </a:cubicBezTo>
                <a:cubicBezTo>
                  <a:pt x="5347606" y="1983936"/>
                  <a:pt x="5162495" y="1968702"/>
                  <a:pt x="4845568" y="1968007"/>
                </a:cubicBezTo>
                <a:cubicBezTo>
                  <a:pt x="4528641" y="1967312"/>
                  <a:pt x="4297920" y="1990247"/>
                  <a:pt x="4111792" y="1968007"/>
                </a:cubicBezTo>
                <a:cubicBezTo>
                  <a:pt x="3925664" y="1945767"/>
                  <a:pt x="3577388" y="1952327"/>
                  <a:pt x="3378015" y="1968007"/>
                </a:cubicBezTo>
                <a:cubicBezTo>
                  <a:pt x="3178642" y="1983687"/>
                  <a:pt x="3047716" y="1968372"/>
                  <a:pt x="2935105" y="1968007"/>
                </a:cubicBezTo>
                <a:cubicBezTo>
                  <a:pt x="2822494" y="1967643"/>
                  <a:pt x="2678600" y="1985328"/>
                  <a:pt x="2492195" y="1968007"/>
                </a:cubicBezTo>
                <a:cubicBezTo>
                  <a:pt x="2305790" y="1950687"/>
                  <a:pt x="1938245" y="2000585"/>
                  <a:pt x="1685702" y="1968007"/>
                </a:cubicBezTo>
                <a:cubicBezTo>
                  <a:pt x="1433159" y="1935429"/>
                  <a:pt x="1330506" y="1963408"/>
                  <a:pt x="1024643" y="1968007"/>
                </a:cubicBezTo>
                <a:cubicBezTo>
                  <a:pt x="718780" y="1972606"/>
                  <a:pt x="454183" y="1997606"/>
                  <a:pt x="0" y="1968007"/>
                </a:cubicBezTo>
                <a:cubicBezTo>
                  <a:pt x="-23705" y="1761888"/>
                  <a:pt x="-9" y="1620553"/>
                  <a:pt x="0" y="1292325"/>
                </a:cubicBezTo>
                <a:cubicBezTo>
                  <a:pt x="9" y="964097"/>
                  <a:pt x="-24264" y="917151"/>
                  <a:pt x="0" y="695362"/>
                </a:cubicBezTo>
                <a:cubicBezTo>
                  <a:pt x="24264" y="473573"/>
                  <a:pt x="3258" y="341913"/>
                  <a:pt x="0" y="0"/>
                </a:cubicBezTo>
                <a:close/>
              </a:path>
              <a:path w="7271657" h="1968007" stroke="0" extrusionOk="0">
                <a:moveTo>
                  <a:pt x="0" y="0"/>
                </a:moveTo>
                <a:cubicBezTo>
                  <a:pt x="158667" y="-17041"/>
                  <a:pt x="425224" y="-10675"/>
                  <a:pt x="661060" y="0"/>
                </a:cubicBezTo>
                <a:cubicBezTo>
                  <a:pt x="896896" y="10675"/>
                  <a:pt x="1150727" y="31645"/>
                  <a:pt x="1322119" y="0"/>
                </a:cubicBezTo>
                <a:cubicBezTo>
                  <a:pt x="1493511" y="-31645"/>
                  <a:pt x="1599649" y="4988"/>
                  <a:pt x="1765029" y="0"/>
                </a:cubicBezTo>
                <a:cubicBezTo>
                  <a:pt x="1930409" y="-4988"/>
                  <a:pt x="2303441" y="-24346"/>
                  <a:pt x="2498806" y="0"/>
                </a:cubicBezTo>
                <a:cubicBezTo>
                  <a:pt x="2694171" y="24346"/>
                  <a:pt x="3032092" y="28020"/>
                  <a:pt x="3305299" y="0"/>
                </a:cubicBezTo>
                <a:cubicBezTo>
                  <a:pt x="3578506" y="-28020"/>
                  <a:pt x="3611171" y="16906"/>
                  <a:pt x="3748209" y="0"/>
                </a:cubicBezTo>
                <a:cubicBezTo>
                  <a:pt x="3885247" y="-16906"/>
                  <a:pt x="4091970" y="-13166"/>
                  <a:pt x="4191119" y="0"/>
                </a:cubicBezTo>
                <a:cubicBezTo>
                  <a:pt x="4290268" y="13166"/>
                  <a:pt x="4412993" y="-87"/>
                  <a:pt x="4634029" y="0"/>
                </a:cubicBezTo>
                <a:cubicBezTo>
                  <a:pt x="4855065" y="87"/>
                  <a:pt x="5103411" y="9676"/>
                  <a:pt x="5222372" y="0"/>
                </a:cubicBezTo>
                <a:cubicBezTo>
                  <a:pt x="5341333" y="-9676"/>
                  <a:pt x="5548901" y="-24847"/>
                  <a:pt x="5737998" y="0"/>
                </a:cubicBezTo>
                <a:cubicBezTo>
                  <a:pt x="5927095" y="24847"/>
                  <a:pt x="6030272" y="13177"/>
                  <a:pt x="6253625" y="0"/>
                </a:cubicBezTo>
                <a:cubicBezTo>
                  <a:pt x="6476978" y="-13177"/>
                  <a:pt x="6897983" y="-25635"/>
                  <a:pt x="7271657" y="0"/>
                </a:cubicBezTo>
                <a:cubicBezTo>
                  <a:pt x="7258984" y="133838"/>
                  <a:pt x="7268398" y="341205"/>
                  <a:pt x="7271657" y="616642"/>
                </a:cubicBezTo>
                <a:cubicBezTo>
                  <a:pt x="7274916" y="892079"/>
                  <a:pt x="7298817" y="1028383"/>
                  <a:pt x="7271657" y="1312005"/>
                </a:cubicBezTo>
                <a:cubicBezTo>
                  <a:pt x="7244497" y="1595627"/>
                  <a:pt x="7284618" y="1741944"/>
                  <a:pt x="7271657" y="1968007"/>
                </a:cubicBezTo>
                <a:cubicBezTo>
                  <a:pt x="7015690" y="1987906"/>
                  <a:pt x="6837011" y="1974663"/>
                  <a:pt x="6610597" y="1968007"/>
                </a:cubicBezTo>
                <a:cubicBezTo>
                  <a:pt x="6384183" y="1961351"/>
                  <a:pt x="6184807" y="1972334"/>
                  <a:pt x="5876821" y="1968007"/>
                </a:cubicBezTo>
                <a:cubicBezTo>
                  <a:pt x="5568835" y="1963680"/>
                  <a:pt x="5467900" y="1962655"/>
                  <a:pt x="5288478" y="1968007"/>
                </a:cubicBezTo>
                <a:cubicBezTo>
                  <a:pt x="5109056" y="1973359"/>
                  <a:pt x="4905676" y="1963164"/>
                  <a:pt x="4772851" y="1968007"/>
                </a:cubicBezTo>
                <a:cubicBezTo>
                  <a:pt x="4640026" y="1972850"/>
                  <a:pt x="4364124" y="1946197"/>
                  <a:pt x="4111792" y="1968007"/>
                </a:cubicBezTo>
                <a:cubicBezTo>
                  <a:pt x="3859460" y="1989817"/>
                  <a:pt x="3715849" y="1972356"/>
                  <a:pt x="3596165" y="1968007"/>
                </a:cubicBezTo>
                <a:cubicBezTo>
                  <a:pt x="3476481" y="1963658"/>
                  <a:pt x="3151778" y="1971387"/>
                  <a:pt x="2789672" y="1968007"/>
                </a:cubicBezTo>
                <a:cubicBezTo>
                  <a:pt x="2427566" y="1964627"/>
                  <a:pt x="2421655" y="1952732"/>
                  <a:pt x="2201329" y="1968007"/>
                </a:cubicBezTo>
                <a:cubicBezTo>
                  <a:pt x="1981003" y="1983282"/>
                  <a:pt x="1792969" y="1964482"/>
                  <a:pt x="1394836" y="1968007"/>
                </a:cubicBezTo>
                <a:cubicBezTo>
                  <a:pt x="996703" y="1971532"/>
                  <a:pt x="809044" y="1994020"/>
                  <a:pt x="588343" y="1968007"/>
                </a:cubicBezTo>
                <a:cubicBezTo>
                  <a:pt x="367642" y="1941994"/>
                  <a:pt x="277476" y="1954202"/>
                  <a:pt x="0" y="1968007"/>
                </a:cubicBezTo>
                <a:cubicBezTo>
                  <a:pt x="-15338" y="1693731"/>
                  <a:pt x="-31674" y="1522968"/>
                  <a:pt x="0" y="1312005"/>
                </a:cubicBezTo>
                <a:cubicBezTo>
                  <a:pt x="31674" y="1101042"/>
                  <a:pt x="-31065" y="867099"/>
                  <a:pt x="0" y="616642"/>
                </a:cubicBezTo>
                <a:cubicBezTo>
                  <a:pt x="31065" y="366185"/>
                  <a:pt x="4015" y="135126"/>
                  <a:pt x="0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accent5">
                <a:lumMod val="40000"/>
                <a:lumOff val="60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3618615166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72000" tIns="36000" rIns="72000" bIns="36000" anchor="ctr"/>
          <a:lstStyle/>
          <a:p>
            <a:pPr algn="ctr" rtl="1">
              <a:buClr>
                <a:schemeClr val="accent5">
                  <a:lumMod val="75000"/>
                </a:schemeClr>
              </a:buClr>
              <a:buSzPct val="90000"/>
            </a:pPr>
            <a:r>
              <a:rPr lang="ar-LB" sz="54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90203" pitchFamily="18" charset="-78"/>
                <a:cs typeface="Adobe Arabic" panose="02040503050201090203" pitchFamily="18" charset="-78"/>
              </a:rPr>
              <a:t>الْمَجالُ: الْقَواعِدُ</a:t>
            </a:r>
            <a:endParaRPr lang="en-US" sz="5400" dirty="0">
              <a:solidFill>
                <a:schemeClr val="tx1">
                  <a:lumMod val="65000"/>
                  <a:lumOff val="35000"/>
                </a:schemeClr>
              </a:solidFill>
              <a:latin typeface="Adobe Arabic" panose="02040503050201090203" pitchFamily="18" charset="-78"/>
              <a:cs typeface="Adobe Arabic" panose="02040503050201090203" pitchFamily="18" charset="-78"/>
            </a:endParaRPr>
          </a:p>
        </p:txBody>
      </p:sp>
      <p:pic>
        <p:nvPicPr>
          <p:cNvPr id="5" name="Graphic 1">
            <a:extLst>
              <a:ext uri="{FF2B5EF4-FFF2-40B4-BE49-F238E27FC236}">
                <a16:creationId xmlns:a16="http://schemas.microsoft.com/office/drawing/2014/main" id="{FCB5316B-7FCC-6A46-F9B5-B6CDFF0BD2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07372" y="1181533"/>
            <a:ext cx="4977253" cy="245202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254349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3BAE23A-D39A-EE54-6B90-924CFC7DBC66}"/>
              </a:ext>
            </a:extLst>
          </p:cNvPr>
          <p:cNvSpPr txBox="1"/>
          <p:nvPr/>
        </p:nvSpPr>
        <p:spPr>
          <a:xfrm>
            <a:off x="8770111" y="2346878"/>
            <a:ext cx="29073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مَنْ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عِنْدَهُ كَلْبٌ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114F5E-805E-D90E-AB1C-8F233BE38914}"/>
              </a:ext>
            </a:extLst>
          </p:cNvPr>
          <p:cNvSpPr txBox="1"/>
          <p:nvPr/>
        </p:nvSpPr>
        <p:spPr>
          <a:xfrm>
            <a:off x="8787694" y="3560519"/>
            <a:ext cx="28721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رامي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عِنْدَهُ كَلْبٌ. </a:t>
            </a: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5EBD039-4656-97B0-9F19-5FE31E17F0D6}"/>
              </a:ext>
            </a:extLst>
          </p:cNvPr>
          <p:cNvSpPr/>
          <p:nvPr/>
        </p:nvSpPr>
        <p:spPr>
          <a:xfrm>
            <a:off x="0" y="698505"/>
            <a:ext cx="12192000" cy="704088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/>
            <a:r>
              <a:rPr lang="ar-LB" sz="3600" b="1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اِعْمَلوا بِمُفْرَدِكُمْ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43F140-97AC-DD0D-67DB-F4E7BCCE0F07}"/>
              </a:ext>
            </a:extLst>
          </p:cNvPr>
          <p:cNvSpPr/>
          <p:nvPr/>
        </p:nvSpPr>
        <p:spPr>
          <a:xfrm>
            <a:off x="0" y="1401490"/>
            <a:ext cx="12192000" cy="704088"/>
          </a:xfrm>
          <a:prstGeom prst="rect">
            <a:avLst/>
          </a:prstGeom>
          <a:solidFill>
            <a:srgbClr val="B2C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>
              <a:buClr>
                <a:srgbClr val="4472C4">
                  <a:lumMod val="75000"/>
                </a:srgbClr>
              </a:buClr>
              <a:buSzPct val="90000"/>
            </a:pPr>
            <a:r>
              <a:rPr lang="ar-LB" sz="3600" b="1" cap="all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أَقْرَأُ السُّؤالَ وَأُجيبُ عَنْهُ إِجابَةً تامَّةً: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15D4C6-1D16-8867-FECA-734C04A3AB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4567" y="2290747"/>
            <a:ext cx="4118109" cy="383220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347798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20E34B7-B5DB-34C4-B196-65BF91113790}"/>
              </a:ext>
            </a:extLst>
          </p:cNvPr>
          <p:cNvSpPr/>
          <p:nvPr/>
        </p:nvSpPr>
        <p:spPr>
          <a:xfrm>
            <a:off x="0" y="698505"/>
            <a:ext cx="12192000" cy="704088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/>
            <a:r>
              <a:rPr lang="ar-LB" sz="3600" b="1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اِعْمَلوا بِمُفْرَدِكُمْ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F4DC7FA-F992-AC38-13E9-7149898B5B53}"/>
              </a:ext>
            </a:extLst>
          </p:cNvPr>
          <p:cNvSpPr/>
          <p:nvPr/>
        </p:nvSpPr>
        <p:spPr>
          <a:xfrm>
            <a:off x="0" y="1401490"/>
            <a:ext cx="12192000" cy="704088"/>
          </a:xfrm>
          <a:prstGeom prst="rect">
            <a:avLst/>
          </a:prstGeom>
          <a:solidFill>
            <a:srgbClr val="B2C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>
              <a:buClr>
                <a:srgbClr val="4472C4">
                  <a:lumMod val="75000"/>
                </a:srgbClr>
              </a:buClr>
              <a:buSzPct val="90000"/>
            </a:pPr>
            <a:r>
              <a:rPr lang="ar-LB" sz="3600" b="1" cap="all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أَقْرَأُ السُّؤالَ وَأُجيبُ عَنْهُ إِجابَةً تامَّةً: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BED9D3-EA12-F4A9-D4D6-15F4529FC7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4567" y="2290747"/>
            <a:ext cx="4118109" cy="383220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FEBF3C4-80E6-4311-AB5A-BDAB763CC452}"/>
              </a:ext>
            </a:extLst>
          </p:cNvPr>
          <p:cNvSpPr txBox="1"/>
          <p:nvPr/>
        </p:nvSpPr>
        <p:spPr>
          <a:xfrm>
            <a:off x="6027660" y="2346878"/>
            <a:ext cx="56497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أَيْنَ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يَعيشُ كَلْبُ رامي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07B70B-6933-7668-EBF2-920CC9FC1383}"/>
              </a:ext>
            </a:extLst>
          </p:cNvPr>
          <p:cNvSpPr txBox="1"/>
          <p:nvPr/>
        </p:nvSpPr>
        <p:spPr>
          <a:xfrm>
            <a:off x="6027660" y="3625502"/>
            <a:ext cx="56497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chemeClr val="bg1">
                    <a:lumMod val="75000"/>
                  </a:schemeClr>
                </a:solidFill>
              </a:rPr>
              <a:t>..................................</a:t>
            </a:r>
            <a:endParaRPr lang="en-US" sz="36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870464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20E34B7-B5DB-34C4-B196-65BF91113790}"/>
              </a:ext>
            </a:extLst>
          </p:cNvPr>
          <p:cNvSpPr/>
          <p:nvPr/>
        </p:nvSpPr>
        <p:spPr>
          <a:xfrm>
            <a:off x="0" y="698505"/>
            <a:ext cx="12192000" cy="704088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/>
            <a:r>
              <a:rPr lang="ar-LB" sz="3600" b="1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اِعْمَلوا بِمُفْرَدِكُمْ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F4DC7FA-F992-AC38-13E9-7149898B5B53}"/>
              </a:ext>
            </a:extLst>
          </p:cNvPr>
          <p:cNvSpPr/>
          <p:nvPr/>
        </p:nvSpPr>
        <p:spPr>
          <a:xfrm>
            <a:off x="0" y="1401490"/>
            <a:ext cx="12192000" cy="704088"/>
          </a:xfrm>
          <a:prstGeom prst="rect">
            <a:avLst/>
          </a:prstGeom>
          <a:solidFill>
            <a:srgbClr val="B2C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>
              <a:buClr>
                <a:srgbClr val="4472C4">
                  <a:lumMod val="75000"/>
                </a:srgbClr>
              </a:buClr>
              <a:buSzPct val="90000"/>
            </a:pPr>
            <a:r>
              <a:rPr lang="ar-LB" sz="3600" b="1" cap="all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أَقْرَأُ السُّؤالَ وَأُجيبُ عَنْهُ إِجابَةً تامَّةً: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BED9D3-EA12-F4A9-D4D6-15F4529FC7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4567" y="2290747"/>
            <a:ext cx="4118109" cy="383220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FEBF3C4-80E6-4311-AB5A-BDAB763CC452}"/>
              </a:ext>
            </a:extLst>
          </p:cNvPr>
          <p:cNvSpPr txBox="1"/>
          <p:nvPr/>
        </p:nvSpPr>
        <p:spPr>
          <a:xfrm>
            <a:off x="6027660" y="2346878"/>
            <a:ext cx="56497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أَيْنَ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يَعيشُ كَلْبُ رامي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F5653A-1BCD-F7BA-A08F-F71487F9D013}"/>
              </a:ext>
            </a:extLst>
          </p:cNvPr>
          <p:cNvSpPr txBox="1"/>
          <p:nvPr/>
        </p:nvSpPr>
        <p:spPr>
          <a:xfrm>
            <a:off x="4869723" y="3560519"/>
            <a:ext cx="68897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يَعيشُ كَلْبُ رامي 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بَيْتٍ صَغيرٍ في الْحَديقَةِ.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694376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7EF8EF6-AB17-1C42-D088-D8BCF0FA1A77}"/>
              </a:ext>
            </a:extLst>
          </p:cNvPr>
          <p:cNvSpPr/>
          <p:nvPr/>
        </p:nvSpPr>
        <p:spPr>
          <a:xfrm>
            <a:off x="0" y="698505"/>
            <a:ext cx="12192000" cy="704088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/>
            <a:r>
              <a:rPr lang="ar-LB" sz="3600" b="1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اِعْمَلوا بِمُفْرَدِكُمْ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9870158-489D-1C9C-C59F-CE6CCFE96C76}"/>
              </a:ext>
            </a:extLst>
          </p:cNvPr>
          <p:cNvSpPr/>
          <p:nvPr/>
        </p:nvSpPr>
        <p:spPr>
          <a:xfrm>
            <a:off x="0" y="1401490"/>
            <a:ext cx="12192000" cy="704088"/>
          </a:xfrm>
          <a:prstGeom prst="rect">
            <a:avLst/>
          </a:prstGeom>
          <a:solidFill>
            <a:srgbClr val="B2C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>
              <a:buClr>
                <a:srgbClr val="4472C4">
                  <a:lumMod val="75000"/>
                </a:srgbClr>
              </a:buClr>
              <a:buSzPct val="90000"/>
            </a:pPr>
            <a:r>
              <a:rPr lang="ar-LB" sz="3600" b="1" cap="all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أَقْرَأُ السُّؤالَ وَأُجيبُ عَنْهُ إِجابَةً تامَّةً: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B33AC4-AF5E-D87A-5A2A-90AB67AE47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4567" y="2290747"/>
            <a:ext cx="4118109" cy="383220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33321CF-FFA3-36B8-E74C-F7CD8062CC0E}"/>
              </a:ext>
            </a:extLst>
          </p:cNvPr>
          <p:cNvSpPr txBox="1"/>
          <p:nvPr/>
        </p:nvSpPr>
        <p:spPr>
          <a:xfrm>
            <a:off x="6027660" y="2346878"/>
            <a:ext cx="56497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ماذا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يَضَعُ رامي حَوْلَ رَقَبَةِ الْكَلْبِ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9F54B4-CCCB-B8D7-66C2-ABC337DD06A5}"/>
              </a:ext>
            </a:extLst>
          </p:cNvPr>
          <p:cNvSpPr txBox="1"/>
          <p:nvPr/>
        </p:nvSpPr>
        <p:spPr>
          <a:xfrm>
            <a:off x="6027660" y="3625502"/>
            <a:ext cx="56497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chemeClr val="bg1">
                    <a:lumMod val="75000"/>
                  </a:schemeClr>
                </a:solidFill>
              </a:rPr>
              <a:t>..................................</a:t>
            </a:r>
            <a:endParaRPr lang="en-US" sz="36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00640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7EF8EF6-AB17-1C42-D088-D8BCF0FA1A77}"/>
              </a:ext>
            </a:extLst>
          </p:cNvPr>
          <p:cNvSpPr/>
          <p:nvPr/>
        </p:nvSpPr>
        <p:spPr>
          <a:xfrm>
            <a:off x="0" y="698505"/>
            <a:ext cx="12192000" cy="704088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/>
            <a:r>
              <a:rPr lang="ar-LB" sz="3600" b="1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اِعْمَلوا بِمُفْرَدِكُمْ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9870158-489D-1C9C-C59F-CE6CCFE96C76}"/>
              </a:ext>
            </a:extLst>
          </p:cNvPr>
          <p:cNvSpPr/>
          <p:nvPr/>
        </p:nvSpPr>
        <p:spPr>
          <a:xfrm>
            <a:off x="0" y="1401490"/>
            <a:ext cx="12192000" cy="704088"/>
          </a:xfrm>
          <a:prstGeom prst="rect">
            <a:avLst/>
          </a:prstGeom>
          <a:solidFill>
            <a:srgbClr val="B2C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>
              <a:buClr>
                <a:srgbClr val="4472C4">
                  <a:lumMod val="75000"/>
                </a:srgbClr>
              </a:buClr>
              <a:buSzPct val="90000"/>
            </a:pPr>
            <a:r>
              <a:rPr lang="ar-LB" sz="3600" b="1" cap="all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أَقْرَأُ السُّؤالَ وَأُجيبُ عَنْهُ إِجابَةً تامَّةً: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B33AC4-AF5E-D87A-5A2A-90AB67AE47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4567" y="2290747"/>
            <a:ext cx="4118109" cy="383220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33321CF-FFA3-36B8-E74C-F7CD8062CC0E}"/>
              </a:ext>
            </a:extLst>
          </p:cNvPr>
          <p:cNvSpPr txBox="1"/>
          <p:nvPr/>
        </p:nvSpPr>
        <p:spPr>
          <a:xfrm>
            <a:off x="6027660" y="2346878"/>
            <a:ext cx="56497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ماذا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يَضَعُ رامي حَوْلَ رَقَبَةِ الْكَلْبِ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7E3895-8BE1-4BD9-DCB6-A04F1211D84F}"/>
              </a:ext>
            </a:extLst>
          </p:cNvPr>
          <p:cNvSpPr txBox="1"/>
          <p:nvPr/>
        </p:nvSpPr>
        <p:spPr>
          <a:xfrm>
            <a:off x="5285452" y="3731656"/>
            <a:ext cx="63865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يَضَعُ رامي حَوْلَ رَقَبَةِ الْكَلْبِ 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طَوْقًا أَحْمَرَ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47990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FAD6E1-03F4-B17B-7F5E-83F62379D44D}"/>
              </a:ext>
            </a:extLst>
          </p:cNvPr>
          <p:cNvSpPr/>
          <p:nvPr/>
        </p:nvSpPr>
        <p:spPr>
          <a:xfrm>
            <a:off x="0" y="698505"/>
            <a:ext cx="12192000" cy="704088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/>
            <a:r>
              <a:rPr lang="ar-LB" sz="3600" b="1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اِعْمَلوا بِمُفْرَدِكُمْ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09C37DC-D6B7-3BF4-257B-9846E182252E}"/>
              </a:ext>
            </a:extLst>
          </p:cNvPr>
          <p:cNvSpPr/>
          <p:nvPr/>
        </p:nvSpPr>
        <p:spPr>
          <a:xfrm>
            <a:off x="0" y="1401490"/>
            <a:ext cx="12192000" cy="704088"/>
          </a:xfrm>
          <a:prstGeom prst="rect">
            <a:avLst/>
          </a:prstGeom>
          <a:solidFill>
            <a:srgbClr val="B2C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>
              <a:buClr>
                <a:srgbClr val="4472C4">
                  <a:lumMod val="75000"/>
                </a:srgbClr>
              </a:buClr>
              <a:buSzPct val="90000"/>
            </a:pPr>
            <a:r>
              <a:rPr lang="ar-LB" sz="3600" b="1" cap="all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أَقْرَأُ السُّؤالَ وَأُجيبُ عَنْهُ إِجابَةً تامَّةً: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45F7F4-EF14-3AAA-8168-BBE890279C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4567" y="2293496"/>
            <a:ext cx="4118109" cy="382670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C0E4D5C-1810-E434-49C7-2424F045502D}"/>
              </a:ext>
            </a:extLst>
          </p:cNvPr>
          <p:cNvSpPr txBox="1"/>
          <p:nvPr/>
        </p:nvSpPr>
        <p:spPr>
          <a:xfrm>
            <a:off x="5849860" y="2346879"/>
            <a:ext cx="57265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مَتى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يَأْخُذُ رامي الْكَلْبَ في نُزْهَةٍ قَصيرَةٍ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2E0FB5-2576-CCF4-5B83-315A3F424323}"/>
              </a:ext>
            </a:extLst>
          </p:cNvPr>
          <p:cNvSpPr txBox="1"/>
          <p:nvPr/>
        </p:nvSpPr>
        <p:spPr>
          <a:xfrm>
            <a:off x="6027661" y="3625502"/>
            <a:ext cx="56250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chemeClr val="bg1">
                    <a:lumMod val="75000"/>
                  </a:schemeClr>
                </a:solidFill>
              </a:rPr>
              <a:t>..................................</a:t>
            </a:r>
            <a:endParaRPr lang="en-US" sz="36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083596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FAD6E1-03F4-B17B-7F5E-83F62379D44D}"/>
              </a:ext>
            </a:extLst>
          </p:cNvPr>
          <p:cNvSpPr/>
          <p:nvPr/>
        </p:nvSpPr>
        <p:spPr>
          <a:xfrm>
            <a:off x="0" y="698505"/>
            <a:ext cx="12192000" cy="704088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/>
            <a:r>
              <a:rPr lang="ar-LB" sz="3600" b="1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اِعْمَلوا بِمُفْرَدِكُمْ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09C37DC-D6B7-3BF4-257B-9846E182252E}"/>
              </a:ext>
            </a:extLst>
          </p:cNvPr>
          <p:cNvSpPr/>
          <p:nvPr/>
        </p:nvSpPr>
        <p:spPr>
          <a:xfrm>
            <a:off x="0" y="1401490"/>
            <a:ext cx="12192000" cy="704088"/>
          </a:xfrm>
          <a:prstGeom prst="rect">
            <a:avLst/>
          </a:prstGeom>
          <a:solidFill>
            <a:srgbClr val="B2C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>
              <a:buClr>
                <a:srgbClr val="4472C4">
                  <a:lumMod val="75000"/>
                </a:srgbClr>
              </a:buClr>
              <a:buSzPct val="90000"/>
            </a:pPr>
            <a:r>
              <a:rPr lang="ar-LB" sz="3600" b="1" cap="all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أَقْرَأُ السُّؤالَ وَأُجيبُ عَنْهُ إِجابَةً تامَّةً: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45F7F4-EF14-3AAA-8168-BBE890279C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4567" y="2293496"/>
            <a:ext cx="4118109" cy="38267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410EB23-98C8-5AFE-8EC3-89CB11FD0EED}"/>
              </a:ext>
            </a:extLst>
          </p:cNvPr>
          <p:cNvSpPr txBox="1"/>
          <p:nvPr/>
        </p:nvSpPr>
        <p:spPr>
          <a:xfrm>
            <a:off x="4838313" y="3720095"/>
            <a:ext cx="6932904" cy="6607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يَأْخُذُ رامي الْكَلْبَ في نُزْهَةٍ قَصيرَةٍ 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كُلَّ مَساءٍ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A39222-321B-4D16-7C79-1BE0C4206D1E}"/>
              </a:ext>
            </a:extLst>
          </p:cNvPr>
          <p:cNvSpPr txBox="1"/>
          <p:nvPr/>
        </p:nvSpPr>
        <p:spPr>
          <a:xfrm>
            <a:off x="5849860" y="2346879"/>
            <a:ext cx="57265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مَتى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يَأْخُذُ رامي الْكَلْبَ في نُزْهَةٍ قَصيرَةٍ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724531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F6984F6-876A-05F3-2135-68262A4323D3}"/>
              </a:ext>
            </a:extLst>
          </p:cNvPr>
          <p:cNvSpPr/>
          <p:nvPr/>
        </p:nvSpPr>
        <p:spPr>
          <a:xfrm>
            <a:off x="0" y="698505"/>
            <a:ext cx="12192000" cy="704088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/>
            <a:r>
              <a:rPr lang="ar-LB" sz="3600" b="1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تَعَلَّمْنا الْيَوْمَ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E75A662-3947-035E-55D9-013B358C64B5}"/>
              </a:ext>
            </a:extLst>
          </p:cNvPr>
          <p:cNvSpPr/>
          <p:nvPr/>
        </p:nvSpPr>
        <p:spPr>
          <a:xfrm>
            <a:off x="0" y="1401490"/>
            <a:ext cx="12192000" cy="704088"/>
          </a:xfrm>
          <a:prstGeom prst="rect">
            <a:avLst/>
          </a:prstGeom>
          <a:solidFill>
            <a:srgbClr val="B2C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>
              <a:buClr>
                <a:srgbClr val="4472C4">
                  <a:lumMod val="75000"/>
                </a:srgbClr>
              </a:buClr>
              <a:buSzPct val="90000"/>
            </a:pPr>
            <a:r>
              <a:rPr lang="ar-LB" sz="3600" b="1" cap="all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تَعَرُّفُ أَساليبِ الْاِسْتِفْهامِ بِصِيَغِها الْأَكْثَرِ تَداوُلًا وَمُحاكاتُها.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A6EC3E-D328-2079-2CE8-42D3094F7BF8}"/>
              </a:ext>
            </a:extLst>
          </p:cNvPr>
          <p:cNvSpPr txBox="1"/>
          <p:nvPr/>
        </p:nvSpPr>
        <p:spPr>
          <a:xfrm flipH="1">
            <a:off x="495300" y="2099910"/>
            <a:ext cx="111828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LB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/>
                <a:cs typeface="Adobe Arabic"/>
              </a:rPr>
              <a:t>أَنَّ أُسْلوبَ الْاِسْتِفْهامِ هُوَ أُسْلوبٌ نَسْأَلُ </a:t>
            </a:r>
            <a:r>
              <a:rPr lang="ar-LB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/>
                <a:cs typeface="Adobe Arabic"/>
              </a:rPr>
              <a:t>بِواسِطَتِهِ عَمّا </a:t>
            </a:r>
            <a:r>
              <a:rPr lang="ar-LB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/>
                <a:cs typeface="Adobe Arabic"/>
              </a:rPr>
              <a:t>نُريدُ مَعْرِفَتَهُ وَنَسْأَلُ بِاسْتِخْدامِ كَلِماتٍ تُساعِدُنا عَلى الْاِسْتِفْسارِ. مِثالٌ: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Adobe Arabic"/>
              <a:cs typeface="Adobe Arabic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432BC60-58C2-3C92-CACC-25BBE48866C4}"/>
              </a:ext>
            </a:extLst>
          </p:cNvPr>
          <p:cNvSpPr/>
          <p:nvPr/>
        </p:nvSpPr>
        <p:spPr>
          <a:xfrm>
            <a:off x="7983862" y="2876970"/>
            <a:ext cx="1188720" cy="548640"/>
          </a:xfrm>
          <a:prstGeom prst="roundRect">
            <a:avLst/>
          </a:prstGeom>
          <a:solidFill>
            <a:srgbClr val="E4FBD8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كَيْفَ؟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A95D8EA-EC36-D4D1-F841-BD79F10F2D5D}"/>
              </a:ext>
            </a:extLst>
          </p:cNvPr>
          <p:cNvSpPr/>
          <p:nvPr/>
        </p:nvSpPr>
        <p:spPr>
          <a:xfrm>
            <a:off x="7983862" y="3592283"/>
            <a:ext cx="1188720" cy="548640"/>
          </a:xfrm>
          <a:prstGeom prst="roundRect">
            <a:avLst/>
          </a:prstGeom>
          <a:solidFill>
            <a:srgbClr val="E4FBD8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أَيْنَ ؟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46B8C2C-E099-E0D3-9387-10ADF4330FF5}"/>
              </a:ext>
            </a:extLst>
          </p:cNvPr>
          <p:cNvSpPr/>
          <p:nvPr/>
        </p:nvSpPr>
        <p:spPr>
          <a:xfrm>
            <a:off x="7983862" y="4307596"/>
            <a:ext cx="1188720" cy="548640"/>
          </a:xfrm>
          <a:prstGeom prst="roundRect">
            <a:avLst/>
          </a:prstGeom>
          <a:solidFill>
            <a:srgbClr val="E4FBD8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مَتى؟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62CBFE2-E343-0FD3-0FFF-0CA41CE9F976}"/>
              </a:ext>
            </a:extLst>
          </p:cNvPr>
          <p:cNvSpPr/>
          <p:nvPr/>
        </p:nvSpPr>
        <p:spPr>
          <a:xfrm>
            <a:off x="7983862" y="5022909"/>
            <a:ext cx="1188720" cy="548640"/>
          </a:xfrm>
          <a:prstGeom prst="roundRect">
            <a:avLst/>
          </a:prstGeom>
          <a:solidFill>
            <a:srgbClr val="E4FBD8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مَنْ؟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97B2054-9F34-6F49-AF95-A4C5E0030756}"/>
              </a:ext>
            </a:extLst>
          </p:cNvPr>
          <p:cNvSpPr/>
          <p:nvPr/>
        </p:nvSpPr>
        <p:spPr>
          <a:xfrm>
            <a:off x="7983862" y="5738222"/>
            <a:ext cx="1188720" cy="548640"/>
          </a:xfrm>
          <a:prstGeom prst="roundRect">
            <a:avLst/>
          </a:prstGeom>
          <a:solidFill>
            <a:srgbClr val="E4FBD8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ماذا؟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9467773-5F2D-F661-9E6F-274304C03AA8}"/>
              </a:ext>
            </a:extLst>
          </p:cNvPr>
          <p:cNvSpPr/>
          <p:nvPr/>
        </p:nvSpPr>
        <p:spPr>
          <a:xfrm>
            <a:off x="3019418" y="2876970"/>
            <a:ext cx="4572000" cy="548640"/>
          </a:xfrm>
          <a:prstGeom prst="roundRect">
            <a:avLst/>
          </a:prstGeom>
          <a:solidFill>
            <a:srgbClr val="E4FBD8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LB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كَيْفَ حالُ الطَّقْسِ؟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CA58A44-6D9B-53A2-430F-BA453FEB8671}"/>
              </a:ext>
            </a:extLst>
          </p:cNvPr>
          <p:cNvSpPr/>
          <p:nvPr/>
        </p:nvSpPr>
        <p:spPr>
          <a:xfrm>
            <a:off x="3019418" y="3592283"/>
            <a:ext cx="4572000" cy="548640"/>
          </a:xfrm>
          <a:prstGeom prst="roundRect">
            <a:avLst/>
          </a:prstGeom>
          <a:solidFill>
            <a:srgbClr val="E4FBD8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LB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أَيْنَ يَجْلِسُ "بِسْ بِسُ"؟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C1F3DFB-69FD-70D9-0E68-EF963FC13282}"/>
              </a:ext>
            </a:extLst>
          </p:cNvPr>
          <p:cNvSpPr/>
          <p:nvPr/>
        </p:nvSpPr>
        <p:spPr>
          <a:xfrm>
            <a:off x="3019418" y="4307596"/>
            <a:ext cx="4572000" cy="548640"/>
          </a:xfrm>
          <a:prstGeom prst="roundRect">
            <a:avLst/>
          </a:prstGeom>
          <a:solidFill>
            <a:srgbClr val="E4FBD8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LB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مَتى اخْتَفى "بِس ْبِسُ"؟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E1BA5E8-93F5-CB41-89D1-22AD0E8FDD8A}"/>
              </a:ext>
            </a:extLst>
          </p:cNvPr>
          <p:cNvSpPr/>
          <p:nvPr/>
        </p:nvSpPr>
        <p:spPr>
          <a:xfrm>
            <a:off x="3019419" y="5022909"/>
            <a:ext cx="4572000" cy="548640"/>
          </a:xfrm>
          <a:prstGeom prst="roundRect">
            <a:avLst/>
          </a:prstGeom>
          <a:solidFill>
            <a:srgbClr val="E4FBD8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LB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مَنْ سَمِعَ مُواءَ هِرٍّ؟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F56241C9-99ED-DC89-B827-0A15FBD25FFF}"/>
              </a:ext>
            </a:extLst>
          </p:cNvPr>
          <p:cNvSpPr/>
          <p:nvPr/>
        </p:nvSpPr>
        <p:spPr>
          <a:xfrm>
            <a:off x="3019418" y="5738222"/>
            <a:ext cx="4572000" cy="548640"/>
          </a:xfrm>
          <a:prstGeom prst="roundRect">
            <a:avLst/>
          </a:prstGeom>
          <a:solidFill>
            <a:srgbClr val="E4FBD8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LB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ماذا قَدَّمَتْ سُعادُ لِلْهِرِّ الصَّغيرِ؟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797887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FD213AF4-AA09-E4FE-E670-4499000587AC}"/>
              </a:ext>
            </a:extLst>
          </p:cNvPr>
          <p:cNvSpPr txBox="1"/>
          <p:nvPr/>
        </p:nvSpPr>
        <p:spPr>
          <a:xfrm>
            <a:off x="5105401" y="1402593"/>
            <a:ext cx="6578598" cy="43858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ذَهَبَتْ سُعادُ إِلى الْوادي في يَوْمِ الْعُطْلَةِ. </a:t>
            </a:r>
          </a:p>
          <a:p>
            <a:pPr algn="r" rtl="1">
              <a:lnSpc>
                <a:spcPct val="200000"/>
              </a:lnSpc>
            </a:pP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قَطَفَتْ سُعادُ الْوُرودَ وَوَضَعَتْها في السَّلَّةِ. </a:t>
            </a:r>
          </a:p>
          <a:p>
            <a:pPr algn="r" rtl="1">
              <a:lnSpc>
                <a:spcPct val="200000"/>
              </a:lnSpc>
            </a:pP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صَنَعَتْ سُعادُ سِوارًا مِنَ الْوُرودِ.</a:t>
            </a:r>
          </a:p>
          <a:p>
            <a:pPr algn="r" rtl="1">
              <a:lnSpc>
                <a:spcPct val="200000"/>
              </a:lnSpc>
            </a:pP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قَدَّمَتْ سُعادُ السِّوارَ إِلى أُمِّها.  </a:t>
            </a: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D76F60-9A6A-4028-A43E-37129A9098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2302" y="1741438"/>
            <a:ext cx="4568101" cy="42481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B612199-D0AE-1CC0-3971-AB38D68EBCB8}"/>
              </a:ext>
            </a:extLst>
          </p:cNvPr>
          <p:cNvSpPr txBox="1">
            <a:spLocks/>
          </p:cNvSpPr>
          <p:nvPr/>
        </p:nvSpPr>
        <p:spPr>
          <a:xfrm>
            <a:off x="0" y="186082"/>
            <a:ext cx="2681921" cy="351391"/>
          </a:xfrm>
          <a:prstGeom prst="rect">
            <a:avLst/>
          </a:prstGeom>
          <a:solidFill>
            <a:srgbClr val="DEBCC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kern="1200" cap="all" spc="100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LB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تَقْويمٌ تَكْوينِيٌّ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0A892FE-B3D3-8354-00AF-3C7C298A26AC}"/>
              </a:ext>
            </a:extLst>
          </p:cNvPr>
          <p:cNvSpPr/>
          <p:nvPr/>
        </p:nvSpPr>
        <p:spPr>
          <a:xfrm>
            <a:off x="0" y="698505"/>
            <a:ext cx="12192000" cy="704088"/>
          </a:xfrm>
          <a:prstGeom prst="rect">
            <a:avLst/>
          </a:prstGeom>
          <a:solidFill>
            <a:srgbClr val="DEB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/>
            <a:r>
              <a:rPr lang="ar-LB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أَقْرَأُ الْجُمَلَ: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65405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21349-D3F4-BA74-0D41-77DFF66D5B4E}"/>
              </a:ext>
            </a:extLst>
          </p:cNvPr>
          <p:cNvSpPr txBox="1">
            <a:spLocks/>
          </p:cNvSpPr>
          <p:nvPr/>
        </p:nvSpPr>
        <p:spPr>
          <a:xfrm>
            <a:off x="0" y="186082"/>
            <a:ext cx="2681921" cy="351391"/>
          </a:xfrm>
          <a:prstGeom prst="rect">
            <a:avLst/>
          </a:prstGeom>
          <a:solidFill>
            <a:srgbClr val="DEBCC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kern="1200" cap="all" spc="100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LB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تَقْويمٌ تَكْوينِيٌّ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E9F3000-B484-80CD-C4F2-D517255A5481}"/>
              </a:ext>
            </a:extLst>
          </p:cNvPr>
          <p:cNvSpPr/>
          <p:nvPr/>
        </p:nvSpPr>
        <p:spPr>
          <a:xfrm>
            <a:off x="0" y="698505"/>
            <a:ext cx="12192000" cy="704088"/>
          </a:xfrm>
          <a:prstGeom prst="rect">
            <a:avLst/>
          </a:prstGeom>
          <a:solidFill>
            <a:srgbClr val="DEB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/>
            <a:r>
              <a:rPr lang="ar-LB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أَقْرَأُ السُّؤالَ وَأُجيبُ عَنْهُ إِجابَةً تامَّةً: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E10008-BFF8-E1CB-4506-461A99D29BD3}"/>
              </a:ext>
            </a:extLst>
          </p:cNvPr>
          <p:cNvSpPr txBox="1"/>
          <p:nvPr/>
        </p:nvSpPr>
        <p:spPr>
          <a:xfrm>
            <a:off x="5864468" y="2017206"/>
            <a:ext cx="589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مَنْ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ذَهَبَ إِلى الْوادي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62A8F9-F914-B250-F656-835CDA4009AD}"/>
              </a:ext>
            </a:extLst>
          </p:cNvPr>
          <p:cNvSpPr txBox="1"/>
          <p:nvPr/>
        </p:nvSpPr>
        <p:spPr>
          <a:xfrm>
            <a:off x="5817575" y="3531212"/>
            <a:ext cx="5943603" cy="6685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chemeClr val="bg1">
                    <a:lumMod val="7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....................................................</a:t>
            </a:r>
            <a:endParaRPr lang="en-US" sz="36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DF02BC-1A40-05B5-D557-9498B3984A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2302" y="1741438"/>
            <a:ext cx="4568101" cy="424814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23076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5DB346C1-E896-7942-106E-420AA7558F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343" y="1417411"/>
            <a:ext cx="5584405" cy="519500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1CE19C8-824F-283F-E7FE-0E6F27D497CC}"/>
              </a:ext>
            </a:extLst>
          </p:cNvPr>
          <p:cNvSpPr txBox="1">
            <a:spLocks/>
          </p:cNvSpPr>
          <p:nvPr/>
        </p:nvSpPr>
        <p:spPr>
          <a:xfrm>
            <a:off x="7270595" y="2901536"/>
            <a:ext cx="4371276" cy="944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  <a:buClr>
                <a:srgbClr val="5B9BD5"/>
              </a:buClr>
              <a:buSzPct val="100000"/>
              <a:buFontTx/>
              <a:buNone/>
              <a:tabLst/>
              <a:defRPr/>
            </a:pPr>
            <a:r>
              <a:rPr kumimoji="0" lang="ar-LB" sz="5400" b="1" i="0" u="none" strike="noStrike" kern="1200" cap="none" spc="0" normalizeH="0" baseline="0" noProof="0" dirty="0">
                <a:ln>
                  <a:noFill/>
                </a:ln>
                <a:solidFill>
                  <a:srgbClr val="2E75B6"/>
                </a:solidFill>
                <a:effectLst/>
                <a:uLnTx/>
                <a:uFillTx/>
                <a:latin typeface="Adobe Arabic" panose="02040503050201090203" pitchFamily="18" charset="-78"/>
                <a:ea typeface="+mn-ea"/>
                <a:cs typeface="Adobe Arabic" panose="02040503050201090203" pitchFamily="18" charset="-78"/>
              </a:rPr>
              <a:t>طابَ يَوْمُكُمْ يا أَعِزّائي!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2E75B6"/>
              </a:solidFill>
              <a:effectLst/>
              <a:uLnTx/>
              <a:uFillTx/>
              <a:latin typeface="Adobe Arabic" panose="02040503050201090203" pitchFamily="18" charset="-78"/>
              <a:ea typeface="+mn-ea"/>
              <a:cs typeface="Adobe Arabic" panose="02040503050201090203" pitchFamily="18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F2076CD-6921-D7F3-BBE0-09C10D4FBEEE}"/>
              </a:ext>
            </a:extLst>
          </p:cNvPr>
          <p:cNvSpPr/>
          <p:nvPr/>
        </p:nvSpPr>
        <p:spPr>
          <a:xfrm>
            <a:off x="0" y="700513"/>
            <a:ext cx="12192000" cy="704088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2763" marR="0" lvl="1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LB" sz="3500" b="1" i="0" u="none" strike="noStrike" kern="1200" cap="all" spc="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Arabic"/>
                <a:ea typeface="+mn-ea"/>
                <a:cs typeface="Adobe Arabic"/>
              </a:rPr>
              <a:t>تَرْحيبٌ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Arabic"/>
              <a:ea typeface="+mn-ea"/>
              <a:cs typeface="Adobe Arabic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E6AEBB-1DA9-548F-57F1-6ED716FDB856}"/>
              </a:ext>
            </a:extLst>
          </p:cNvPr>
          <p:cNvSpPr txBox="1"/>
          <p:nvPr/>
        </p:nvSpPr>
        <p:spPr>
          <a:xfrm>
            <a:off x="2895601" y="2401689"/>
            <a:ext cx="3174999" cy="1285290"/>
          </a:xfrm>
          <a:prstGeom prst="rect">
            <a:avLst/>
          </a:prstGeom>
          <a:ln w="19050">
            <a:noFill/>
          </a:ln>
        </p:spPr>
        <p:txBody>
          <a:bodyPr vert="horz" wrap="square" lIns="91440" tIns="45720" rIns="91440" bIns="45720" rtlCol="0" anchor="ctr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LB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dobe Arabic" panose="02040503050201090203" pitchFamily="18" charset="-78"/>
                <a:ea typeface="+mn-ea"/>
                <a:cs typeface="Adobe Arabic" panose="02040503050201090203" pitchFamily="18" charset="-78"/>
              </a:rPr>
              <a:t>أَهْلًا بِكُمْ في صَفِّ 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LB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dobe Arabic" panose="02040503050201090203" pitchFamily="18" charset="-78"/>
                <a:ea typeface="+mn-ea"/>
                <a:cs typeface="Adobe Arabic" panose="02040503050201090203" pitchFamily="18" charset="-78"/>
              </a:rPr>
              <a:t>الْقَواعِد.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9274374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FD213AF4-AA09-E4FE-E670-4499000587AC}"/>
              </a:ext>
            </a:extLst>
          </p:cNvPr>
          <p:cNvSpPr txBox="1"/>
          <p:nvPr/>
        </p:nvSpPr>
        <p:spPr>
          <a:xfrm>
            <a:off x="5864468" y="2017206"/>
            <a:ext cx="589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مَتى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ذَهَبَتْ سُعادُ إِلى الْوادي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948327-2A28-2019-2F88-2158512AF95A}"/>
              </a:ext>
            </a:extLst>
          </p:cNvPr>
          <p:cNvSpPr txBox="1"/>
          <p:nvPr/>
        </p:nvSpPr>
        <p:spPr>
          <a:xfrm>
            <a:off x="5817575" y="3531212"/>
            <a:ext cx="5943603" cy="6685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chemeClr val="bg1">
                    <a:lumMod val="7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....................................................</a:t>
            </a:r>
            <a:endParaRPr lang="en-US" sz="3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856EBF-0631-59B0-84A8-F9ECCFB88853}"/>
              </a:ext>
            </a:extLst>
          </p:cNvPr>
          <p:cNvSpPr txBox="1">
            <a:spLocks/>
          </p:cNvSpPr>
          <p:nvPr/>
        </p:nvSpPr>
        <p:spPr>
          <a:xfrm>
            <a:off x="0" y="186082"/>
            <a:ext cx="2681921" cy="351391"/>
          </a:xfrm>
          <a:prstGeom prst="rect">
            <a:avLst/>
          </a:prstGeom>
          <a:solidFill>
            <a:srgbClr val="DEBCC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kern="1200" cap="all" spc="100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LB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تَقْويمٌ تَكْوينِيٌّ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DC42846-3D90-775E-EAA5-2EB812117F4D}"/>
              </a:ext>
            </a:extLst>
          </p:cNvPr>
          <p:cNvSpPr/>
          <p:nvPr/>
        </p:nvSpPr>
        <p:spPr>
          <a:xfrm>
            <a:off x="0" y="698505"/>
            <a:ext cx="12192000" cy="704088"/>
          </a:xfrm>
          <a:prstGeom prst="rect">
            <a:avLst/>
          </a:prstGeom>
          <a:solidFill>
            <a:srgbClr val="DEB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/>
            <a:r>
              <a:rPr lang="ar-LB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أَقْرَأُ السُّؤالَ وَأُجيبُ عَنْهُ إِجابَةً تامَّةً: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1FA2E5-20EF-0229-4143-8DE4927DAF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2302" y="1741438"/>
            <a:ext cx="4568101" cy="424814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534898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7132F-2B65-CF3A-D4BF-77F9078B3354}"/>
              </a:ext>
            </a:extLst>
          </p:cNvPr>
          <p:cNvSpPr txBox="1">
            <a:spLocks/>
          </p:cNvSpPr>
          <p:nvPr/>
        </p:nvSpPr>
        <p:spPr>
          <a:xfrm>
            <a:off x="0" y="186082"/>
            <a:ext cx="2681921" cy="351391"/>
          </a:xfrm>
          <a:prstGeom prst="rect">
            <a:avLst/>
          </a:prstGeom>
          <a:solidFill>
            <a:srgbClr val="DEBCC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kern="1200" cap="all" spc="100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LB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تَقْويمٌ تَكْوينِيٌّ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AF63728-255C-D31E-B546-2CD70ED5D90D}"/>
              </a:ext>
            </a:extLst>
          </p:cNvPr>
          <p:cNvSpPr/>
          <p:nvPr/>
        </p:nvSpPr>
        <p:spPr>
          <a:xfrm>
            <a:off x="0" y="698505"/>
            <a:ext cx="12192000" cy="704088"/>
          </a:xfrm>
          <a:prstGeom prst="rect">
            <a:avLst/>
          </a:prstGeom>
          <a:solidFill>
            <a:srgbClr val="DEB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/>
            <a:r>
              <a:rPr lang="ar-LB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أَقْرَأُ السُّؤالَ وَأُجيبُ عَنْهُ إِجابَةً تامَّةً: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B7C28B-5245-A670-5FF0-083A46BE2CE6}"/>
              </a:ext>
            </a:extLst>
          </p:cNvPr>
          <p:cNvSpPr txBox="1"/>
          <p:nvPr/>
        </p:nvSpPr>
        <p:spPr>
          <a:xfrm>
            <a:off x="5762868" y="2017206"/>
            <a:ext cx="589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أَيْنَ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وَضَعَتْ سُعادُ الْوُرودَ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0E71CB-16C1-6DF9-2B41-466827BDF67C}"/>
              </a:ext>
            </a:extLst>
          </p:cNvPr>
          <p:cNvSpPr txBox="1"/>
          <p:nvPr/>
        </p:nvSpPr>
        <p:spPr>
          <a:xfrm>
            <a:off x="5817575" y="3531212"/>
            <a:ext cx="5943603" cy="6685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chemeClr val="bg1">
                    <a:lumMod val="7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....................................................</a:t>
            </a:r>
            <a:endParaRPr lang="en-US" sz="36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022CFB-E0A0-BE7E-9154-C1E8226A37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2302" y="1741438"/>
            <a:ext cx="4568101" cy="424814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4035878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847E7-D06D-A0D1-BFA7-B8EAD42F9898}"/>
              </a:ext>
            </a:extLst>
          </p:cNvPr>
          <p:cNvSpPr txBox="1">
            <a:spLocks/>
          </p:cNvSpPr>
          <p:nvPr/>
        </p:nvSpPr>
        <p:spPr>
          <a:xfrm>
            <a:off x="0" y="186082"/>
            <a:ext cx="2681921" cy="351391"/>
          </a:xfrm>
          <a:prstGeom prst="rect">
            <a:avLst/>
          </a:prstGeom>
          <a:solidFill>
            <a:srgbClr val="DEBCC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kern="1200" cap="all" spc="100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LB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تَقْويمٌ تَكْوينِيٌّ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356062C-57AC-FA38-A6C2-CFB4215CFC86}"/>
              </a:ext>
            </a:extLst>
          </p:cNvPr>
          <p:cNvSpPr/>
          <p:nvPr/>
        </p:nvSpPr>
        <p:spPr>
          <a:xfrm>
            <a:off x="0" y="698505"/>
            <a:ext cx="12192000" cy="704088"/>
          </a:xfrm>
          <a:prstGeom prst="rect">
            <a:avLst/>
          </a:prstGeom>
          <a:solidFill>
            <a:srgbClr val="DEB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/>
            <a:r>
              <a:rPr lang="ar-LB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أَقْرَأُ السُّؤالَ وَأُجيبُ عَنْهُ إِجابَةً تامَّةً: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1D269A-4EDB-26FB-9859-44F05CF9ECE2}"/>
              </a:ext>
            </a:extLst>
          </p:cNvPr>
          <p:cNvSpPr txBox="1"/>
          <p:nvPr/>
        </p:nvSpPr>
        <p:spPr>
          <a:xfrm>
            <a:off x="5864468" y="2017206"/>
            <a:ext cx="589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ماذا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صَنَعَتْ سُعادُ مِنَ الْوُرودِ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79536B-9D3C-1912-1427-0CF5E8825FC9}"/>
              </a:ext>
            </a:extLst>
          </p:cNvPr>
          <p:cNvSpPr txBox="1"/>
          <p:nvPr/>
        </p:nvSpPr>
        <p:spPr>
          <a:xfrm>
            <a:off x="5817575" y="3531212"/>
            <a:ext cx="5943603" cy="6685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chemeClr val="bg1">
                    <a:lumMod val="7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....................................................</a:t>
            </a:r>
            <a:endParaRPr lang="en-US" sz="36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4255CD-DDC5-1F39-3B33-52DC9494C3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2302" y="1742868"/>
            <a:ext cx="4568101" cy="42452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426747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EF935-1D2F-24E0-5697-A6F3B473A820}"/>
              </a:ext>
            </a:extLst>
          </p:cNvPr>
          <p:cNvSpPr txBox="1">
            <a:spLocks/>
          </p:cNvSpPr>
          <p:nvPr/>
        </p:nvSpPr>
        <p:spPr>
          <a:xfrm>
            <a:off x="0" y="186082"/>
            <a:ext cx="2681921" cy="351391"/>
          </a:xfrm>
          <a:prstGeom prst="rect">
            <a:avLst/>
          </a:prstGeom>
          <a:solidFill>
            <a:srgbClr val="DEBCC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kern="1200" cap="all" spc="100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LB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تَقْويمٌ تَكْوينِيٌّ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0A19DF5-A7B0-A8DF-A1C7-675E514204FF}"/>
              </a:ext>
            </a:extLst>
          </p:cNvPr>
          <p:cNvSpPr/>
          <p:nvPr/>
        </p:nvSpPr>
        <p:spPr>
          <a:xfrm>
            <a:off x="0" y="698505"/>
            <a:ext cx="12192000" cy="704088"/>
          </a:xfrm>
          <a:prstGeom prst="rect">
            <a:avLst/>
          </a:prstGeom>
          <a:solidFill>
            <a:srgbClr val="DEB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/>
            <a:r>
              <a:rPr lang="ar-LB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أَقْرَأُ السُّؤالَ وَأُجيبُ عَنْهُ إِجابَةً تامَّةً: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464CB9-F483-C5BA-60BA-44CB5A918A35}"/>
              </a:ext>
            </a:extLst>
          </p:cNvPr>
          <p:cNvSpPr txBox="1"/>
          <p:nvPr/>
        </p:nvSpPr>
        <p:spPr>
          <a:xfrm>
            <a:off x="5864468" y="2017206"/>
            <a:ext cx="589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إِلى 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مَنْ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قَدَّمَتْ سُعادُ السِّوارَ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A819BC-3AC6-CE90-E0AE-DA9E81EE8ED5}"/>
              </a:ext>
            </a:extLst>
          </p:cNvPr>
          <p:cNvSpPr txBox="1"/>
          <p:nvPr/>
        </p:nvSpPr>
        <p:spPr>
          <a:xfrm>
            <a:off x="5817575" y="3531212"/>
            <a:ext cx="5943603" cy="6685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chemeClr val="bg1">
                    <a:lumMod val="7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....................................................</a:t>
            </a:r>
            <a:endParaRPr lang="en-US" sz="36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AC4227-8B88-4C04-94DD-F541732718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5347" y="1742868"/>
            <a:ext cx="4562010" cy="42452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997865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FD213AF4-AA09-E4FE-E670-4499000587AC}"/>
              </a:ext>
            </a:extLst>
          </p:cNvPr>
          <p:cNvSpPr txBox="1"/>
          <p:nvPr/>
        </p:nvSpPr>
        <p:spPr>
          <a:xfrm>
            <a:off x="8116550" y="5170259"/>
            <a:ext cx="3569678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إِلى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مَنْ قَدَّمَتْ سُعادُ السِّوارَ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A77F68-42E0-B99C-4BFF-14C72870FB58}"/>
              </a:ext>
            </a:extLst>
          </p:cNvPr>
          <p:cNvSpPr txBox="1"/>
          <p:nvPr/>
        </p:nvSpPr>
        <p:spPr>
          <a:xfrm>
            <a:off x="2144348" y="5170259"/>
            <a:ext cx="4795478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قَدَّمَتْ سُعادُ السِّوارَ 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إِلى أُمِّها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. </a:t>
            </a: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E4C53B-945E-9FB5-0A0B-3E938C1BEBBD}"/>
              </a:ext>
            </a:extLst>
          </p:cNvPr>
          <p:cNvSpPr txBox="1"/>
          <p:nvPr/>
        </p:nvSpPr>
        <p:spPr>
          <a:xfrm>
            <a:off x="2144348" y="4279278"/>
            <a:ext cx="47954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صَنَعَتْ سُعادُ 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سِوارًا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مِنَ الْوُرودِ.</a:t>
            </a: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4670A9-6E37-1796-A527-295BCC634D2C}"/>
              </a:ext>
            </a:extLst>
          </p:cNvPr>
          <p:cNvSpPr txBox="1"/>
          <p:nvPr/>
        </p:nvSpPr>
        <p:spPr>
          <a:xfrm>
            <a:off x="2144348" y="3388298"/>
            <a:ext cx="47954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وَضَعَتْ سُعادُ الْوُرودَ 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السَّلَّةِ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E137A7-FA52-7090-6BDE-6B33C63D7CBA}"/>
              </a:ext>
            </a:extLst>
          </p:cNvPr>
          <p:cNvSpPr txBox="1"/>
          <p:nvPr/>
        </p:nvSpPr>
        <p:spPr>
          <a:xfrm>
            <a:off x="1439858" y="2497318"/>
            <a:ext cx="5499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ذَهَبَتْ سُعادُ إِلى الْوادي 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يَوْمِ الْعُطْلَةِ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.  </a:t>
            </a: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C6B43A-8F96-CE50-4B4C-DE8DE0E09BBE}"/>
              </a:ext>
            </a:extLst>
          </p:cNvPr>
          <p:cNvSpPr txBox="1"/>
          <p:nvPr/>
        </p:nvSpPr>
        <p:spPr>
          <a:xfrm>
            <a:off x="8818862" y="1612588"/>
            <a:ext cx="2867366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مَنْ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ذَهَبَ إِلى الْوادي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85E9361-28D1-7C9C-C145-F9E09258362F}"/>
              </a:ext>
            </a:extLst>
          </p:cNvPr>
          <p:cNvSpPr txBox="1"/>
          <p:nvPr/>
        </p:nvSpPr>
        <p:spPr>
          <a:xfrm>
            <a:off x="2144348" y="1612588"/>
            <a:ext cx="4795478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ذَهَبَتْ 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سُعادُ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إِلى الْوادي.</a:t>
            </a: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9F2F2CE-E457-5385-82CC-81657859F073}"/>
              </a:ext>
            </a:extLst>
          </p:cNvPr>
          <p:cNvSpPr txBox="1"/>
          <p:nvPr/>
        </p:nvSpPr>
        <p:spPr>
          <a:xfrm>
            <a:off x="7934843" y="2497318"/>
            <a:ext cx="37513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مَتى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ذَهَبَتْ سُعادُ إِلى الْوادي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EEE5743-F3AB-5086-FEBB-926CB40C3FCD}"/>
              </a:ext>
            </a:extLst>
          </p:cNvPr>
          <p:cNvSpPr txBox="1"/>
          <p:nvPr/>
        </p:nvSpPr>
        <p:spPr>
          <a:xfrm>
            <a:off x="8298258" y="3388299"/>
            <a:ext cx="33879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أَيْنَ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وَضَعَتْ سُعادُ الْوُرودَ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D7BBFB3-A6B4-E90C-1E6E-44342A9AA22F}"/>
              </a:ext>
            </a:extLst>
          </p:cNvPr>
          <p:cNvSpPr txBox="1"/>
          <p:nvPr/>
        </p:nvSpPr>
        <p:spPr>
          <a:xfrm>
            <a:off x="8066551" y="4279280"/>
            <a:ext cx="36196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ماذا</a:t>
            </a: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صَنَعَتْ سُعادُ مِنَ الْوُرودِ</a:t>
            </a:r>
            <a:r>
              <a:rPr lang="ar-LB" sz="3600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lang="en-US" sz="3600" dirty="0">
              <a:solidFill>
                <a:srgbClr val="C00000"/>
              </a:solidFill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00A23B5-BC3A-6A41-197F-CE6D3C8ED371}"/>
              </a:ext>
            </a:extLst>
          </p:cNvPr>
          <p:cNvCxnSpPr>
            <a:cxnSpLocks/>
          </p:cNvCxnSpPr>
          <p:nvPr/>
        </p:nvCxnSpPr>
        <p:spPr>
          <a:xfrm flipH="1">
            <a:off x="7152904" y="2032348"/>
            <a:ext cx="914400" cy="0"/>
          </a:xfrm>
          <a:prstGeom prst="line">
            <a:avLst/>
          </a:prstGeom>
          <a:ln w="76200" cap="flat" cmpd="sng" algn="ctr">
            <a:solidFill>
              <a:srgbClr val="74C27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EFF8FCD7-6866-4535-833B-06C504CFA0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9612" y="3046965"/>
            <a:ext cx="2823572" cy="26258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EB366A-F81B-41B3-A992-FF55AED9505C}"/>
              </a:ext>
            </a:extLst>
          </p:cNvPr>
          <p:cNvSpPr txBox="1">
            <a:spLocks/>
          </p:cNvSpPr>
          <p:nvPr/>
        </p:nvSpPr>
        <p:spPr>
          <a:xfrm>
            <a:off x="0" y="186082"/>
            <a:ext cx="2681921" cy="351391"/>
          </a:xfrm>
          <a:prstGeom prst="rect">
            <a:avLst/>
          </a:prstGeom>
          <a:solidFill>
            <a:srgbClr val="DEBCC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kern="1200" cap="all" spc="100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LB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تَقْويمٌ تَكْوينِيٌّ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3BEC1AB-2B71-F2AF-4589-91AEB50BABEF}"/>
              </a:ext>
            </a:extLst>
          </p:cNvPr>
          <p:cNvSpPr/>
          <p:nvPr/>
        </p:nvSpPr>
        <p:spPr>
          <a:xfrm>
            <a:off x="0" y="698505"/>
            <a:ext cx="12192000" cy="704088"/>
          </a:xfrm>
          <a:prstGeom prst="rect">
            <a:avLst/>
          </a:prstGeom>
          <a:solidFill>
            <a:srgbClr val="DEB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/>
            <a:r>
              <a:rPr lang="ar-LB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أَقْرَأُ السُّؤالَ وَأُجيبُ عَنْهُ إِجابَةً تامَّةً: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9CF487A-FAD4-6AC2-7CA0-4C7F388D0A8A}"/>
              </a:ext>
            </a:extLst>
          </p:cNvPr>
          <p:cNvCxnSpPr>
            <a:cxnSpLocks/>
          </p:cNvCxnSpPr>
          <p:nvPr/>
        </p:nvCxnSpPr>
        <p:spPr>
          <a:xfrm flipH="1">
            <a:off x="7152904" y="2903419"/>
            <a:ext cx="914400" cy="0"/>
          </a:xfrm>
          <a:prstGeom prst="line">
            <a:avLst/>
          </a:prstGeom>
          <a:ln w="76200" cap="flat" cmpd="sng" algn="ctr">
            <a:solidFill>
              <a:srgbClr val="74C27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6A73F5B-B4EB-4A7D-D20C-18F4F32EAD21}"/>
              </a:ext>
            </a:extLst>
          </p:cNvPr>
          <p:cNvCxnSpPr>
            <a:cxnSpLocks/>
          </p:cNvCxnSpPr>
          <p:nvPr/>
        </p:nvCxnSpPr>
        <p:spPr>
          <a:xfrm flipH="1">
            <a:off x="7152904" y="3774490"/>
            <a:ext cx="914400" cy="0"/>
          </a:xfrm>
          <a:prstGeom prst="line">
            <a:avLst/>
          </a:prstGeom>
          <a:ln w="76200" cap="flat" cmpd="sng" algn="ctr">
            <a:solidFill>
              <a:srgbClr val="74C27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2237713-259D-F2FA-E75D-0F77353874E7}"/>
              </a:ext>
            </a:extLst>
          </p:cNvPr>
          <p:cNvCxnSpPr>
            <a:cxnSpLocks/>
          </p:cNvCxnSpPr>
          <p:nvPr/>
        </p:nvCxnSpPr>
        <p:spPr>
          <a:xfrm flipH="1">
            <a:off x="7152904" y="4645560"/>
            <a:ext cx="914400" cy="2194"/>
          </a:xfrm>
          <a:prstGeom prst="line">
            <a:avLst/>
          </a:prstGeom>
          <a:ln w="76200" cap="flat" cmpd="sng" algn="ctr">
            <a:solidFill>
              <a:srgbClr val="74C27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F1D7ECD-3283-AE64-408A-C8635C5A7506}"/>
              </a:ext>
            </a:extLst>
          </p:cNvPr>
          <p:cNvCxnSpPr>
            <a:cxnSpLocks/>
          </p:cNvCxnSpPr>
          <p:nvPr/>
        </p:nvCxnSpPr>
        <p:spPr>
          <a:xfrm flipH="1">
            <a:off x="7152904" y="5518824"/>
            <a:ext cx="914400" cy="2194"/>
          </a:xfrm>
          <a:prstGeom prst="line">
            <a:avLst/>
          </a:prstGeom>
          <a:ln w="76200" cap="flat" cmpd="sng" algn="ctr">
            <a:solidFill>
              <a:srgbClr val="74C27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28270015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835B6DE5-0085-415E-360A-F73AF8F2F535}"/>
              </a:ext>
            </a:extLst>
          </p:cNvPr>
          <p:cNvSpPr txBox="1"/>
          <p:nvPr/>
        </p:nvSpPr>
        <p:spPr>
          <a:xfrm>
            <a:off x="4635501" y="1402593"/>
            <a:ext cx="7033846" cy="417806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يَزْرَعُ أَبو تامِرٍ الْخُضارَ في الْحَديقَةِ.</a:t>
            </a:r>
          </a:p>
          <a:p>
            <a:pPr algn="r" rtl="1">
              <a:lnSpc>
                <a:spcPct val="150000"/>
              </a:lnSpc>
            </a:pP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يُساعِدُ تامِرٌ أَباهُ في يَوْمِ الْعُطْلَةِ. </a:t>
            </a:r>
          </a:p>
          <a:p>
            <a:pPr algn="r" rtl="1">
              <a:lnSpc>
                <a:spcPct val="150000"/>
              </a:lnSpc>
            </a:pP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يَرْوي أَبو تامِرٍ الْخُضارَ كُلَّ يَوْمٍ. </a:t>
            </a:r>
          </a:p>
          <a:p>
            <a:pPr algn="r" rtl="1">
              <a:lnSpc>
                <a:spcPct val="150000"/>
              </a:lnSpc>
            </a:pP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يَقْطِفُ أَبو تامِرٍ الْبَنَدورَةَ وَالْخِيارَ مِنَ الْحَديقَةِ، وَيَبيعُها في السّوقِ. 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65C269B-36D2-D31B-9BB6-632C5C389937}"/>
              </a:ext>
            </a:extLst>
          </p:cNvPr>
          <p:cNvSpPr/>
          <p:nvPr/>
        </p:nvSpPr>
        <p:spPr>
          <a:xfrm>
            <a:off x="0" y="698505"/>
            <a:ext cx="12156831" cy="684818"/>
          </a:xfrm>
          <a:prstGeom prst="rect">
            <a:avLst/>
          </a:prstGeom>
          <a:solidFill>
            <a:srgbClr val="B2C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/>
            <a:r>
              <a:rPr lang="ar-LB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أَقْرَأُ الْجُمَلَ: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CE1995C-A188-249C-520F-7E99E922F074}"/>
              </a:ext>
            </a:extLst>
          </p:cNvPr>
          <p:cNvSpPr txBox="1">
            <a:spLocks/>
          </p:cNvSpPr>
          <p:nvPr/>
        </p:nvSpPr>
        <p:spPr>
          <a:xfrm>
            <a:off x="0" y="186082"/>
            <a:ext cx="2681921" cy="351391"/>
          </a:xfrm>
          <a:prstGeom prst="rect">
            <a:avLst/>
          </a:prstGeom>
          <a:solidFill>
            <a:srgbClr val="658DCD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kern="1200" cap="all" spc="100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LB" sz="1800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تَمْرينٌ إِضافِيٌّ</a:t>
            </a:r>
          </a:p>
        </p:txBody>
      </p:sp>
      <p:pic>
        <p:nvPicPr>
          <p:cNvPr id="2" name="Picture 1" descr="A picture containing diagram&#10;&#10;Description automatically generated">
            <a:extLst>
              <a:ext uri="{FF2B5EF4-FFF2-40B4-BE49-F238E27FC236}">
                <a16:creationId xmlns:a16="http://schemas.microsoft.com/office/drawing/2014/main" id="{B9541DC9-3BA5-8FA4-7B5D-E96992F03C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19" y="2091536"/>
            <a:ext cx="4107194" cy="38195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677092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1E7CF3A9-8689-5192-36D4-C736BE985BB1}"/>
              </a:ext>
            </a:extLst>
          </p:cNvPr>
          <p:cNvSpPr txBox="1"/>
          <p:nvPr/>
        </p:nvSpPr>
        <p:spPr>
          <a:xfrm>
            <a:off x="5767754" y="1484654"/>
            <a:ext cx="5873261" cy="452431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r" rtl="1"/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مَنْ يَزْرَعُ الْخُضارَ؟</a:t>
            </a:r>
          </a:p>
          <a:p>
            <a:pPr algn="r" rtl="1"/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أَيْنَ يَزْرَعُ أَبو تامِرٍ الْخُضارَ؟ </a:t>
            </a:r>
          </a:p>
          <a:p>
            <a:pPr algn="r" rtl="1"/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مَنْ يُساعِدُ أَبا تامِرٍ في الزَّرْعِ؟ </a:t>
            </a:r>
          </a:p>
          <a:p>
            <a:pPr algn="r" rtl="1"/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مَتى يُساعِدُ تامِرٌ والِدَهُ؟ </a:t>
            </a:r>
          </a:p>
          <a:p>
            <a:pPr algn="r" rtl="1"/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ماذا يَرْوي أَبو تامِرٍ؟</a:t>
            </a:r>
          </a:p>
          <a:p>
            <a:pPr algn="r" rtl="1"/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مَتى يَرْوي أَبو تامِرٍ الْخُضارَ؟</a:t>
            </a:r>
          </a:p>
          <a:p>
            <a:pPr algn="r" rtl="1"/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ماذا يَقْطِفُ أَبو تامِرٍ مِنَ الْحَديقَةِ؟ </a:t>
            </a:r>
          </a:p>
          <a:p>
            <a:pPr algn="r" rtl="1"/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أَيْنَ يَبيعُ أَبو تامِرٍ الْخُضارَ؟  </a:t>
            </a:r>
          </a:p>
        </p:txBody>
      </p:sp>
      <p:pic>
        <p:nvPicPr>
          <p:cNvPr id="4" name="Picture 3" descr="A picture containing diagram&#10;&#10;Description automatically generated">
            <a:extLst>
              <a:ext uri="{FF2B5EF4-FFF2-40B4-BE49-F238E27FC236}">
                <a16:creationId xmlns:a16="http://schemas.microsoft.com/office/drawing/2014/main" id="{55003ED6-6B0F-2467-76D4-53A3933BE4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19" y="2091536"/>
            <a:ext cx="4107194" cy="381952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589F5A9-E727-3D71-3122-D353AD27C642}"/>
              </a:ext>
            </a:extLst>
          </p:cNvPr>
          <p:cNvSpPr/>
          <p:nvPr/>
        </p:nvSpPr>
        <p:spPr>
          <a:xfrm>
            <a:off x="0" y="698505"/>
            <a:ext cx="12156831" cy="684818"/>
          </a:xfrm>
          <a:prstGeom prst="rect">
            <a:avLst/>
          </a:prstGeom>
          <a:solidFill>
            <a:srgbClr val="B2C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/>
            <a:r>
              <a:rPr lang="ar-LB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أَقْرَأُ الْجُمَلَ: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ADBAF8-C39A-D5FC-3F33-6AE6B22F2D2E}"/>
              </a:ext>
            </a:extLst>
          </p:cNvPr>
          <p:cNvSpPr txBox="1">
            <a:spLocks/>
          </p:cNvSpPr>
          <p:nvPr/>
        </p:nvSpPr>
        <p:spPr>
          <a:xfrm>
            <a:off x="0" y="186082"/>
            <a:ext cx="2681921" cy="351391"/>
          </a:xfrm>
          <a:prstGeom prst="rect">
            <a:avLst/>
          </a:prstGeom>
          <a:solidFill>
            <a:srgbClr val="658DCD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kern="1200" cap="all" spc="100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LB" sz="1800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تَمْرينٌ إِضافِيٌّ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668609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2A6D6A-057D-471A-1832-1263783C06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635"/>
          <a:stretch/>
        </p:blipFill>
        <p:spPr>
          <a:xfrm>
            <a:off x="0" y="0"/>
            <a:ext cx="12192000" cy="105373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8D47E87-B429-4192-29F6-40462E5989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" r="13"/>
          <a:stretch/>
        </p:blipFill>
        <p:spPr>
          <a:xfrm>
            <a:off x="5414" y="1546412"/>
            <a:ext cx="12181172" cy="53115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702386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48138B71-C00E-401E-AEB1-A12151E232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897" y="1657710"/>
            <a:ext cx="5324205" cy="495311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1195715-5F4D-82DC-CD42-5B5C334BC7F7}"/>
              </a:ext>
            </a:extLst>
          </p:cNvPr>
          <p:cNvSpPr/>
          <p:nvPr/>
        </p:nvSpPr>
        <p:spPr>
          <a:xfrm>
            <a:off x="0" y="698505"/>
            <a:ext cx="12192000" cy="704088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/>
            <a:r>
              <a:rPr lang="ar-LB" sz="3600" b="1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أَهْدافُ الدَّرْسِ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D663A3-51FE-F9C8-C488-F2B223F953E8}"/>
              </a:ext>
            </a:extLst>
          </p:cNvPr>
          <p:cNvSpPr/>
          <p:nvPr/>
        </p:nvSpPr>
        <p:spPr>
          <a:xfrm>
            <a:off x="0" y="1401490"/>
            <a:ext cx="12192000" cy="704088"/>
          </a:xfrm>
          <a:prstGeom prst="rect">
            <a:avLst/>
          </a:prstGeom>
          <a:solidFill>
            <a:srgbClr val="B2C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>
              <a:buClr>
                <a:srgbClr val="4472C4">
                  <a:lumMod val="75000"/>
                </a:srgbClr>
              </a:buClr>
              <a:buSzPct val="90000"/>
            </a:pPr>
            <a:r>
              <a:rPr lang="ar-LB" sz="3600" b="1" cap="all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تَعَرُّفُ أَساليبِ الْاِسْتِفْهامِ بِصِيَغِها الْأَكْثَرِ تَداوُلًا وَمُحاكاتُها.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57825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2538B0E-D6E4-8FE0-6A96-5ADAF7659D0F}"/>
              </a:ext>
            </a:extLst>
          </p:cNvPr>
          <p:cNvSpPr txBox="1"/>
          <p:nvPr/>
        </p:nvSpPr>
        <p:spPr>
          <a:xfrm>
            <a:off x="6940062" y="2404621"/>
            <a:ext cx="46775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r" rtl="1">
              <a:buSzPct val="65000"/>
              <a:buFont typeface="Courier New" panose="02070309020205020404" pitchFamily="49" charset="0"/>
              <a:buChar char="o"/>
            </a:pP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أَرى: أَصِفُ ما أَراهُ في الصّورَةِ. </a:t>
            </a: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538B0E-D6E4-8FE0-6A96-5ADAF7659D0F}"/>
              </a:ext>
            </a:extLst>
          </p:cNvPr>
          <p:cNvSpPr txBox="1"/>
          <p:nvPr/>
        </p:nvSpPr>
        <p:spPr>
          <a:xfrm>
            <a:off x="5503983" y="3459643"/>
            <a:ext cx="6113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r" rtl="1">
              <a:buSzPct val="65000"/>
              <a:buFont typeface="Courier New" panose="02070309020205020404" pitchFamily="49" charset="0"/>
              <a:buChar char="o"/>
            </a:pP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أَعْتَقِدُ: أُفَسِّرُ ما أَعْتَقِدُ أَنَّهُ يَحْدُثُ في الصّورَةِ. </a:t>
            </a: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538B0E-D6E4-8FE0-6A96-5ADAF7659D0F}"/>
              </a:ext>
            </a:extLst>
          </p:cNvPr>
          <p:cNvSpPr txBox="1"/>
          <p:nvPr/>
        </p:nvSpPr>
        <p:spPr>
          <a:xfrm>
            <a:off x="4495800" y="4514666"/>
            <a:ext cx="71217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r" rtl="1">
              <a:buSzPct val="65000"/>
              <a:buFont typeface="Courier New" panose="02070309020205020404" pitchFamily="49" charset="0"/>
              <a:buChar char="o"/>
            </a:pP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أَتَساءَلُ: أَسْأَلُ أَسْئِلَةً لا أَسْتَطيعُ مَعْرِفَةَ إِجاباتِها مِنَ الصّورَةِ. </a:t>
            </a: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5" name="Picture 4" descr="A picture containing icon&#10;&#10;Description automatically generated">
            <a:extLst>
              <a:ext uri="{FF2B5EF4-FFF2-40B4-BE49-F238E27FC236}">
                <a16:creationId xmlns:a16="http://schemas.microsoft.com/office/drawing/2014/main" id="{7E70FE6D-DE50-4434-B161-A741BFE715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097" y="2227575"/>
            <a:ext cx="4228054" cy="393192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EE03974-9BA7-9D82-6765-02FDA04D9775}"/>
              </a:ext>
            </a:extLst>
          </p:cNvPr>
          <p:cNvSpPr/>
          <p:nvPr/>
        </p:nvSpPr>
        <p:spPr>
          <a:xfrm>
            <a:off x="0" y="698505"/>
            <a:ext cx="12192000" cy="704088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/>
            <a:r>
              <a:rPr lang="ar-LB" sz="3600" b="1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نَشاطٌ تَمْهيدِيٌ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FAA0F3-D1BF-9A37-D86F-A87DA62C5150}"/>
              </a:ext>
            </a:extLst>
          </p:cNvPr>
          <p:cNvSpPr/>
          <p:nvPr/>
        </p:nvSpPr>
        <p:spPr>
          <a:xfrm>
            <a:off x="0" y="1401490"/>
            <a:ext cx="12192000" cy="704088"/>
          </a:xfrm>
          <a:prstGeom prst="rect">
            <a:avLst/>
          </a:prstGeom>
          <a:solidFill>
            <a:srgbClr val="B2C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>
              <a:buClr>
                <a:srgbClr val="4472C4">
                  <a:lumMod val="75000"/>
                </a:srgbClr>
              </a:buClr>
              <a:buSzPct val="90000"/>
            </a:pPr>
            <a:r>
              <a:rPr lang="ar-LB" sz="3600" b="1" cap="all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أَنْظُرُ إِلى الصّورَةِ وَأُجيبُ عَنِ الْأَسْئِلَةِ: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50647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E72B3311-9E29-EE7D-780F-1DDE36F430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424" y="1389893"/>
            <a:ext cx="5065152" cy="500986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F0CAD00-446B-8407-FE48-4EEF162803B1}"/>
              </a:ext>
            </a:extLst>
          </p:cNvPr>
          <p:cNvSpPr/>
          <p:nvPr/>
        </p:nvSpPr>
        <p:spPr>
          <a:xfrm>
            <a:off x="0" y="698505"/>
            <a:ext cx="12192000" cy="704088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/>
            <a:r>
              <a:rPr lang="ar-LB" sz="3600" b="1" dirty="0">
                <a:solidFill>
                  <a:schemeClr val="bg1"/>
                </a:solidFill>
              </a:rPr>
              <a:t>الْقِراءَةُ الْجَهْرِيَّةُ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28978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097020" y="1402593"/>
            <a:ext cx="758027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20000"/>
              </a:lnSpc>
            </a:pPr>
            <a:r>
              <a:rPr lang="ar-LB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اِجْتَمَعَتِ الْعائِلَةُ حَوْلَ الطّاوِلَةِ لِتَتَناوَلَ طَعامَ الْغَداءِ. كانَ الْهِرُّ "بِسْ بِسُ" نائِمًا أَمامَ الْمِدْفَأَةِ. لَمَعَ الْبَرْقُ بِقُوَّةٍ. سَأَلَتْ سُعادُ أُمَّها: "كَيْفَ حالُ الطَّقْسِ الْيَوْمَ"؟ </a:t>
            </a:r>
          </a:p>
          <a:p>
            <a:pPr algn="r" rtl="1">
              <a:lnSpc>
                <a:spcPct val="120000"/>
              </a:lnSpc>
            </a:pPr>
            <a:r>
              <a:rPr lang="ar-LB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أَجابَتْها أُمُّها: الطَّقْسُ عاصِفٌ. 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r" rtl="1">
              <a:lnSpc>
                <a:spcPct val="120000"/>
              </a:lnSpc>
            </a:pPr>
            <a:r>
              <a:rPr lang="ar-LB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فَجْأَةً! دَوّى صَوْتُ الرَّعْدِ قَوِيًّا، وَهَطَلَ الْمَطَرُ غَزيرًا غَزيرًا.</a:t>
            </a:r>
          </a:p>
          <a:p>
            <a:pPr algn="r" rtl="1">
              <a:lnSpc>
                <a:spcPct val="120000"/>
              </a:lnSpc>
            </a:pPr>
            <a:r>
              <a:rPr lang="ar-LB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وَالْتَفَتَتْ سُعادُ إِلى "بِسْ بِسِ" فَلَمْ تَجِدْهُ قُرْبَ الْمِدْفَأَةِ. </a:t>
            </a:r>
          </a:p>
        </p:txBody>
      </p:sp>
      <p:pic>
        <p:nvPicPr>
          <p:cNvPr id="4" name="Picture 3" descr="Logo, icon&#10;&#10;Description automatically generated">
            <a:extLst>
              <a:ext uri="{FF2B5EF4-FFF2-40B4-BE49-F238E27FC236}">
                <a16:creationId xmlns:a16="http://schemas.microsoft.com/office/drawing/2014/main" id="{36915CD9-0363-4970-B6F5-79AE60D8E1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44" y="2106682"/>
            <a:ext cx="3736420" cy="347472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7F75FA1-3F4E-24F0-49A5-E3FA8F4B59FA}"/>
              </a:ext>
            </a:extLst>
          </p:cNvPr>
          <p:cNvSpPr/>
          <p:nvPr/>
        </p:nvSpPr>
        <p:spPr>
          <a:xfrm>
            <a:off x="0" y="698505"/>
            <a:ext cx="12192000" cy="704088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/>
            <a:r>
              <a:rPr lang="ar-LB" sz="3600" b="1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سُعادُ تَعْطِفُ عَلى الْهِرِّ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7654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3EAC53C-EA56-4D3F-B00C-C8471E71B3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3844" y="2106682"/>
            <a:ext cx="3736420" cy="34747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292600" y="1402593"/>
            <a:ext cx="7371431" cy="4178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سَأَلَتْ سُعادُ: أَيْنَ "بِسْ بِسُ"؟</a:t>
            </a:r>
          </a:p>
          <a:p>
            <a:pPr algn="r" rtl="1">
              <a:lnSpc>
                <a:spcPct val="150000"/>
              </a:lnSpc>
            </a:pP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ها هُوَ "بِسْ بِسُ" يَقِفُ أَمامَ الْبابِ وَيَموءُ. اِقْتَرَبَتْ مِنْهُ سُعادُ بِفَرَحٍ قائِلَةً لَهُ: "أَيْنَ كُنْتَ؟ لِماذا هَرَبْتَ؟ لَقَدْ قَلِقْتُ عَلَيْكَ".</a:t>
            </a:r>
          </a:p>
          <a:p>
            <a:pPr algn="r" rtl="1">
              <a:lnSpc>
                <a:spcPct val="150000"/>
              </a:lnSpc>
            </a:pPr>
            <a:r>
              <a:rPr lang="ar-LB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سَمِعَتْ سُعادُ مُواءً مُتَواصِلًا في الْخارِجِ. سَأَلَتْ نَفْسَها: "مِنْ أَيْنَ يَأْتي هذا الصَّوْتُ"؟ 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86402B7-0EC2-CE3F-D4B3-25CA208F706A}"/>
              </a:ext>
            </a:extLst>
          </p:cNvPr>
          <p:cNvSpPr/>
          <p:nvPr/>
        </p:nvSpPr>
        <p:spPr>
          <a:xfrm>
            <a:off x="0" y="698505"/>
            <a:ext cx="12192000" cy="704088"/>
          </a:xfrm>
          <a:prstGeom prst="rect">
            <a:avLst/>
          </a:prstGeom>
          <a:solidFill>
            <a:srgbClr val="658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1175" algn="r" rtl="1"/>
            <a:r>
              <a:rPr lang="ar-LB" sz="3600" b="1" dirty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سُعادُ تَعْطِفُ عَلى الْهِرِّ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7066672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4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v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59FCF113A0D7C4FA0E0D409FC67089F" ma:contentTypeVersion="5" ma:contentTypeDescription="Create a new document." ma:contentTypeScope="" ma:versionID="94a21e2c7153a2a1f88d27d053a1fc72">
  <xsd:schema xmlns:xsd="http://www.w3.org/2001/XMLSchema" xmlns:xs="http://www.w3.org/2001/XMLSchema" xmlns:p="http://schemas.microsoft.com/office/2006/metadata/properties" xmlns:ns2="9f85da93-28a0-48c2-a67b-34b8a50d1416" xmlns:ns3="8d4c2fee-b999-4d5d-bdd1-38f9e9270d61" targetNamespace="http://schemas.microsoft.com/office/2006/metadata/properties" ma:root="true" ma:fieldsID="056a299eafde71e1e1183f143c2178f3" ns2:_="" ns3:_="">
    <xsd:import namespace="9f85da93-28a0-48c2-a67b-34b8a50d1416"/>
    <xsd:import namespace="8d4c2fee-b999-4d5d-bdd1-38f9e9270d6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85da93-28a0-48c2-a67b-34b8a50d14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4c2fee-b999-4d5d-bdd1-38f9e9270d61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69D775C-767A-4D2F-BEE2-116947EB9955}">
  <ds:schemaRefs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21B27DD-D856-4F13-910D-EC316952570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8858C72-B281-4174-BAD1-E947036A7F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f85da93-28a0-48c2-a67b-34b8a50d1416"/>
    <ds:schemaRef ds:uri="8d4c2fee-b999-4d5d-bdd1-38f9e9270d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44484</TotalTime>
  <Words>3909</Words>
  <Application>Microsoft Office PowerPoint</Application>
  <PresentationFormat>Widescreen</PresentationFormat>
  <Paragraphs>538</Paragraphs>
  <Slides>47</Slides>
  <Notes>47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47</vt:i4>
      </vt:variant>
    </vt:vector>
  </HeadingPairs>
  <TitlesOfParts>
    <vt:vector size="55" baseType="lpstr">
      <vt:lpstr>Calibri</vt:lpstr>
      <vt:lpstr>Arial</vt:lpstr>
      <vt:lpstr>Tw Cen MT</vt:lpstr>
      <vt:lpstr>Adobe Arabic</vt:lpstr>
      <vt:lpstr>Courier New</vt:lpstr>
      <vt:lpstr>Calibri Light</vt:lpstr>
      <vt:lpstr>Office Theme</vt:lpstr>
      <vt:lpstr>cover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Nabiha Kaiss</dc:creator>
  <cp:lastModifiedBy>Farid Minawi</cp:lastModifiedBy>
  <cp:revision>731</cp:revision>
  <dcterms:created xsi:type="dcterms:W3CDTF">2022-01-03T08:20:22Z</dcterms:created>
  <dcterms:modified xsi:type="dcterms:W3CDTF">2023-10-20T08:00:03Z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0x010100F5E2E8F8499C854F9A11F18483A7E19F</vt:lpwstr>
  </property>
  <property fmtid="{D5CDD505-2E9C-101B-9397-08002B2CF9AE}" pid="3" name="ArticulateGUID">
    <vt:lpwstr>4D701E3E-DDA2-4345-916A-F19649BFCDB9</vt:lpwstr>
  </property>
  <property fmtid="{D5CDD505-2E9C-101B-9397-08002B2CF9AE}" pid="4" name="ArticulatePath">
    <vt:lpwstr>A.G1.U03.L03.IO1 + SEL الفهم الشّفوي- المحور الثالث - الدّرس الثالث- الصّف الأوّل</vt:lpwstr>
  </property>
  <property fmtid="{D5CDD505-2E9C-101B-9397-08002B2CF9AE}" pid="5" name="Order">
    <vt:r8>57800</vt:r8>
  </property>
  <property fmtid="{D5CDD505-2E9C-101B-9397-08002B2CF9AE}" pid="6" name="xd_Signature">
    <vt:bool>false</vt:bool>
  </property>
  <property fmtid="{D5CDD505-2E9C-101B-9397-08002B2CF9AE}" pid="7" name="xd_ProgID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ComplianceAssetId">
    <vt:lpwstr/>
  </property>
  <property fmtid="{D5CDD505-2E9C-101B-9397-08002B2CF9AE}" pid="11" name="TemplateUrl">
    <vt:lpwstr/>
  </property>
</Properties>
</file>