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notesSlides/notesSlide22.xml" ContentType="application/vnd.openxmlformats-officedocument.presentationml.notesSlide+xml"/>
  <Override PartName="/ppt/tags/tag33.xml" ContentType="application/vnd.openxmlformats-officedocument.presentationml.tags+xml"/>
  <Override PartName="/ppt/notesSlides/notesSlide23.xml" ContentType="application/vnd.openxmlformats-officedocument.presentationml.notesSlide+xml"/>
  <Override PartName="/ppt/tags/tag34.xml" ContentType="application/vnd.openxmlformats-officedocument.presentationml.tags+xml"/>
  <Override PartName="/ppt/notesSlides/notesSlide24.xml" ContentType="application/vnd.openxmlformats-officedocument.presentationml.notesSlide+xml"/>
  <Override PartName="/ppt/tags/tag35.xml" ContentType="application/vnd.openxmlformats-officedocument.presentationml.tags+xml"/>
  <Override PartName="/ppt/notesSlides/notesSlide25.xml" ContentType="application/vnd.openxmlformats-officedocument.presentationml.notesSlide+xml"/>
  <Override PartName="/ppt/tags/tag36.xml" ContentType="application/vnd.openxmlformats-officedocument.presentationml.tags+xml"/>
  <Override PartName="/ppt/notesSlides/notesSlide26.xml" ContentType="application/vnd.openxmlformats-officedocument.presentationml.notesSlide+xml"/>
  <Override PartName="/ppt/tags/tag37.xml" ContentType="application/vnd.openxmlformats-officedocument.presentationml.tags+xml"/>
  <Override PartName="/ppt/notesSlides/notesSlide27.xml" ContentType="application/vnd.openxmlformats-officedocument.presentationml.notesSlide+xml"/>
  <Override PartName="/ppt/tags/tag38.xml" ContentType="application/vnd.openxmlformats-officedocument.presentationml.tags+xml"/>
  <Override PartName="/ppt/notesSlides/notesSlide28.xml" ContentType="application/vnd.openxmlformats-officedocument.presentationml.notesSlide+xml"/>
  <Override PartName="/ppt/tags/tag39.xml" ContentType="application/vnd.openxmlformats-officedocument.presentationml.tags+xml"/>
  <Override PartName="/ppt/notesSlides/notesSlide29.xml" ContentType="application/vnd.openxmlformats-officedocument.presentationml.notesSlide+xml"/>
  <Override PartName="/ppt/tags/tag40.xml" ContentType="application/vnd.openxmlformats-officedocument.presentationml.tags+xml"/>
  <Override PartName="/ppt/notesSlides/notesSlide30.xml" ContentType="application/vnd.openxmlformats-officedocument.presentationml.notesSlide+xml"/>
  <Override PartName="/ppt/tags/tag41.xml" ContentType="application/vnd.openxmlformats-officedocument.presentationml.tags+xml"/>
  <Override PartName="/ppt/notesSlides/notesSlide31.xml" ContentType="application/vnd.openxmlformats-officedocument.presentationml.notesSlide+xml"/>
  <Override PartName="/ppt/tags/tag42.xml" ContentType="application/vnd.openxmlformats-officedocument.presentationml.tags+xml"/>
  <Override PartName="/ppt/notesSlides/notesSlide32.xml" ContentType="application/vnd.openxmlformats-officedocument.presentationml.notesSlide+xml"/>
  <Override PartName="/ppt/tags/tag43.xml" ContentType="application/vnd.openxmlformats-officedocument.presentationml.tags+xml"/>
  <Override PartName="/ppt/notesSlides/notesSlide33.xml" ContentType="application/vnd.openxmlformats-officedocument.presentationml.notesSlide+xml"/>
  <Override PartName="/ppt/tags/tag44.xml" ContentType="application/vnd.openxmlformats-officedocument.presentationml.tags+xml"/>
  <Override PartName="/ppt/notesSlides/notesSlide34.xml" ContentType="application/vnd.openxmlformats-officedocument.presentationml.notesSlide+xml"/>
  <Override PartName="/ppt/tags/tag45.xml" ContentType="application/vnd.openxmlformats-officedocument.presentationml.tags+xml"/>
  <Override PartName="/ppt/notesSlides/notesSlide35.xml" ContentType="application/vnd.openxmlformats-officedocument.presentationml.notesSlide+xml"/>
  <Override PartName="/ppt/tags/tag46.xml" ContentType="application/vnd.openxmlformats-officedocument.presentationml.tags+xml"/>
  <Override PartName="/ppt/notesSlides/notesSlide36.xml" ContentType="application/vnd.openxmlformats-officedocument.presentationml.notesSlide+xml"/>
  <Override PartName="/ppt/tags/tag47.xml" ContentType="application/vnd.openxmlformats-officedocument.presentationml.tags+xml"/>
  <Override PartName="/ppt/notesSlides/notesSlide37.xml" ContentType="application/vnd.openxmlformats-officedocument.presentationml.notesSlide+xml"/>
  <Override PartName="/ppt/tags/tag48.xml" ContentType="application/vnd.openxmlformats-officedocument.presentationml.tags+xml"/>
  <Override PartName="/ppt/notesSlides/notesSlide38.xml" ContentType="application/vnd.openxmlformats-officedocument.presentationml.notesSlide+xml"/>
  <Override PartName="/ppt/tags/tag49.xml" ContentType="application/vnd.openxmlformats-officedocument.presentationml.tags+xml"/>
  <Override PartName="/ppt/notesSlides/notesSlide39.xml" ContentType="application/vnd.openxmlformats-officedocument.presentationml.notesSlide+xml"/>
  <Override PartName="/ppt/tags/tag50.xml" ContentType="application/vnd.openxmlformats-officedocument.presentationml.tags+xml"/>
  <Override PartName="/ppt/notesSlides/notesSlide40.xml" ContentType="application/vnd.openxmlformats-officedocument.presentationml.notesSlide+xml"/>
  <Override PartName="/ppt/tags/tag51.xml" ContentType="application/vnd.openxmlformats-officedocument.presentationml.tags+xml"/>
  <Override PartName="/ppt/notesSlides/notesSlide41.xml" ContentType="application/vnd.openxmlformats-officedocument.presentationml.notesSlide+xml"/>
  <Override PartName="/ppt/tags/tag52.xml" ContentType="application/vnd.openxmlformats-officedocument.presentationml.tags+xml"/>
  <Override PartName="/ppt/notesSlides/notesSlide42.xml" ContentType="application/vnd.openxmlformats-officedocument.presentationml.notesSlide+xml"/>
  <Override PartName="/ppt/tags/tag53.xml" ContentType="application/vnd.openxmlformats-officedocument.presentationml.tags+xml"/>
  <Override PartName="/ppt/notesSlides/notesSlide43.xml" ContentType="application/vnd.openxmlformats-officedocument.presentationml.notesSlide+xml"/>
  <Override PartName="/ppt/tags/tag54.xml" ContentType="application/vnd.openxmlformats-officedocument.presentationml.tags+xml"/>
  <Override PartName="/ppt/notesSlides/notesSlide44.xml" ContentType="application/vnd.openxmlformats-officedocument.presentationml.notesSlide+xml"/>
  <Override PartName="/ppt/tags/tag55.xml" ContentType="application/vnd.openxmlformats-officedocument.presentationml.tags+xml"/>
  <Override PartName="/ppt/notesSlides/notesSlide45.xml" ContentType="application/vnd.openxmlformats-officedocument.presentationml.notesSlide+xml"/>
  <Override PartName="/ppt/tags/tag56.xml" ContentType="application/vnd.openxmlformats-officedocument.presentationml.tags+xml"/>
  <Override PartName="/ppt/notesSlides/notesSlide46.xml" ContentType="application/vnd.openxmlformats-officedocument.presentationml.notesSlide+xml"/>
  <Override PartName="/ppt/tags/tag57.xml" ContentType="application/vnd.openxmlformats-officedocument.presentationml.tags+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87" r:id="rId5"/>
    <p:sldMasterId id="2147483689" r:id="rId6"/>
  </p:sldMasterIdLst>
  <p:notesMasterIdLst>
    <p:notesMasterId r:id="rId54"/>
  </p:notesMasterIdLst>
  <p:handoutMasterIdLst>
    <p:handoutMasterId r:id="rId55"/>
  </p:handoutMasterIdLst>
  <p:sldIdLst>
    <p:sldId id="3486" r:id="rId7"/>
    <p:sldId id="3499" r:id="rId8"/>
    <p:sldId id="3516" r:id="rId9"/>
    <p:sldId id="3455" r:id="rId10"/>
    <p:sldId id="1818" r:id="rId11"/>
    <p:sldId id="3456" r:id="rId12"/>
    <p:sldId id="1820" r:id="rId13"/>
    <p:sldId id="3457" r:id="rId14"/>
    <p:sldId id="3458" r:id="rId15"/>
    <p:sldId id="3459" r:id="rId16"/>
    <p:sldId id="1243" r:id="rId17"/>
    <p:sldId id="962" r:id="rId18"/>
    <p:sldId id="1401" r:id="rId19"/>
    <p:sldId id="3460" r:id="rId20"/>
    <p:sldId id="1244" r:id="rId21"/>
    <p:sldId id="1252" r:id="rId22"/>
    <p:sldId id="966" r:id="rId23"/>
    <p:sldId id="3461" r:id="rId24"/>
    <p:sldId id="1245" r:id="rId25"/>
    <p:sldId id="3462" r:id="rId26"/>
    <p:sldId id="1861" r:id="rId27"/>
    <p:sldId id="1823" r:id="rId28"/>
    <p:sldId id="1862" r:id="rId29"/>
    <p:sldId id="1863" r:id="rId30"/>
    <p:sldId id="968" r:id="rId31"/>
    <p:sldId id="1733" r:id="rId32"/>
    <p:sldId id="1229" r:id="rId33"/>
    <p:sldId id="1865" r:id="rId34"/>
    <p:sldId id="1866" r:id="rId35"/>
    <p:sldId id="1867" r:id="rId36"/>
    <p:sldId id="1868" r:id="rId37"/>
    <p:sldId id="1869" r:id="rId38"/>
    <p:sldId id="1871" r:id="rId39"/>
    <p:sldId id="1257" r:id="rId40"/>
    <p:sldId id="1872" r:id="rId41"/>
    <p:sldId id="1827" r:id="rId42"/>
    <p:sldId id="1873" r:id="rId43"/>
    <p:sldId id="1828" r:id="rId44"/>
    <p:sldId id="1795" r:id="rId45"/>
    <p:sldId id="1874" r:id="rId46"/>
    <p:sldId id="1875" r:id="rId47"/>
    <p:sldId id="1876" r:id="rId48"/>
    <p:sldId id="1877" r:id="rId49"/>
    <p:sldId id="1878" r:id="rId50"/>
    <p:sldId id="1664" r:id="rId51"/>
    <p:sldId id="1675" r:id="rId52"/>
    <p:sldId id="3510" r:id="rId53"/>
  </p:sldIdLst>
  <p:sldSz cx="12192000" cy="6858000"/>
  <p:notesSz cx="6858000" cy="9144000"/>
  <p:embeddedFontLst>
    <p:embeddedFont>
      <p:font typeface="Adobe Arabic" panose="02040503050201020203" pitchFamily="18" charset="-78"/>
      <p:regular r:id="rId56"/>
      <p:bold r:id="rId57"/>
      <p:italic r:id="rId58"/>
      <p:boldItalic r:id="rId59"/>
    </p:embeddedFont>
    <p:embeddedFont>
      <p:font typeface="Calibri" panose="020F0502020204030204" pitchFamily="34" charset="0"/>
      <p:regular r:id="rId60"/>
      <p:bold r:id="rId61"/>
      <p:italic r:id="rId62"/>
      <p:boldItalic r:id="rId63"/>
    </p:embeddedFont>
    <p:embeddedFont>
      <p:font typeface="Tw Cen MT" panose="020B0602020104020603" pitchFamily="34" charset="0"/>
      <p:regular r:id="rId64"/>
      <p:bold r:id="rId65"/>
      <p:italic r:id="rId66"/>
      <p:boldItalic r:id="rId67"/>
    </p:embeddedFont>
  </p:embeddedFontLst>
  <p:custDataLst>
    <p:tags r:id="rId6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898CF41-1227-4D44-8AB1-5504AC454FCE}">
          <p14:sldIdLst>
            <p14:sldId id="3486"/>
            <p14:sldId id="3499"/>
            <p14:sldId id="3516"/>
            <p14:sldId id="3455"/>
            <p14:sldId id="1818"/>
            <p14:sldId id="3456"/>
            <p14:sldId id="1820"/>
            <p14:sldId id="3457"/>
            <p14:sldId id="3458"/>
            <p14:sldId id="3459"/>
            <p14:sldId id="1243"/>
            <p14:sldId id="962"/>
            <p14:sldId id="1401"/>
            <p14:sldId id="3460"/>
            <p14:sldId id="1244"/>
            <p14:sldId id="1252"/>
            <p14:sldId id="966"/>
            <p14:sldId id="3461"/>
            <p14:sldId id="1245"/>
            <p14:sldId id="3462"/>
            <p14:sldId id="1861"/>
            <p14:sldId id="1823"/>
            <p14:sldId id="1862"/>
            <p14:sldId id="1863"/>
            <p14:sldId id="968"/>
            <p14:sldId id="1733"/>
            <p14:sldId id="1229"/>
            <p14:sldId id="1865"/>
            <p14:sldId id="1866"/>
            <p14:sldId id="1867"/>
            <p14:sldId id="1868"/>
            <p14:sldId id="1869"/>
            <p14:sldId id="1871"/>
            <p14:sldId id="1257"/>
            <p14:sldId id="1872"/>
            <p14:sldId id="1827"/>
            <p14:sldId id="1873"/>
            <p14:sldId id="1828"/>
            <p14:sldId id="1795"/>
            <p14:sldId id="1874"/>
            <p14:sldId id="1875"/>
            <p14:sldId id="1876"/>
            <p14:sldId id="1877"/>
            <p14:sldId id="1878"/>
            <p14:sldId id="1664"/>
            <p14:sldId id="1675"/>
            <p14:sldId id="351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B8B339-A8C1-4344-5876-417AFA66EEAA}" name="Christine Gemayel" initials="CG" userId="S::christine.gemayel@qitabi.org::cee5c35b-5dc1-4c7b-bb32-4717cb117b92" providerId="AD"/>
  <p188:author id="{EDC10D73-6E73-DCED-4534-49C1E1C99E3E}" name="Tharwat Abed El Sater" initials="TAES" userId="S::tharwat.abedelsater@qitabi.org::6baf5795-2fa8-499c-92f8-225bd53537d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abiha Kaiss" initials="NK" lastIdx="2" clrIdx="4">
    <p:extLst>
      <p:ext uri="{19B8F6BF-5375-455C-9EA6-DF929625EA0E}">
        <p15:presenceInfo xmlns:p15="http://schemas.microsoft.com/office/powerpoint/2012/main" userId="S-1-5-21-748366731-1357122860-3844146377-1216" providerId="AD"/>
      </p:ext>
    </p:extLst>
  </p:cmAuthor>
  <p:cmAuthor id="2" name="Tharwat Abed El Sater" initials="TAES" lastIdx="435" clrIdx="1">
    <p:extLst>
      <p:ext uri="{19B8F6BF-5375-455C-9EA6-DF929625EA0E}">
        <p15:presenceInfo xmlns:p15="http://schemas.microsoft.com/office/powerpoint/2012/main" userId="S::tharwat.abedelsater@qitabi.org::6baf5795-2fa8-499c-92f8-225bd53537dc" providerId="AD"/>
      </p:ext>
    </p:extLst>
  </p:cmAuthor>
  <p:cmAuthor id="3" name="Rania Khalil" initials="RK" lastIdx="10" clrIdx="2">
    <p:extLst>
      <p:ext uri="{19B8F6BF-5375-455C-9EA6-DF929625EA0E}">
        <p15:presenceInfo xmlns:p15="http://schemas.microsoft.com/office/powerpoint/2012/main" userId="S::rania.khalil@worldlearning.org::7e639223-6b9f-4f28-9980-e129f81dacb7" providerId="AD"/>
      </p:ext>
    </p:extLst>
  </p:cmAuthor>
  <p:cmAuthor id="4" name="Fatima Kammoun" initials="FK" lastIdx="52" clrIdx="3">
    <p:extLst>
      <p:ext uri="{19B8F6BF-5375-455C-9EA6-DF929625EA0E}">
        <p15:presenceInfo xmlns:p15="http://schemas.microsoft.com/office/powerpoint/2012/main" userId="S-1-5-21-748366731-1357122860-3844146377-1656" providerId="AD"/>
      </p:ext>
    </p:extLst>
  </p:cmAuthor>
  <p:cmAuthor id="5" name="Chams Haidar" initials="CH" lastIdx="3" clrIdx="5">
    <p:extLst>
      <p:ext uri="{19B8F6BF-5375-455C-9EA6-DF929625EA0E}">
        <p15:presenceInfo xmlns:p15="http://schemas.microsoft.com/office/powerpoint/2012/main" userId="S::Chams.Haidar@qitabi.org::06e4fcf4-f1e0-4aff-b2c6-5e481d282eb6" providerId="AD"/>
      </p:ext>
    </p:extLst>
  </p:cmAuthor>
  <p:cmAuthor id="6" name="Hanaa Ismail" initials="HI" lastIdx="3" clrIdx="6">
    <p:extLst>
      <p:ext uri="{19B8F6BF-5375-455C-9EA6-DF929625EA0E}">
        <p15:presenceInfo xmlns:p15="http://schemas.microsoft.com/office/powerpoint/2012/main" userId="S::hanaa.ismail@qitabi.org::5625a8a9-e03c-4c7c-8342-38d29e1aa9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274"/>
    <a:srgbClr val="CEE1F2"/>
    <a:srgbClr val="658DCD"/>
    <a:srgbClr val="9DC3E6"/>
    <a:srgbClr val="55CAFF"/>
    <a:srgbClr val="F2CAFF"/>
    <a:srgbClr val="DFBDC3"/>
    <a:srgbClr val="CFE7F4"/>
    <a:srgbClr val="A7E4FF"/>
    <a:srgbClr val="FBD9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2301CF-4027-46B9-968C-5982EF8712B9}" v="28" dt="2023-09-06T12:18:54.540"/>
    <p1510:client id="{5C131EF6-E671-1B38-442A-AEF8B7D31E29}" v="53" dt="2023-09-14T06:51:55.707"/>
    <p1510:client id="{71F346C5-8503-3A3E-9A09-FA45FCA62D25}" v="58" dt="2023-09-11T14:26:44.975"/>
    <p1510:client id="{7CDFFC49-4781-2B55-6D79-308970F22D27}" v="38" dt="2023-09-11T16:32:31.544"/>
    <p1510:client id="{BB4D56F7-F8C7-4CC9-BE3D-960CB129059B}" v="243" dt="2023-09-06T07:09:22.4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8.fntdata"/><Relationship Id="rId6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font" Target="fonts/font3.fntdata"/><Relationship Id="rId66" Type="http://schemas.openxmlformats.org/officeDocument/2006/relationships/font" Target="fonts/font11.fntdata"/><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font" Target="fonts/font6.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62" Type="http://schemas.openxmlformats.org/officeDocument/2006/relationships/font" Target="fonts/font7.fntdata"/><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2.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2C3AB8-CF11-4A78-9645-2F446A73FA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dobe Arabic" panose="02040503050201020203" pitchFamily="18" charset="-78"/>
            </a:endParaRPr>
          </a:p>
        </p:txBody>
      </p:sp>
      <p:sp>
        <p:nvSpPr>
          <p:cNvPr id="3" name="Date Placeholder 2">
            <a:extLst>
              <a:ext uri="{FF2B5EF4-FFF2-40B4-BE49-F238E27FC236}">
                <a16:creationId xmlns:a16="http://schemas.microsoft.com/office/drawing/2014/main" id="{E03A8ECA-EDC0-453E-810C-8449820B2B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8775C8-A75F-48F3-BECC-E9A5A094FFCC}" type="datetimeFigureOut">
              <a:rPr lang="en-GB" smtClean="0">
                <a:latin typeface="Adobe Arabic" panose="02040503050201020203" pitchFamily="18" charset="-78"/>
              </a:rPr>
              <a:t>20/10/2023</a:t>
            </a:fld>
            <a:endParaRPr lang="en-GB">
              <a:latin typeface="Adobe Arabic" panose="02040503050201020203" pitchFamily="18" charset="-78"/>
            </a:endParaRPr>
          </a:p>
        </p:txBody>
      </p:sp>
      <p:sp>
        <p:nvSpPr>
          <p:cNvPr id="4" name="Footer Placeholder 3">
            <a:extLst>
              <a:ext uri="{FF2B5EF4-FFF2-40B4-BE49-F238E27FC236}">
                <a16:creationId xmlns:a16="http://schemas.microsoft.com/office/drawing/2014/main" id="{71265B41-EF3A-4865-96DB-8E34FB54EA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dobe Arabic" panose="02040503050201020203" pitchFamily="18" charset="-78"/>
            </a:endParaRPr>
          </a:p>
        </p:txBody>
      </p:sp>
      <p:sp>
        <p:nvSpPr>
          <p:cNvPr id="5" name="Slide Number Placeholder 4">
            <a:extLst>
              <a:ext uri="{FF2B5EF4-FFF2-40B4-BE49-F238E27FC236}">
                <a16:creationId xmlns:a16="http://schemas.microsoft.com/office/drawing/2014/main" id="{0B688607-F853-4CBC-AE15-D6FB62B41A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65056D-32FE-412F-A70C-0B780C71D757}" type="slidenum">
              <a:rPr lang="en-GB" smtClean="0">
                <a:latin typeface="Adobe Arabic" panose="02040503050201020203" pitchFamily="18" charset="-78"/>
              </a:rPr>
              <a:t>‹#›</a:t>
            </a:fld>
            <a:endParaRPr lang="en-GB">
              <a:latin typeface="Adobe Arabic" panose="02040503050201020203" pitchFamily="18" charset="-78"/>
            </a:endParaRPr>
          </a:p>
        </p:txBody>
      </p:sp>
    </p:spTree>
    <p:custDataLst>
      <p:tags r:id="rId2"/>
    </p:custDataLst>
    <p:extLst>
      <p:ext uri="{BB962C8B-B14F-4D97-AF65-F5344CB8AC3E}">
        <p14:creationId xmlns:p14="http://schemas.microsoft.com/office/powerpoint/2010/main" val="70198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4E4BB-4250-42BD-936B-3871D59F827A}" type="datetimeFigureOut">
              <a:rPr lang="en-US" smtClean="0"/>
              <a:t>10/20/2023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EA0756-4184-4129-9573-976A65A526AA}" type="slidenum">
              <a:rPr lang="en-US" smtClean="0"/>
              <a:t>‹#›</a:t>
            </a:fld>
            <a:endParaRPr lang="en-US"/>
          </a:p>
        </p:txBody>
      </p:sp>
    </p:spTree>
    <p:extLst>
      <p:ext uri="{BB962C8B-B14F-4D97-AF65-F5344CB8AC3E}">
        <p14:creationId xmlns:p14="http://schemas.microsoft.com/office/powerpoint/2010/main" val="3963816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c/QITABILebanon/playlist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1" kern="1200" dirty="0">
                <a:effectLst/>
              </a:rPr>
              <a:t>توجيهات للمعلّم/ة:</a:t>
            </a:r>
            <a:endParaRPr lang="en-US" kern="1200">
              <a:effectLst/>
            </a:endParaRPr>
          </a:p>
          <a:p>
            <a:pPr algn="r" rtl="1"/>
            <a:r>
              <a:rPr lang="ar-LB" kern="1200" dirty="0">
                <a:effectLst/>
              </a:rPr>
              <a:t>يتألّف كلّ محور من مجموعة دروس مترابطة،</a:t>
            </a:r>
            <a:r>
              <a:rPr lang="en-US" dirty="0"/>
              <a:t> </a:t>
            </a:r>
            <a:r>
              <a:rPr lang="ar-LB" kern="1200" dirty="0">
                <a:effectLst/>
              </a:rPr>
              <a:t>ويتألَّف كلُّ درسٍ من مجموعة مجالات (الفهم الشفويّ، والتعبير الشفويّ، والقراءة، والقواعد والإملاء، والكتابة).</a:t>
            </a:r>
            <a:endParaRPr lang="en-US" kern="1200">
              <a:effectLst/>
            </a:endParaRPr>
          </a:p>
          <a:p>
            <a:pPr algn="r" rtl="1"/>
            <a:r>
              <a:rPr lang="ar-LB" kern="1200" dirty="0">
                <a:effectLst/>
              </a:rPr>
              <a:t>يبدأ كلُّ محور بتقويمٍ تشخيصيّ ونشاط تمهيديّ</a:t>
            </a:r>
            <a:r>
              <a:rPr lang="ar-LB" dirty="0"/>
              <a:t>، ويتخلّل</a:t>
            </a:r>
            <a:r>
              <a:rPr lang="ar-LB" kern="1200" dirty="0">
                <a:effectLst/>
              </a:rPr>
              <a:t> كلُّ درسٍ تقويمات تكوينيّة عِدّة حيث يلزم.</a:t>
            </a:r>
            <a:endParaRPr lang="en-US" kern="1200">
              <a:effectLst/>
            </a:endParaRPr>
          </a:p>
          <a:p>
            <a:pPr algn="r" rtl="1"/>
            <a:r>
              <a:rPr lang="ar-LB" dirty="0"/>
              <a:t>  بعض الشرائح تتضمّن في قسم الملاحظات (في أسفل الشاشة) مقترحات سير الدّرس، و/أو مقترحات حول مخاطبة المتعلّمين، بالإضافة إلى توجيهات للمعلّم/ـة. </a:t>
            </a:r>
            <a:endParaRPr lang="en-US" dirty="0"/>
          </a:p>
          <a:p>
            <a:pPr algn="r" rtl="1"/>
            <a:endParaRPr lang="ar-LB" dirty="0"/>
          </a:p>
          <a:p>
            <a:pPr algn="r" rtl="1"/>
            <a:r>
              <a:rPr lang="ar-LB" sz="1200" b="1" dirty="0">
                <a:solidFill>
                  <a:schemeClr val="tx1"/>
                </a:solidFill>
              </a:rPr>
              <a:t>المحور الأوّل: أصدقاؤنا</a:t>
            </a:r>
          </a:p>
          <a:p>
            <a:pPr algn="r" rtl="1">
              <a:defRPr/>
            </a:pPr>
            <a:r>
              <a:rPr lang="ar-LB" sz="1200" b="1" dirty="0">
                <a:solidFill>
                  <a:schemeClr val="tx1"/>
                </a:solidFill>
              </a:rPr>
              <a:t>الدَّرْسُ الأَوّلُ (نثريّ) :</a:t>
            </a:r>
            <a:r>
              <a:rPr lang="ar-LB" sz="1200" b="0" dirty="0">
                <a:solidFill>
                  <a:schemeClr val="tx1"/>
                </a:solidFill>
              </a:rPr>
              <a:t> ظِلّي وَصاحِبي ص 12 في الكتاب المدرسي.</a:t>
            </a:r>
            <a:r>
              <a:rPr lang="ar-LB" dirty="0"/>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800" b="1" dirty="0">
                <a:effectLst/>
                <a:latin typeface="Adobe Arabic"/>
                <a:ea typeface="Calibri" panose="020F0502020204030204" pitchFamily="34" charset="0"/>
                <a:cs typeface="Adobe Arabic"/>
              </a:rPr>
              <a:t>الد</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ر</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س</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 الث</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اني</a:t>
            </a:r>
            <a:r>
              <a:rPr lang="ar-LB" sz="1800" b="1" dirty="0">
                <a:effectLst/>
                <a:latin typeface="Adobe Arabic"/>
                <a:ea typeface="Calibri" panose="020F0502020204030204" pitchFamily="34" charset="0"/>
                <a:cs typeface="Adobe Arabic"/>
              </a:rPr>
              <a:t> </a:t>
            </a:r>
            <a:r>
              <a:rPr lang="ar-LB" sz="1800" b="1" dirty="0">
                <a:solidFill>
                  <a:schemeClr val="tx1"/>
                </a:solidFill>
              </a:rPr>
              <a:t>(شعريّ) </a:t>
            </a:r>
            <a:r>
              <a:rPr lang="ar-SA" sz="1800" b="1" dirty="0">
                <a:effectLst/>
                <a:latin typeface="Adobe Arabic"/>
                <a:ea typeface="Calibri" panose="020F0502020204030204" pitchFamily="34" charset="0"/>
                <a:cs typeface="Adobe Arabic"/>
              </a:rPr>
              <a:t>: </a:t>
            </a:r>
            <a:r>
              <a:rPr lang="ar-LB" sz="1800" dirty="0">
                <a:solidFill>
                  <a:schemeClr val="tx1">
                    <a:lumMod val="65000"/>
                    <a:lumOff val="35000"/>
                  </a:schemeClr>
                </a:solidFill>
                <a:latin typeface="Adobe Arabic"/>
                <a:cs typeface="Adobe Arabic"/>
              </a:rPr>
              <a:t>دنيانا مرح، </a:t>
            </a:r>
            <a:r>
              <a:rPr lang="ar-SA" sz="1800" dirty="0">
                <a:effectLst/>
                <a:latin typeface="Adobe Arabic"/>
                <a:ea typeface="Calibri" panose="020F0502020204030204" pitchFamily="34" charset="0"/>
                <a:cs typeface="Adobe Arabic"/>
              </a:rPr>
              <a:t>ص </a:t>
            </a:r>
            <a:r>
              <a:rPr lang="ar-LB" sz="1800" dirty="0">
                <a:effectLst/>
                <a:latin typeface="Adobe Arabic"/>
                <a:ea typeface="Calibri" panose="020F0502020204030204" pitchFamily="34" charset="0"/>
                <a:cs typeface="Adobe Arabic"/>
              </a:rPr>
              <a:t>149 </a:t>
            </a:r>
            <a:r>
              <a:rPr lang="ar-LB" sz="1800" b="0" dirty="0">
                <a:solidFill>
                  <a:schemeClr val="tx1"/>
                </a:solidFill>
              </a:rPr>
              <a:t>في الكتاب المدرسي.</a:t>
            </a:r>
            <a:r>
              <a:rPr lang="ar-LB" sz="1800" dirty="0"/>
              <a:t> </a:t>
            </a:r>
            <a:endParaRPr lang="ar-LB" sz="1800">
              <a:effectLst/>
              <a:latin typeface="Adobe Arabic" panose="02040503050201020203" pitchFamily="18" charset="-78"/>
              <a:ea typeface="Calibri" panose="020F0502020204030204" pitchFamily="34" charset="0"/>
              <a:cs typeface="Adobe Arabic" panose="02040503050201020203" pitchFamily="18" charset="-78"/>
            </a:endParaRPr>
          </a:p>
          <a:p>
            <a:pPr marL="0" marR="0" algn="r" rtl="1">
              <a:lnSpc>
                <a:spcPct val="107000"/>
              </a:lnSpc>
              <a:spcBef>
                <a:spcPts val="0"/>
              </a:spcBef>
              <a:spcAft>
                <a:spcPts val="800"/>
              </a:spcAft>
            </a:pP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الد</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ر</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س</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الث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LB" sz="1800" b="1" dirty="0">
                <a:solidFill>
                  <a:schemeClr val="tx1"/>
                </a:solidFill>
              </a:rPr>
              <a:t>(نثريّ) </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a:t>
            </a:r>
            <a:r>
              <a:rPr lang="ar-LB" sz="1800" dirty="0">
                <a:solidFill>
                  <a:schemeClr val="tx1">
                    <a:lumMod val="65000"/>
                    <a:lumOff val="35000"/>
                  </a:schemeClr>
                </a:solidFill>
                <a:latin typeface="Adobe Arabic" panose="02040503050201090203" pitchFamily="18" charset="-78"/>
                <a:cs typeface="Adobe Arabic" panose="02040503050201090203" pitchFamily="18" charset="-78"/>
              </a:rPr>
              <a:t>الديك والثعلب </a:t>
            </a:r>
            <a:r>
              <a:rPr lang="ar-SA" sz="1800" dirty="0">
                <a:effectLst/>
                <a:latin typeface="Adobe Arabic" panose="02040503050201020203" pitchFamily="18" charset="-78"/>
                <a:ea typeface="Calibri" panose="020F0502020204030204" pitchFamily="34" charset="0"/>
                <a:cs typeface="Adobe Arabic" panose="02040503050201020203" pitchFamily="18" charset="-78"/>
              </a:rPr>
              <a:t>ص</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 114 </a:t>
            </a:r>
            <a:r>
              <a:rPr lang="ar-LB" sz="1800" b="0" dirty="0">
                <a:solidFill>
                  <a:schemeClr val="tx1"/>
                </a:solidFill>
              </a:rPr>
              <a:t>في الكتاب المدرسي. </a:t>
            </a:r>
            <a:endParaRPr lang="en-US" sz="1800">
              <a:effectLst/>
              <a:latin typeface="Adobe Arabic" panose="02040503050201020203" pitchFamily="18" charset="-78"/>
              <a:ea typeface="Calibri" panose="020F050202020403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D6EA0756-4184-4129-9573-976A65A526AA}" type="slidenum">
              <a:rPr lang="en-US" smtClean="0"/>
              <a:t>1</a:t>
            </a:fld>
            <a:endParaRPr lang="en-US"/>
          </a:p>
        </p:txBody>
      </p:sp>
    </p:spTree>
    <p:extLst>
      <p:ext uri="{BB962C8B-B14F-4D97-AF65-F5344CB8AC3E}">
        <p14:creationId xmlns:p14="http://schemas.microsoft.com/office/powerpoint/2010/main" val="336092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a:p>
          <a:p>
            <a:pPr algn="r" rtl="1"/>
            <a:r>
              <a:rPr lang="ar-LB" b="1"/>
              <a:t>توجيهات للمعلّم/ة:</a:t>
            </a:r>
          </a:p>
          <a:p>
            <a:pPr algn="r" rtl="1"/>
            <a:r>
              <a:rPr lang="ar-LB"/>
              <a:t>تُقرأ هذه القصّة في الصّفّ أو في جلسة متزامنة على مراحل حيث يمكنكم قراءة صفحتين في اليوم الواحد،</a:t>
            </a:r>
            <a:r>
              <a:rPr lang="ar-LB" baseline="0"/>
              <a:t> ثم </a:t>
            </a:r>
            <a:r>
              <a:rPr lang="ar-LB"/>
              <a:t>تكملون القراءة في اليوم التالي وهكذاحتّى انتهاء القصّة. حاولوا أن توزّعوا القصّة على أسبوع تعليميّ.</a:t>
            </a:r>
          </a:p>
          <a:p>
            <a:pPr algn="r" rtl="1"/>
            <a:r>
              <a:rPr lang="ar-LB"/>
              <a:t> يمكنكم الاستعانة بملفّ  القراءة الجهريّة لاختيار قصّة مناسبة من أجل تقديم استراتيجيّة من استراتيجيات الفهم القرائيّ المناسبة لكلّ محور من المحاور،</a:t>
            </a:r>
            <a:r>
              <a:rPr lang="ar-LB" baseline="0"/>
              <a:t> </a:t>
            </a:r>
            <a:r>
              <a:rPr lang="ar-LB" sz="1200" kern="1200">
                <a:solidFill>
                  <a:schemeClr val="tx1"/>
                </a:solidFill>
                <a:effectLst/>
                <a:latin typeface="+mn-lt"/>
                <a:ea typeface="+mn-ea"/>
                <a:cs typeface="+mn-cs"/>
              </a:rPr>
              <a:t>أو قراءة قصّة رقميّة من القصص الموجودة على الرّابط الآتي: </a:t>
            </a:r>
            <a:endParaRPr lang="en-US" sz="1200" kern="1200">
              <a:solidFill>
                <a:schemeClr val="tx1"/>
              </a:solidFill>
              <a:effectLst/>
              <a:latin typeface="+mn-lt"/>
              <a:ea typeface="+mn-ea"/>
              <a:cs typeface="+mn-cs"/>
            </a:endParaRPr>
          </a:p>
          <a:p>
            <a:pPr algn="r" rtl="1"/>
            <a:r>
              <a:rPr lang="en-US" sz="1200" u="sng" kern="1200">
                <a:solidFill>
                  <a:schemeClr val="tx1"/>
                </a:solidFill>
                <a:effectLst/>
                <a:latin typeface="+mn-lt"/>
                <a:ea typeface="+mn-ea"/>
                <a:cs typeface="+mn-cs"/>
                <a:hlinkClick r:id="rId3"/>
              </a:rPr>
              <a:t>https://www.youtube.com/c/QITABILebanon/playlists</a:t>
            </a:r>
            <a:endParaRPr lang="en-US" sz="1200" kern="1200">
              <a:solidFill>
                <a:schemeClr val="tx1"/>
              </a:solidFill>
              <a:effectLst/>
              <a:latin typeface="+mn-lt"/>
              <a:ea typeface="+mn-ea"/>
              <a:cs typeface="+mn-cs"/>
            </a:endParaRPr>
          </a:p>
          <a:p>
            <a:pPr algn="r" rtl="1"/>
            <a:r>
              <a:rPr lang="ar-LB"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6EA0756-4184-4129-9573-976A65A526AA}" type="slidenum">
              <a:rPr lang="en-US" smtClean="0"/>
              <a:t>10</a:t>
            </a:fld>
            <a:endParaRPr lang="en-US"/>
          </a:p>
        </p:txBody>
      </p:sp>
    </p:spTree>
    <p:extLst>
      <p:ext uri="{BB962C8B-B14F-4D97-AF65-F5344CB8AC3E}">
        <p14:creationId xmlns:p14="http://schemas.microsoft.com/office/powerpoint/2010/main" val="2841955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1" dirty="0"/>
              <a:t>هدفُ الدَّرْسِ:  </a:t>
            </a:r>
            <a:r>
              <a:rPr lang="ar-LB" dirty="0"/>
              <a:t>قِرَاءَةُ النَّصِّ وَالْإجابَةُ عَنِ الْأَسْئِلَةِ.</a:t>
            </a:r>
            <a:endParaRPr lang="en-US" dirty="0"/>
          </a:p>
          <a:p>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11</a:t>
            </a:fld>
            <a:endParaRPr lang="en-US"/>
          </a:p>
        </p:txBody>
      </p:sp>
    </p:spTree>
    <p:extLst>
      <p:ext uri="{BB962C8B-B14F-4D97-AF65-F5344CB8AC3E}">
        <p14:creationId xmlns:p14="http://schemas.microsoft.com/office/powerpoint/2010/main" val="568899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a:t>دَرْسُ الْيَوْم بِعُنْوانِ ظِلّي وَصاحِبي. </a:t>
            </a:r>
            <a:endParaRPr lang="ar-LB" sz="1200" b="1" kern="1200">
              <a:solidFill>
                <a:schemeClr val="tx1"/>
              </a:solidFill>
              <a:latin typeface="+mn-lt"/>
              <a:ea typeface="+mn-ea"/>
              <a:cs typeface="+mn-cs"/>
            </a:endParaRPr>
          </a:p>
          <a:p>
            <a:pPr algn="r" rtl="1"/>
            <a:r>
              <a:rPr lang="ar-LB" sz="1200" b="0" kern="1200">
                <a:solidFill>
                  <a:schemeClr val="tx1"/>
                </a:solidFill>
                <a:latin typeface="+mn-lt"/>
                <a:ea typeface="+mn-ea"/>
                <a:cs typeface="+mn-cs"/>
              </a:rPr>
              <a:t>دَرْسُ الْيَوْم بِعُنْوانِ ظِلّي وَصاحِبي. </a:t>
            </a:r>
          </a:p>
          <a:p>
            <a:pPr algn="r" rtl="1"/>
            <a:r>
              <a:rPr lang="ar-LB" sz="1200" b="0" kern="1200">
                <a:solidFill>
                  <a:schemeClr val="tx1"/>
                </a:solidFill>
                <a:latin typeface="+mn-lt"/>
                <a:ea typeface="+mn-ea"/>
                <a:cs typeface="+mn-cs"/>
              </a:rPr>
              <a:t>يَسْرُدُ</a:t>
            </a:r>
            <a:r>
              <a:rPr lang="ar-LB" sz="1200" b="0" kern="1200" baseline="0">
                <a:solidFill>
                  <a:schemeClr val="tx1"/>
                </a:solidFill>
                <a:latin typeface="+mn-lt"/>
                <a:ea typeface="+mn-ea"/>
                <a:cs typeface="+mn-cs"/>
              </a:rPr>
              <a:t> لَكُمْ دَرْسَ الْقِراءَةِ قِصَّةً قَصيرَةً. </a:t>
            </a:r>
            <a:r>
              <a:rPr lang="ar-LB" sz="1200" b="0" kern="1200">
                <a:solidFill>
                  <a:schemeClr val="tx1"/>
                </a:solidFill>
                <a:latin typeface="+mn-lt"/>
                <a:ea typeface="+mn-ea"/>
                <a:cs typeface="+mn-cs"/>
              </a:rPr>
              <a:t>لِكُلِّ قِصَّةٍ عُنْوانٌ وَصُوَرٌ</a:t>
            </a:r>
            <a:r>
              <a:rPr lang="ar-LB" sz="1200" b="0" kern="1200" baseline="0">
                <a:solidFill>
                  <a:schemeClr val="tx1"/>
                </a:solidFill>
                <a:latin typeface="+mn-lt"/>
                <a:ea typeface="+mn-ea"/>
                <a:cs typeface="+mn-cs"/>
              </a:rPr>
              <a:t>. </a:t>
            </a:r>
          </a:p>
          <a:p>
            <a:pPr algn="r" rtl="1"/>
            <a:r>
              <a:rPr lang="ar-LB" sz="1200" b="0" kern="1200" baseline="0">
                <a:solidFill>
                  <a:schemeClr val="tx1"/>
                </a:solidFill>
                <a:latin typeface="+mn-lt"/>
                <a:ea typeface="+mn-ea"/>
                <a:cs typeface="+mn-cs"/>
              </a:rPr>
              <a:t>ماذا نستطيع أن نعرف عندما نقرأ العنوان وننظر إلى الرّسوم؟ </a:t>
            </a:r>
          </a:p>
          <a:p>
            <a:pPr algn="r" rtl="1"/>
            <a:r>
              <a:rPr lang="ar-LB" sz="1200" b="0" kern="1200" baseline="0">
                <a:solidFill>
                  <a:schemeClr val="tx1"/>
                </a:solidFill>
                <a:latin typeface="+mn-lt"/>
                <a:ea typeface="+mn-ea"/>
                <a:cs typeface="+mn-cs"/>
              </a:rPr>
              <a:t>يساعدنا العنوان والرسوم على توقع موضوع القصّة. كيف ذلك؟ </a:t>
            </a:r>
          </a:p>
          <a:p>
            <a:pPr algn="r" rtl="1"/>
            <a:r>
              <a:rPr lang="ar-LB" sz="1200" b="0" kern="1200" baseline="0">
                <a:solidFill>
                  <a:schemeClr val="tx1"/>
                </a:solidFill>
                <a:latin typeface="+mn-lt"/>
                <a:ea typeface="+mn-ea"/>
                <a:cs typeface="+mn-cs"/>
              </a:rPr>
              <a:t>(انتظار إجابات المتعلمين..)</a:t>
            </a:r>
          </a:p>
          <a:p>
            <a:pPr algn="r" rtl="1"/>
            <a:r>
              <a:rPr lang="ar-LB" sz="1200" b="0" kern="1200">
                <a:solidFill>
                  <a:schemeClr val="tx1"/>
                </a:solidFill>
                <a:latin typeface="+mn-lt"/>
                <a:ea typeface="+mn-ea"/>
                <a:cs typeface="+mn-cs"/>
              </a:rPr>
              <a:t>لِنفكر معًا كيف نتوقع من العنوان والرّسوم: </a:t>
            </a:r>
            <a:endParaRPr lang="en-US" sz="1200" b="0" kern="1200">
              <a:solidFill>
                <a:schemeClr val="tx1"/>
              </a:solidFill>
              <a:latin typeface="+mn-lt"/>
              <a:ea typeface="+mn-ea"/>
              <a:cs typeface="+mn-cs"/>
            </a:endParaRPr>
          </a:p>
          <a:p>
            <a:pPr algn="r" rtl="1"/>
            <a:r>
              <a:rPr lang="ar-LB" sz="1200" b="0" kern="1200">
                <a:solidFill>
                  <a:schemeClr val="tx1"/>
                </a:solidFill>
                <a:latin typeface="+mn-lt"/>
                <a:ea typeface="+mn-ea"/>
                <a:cs typeface="+mn-cs"/>
              </a:rPr>
              <a:t>أَقْرَأُ</a:t>
            </a:r>
            <a:r>
              <a:rPr lang="ar-LB" sz="1200" b="0" kern="1200" baseline="0">
                <a:solidFill>
                  <a:schemeClr val="tx1"/>
                </a:solidFill>
                <a:latin typeface="+mn-lt"/>
                <a:ea typeface="+mn-ea"/>
                <a:cs typeface="+mn-cs"/>
              </a:rPr>
              <a:t> عُ</a:t>
            </a:r>
            <a:r>
              <a:rPr lang="ar-LB" sz="1200" b="0" kern="1200">
                <a:solidFill>
                  <a:schemeClr val="tx1"/>
                </a:solidFill>
                <a:latin typeface="+mn-lt"/>
                <a:ea typeface="+mn-ea"/>
                <a:cs typeface="+mn-cs"/>
              </a:rPr>
              <a:t>نْوانَ الْقِصَّةِ، "ظِلّي وَصاحِبي".</a:t>
            </a:r>
            <a:r>
              <a:rPr lang="ar-LB" sz="1200" b="0" kern="1200" baseline="0">
                <a:solidFill>
                  <a:schemeClr val="tx1"/>
                </a:solidFill>
                <a:latin typeface="+mn-lt"/>
                <a:ea typeface="+mn-ea"/>
                <a:cs typeface="+mn-cs"/>
              </a:rPr>
              <a:t> أسال نفسي، </a:t>
            </a:r>
            <a:r>
              <a:rPr lang="ar-LB" sz="1200" b="0" kern="1200">
                <a:solidFill>
                  <a:schemeClr val="tx1"/>
                </a:solidFill>
                <a:latin typeface="+mn-lt"/>
                <a:ea typeface="+mn-ea"/>
                <a:cs typeface="+mn-cs"/>
              </a:rPr>
              <a:t>عَمّا سَتُحَدِّثُني هذِهِ الْقِصَّةُ؟</a:t>
            </a:r>
          </a:p>
          <a:p>
            <a:pPr algn="r" rtl="1"/>
            <a:r>
              <a:rPr lang="ar-LB" sz="1200" b="0" kern="1200">
                <a:solidFill>
                  <a:schemeClr val="tx1"/>
                </a:solidFill>
                <a:latin typeface="+mn-lt"/>
                <a:ea typeface="+mn-ea"/>
                <a:cs typeface="+mn-cs"/>
              </a:rPr>
              <a:t>أَتَوَقَّعُ أَنَّ الْقِصَّةَ سَتُحَدِّثُني عَنِ الْأَصْحابِ،</a:t>
            </a:r>
            <a:r>
              <a:rPr lang="ar-LB" sz="1200" b="0" kern="1200" baseline="0">
                <a:solidFill>
                  <a:schemeClr val="tx1"/>
                </a:solidFill>
                <a:latin typeface="+mn-lt"/>
                <a:ea typeface="+mn-ea"/>
                <a:cs typeface="+mn-cs"/>
              </a:rPr>
              <a:t> لأنني قرأت كلمة "صاحبي". </a:t>
            </a:r>
            <a:endParaRPr lang="ar-LB" sz="1200" b="0" kern="1200">
              <a:solidFill>
                <a:schemeClr val="tx1"/>
              </a:solidFill>
              <a:latin typeface="+mn-lt"/>
              <a:ea typeface="+mn-ea"/>
              <a:cs typeface="+mn-cs"/>
            </a:endParaRPr>
          </a:p>
          <a:p>
            <a:pPr algn="r" rtl="1"/>
            <a:r>
              <a:rPr lang="ar-LB" sz="1200" b="0" kern="1200">
                <a:solidFill>
                  <a:schemeClr val="tx1"/>
                </a:solidFill>
                <a:latin typeface="+mn-lt"/>
                <a:ea typeface="+mn-ea"/>
                <a:cs typeface="+mn-cs"/>
              </a:rPr>
              <a:t>بَعْدَ ذلِكَ أَنْظُرُ إلى الرَّسْمِ جَيِّدًا. ماذا أرى؟ أرى بنتًا تلعب بالطّابة، رُبَّما تتحدَّثُ الْقِصَّةَ عَنْ بِنْتٍ تَلْعَبُ بالطّابَةِ</a:t>
            </a:r>
            <a:r>
              <a:rPr lang="ar-LB" sz="1200" b="0" kern="1200" baseline="0">
                <a:solidFill>
                  <a:schemeClr val="tx1"/>
                </a:solidFill>
                <a:latin typeface="+mn-lt"/>
                <a:ea typeface="+mn-ea"/>
                <a:cs typeface="+mn-cs"/>
              </a:rPr>
              <a:t>. </a:t>
            </a:r>
          </a:p>
          <a:p>
            <a:pPr algn="r" rtl="1"/>
            <a:r>
              <a:rPr lang="ar-LB" sz="1200" b="0" kern="1200" baseline="0">
                <a:solidFill>
                  <a:schemeClr val="tx1"/>
                </a:solidFill>
                <a:latin typeface="+mn-lt"/>
                <a:ea typeface="+mn-ea"/>
                <a:cs typeface="+mn-cs"/>
              </a:rPr>
              <a:t>أرى أيضًا أنَّ البنت ترمي الطّابة على ظلها، أتوقّع أنها تلعب مع ظلّها. </a:t>
            </a:r>
          </a:p>
          <a:p>
            <a:pPr algn="r" rtl="1"/>
            <a:r>
              <a:rPr lang="ar-LB" sz="1200" b="0" kern="1200" baseline="0">
                <a:solidFill>
                  <a:schemeClr val="tx1"/>
                </a:solidFill>
                <a:latin typeface="+mn-lt"/>
                <a:ea typeface="+mn-ea"/>
                <a:cs typeface="+mn-cs"/>
              </a:rPr>
              <a:t>أنا </a:t>
            </a:r>
            <a:r>
              <a:rPr lang="ar-LB"/>
              <a:t>متحمّسة</a:t>
            </a:r>
            <a:r>
              <a:rPr lang="ar-LB" sz="1200" b="0" kern="1200" baseline="0">
                <a:solidFill>
                  <a:schemeClr val="tx1"/>
                </a:solidFill>
                <a:latin typeface="+mn-lt"/>
                <a:ea typeface="+mn-ea"/>
                <a:cs typeface="+mn-cs"/>
              </a:rPr>
              <a:t> جدًّا لأقرأ الدّرس وأعرف إن كان ما </a:t>
            </a:r>
            <a:r>
              <a:rPr lang="ar-LB"/>
              <a:t>توقّعته</a:t>
            </a:r>
            <a:r>
              <a:rPr lang="ar-LB" sz="1200" b="0" kern="1200" baseline="0">
                <a:solidFill>
                  <a:schemeClr val="tx1"/>
                </a:solidFill>
                <a:latin typeface="+mn-lt"/>
                <a:ea typeface="+mn-ea"/>
                <a:cs typeface="+mn-cs"/>
              </a:rPr>
              <a:t> صحيحًا.</a:t>
            </a:r>
            <a:endParaRPr lang="ar-LB" sz="1200" b="0" kern="1200" baseline="0">
              <a:solidFill>
                <a:schemeClr val="tx1"/>
              </a:solidFill>
              <a:latin typeface="+mn-lt"/>
              <a:cs typeface="+mn-cs"/>
            </a:endParaRPr>
          </a:p>
          <a:p>
            <a:pPr algn="r" rtl="1"/>
            <a:r>
              <a:rPr lang="ar-LB" sz="1200" b="0" kern="1200">
                <a:solidFill>
                  <a:schemeClr val="tx1"/>
                </a:solidFill>
                <a:latin typeface="+mn-lt"/>
                <a:ea typeface="+mn-ea"/>
                <a:cs typeface="+mn-cs"/>
              </a:rPr>
              <a:t>إذًا ماذا </a:t>
            </a:r>
            <a:r>
              <a:rPr lang="ar-LB"/>
              <a:t>تعلّمنا</a:t>
            </a:r>
            <a:r>
              <a:rPr lang="ar-LB" sz="1200" b="0" kern="1200">
                <a:solidFill>
                  <a:schemeClr val="tx1"/>
                </a:solidFill>
                <a:latin typeface="+mn-lt"/>
                <a:ea typeface="+mn-ea"/>
                <a:cs typeface="+mn-cs"/>
              </a:rPr>
              <a:t> الآن عن </a:t>
            </a:r>
            <a:r>
              <a:rPr lang="ar-LB"/>
              <a:t>التوقّع</a:t>
            </a:r>
            <a:r>
              <a:rPr lang="ar-LB" sz="1200" b="0" kern="1200">
                <a:solidFill>
                  <a:schemeClr val="tx1"/>
                </a:solidFill>
                <a:latin typeface="+mn-lt"/>
                <a:ea typeface="+mn-ea"/>
                <a:cs typeface="+mn-cs"/>
              </a:rPr>
              <a:t>؟</a:t>
            </a:r>
            <a:endParaRPr lang="ar-LB" sz="1200" b="0" kern="1200">
              <a:solidFill>
                <a:schemeClr val="tx1"/>
              </a:solidFill>
              <a:latin typeface="+mn-lt"/>
              <a:cs typeface="+mn-cs"/>
            </a:endParaRPr>
          </a:p>
          <a:p>
            <a:pPr algn="r" rtl="1"/>
            <a:r>
              <a:rPr lang="ar-LB" sz="1200" b="0" kern="1200">
                <a:solidFill>
                  <a:schemeClr val="tx1"/>
                </a:solidFill>
                <a:latin typeface="+mn-lt"/>
                <a:ea typeface="+mn-ea"/>
                <a:cs typeface="+mn-cs"/>
              </a:rPr>
              <a:t>التوقُّع هو أن نفكِّر</a:t>
            </a:r>
            <a:r>
              <a:rPr lang="ar-LB" sz="1200" b="0" kern="1200" baseline="0">
                <a:solidFill>
                  <a:schemeClr val="tx1"/>
                </a:solidFill>
                <a:latin typeface="+mn-lt"/>
                <a:ea typeface="+mn-ea"/>
                <a:cs typeface="+mn-cs"/>
              </a:rPr>
              <a:t> بموضوع </a:t>
            </a:r>
            <a:r>
              <a:rPr lang="ar-LB"/>
              <a:t>القصّة</a:t>
            </a:r>
            <a:r>
              <a:rPr lang="ar-LB" sz="1200" b="0" kern="1200" baseline="0">
                <a:solidFill>
                  <a:schemeClr val="tx1"/>
                </a:solidFill>
                <a:latin typeface="+mn-lt"/>
                <a:ea typeface="+mn-ea"/>
                <a:cs typeface="+mn-cs"/>
              </a:rPr>
              <a:t>، </a:t>
            </a:r>
            <a:r>
              <a:rPr lang="ar-LB"/>
              <a:t>وشخصيّاتها</a:t>
            </a:r>
            <a:r>
              <a:rPr lang="ar-LB" sz="1200" b="0" kern="1200" baseline="0">
                <a:solidFill>
                  <a:schemeClr val="tx1"/>
                </a:solidFill>
                <a:latin typeface="+mn-lt"/>
                <a:ea typeface="+mn-ea"/>
                <a:cs typeface="+mn-cs"/>
              </a:rPr>
              <a:t> وبعض أحداثها قبل أن نبدأ القراءة.</a:t>
            </a:r>
            <a:r>
              <a:rPr lang="ar-LB"/>
              <a:t> </a:t>
            </a:r>
            <a:r>
              <a:rPr lang="ar-LB" sz="1200" b="0" kern="1200">
                <a:solidFill>
                  <a:schemeClr val="tx1"/>
                </a:solidFill>
                <a:latin typeface="+mn-lt"/>
                <a:ea typeface="+mn-ea"/>
                <a:cs typeface="+mn-cs"/>
              </a:rPr>
              <a:t> عندما </a:t>
            </a:r>
            <a:r>
              <a:rPr lang="ar-LB"/>
              <a:t>نتوقّع</a:t>
            </a:r>
            <a:r>
              <a:rPr lang="ar-LB" sz="1200" b="0" kern="1200">
                <a:solidFill>
                  <a:schemeClr val="tx1"/>
                </a:solidFill>
                <a:latin typeface="+mn-lt"/>
                <a:ea typeface="+mn-ea"/>
                <a:cs typeface="+mn-cs"/>
              </a:rPr>
              <a:t> ما ستخبرنا عنه القصّة، </a:t>
            </a:r>
            <a:r>
              <a:rPr lang="ar-LB"/>
              <a:t>نتمكّن</a:t>
            </a:r>
            <a:r>
              <a:rPr lang="ar-LB" sz="1200" b="0" kern="1200">
                <a:solidFill>
                  <a:schemeClr val="tx1"/>
                </a:solidFill>
                <a:latin typeface="+mn-lt"/>
                <a:ea typeface="+mn-ea"/>
                <a:cs typeface="+mn-cs"/>
              </a:rPr>
              <a:t> من التركيز على فهم </a:t>
            </a:r>
            <a:r>
              <a:rPr lang="ar-LB"/>
              <a:t>القصّة</a:t>
            </a:r>
            <a:r>
              <a:rPr lang="ar-LB" sz="1200" b="0" kern="1200">
                <a:solidFill>
                  <a:schemeClr val="tx1"/>
                </a:solidFill>
                <a:latin typeface="+mn-lt"/>
                <a:ea typeface="+mn-ea"/>
                <a:cs typeface="+mn-cs"/>
              </a:rPr>
              <a:t> وتحليلها بشكل أفضل.</a:t>
            </a:r>
            <a:endParaRPr lang="ar-LB" sz="1200" b="0" kern="1200">
              <a:solidFill>
                <a:schemeClr val="tx1"/>
              </a:solidFill>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1" kern="1200">
              <a:solidFill>
                <a:schemeClr val="tx1"/>
              </a:solidFill>
              <a:highlight>
                <a:srgbClr val="FFFF00"/>
              </a:highligh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1"/>
              <a:t>توجيهات للمعلّم/ـة: </a:t>
            </a:r>
          </a:p>
          <a:p>
            <a:pPr algn="r" rtl="1"/>
            <a:r>
              <a:rPr lang="ar-LB"/>
              <a:t>يهدف هذا النشاط إلى</a:t>
            </a:r>
            <a:r>
              <a:rPr lang="ar-LB" baseline="0"/>
              <a:t> </a:t>
            </a:r>
            <a:r>
              <a:rPr lang="ar-LB"/>
              <a:t>تقديم استراتيجيّة التوقُّع من غلاف القصّة، من خلال طرح الأسئلة على المتعلّمين، وتزويدهم بالتغذية الراجعة، لحثّهم على مزيد من التّفكير وتقديم المزيد من التّوقُّعات خلال سرد القصة.</a:t>
            </a:r>
          </a:p>
          <a:p>
            <a:pPr algn="r" rtl="1">
              <a:defRPr/>
            </a:pPr>
            <a:r>
              <a:rPr lang="ar-LB"/>
              <a:t>وعندما يُطلب الى المتعلّمين أن يُراقبوا ويسمعوا، عند</a:t>
            </a:r>
            <a:r>
              <a:rPr lang="ar-LB" baseline="0"/>
              <a:t> ذاك يقوم </a:t>
            </a:r>
            <a:r>
              <a:rPr lang="ar-LB"/>
              <a:t>المعلِّم/ـة بتقديم المثال يصوت عالٍ بهدفِ توضيحِ ماهيّة الاستراتيجيّة، ونمذجة تفكيره بصوت مسموع، كما يقدّم المعلّم الفائدة التّربويّة من الاستراتيجيّة، وخطوات تطبيقها بهدف مساعدة المتعلّمين على اكتسابها وتطبيقها باستقلاليّة.</a:t>
            </a:r>
          </a:p>
          <a:p>
            <a:pPr algn="r" rtl="1"/>
            <a:endParaRPr lang="en-US" sz="1200" b="0" u="none" kern="1200">
              <a:solidFill>
                <a:schemeClr val="tx1"/>
              </a:solidFill>
              <a:effectLst/>
              <a:latin typeface="+mn-lt"/>
              <a:ea typeface="+mn-ea"/>
              <a:cs typeface="+mn-cs"/>
            </a:endParaRPr>
          </a:p>
          <a:p>
            <a:pPr algn="r" rtl="1"/>
            <a:r>
              <a:rPr lang="ar-LB" sz="1200" b="0" kern="1200">
                <a:solidFill>
                  <a:schemeClr val="tx1"/>
                </a:solidFill>
                <a:effectLst/>
                <a:latin typeface="+mn-lt"/>
                <a:ea typeface="+mn-ea"/>
                <a:cs typeface="+mn-cs"/>
              </a:rPr>
              <a:t>في حال كنتم تقومون بالنشاط بشكل متزامن أو </a:t>
            </a:r>
            <a:r>
              <a:rPr lang="ar-LB"/>
              <a:t>حضوريّ</a:t>
            </a:r>
            <a:r>
              <a:rPr lang="ar-LB" sz="1200" b="0" kern="1200">
                <a:solidFill>
                  <a:schemeClr val="tx1"/>
                </a:solidFill>
                <a:effectLst/>
                <a:latin typeface="+mn-lt"/>
                <a:ea typeface="+mn-ea"/>
                <a:cs typeface="+mn-cs"/>
              </a:rPr>
              <a:t>، سجِّلوا توقُّعات المتعلّمين على اللّوح من أجل تقديم تغذية راجعة، والتحقُّق لاحقًا من التوقُّعات وتصويبها في أثناء قراءة القصّة وبعدها،</a:t>
            </a:r>
            <a:r>
              <a:rPr lang="ar-LB" sz="1200" b="0" kern="1200" baseline="0">
                <a:solidFill>
                  <a:schemeClr val="tx1"/>
                </a:solidFill>
                <a:effectLst/>
                <a:latin typeface="+mn-lt"/>
                <a:ea typeface="+mn-ea"/>
                <a:cs typeface="+mn-cs"/>
              </a:rPr>
              <a:t> وتقديم الأدلة عنها.</a:t>
            </a:r>
            <a:r>
              <a:rPr lang="ar-LB"/>
              <a:t> </a:t>
            </a:r>
            <a:endParaRPr lang="ar-LB" sz="1200" b="0" kern="1200">
              <a:solidFill>
                <a:schemeClr val="tx1"/>
              </a:solidFill>
              <a:effectLst/>
              <a:latin typeface="+mn-lt"/>
              <a:cs typeface="+mn-cs"/>
            </a:endParaRPr>
          </a:p>
          <a:p>
            <a:pPr algn="r" rtl="1"/>
            <a:endParaRPr lang="ar-LB" sz="1200" b="0" kern="1200">
              <a:solidFill>
                <a:schemeClr val="tx1"/>
              </a:solidFill>
              <a:effectLst/>
              <a:latin typeface="+mn-lt"/>
              <a:ea typeface="+mn-ea"/>
              <a:cs typeface="+mn-cs"/>
            </a:endParaRPr>
          </a:p>
          <a:p>
            <a:pPr algn="r" rtl="1"/>
            <a:r>
              <a:rPr lang="ar-LB" sz="1200" b="0" kern="1200">
                <a:solidFill>
                  <a:schemeClr val="tx1"/>
                </a:solidFill>
                <a:effectLst/>
                <a:latin typeface="+mn-lt"/>
                <a:ea typeface="+mn-ea"/>
                <a:cs typeface="+mn-cs"/>
              </a:rPr>
              <a:t>كما تجدر الإشارة إلى أنّه في التعليم </a:t>
            </a:r>
            <a:r>
              <a:rPr lang="ar-LB"/>
              <a:t>الحضوريّ</a:t>
            </a:r>
            <a:r>
              <a:rPr lang="ar-LB" sz="1200" b="0" kern="1200">
                <a:solidFill>
                  <a:schemeClr val="tx1"/>
                </a:solidFill>
                <a:effectLst/>
                <a:latin typeface="+mn-lt"/>
                <a:ea typeface="+mn-ea"/>
                <a:cs typeface="+mn-cs"/>
              </a:rPr>
              <a:t>، يمكنكم في فترة العمل </a:t>
            </a:r>
            <a:r>
              <a:rPr lang="ar-LB"/>
              <a:t>المستقلّ</a:t>
            </a:r>
            <a:r>
              <a:rPr lang="ar-LB" sz="1200" b="0" kern="1200">
                <a:solidFill>
                  <a:schemeClr val="tx1"/>
                </a:solidFill>
                <a:effectLst/>
                <a:latin typeface="+mn-lt"/>
                <a:ea typeface="+mn-ea"/>
                <a:cs typeface="+mn-cs"/>
              </a:rPr>
              <a:t> أن تطلبوا من </a:t>
            </a:r>
            <a:r>
              <a:rPr lang="ar-LB"/>
              <a:t>المتعلّمين</a:t>
            </a:r>
            <a:r>
              <a:rPr lang="ar-LB" sz="1200" b="0" kern="1200">
                <a:solidFill>
                  <a:schemeClr val="tx1"/>
                </a:solidFill>
                <a:effectLst/>
                <a:latin typeface="+mn-lt"/>
                <a:ea typeface="+mn-ea"/>
                <a:cs typeface="+mn-cs"/>
              </a:rPr>
              <a:t> اختيار قصّة من المكتبة الصّفيّة وتطبيق استراتيجية </a:t>
            </a:r>
            <a:r>
              <a:rPr lang="ar-LB"/>
              <a:t>التّوقع حتّى</a:t>
            </a:r>
            <a:r>
              <a:rPr lang="ar-LB" sz="1200" b="0" kern="1200">
                <a:solidFill>
                  <a:schemeClr val="tx1"/>
                </a:solidFill>
                <a:effectLst/>
                <a:latin typeface="+mn-lt"/>
                <a:ea typeface="+mn-ea"/>
                <a:cs typeface="+mn-cs"/>
              </a:rPr>
              <a:t> يتمرسوا على</a:t>
            </a:r>
            <a:r>
              <a:rPr lang="ar-LB" sz="1200" b="0" kern="1200" baseline="0">
                <a:solidFill>
                  <a:schemeClr val="tx1"/>
                </a:solidFill>
                <a:effectLst/>
                <a:latin typeface="+mn-lt"/>
                <a:ea typeface="+mn-ea"/>
                <a:cs typeface="+mn-cs"/>
              </a:rPr>
              <a:t> </a:t>
            </a:r>
            <a:r>
              <a:rPr lang="ar-LB" sz="1200" b="0" kern="1200">
                <a:solidFill>
                  <a:schemeClr val="tx1"/>
                </a:solidFill>
                <a:effectLst/>
                <a:latin typeface="+mn-lt"/>
                <a:ea typeface="+mn-ea"/>
                <a:cs typeface="+mn-cs"/>
              </a:rPr>
              <a:t>تطبيقها.</a:t>
            </a:r>
            <a:endParaRPr lang="en-US" sz="1200" b="0" kern="1200">
              <a:solidFill>
                <a:schemeClr val="tx1"/>
              </a:solidFill>
              <a:effectLst/>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1" kern="1200">
              <a:solidFill>
                <a:schemeClr val="tx1"/>
              </a:solidFill>
              <a:highlight>
                <a:srgbClr val="FFFF00"/>
              </a:highligh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1" kern="1200">
              <a:solidFill>
                <a:schemeClr val="tx1"/>
              </a:solidFill>
              <a:highlight>
                <a:srgbClr val="FFFF00"/>
              </a:highlight>
              <a:latin typeface="+mn-lt"/>
              <a:ea typeface="+mn-ea"/>
              <a:cs typeface="+mn-cs"/>
            </a:endParaRPr>
          </a:p>
          <a:p>
            <a:pPr algn="r" rtl="1"/>
            <a:endParaRPr lang="en-US" sz="1200" b="0" kern="1200">
              <a:solidFill>
                <a:schemeClr val="tx1"/>
              </a:solidFill>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aseline="0"/>
          </a:p>
          <a:p>
            <a:pPr algn="r" rtl="1"/>
            <a:endParaRPr lang="en-US" sz="1200"/>
          </a:p>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12</a:t>
            </a:fld>
            <a:endParaRPr lang="en-US"/>
          </a:p>
        </p:txBody>
      </p:sp>
    </p:spTree>
    <p:extLst>
      <p:ext uri="{BB962C8B-B14F-4D97-AF65-F5344CB8AC3E}">
        <p14:creationId xmlns:p14="http://schemas.microsoft.com/office/powerpoint/2010/main" val="13230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b="0"/>
              <a:t>بَعْدَ أَنْ تَوَقَّعْنا مَوْضوعَ الدَّرْسِ مِنَ العنوان والصُّورَةِ، سَنَسْتَمِعُ إلى قِراءَةِ النَّصِّ لِنَعْرِفَ عَمَّ يُحَدِّثُنا هذا النَّصُّ وَنَفْهَمَهُ.</a:t>
            </a:r>
          </a:p>
          <a:p>
            <a:pPr algn="r" rtl="1"/>
            <a:endParaRPr lang="ar-LB"/>
          </a:p>
          <a:p>
            <a:pPr marL="128016" lvl="1" indent="0" algn="r" rtl="1">
              <a:lnSpc>
                <a:spcPct val="150000"/>
              </a:lnSpc>
              <a:buNone/>
            </a:pPr>
            <a:r>
              <a:rPr lang="ar-LB" sz="1200"/>
              <a:t>ظِلَي وَصاحِبي</a:t>
            </a:r>
          </a:p>
          <a:p>
            <a:pPr marL="128016" lvl="1" indent="0" algn="r" rtl="1">
              <a:lnSpc>
                <a:spcPct val="120000"/>
              </a:lnSpc>
              <a:spcBef>
                <a:spcPts val="600"/>
              </a:spcBef>
              <a:buNone/>
            </a:pPr>
            <a:r>
              <a:rPr lang="ar-LB" sz="1200"/>
              <a:t> </a:t>
            </a:r>
            <a:r>
              <a:rPr lang="ar-LB" sz="1200">
                <a:solidFill>
                  <a:schemeClr val="tx1">
                    <a:lumMod val="65000"/>
                    <a:lumOff val="35000"/>
                  </a:schemeClr>
                </a:solidFill>
              </a:rPr>
              <a:t>حَمَلَتْ لينُ كُرَتَها الْمُلَوَّنَة، وَخَرَجَتْ في الصَّباحِ الْباكِرِ نَحْوَ بُسْتانٍ قريبٍ. في الطَّريقِ، رَمَتْ لينُ الْكُرَةَ أَرْضًا، وَبَدَأَتْ تَدْفَعُها بِقَدَمِها وَتَرْكُضُ خَلْفَها. </a:t>
            </a:r>
          </a:p>
          <a:p>
            <a:pPr marL="128016" lvl="1" indent="0" algn="r" rtl="1">
              <a:lnSpc>
                <a:spcPct val="120000"/>
              </a:lnSpc>
              <a:spcBef>
                <a:spcPts val="600"/>
              </a:spcBef>
              <a:buNone/>
            </a:pPr>
            <a:r>
              <a:rPr lang="ar-LB" sz="1200">
                <a:solidFill>
                  <a:schemeClr val="tx1">
                    <a:lumMod val="65000"/>
                    <a:lumOff val="35000"/>
                  </a:schemeClr>
                </a:solidFill>
              </a:rPr>
              <a:t>فَجْأَةً! تَوَقَّفَتْ وَتَلَفَّتَتْ حَوْلَها؛ لا أَحَدَ في الطَّريق!</a:t>
            </a:r>
          </a:p>
          <a:p>
            <a:pPr marL="299466" lvl="1" indent="-171450" algn="r" rtl="1">
              <a:lnSpc>
                <a:spcPct val="120000"/>
              </a:lnSpc>
              <a:spcBef>
                <a:spcPts val="600"/>
              </a:spcBef>
              <a:spcAft>
                <a:spcPts val="600"/>
              </a:spcAft>
              <a:buFontTx/>
              <a:buChar char="-"/>
            </a:pPr>
            <a:r>
              <a:rPr lang="ar-LB" sz="1200">
                <a:solidFill>
                  <a:schemeClr val="tx1">
                    <a:lumMod val="65000"/>
                    <a:lumOff val="35000"/>
                  </a:schemeClr>
                </a:solidFill>
              </a:rPr>
              <a:t>"كَمِ السّاعَةُ يا تُرَى؟ مَتى يَخْرُجُ أَوْلادُ هذِهِ الْقَرْيَةِ إِلى اللَّعِبِ؟ هَلْ أَعودُ إِلى الْبَيْتِ؟“</a:t>
            </a:r>
          </a:p>
          <a:p>
            <a:pPr marL="299466" lvl="1" indent="-171450" algn="r" rtl="1">
              <a:lnSpc>
                <a:spcPct val="120000"/>
              </a:lnSpc>
              <a:spcBef>
                <a:spcPts val="600"/>
              </a:spcBef>
              <a:spcAft>
                <a:spcPts val="600"/>
              </a:spcAft>
              <a:buFontTx/>
              <a:buChar char="-"/>
            </a:pPr>
            <a:r>
              <a:rPr lang="ar-LB" sz="1200">
                <a:solidFill>
                  <a:schemeClr val="tx1">
                    <a:lumMod val="65000"/>
                    <a:lumOff val="35000"/>
                  </a:schemeClr>
                </a:solidFill>
              </a:rPr>
              <a:t>استَدارَتْ لين بِسُرْعَةٍ لِتَعودَ إِلى الْبَيْتِ، فَلَمَحَتْ ظِلَّها يَمْتَدُّ أَمامَها. ضَحِكَتْ وَقالَتْ لَهُ: "أَيْنَ كُنْتَ م</a:t>
            </a:r>
            <a:r>
              <a:rPr lang="ar-LB" sz="1200" kern="1200">
                <a:solidFill>
                  <a:schemeClr val="tx1">
                    <a:lumMod val="65000"/>
                    <a:lumOff val="35000"/>
                  </a:schemeClr>
                </a:solidFill>
                <a:latin typeface="+mn-lt"/>
                <a:ea typeface="+mn-ea"/>
                <a:cs typeface="+mn-cs"/>
              </a:rPr>
              <a:t>ُنْذُ قَليلٍ؟ هَيّا نَلْعَبُ بِالْكُرَةِ مَعًا". </a:t>
            </a:r>
          </a:p>
          <a:p>
            <a:pPr marL="128016" lvl="1" indent="0" algn="r" rtl="1">
              <a:lnSpc>
                <a:spcPct val="150000"/>
              </a:lnSpc>
              <a:buNone/>
            </a:pPr>
            <a:endParaRPr lang="ar-LB" sz="1200"/>
          </a:p>
          <a:p>
            <a:pPr marL="128016" lvl="1" indent="0" algn="r" rtl="1">
              <a:lnSpc>
                <a:spcPct val="150000"/>
              </a:lnSpc>
              <a:buNone/>
            </a:pPr>
            <a:endParaRPr lang="ar-LB" sz="1200"/>
          </a:p>
          <a:p>
            <a:pPr marL="128016" lvl="1" indent="0" algn="r" rtl="1">
              <a:lnSpc>
                <a:spcPct val="150000"/>
              </a:lnSpc>
              <a:buNone/>
            </a:pPr>
            <a:r>
              <a:rPr lang="ar-LB" sz="1200"/>
              <a:t>يا تُرَى مَعَ مَنْ تَكَلَّمَتْ لين، أَجيبوا عَنِ السُّؤالِ الآتي:</a:t>
            </a:r>
          </a:p>
          <a:p>
            <a:pPr algn="r" rtl="1"/>
            <a:endParaRPr lang="ar-LB" b="0"/>
          </a:p>
          <a:p>
            <a:pPr algn="r" rtl="1"/>
            <a:r>
              <a:rPr lang="ar-LB" b="1"/>
              <a:t>توجيهات للمعلِّم/ـة:</a:t>
            </a:r>
          </a:p>
          <a:p>
            <a:pPr algn="r" rtl="1"/>
            <a:r>
              <a:rPr lang="ar-LB"/>
              <a:t>في حصّة التعليم المتزامن أو الحضوريّ: إن كانَ هنالك توقُّع صَحيح من توقُّعاتِ المُتَعلِّمين المكتوبةِ على اللّوحِ، أشيروا إلى التّوقّعِ</a:t>
            </a:r>
            <a:r>
              <a:rPr lang="ar-LB" baseline="0"/>
              <a:t> في </a:t>
            </a:r>
            <a:r>
              <a:rPr lang="ar-LB"/>
              <a:t>أثناء قراءة ِهذه الشريحة،  وقولوا: " أحسنتم! هذا التوقّعُ صحيحٌ."</a:t>
            </a:r>
          </a:p>
          <a:p>
            <a:pPr algn="r" rtl="1"/>
            <a:r>
              <a:rPr lang="ar-LB"/>
              <a:t>ممكن للمعلّم/ـة الإشارة إلى أن لين تتحدّث مع نفسها، وتسأل نفسها أسئلة عديدة، </a:t>
            </a:r>
            <a:r>
              <a:rPr lang="ar-LB" b="0"/>
              <a:t>وهذا يندرج ضمن"المناجاة".</a:t>
            </a:r>
            <a:r>
              <a:rPr lang="ar-LB"/>
              <a:t> </a:t>
            </a:r>
            <a:endParaRPr lang="ar-LB" b="0"/>
          </a:p>
          <a:p>
            <a:pPr algn="r" rtl="1"/>
            <a:endParaRPr lang="en-US" b="0"/>
          </a:p>
        </p:txBody>
      </p:sp>
      <p:sp>
        <p:nvSpPr>
          <p:cNvPr id="4" name="Slide Number Placeholder 3"/>
          <p:cNvSpPr>
            <a:spLocks noGrp="1"/>
          </p:cNvSpPr>
          <p:nvPr>
            <p:ph type="sldNum" sz="quarter" idx="10"/>
          </p:nvPr>
        </p:nvSpPr>
        <p:spPr/>
        <p:txBody>
          <a:bodyPr/>
          <a:lstStyle/>
          <a:p>
            <a:fld id="{03567E13-77E3-49C1-AE2D-684752D4FE24}" type="slidenum">
              <a:rPr lang="en-US" smtClean="0"/>
              <a:pPr/>
              <a:t>13</a:t>
            </a:fld>
            <a:endParaRPr lang="en-US"/>
          </a:p>
        </p:txBody>
      </p:sp>
    </p:spTree>
    <p:extLst>
      <p:ext uri="{BB962C8B-B14F-4D97-AF65-F5344CB8AC3E}">
        <p14:creationId xmlns:p14="http://schemas.microsoft.com/office/powerpoint/2010/main" val="1032135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14</a:t>
            </a:fld>
            <a:endParaRPr lang="en-US"/>
          </a:p>
        </p:txBody>
      </p:sp>
    </p:spTree>
    <p:extLst>
      <p:ext uri="{BB962C8B-B14F-4D97-AF65-F5344CB8AC3E}">
        <p14:creationId xmlns:p14="http://schemas.microsoft.com/office/powerpoint/2010/main" val="3852795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b="1"/>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t>رَمَتْ لين الْكُرَةَ بَعيدًا وَقالَتْ لِظِلِّها: "أَسْرِعْ، اِلْتَقِطْها قَبْلَ أَنْ تَتَدَحْرَجَ</a:t>
            </a:r>
            <a:r>
              <a:rPr lang="en-US" sz="1200"/>
              <a:t> </a:t>
            </a:r>
            <a:r>
              <a:rPr lang="ar-LB" sz="1200"/>
              <a:t>الْكُرَةُ في الْوادي الْعَميقِ".</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a:t>ما مَعْنى تَتَدَحْرَجُ؟</a:t>
            </a:r>
          </a:p>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15</a:t>
            </a:fld>
            <a:endParaRPr lang="en-US"/>
          </a:p>
        </p:txBody>
      </p:sp>
    </p:spTree>
    <p:extLst>
      <p:ext uri="{BB962C8B-B14F-4D97-AF65-F5344CB8AC3E}">
        <p14:creationId xmlns:p14="http://schemas.microsoft.com/office/powerpoint/2010/main" val="3051416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ar-LB"/>
              <a:t>أُشيرُ إلى الصّورَةِ الَّتي تَدُلُّ عَلى أَنَّ الْكُرَةَ تَتَدَحْرَجُ:</a:t>
            </a:r>
          </a:p>
          <a:p>
            <a:pPr marL="0" marR="0" lvl="0" indent="0" algn="l" defTabSz="914400" rtl="1" eaLnBrk="1" fontAlgn="auto" latinLnBrk="0" hangingPunct="1">
              <a:lnSpc>
                <a:spcPct val="100000"/>
              </a:lnSpc>
              <a:spcBef>
                <a:spcPts val="0"/>
              </a:spcBef>
              <a:spcAft>
                <a:spcPts val="0"/>
              </a:spcAft>
              <a:buClrTx/>
              <a:buSzTx/>
              <a:buFontTx/>
              <a:buNone/>
              <a:tabLst/>
              <a:defRPr/>
            </a:pPr>
            <a:endParaRPr lang="en-US" b="1"/>
          </a:p>
        </p:txBody>
      </p:sp>
      <p:sp>
        <p:nvSpPr>
          <p:cNvPr id="4" name="Slide Number Placeholder 3"/>
          <p:cNvSpPr>
            <a:spLocks noGrp="1"/>
          </p:cNvSpPr>
          <p:nvPr>
            <p:ph type="sldNum" sz="quarter" idx="5"/>
          </p:nvPr>
        </p:nvSpPr>
        <p:spPr/>
        <p:txBody>
          <a:bodyPr/>
          <a:lstStyle/>
          <a:p>
            <a:fld id="{03567E13-77E3-49C1-AE2D-684752D4FE24}" type="slidenum">
              <a:rPr lang="en-US" smtClean="0"/>
              <a:pPr/>
              <a:t>16</a:t>
            </a:fld>
            <a:endParaRPr lang="en-US"/>
          </a:p>
        </p:txBody>
      </p:sp>
    </p:spTree>
    <p:extLst>
      <p:ext uri="{BB962C8B-B14F-4D97-AF65-F5344CB8AC3E}">
        <p14:creationId xmlns:p14="http://schemas.microsoft.com/office/powerpoint/2010/main" val="3600855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marL="0" lvl="0" indent="-329184" algn="r" rtl="1">
              <a:buNone/>
            </a:pPr>
            <a:r>
              <a:rPr lang="ar-LB" sz="1200">
                <a:solidFill>
                  <a:srgbClr val="415687"/>
                </a:solidFill>
              </a:rPr>
              <a:t>وَكانَتِ الْمُفاجَأَةُ! "الْكُرَةُ تَعودُ إِلَيْها مِنْ جَديدٍ". هَلْ هذا مَعْقولٌ؟!</a:t>
            </a:r>
          </a:p>
          <a:p>
            <a:pPr marL="0" lvl="0" indent="-329184" algn="r" rtl="1">
              <a:buNone/>
            </a:pPr>
            <a:r>
              <a:rPr lang="ar-LB" sz="1200">
                <a:solidFill>
                  <a:srgbClr val="415687"/>
                </a:solidFill>
              </a:rPr>
              <a:t>اِلْتَقَطَتِ الْكُرَةَ ثُمَّ رَمَتْها بِقُوَّةٍ.</a:t>
            </a:r>
          </a:p>
          <a:p>
            <a:pPr marL="0" lvl="0" indent="-329184" algn="r" rtl="1">
              <a:buNone/>
            </a:pPr>
            <a:r>
              <a:rPr lang="ar-LB" sz="1200">
                <a:solidFill>
                  <a:srgbClr val="415687"/>
                </a:solidFill>
              </a:rPr>
              <a:t>ها هِيَ الْكُرَةُ تَعودُ إِلَيْها مَرَّةً ثانِيَةً.	.</a:t>
            </a:r>
          </a:p>
          <a:p>
            <a:pPr marL="0" lvl="0" indent="-329184" algn="r" rtl="1">
              <a:buNone/>
            </a:pPr>
            <a:r>
              <a:rPr lang="ar-LB" sz="1200">
                <a:solidFill>
                  <a:srgbClr val="415687"/>
                </a:solidFill>
              </a:rPr>
              <a:t>بِرَأْيِكُمْ لِماذا تَعودُ الْكُرَةُ إِلى لين كُلَّما رَمَتْها؟ فَكِّروا قَليلًا.</a:t>
            </a:r>
          </a:p>
          <a:p>
            <a:pPr marL="0" lvl="0" indent="-329184" algn="r" rtl="1">
              <a:buNone/>
            </a:pPr>
            <a:r>
              <a:rPr lang="ar-LB" sz="1200">
                <a:solidFill>
                  <a:srgbClr val="415687"/>
                </a:solidFill>
              </a:rPr>
              <a:t>هل تتدحرج الكرة ذهابًا وإيابًا؟ هل اصطدمت الكرة بشيء ما فعادت؟ </a:t>
            </a:r>
          </a:p>
          <a:p>
            <a:pPr marL="0" lvl="0" indent="-329184" algn="r" rtl="1">
              <a:buNone/>
            </a:pPr>
            <a:r>
              <a:rPr lang="ar-LB" sz="1200">
                <a:solidFill>
                  <a:srgbClr val="415687"/>
                </a:solidFill>
              </a:rPr>
              <a:t>	</a:t>
            </a:r>
          </a:p>
          <a:p>
            <a:pPr marL="0" lvl="0" indent="-329184" algn="r" rtl="1">
              <a:buNone/>
            </a:pPr>
            <a:r>
              <a:rPr lang="ar-LB" sz="1200">
                <a:solidFill>
                  <a:srgbClr val="415687"/>
                </a:solidFill>
              </a:rPr>
              <a:t>بُهِتَتْ لين، وَتَسَمَّرَتْ في مَكانِها.</a:t>
            </a:r>
          </a:p>
          <a:p>
            <a:pPr marL="0" lvl="0" indent="-329184" algn="r" rtl="1">
              <a:buNone/>
            </a:pPr>
            <a:r>
              <a:rPr lang="ar-LB" sz="1200">
                <a:solidFill>
                  <a:srgbClr val="415687"/>
                </a:solidFill>
              </a:rPr>
              <a:t>ما مَعْنى تَسَمَّرَتْ في مَكانِها؟ أَجيبوا عَنِ السُّؤالِ.</a:t>
            </a:r>
          </a:p>
          <a:p>
            <a:pPr algn="r" rtl="1"/>
            <a:endParaRPr lang="ar-LB" b="0"/>
          </a:p>
          <a:p>
            <a:pPr algn="r" rtl="1"/>
            <a:r>
              <a:rPr lang="ar-LB" b="1"/>
              <a:t>توجيهات للمعلِّم/ـة:</a:t>
            </a:r>
          </a:p>
          <a:p>
            <a:pPr algn="r" rtl="1"/>
            <a:r>
              <a:rPr lang="ar-LB"/>
              <a:t>في حصّة التعليم المتزامن أو الحضوريّ إن كانَ هنالك توقُّع صَحيح من توقعاتِ المُتَعلِّمين المكتوبةِ على اللّوحِ، أشيروا اليه في</a:t>
            </a:r>
            <a:r>
              <a:rPr lang="ar-LB" baseline="0"/>
              <a:t> </a:t>
            </a:r>
            <a:r>
              <a:rPr lang="ar-LB"/>
              <a:t>أثناء قراءة هذه الشريحة،  وقولوا: " أحسنتم! هذا التوقّعُ صحيحٌ."</a:t>
            </a:r>
            <a:r>
              <a:rPr lang="ar-LB" baseline="0"/>
              <a:t> ثم اسألوا: "ما الدليل على ذلك؟ ما العبارة الواردة في النص التي تؤكد صحة التوقع؟"</a:t>
            </a:r>
            <a:endParaRPr lang="en-US"/>
          </a:p>
          <a:p>
            <a:pPr algn="r" rtl="1"/>
            <a:endParaRPr lang="en-US"/>
          </a:p>
          <a:p>
            <a:pPr algn="r" rtl="1"/>
            <a:r>
              <a:rPr lang="ar-LB"/>
              <a:t>  </a:t>
            </a:r>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pPr/>
              <a:t>17</a:t>
            </a:fld>
            <a:endParaRPr lang="en-US"/>
          </a:p>
        </p:txBody>
      </p:sp>
    </p:spTree>
    <p:extLst>
      <p:ext uri="{BB962C8B-B14F-4D97-AF65-F5344CB8AC3E}">
        <p14:creationId xmlns:p14="http://schemas.microsoft.com/office/powerpoint/2010/main" val="447490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18</a:t>
            </a:fld>
            <a:endParaRPr lang="en-US"/>
          </a:p>
        </p:txBody>
      </p:sp>
    </p:spTree>
    <p:extLst>
      <p:ext uri="{BB962C8B-B14F-4D97-AF65-F5344CB8AC3E}">
        <p14:creationId xmlns:p14="http://schemas.microsoft.com/office/powerpoint/2010/main" val="1560259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sz="1200" kern="1200">
                <a:solidFill>
                  <a:schemeClr val="tx1"/>
                </a:solidFill>
                <a:latin typeface="+mn-lt"/>
                <a:ea typeface="+mn-ea"/>
                <a:cs typeface="+mn-cs"/>
              </a:rPr>
              <a:t>فَجْأَةً أَطَلَّ عَلَيْها صَبِيٌّ يَتَسَلَّقُ </a:t>
            </a:r>
            <a:r>
              <a:rPr lang="ar-LB" sz="1200" b="0" kern="1200">
                <a:solidFill>
                  <a:schemeClr val="tx1"/>
                </a:solidFill>
                <a:latin typeface="+mn-lt"/>
                <a:ea typeface="+mn-ea"/>
                <a:cs typeface="+mn-cs"/>
              </a:rPr>
              <a:t>زاوِيَةَ الْجَلِّ: "</a:t>
            </a:r>
            <a:r>
              <a:rPr lang="ar-LB" sz="1200" kern="1200">
                <a:solidFill>
                  <a:schemeClr val="tx1"/>
                </a:solidFill>
                <a:latin typeface="+mn-lt"/>
                <a:ea typeface="+mn-ea"/>
                <a:cs typeface="+mn-cs"/>
              </a:rPr>
              <a:t>أَيْنَ طابَتُكِ؟ إنَي أَنْتَظِرُها".</a:t>
            </a:r>
          </a:p>
          <a:p>
            <a:pPr algn="r" rtl="1"/>
            <a:r>
              <a:rPr lang="ar-LB" sz="1200" kern="1200">
                <a:solidFill>
                  <a:schemeClr val="tx1"/>
                </a:solidFill>
                <a:latin typeface="+mn-lt"/>
                <a:ea typeface="+mn-ea"/>
                <a:cs typeface="+mn-cs"/>
              </a:rPr>
              <a:t>هل عرفتم كيف عادت الكرة إلى لين؟ ... وقت انتظار... نعم، إته فادي،</a:t>
            </a:r>
            <a:r>
              <a:rPr lang="ar-LB" sz="1200" kern="1200" baseline="0">
                <a:solidFill>
                  <a:schemeClr val="tx1"/>
                </a:solidFill>
                <a:latin typeface="+mn-lt"/>
                <a:ea typeface="+mn-ea"/>
                <a:cs typeface="+mn-cs"/>
              </a:rPr>
              <a:t> هو الذي دحرج الكرة صوب لين. كيف عرفنا؟ ....وقت انتظار... لأنه يقول: "أين طابتك؟ إني أنتظرها."</a:t>
            </a:r>
          </a:p>
          <a:p>
            <a:pPr algn="r" rtl="1"/>
            <a:br>
              <a:rPr lang="ar-LB" sz="1200" kern="1200">
                <a:solidFill>
                  <a:schemeClr val="tx1"/>
                </a:solidFill>
                <a:latin typeface="+mn-lt"/>
                <a:ea typeface="+mn-ea"/>
                <a:cs typeface="+mn-cs"/>
              </a:rPr>
            </a:br>
            <a:r>
              <a:rPr lang="ar-LB" sz="1200" kern="1200">
                <a:solidFill>
                  <a:schemeClr val="tx1"/>
                </a:solidFill>
                <a:latin typeface="+mn-lt"/>
                <a:ea typeface="+mn-ea"/>
                <a:cs typeface="+mn-cs"/>
              </a:rPr>
              <a:t>- "مَنْ أَنْتَ؟".</a:t>
            </a:r>
            <a:br>
              <a:rPr lang="ar-LB" sz="1200" kern="1200">
                <a:solidFill>
                  <a:schemeClr val="tx1"/>
                </a:solidFill>
                <a:latin typeface="+mn-lt"/>
                <a:ea typeface="+mn-ea"/>
                <a:cs typeface="+mn-cs"/>
              </a:rPr>
            </a:br>
            <a:r>
              <a:rPr lang="ar-LB" sz="1200" kern="1200">
                <a:solidFill>
                  <a:schemeClr val="tx1"/>
                </a:solidFill>
                <a:latin typeface="+mn-lt"/>
                <a:ea typeface="+mn-ea"/>
                <a:cs typeface="+mn-cs"/>
              </a:rPr>
              <a:t>- "أَنا فادي، أَعيشُ في هذِهِ الْقَرْيَةِ. وَمَنْ أَنْتِ؟". </a:t>
            </a:r>
            <a:br>
              <a:rPr lang="ar-LB" sz="1200" kern="1200">
                <a:solidFill>
                  <a:schemeClr val="tx1"/>
                </a:solidFill>
                <a:latin typeface="+mn-lt"/>
                <a:ea typeface="+mn-ea"/>
                <a:cs typeface="+mn-cs"/>
              </a:rPr>
            </a:br>
            <a:r>
              <a:rPr lang="ar-LB" sz="1200" kern="1200">
                <a:solidFill>
                  <a:schemeClr val="tx1"/>
                </a:solidFill>
                <a:latin typeface="+mn-lt"/>
                <a:ea typeface="+mn-ea"/>
                <a:cs typeface="+mn-cs"/>
              </a:rPr>
              <a:t>- "أنا لين، مِنْ بَيْروتَ. جِئْتُ مَعَ أَهْلي لِنُمْضِيَ الصَّيْفَ هُنا".</a:t>
            </a:r>
            <a:endParaRPr lang="en-US" sz="1200" kern="1200">
              <a:solidFill>
                <a:schemeClr val="tx1"/>
              </a:solidFill>
              <a:latin typeface="+mn-lt"/>
              <a:ea typeface="+mn-ea"/>
              <a:cs typeface="+mn-cs"/>
            </a:endParaRPr>
          </a:p>
          <a:p>
            <a:pPr algn="r" rtl="1"/>
            <a:endParaRPr lang="en-US" sz="1200" kern="1200">
              <a:solidFill>
                <a:schemeClr val="tx1"/>
              </a:solidFill>
              <a:latin typeface="+mn-lt"/>
              <a:ea typeface="+mn-ea"/>
              <a:cs typeface="+mn-cs"/>
            </a:endParaRPr>
          </a:p>
          <a:p>
            <a:pPr algn="r" rtl="1"/>
            <a:r>
              <a:rPr lang="ar-LB" sz="1200" kern="1200">
                <a:solidFill>
                  <a:schemeClr val="tx1"/>
                </a:solidFill>
                <a:latin typeface="+mn-lt"/>
                <a:ea typeface="+mn-ea"/>
                <a:cs typeface="+mn-cs"/>
              </a:rPr>
              <a:t>إذًا أَيْنَ تَعيشُ لين عادَةً؟ أجيبوا عَنِ السُّؤالِ.</a:t>
            </a: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19</a:t>
            </a:fld>
            <a:endParaRPr lang="en-US"/>
          </a:p>
        </p:txBody>
      </p:sp>
    </p:spTree>
    <p:extLst>
      <p:ext uri="{BB962C8B-B14F-4D97-AF65-F5344CB8AC3E}">
        <p14:creationId xmlns:p14="http://schemas.microsoft.com/office/powerpoint/2010/main" val="2876192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defRPr/>
            </a:pPr>
            <a:r>
              <a:rPr lang="ar-LB"/>
              <a:t>الدَّرْسُ الْأَوَّلُ: ظِلّي وَصاحِبي ص 12 من الكتاب المدرسي.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a:p>
          <a:p>
            <a:pPr marL="0" marR="0" lvl="0" indent="0" algn="r" defTabSz="914400" rtl="1" eaLnBrk="1" fontAlgn="auto" latinLnBrk="0" hangingPunct="1">
              <a:lnSpc>
                <a:spcPct val="100000"/>
              </a:lnSpc>
              <a:spcBef>
                <a:spcPts val="0"/>
              </a:spcBef>
              <a:spcAft>
                <a:spcPts val="0"/>
              </a:spcAft>
              <a:buClrTx/>
              <a:buSzTx/>
              <a:buFontTx/>
              <a:buNone/>
              <a:tabLst/>
              <a:defRPr/>
            </a:pPr>
            <a:r>
              <a:rPr lang="ar-LB" b="1"/>
              <a:t>توجيهات للمعلّم/ة:</a:t>
            </a:r>
          </a:p>
          <a:p>
            <a:pPr algn="r" rtl="1"/>
            <a:r>
              <a:rPr lang="ar-LB"/>
              <a:t>يقدّم كلّ درس جميع المجالات بدءًا يالفهم الشّفويّ وصولا إلى التّعبير الكتابيّ.</a:t>
            </a:r>
          </a:p>
          <a:p>
            <a:pPr algn="r" rtl="1"/>
            <a:r>
              <a:rPr lang="ar-LB"/>
              <a:t>يتمّ تقديم كلّ مجال خلال حصّة أو أكثر بحسب ما يتطلبه الهدف أو طبيعة المجال.</a:t>
            </a:r>
          </a:p>
          <a:p>
            <a:pPr algn="r" rtl="1"/>
            <a:r>
              <a:rPr lang="ar-LB"/>
              <a:t>ويكون سير الحصّة على الشّكل الآتي:</a:t>
            </a:r>
          </a:p>
          <a:p>
            <a:pPr algn="r" rtl="1"/>
            <a:r>
              <a:rPr lang="ar-LB"/>
              <a:t>1- ترحيب</a:t>
            </a:r>
          </a:p>
          <a:p>
            <a:pPr algn="r" rtl="1"/>
            <a:r>
              <a:rPr lang="ar-LB"/>
              <a:t>2- نشاط لغويّ أو تعلّم اجتماعيّ - انفعاليّ</a:t>
            </a:r>
          </a:p>
          <a:p>
            <a:pPr algn="r" rtl="1"/>
            <a:r>
              <a:rPr lang="ar-LB"/>
              <a:t>3- قراءة جهريّة نموذجية من قبل المعلّم/ة لدقائق قليلة (يمكن اختيار هذه القراءة من قصص المكتبة الصّفيّة أو مكتبة المدرسة)</a:t>
            </a:r>
          </a:p>
          <a:p>
            <a:pPr algn="r" rtl="1"/>
            <a:r>
              <a:rPr lang="ar-LB"/>
              <a:t>4- تقديم هدف الدرس</a:t>
            </a:r>
          </a:p>
          <a:p>
            <a:pPr algn="r" rtl="1"/>
            <a:r>
              <a:rPr lang="ar-LB"/>
              <a:t>5- تقديم الدرس </a:t>
            </a:r>
          </a:p>
          <a:p>
            <a:pPr algn="r" rtl="1"/>
            <a:r>
              <a:rPr lang="ar-LB"/>
              <a:t>6- إجراء التقويم التكوينيّ أو التقويم الذاتيّ</a:t>
            </a:r>
          </a:p>
          <a:p>
            <a:pPr algn="r" rtl="1">
              <a:defRPr/>
            </a:pPr>
            <a:endParaRPr lang="ar-LB"/>
          </a:p>
          <a:p>
            <a:pPr algn="r" rtl="1">
              <a:defRPr/>
            </a:pPr>
            <a:r>
              <a:rPr lang="ar-LB" b="1"/>
              <a:t>الأهداف:</a:t>
            </a:r>
          </a:p>
          <a:p>
            <a:pPr algn="r" rtl="1">
              <a:defRPr/>
            </a:pPr>
            <a:r>
              <a:rPr lang="ar-LB" b="1"/>
              <a:t>1- الفهم الشفويّ:</a:t>
            </a:r>
          </a:p>
          <a:p>
            <a:pPr algn="r" rtl="1">
              <a:defRPr/>
            </a:pPr>
            <a:r>
              <a:rPr lang="ar-LB"/>
              <a:t>يجيبُ عَنْ أَسْئِلَةٍ تَتَعَلَّقُ بِنَصٍّ مَسْموعٍ – أُقْصوصَةٍ أَوْ حَدَثٍ، أَوْ أُغْنِيَةٍ. (الْمَوْضوعُ، الْأَفْكارُ الرَّئيسَةُ، الشَّخْصِيّاتُ، الزَّمانُ، وَالْمَكانُ، الْمُشْكِلَةُ، والْحَلُّ ...)</a:t>
            </a:r>
          </a:p>
          <a:p>
            <a:pPr algn="r" rtl="1">
              <a:defRPr/>
            </a:pPr>
            <a:r>
              <a:rPr lang="ar-LB" b="1"/>
              <a:t>2- التّعبير الشّفويّ:</a:t>
            </a:r>
          </a:p>
          <a:p>
            <a:pPr algn="r" rtl="1">
              <a:defRPr/>
            </a:pPr>
            <a:r>
              <a:rPr lang="ar-LB"/>
              <a:t>يسْرُدُ الْأَحْداثُ وَفْقًا لِتَسَلْسُلٍ زَمَنِيٍّ أَوْ مَنْطِقِيٍّ. </a:t>
            </a:r>
          </a:p>
          <a:p>
            <a:pPr algn="r" rtl="1">
              <a:defRPr/>
            </a:pPr>
            <a:r>
              <a:rPr lang="ar-LB"/>
              <a:t>يَسْرُدُ قِصَّةً مُحَدِّدًا الزَّمانَ، الْمَكانَ، الشَّخْصِيّاتِ، الْمُشْكِلَةَ، الْحَلَّ.</a:t>
            </a:r>
          </a:p>
          <a:p>
            <a:pPr algn="r" rtl="1">
              <a:defRPr/>
            </a:pPr>
            <a:r>
              <a:rPr lang="ar-LB" b="1"/>
              <a:t>3- القراءة:</a:t>
            </a:r>
          </a:p>
          <a:p>
            <a:pPr algn="r" rtl="1">
              <a:defRPr/>
            </a:pPr>
            <a:r>
              <a:rPr lang="ar-LB" b="1"/>
              <a:t>أ. الفهم القرائيّ </a:t>
            </a:r>
          </a:p>
          <a:p>
            <a:pPr algn="r" rtl="1">
              <a:defRPr/>
            </a:pPr>
            <a:r>
              <a:rPr lang="ar-LB"/>
              <a:t>يفهمُ النصَّ فهمًا مجملًا ثمَّ مفصَّلًا.</a:t>
            </a:r>
          </a:p>
          <a:p>
            <a:pPr algn="r" rtl="1">
              <a:defRPr/>
            </a:pPr>
            <a:r>
              <a:rPr lang="ar-LB"/>
              <a:t>يتَوَقَّعُ مَضْمونَ الْقِصَّةِ مِنَ الْغِلافِ مُسْتَخْدِمًا اِسْتِراتيجِيَّةَ التَّوَقُّعِ. </a:t>
            </a:r>
          </a:p>
          <a:p>
            <a:pPr algn="r" rtl="1">
              <a:defRPr/>
            </a:pPr>
            <a:r>
              <a:rPr lang="ar-LB"/>
              <a:t>يَتَوَقَّعُ أَحْداثَ النَّصِّ مِنَ السِّياقِ. </a:t>
            </a:r>
          </a:p>
          <a:p>
            <a:pPr algn="r" rtl="1">
              <a:defRPr/>
            </a:pPr>
            <a:r>
              <a:rPr lang="ar-LB"/>
              <a:t>يُجيبُ عَنِ الْأَسْئِلَةِ: مَنْ؟ ماذا؟ مَتى؟ أَيْنَ؟ لِماذا؟ </a:t>
            </a:r>
          </a:p>
          <a:p>
            <a:pPr algn="r" rtl="1">
              <a:defRPr/>
            </a:pPr>
            <a:r>
              <a:rPr lang="ar-LB" b="1"/>
              <a:t>ب. بناء المعجم اللّغويّ ودراسة المفردات</a:t>
            </a:r>
          </a:p>
          <a:p>
            <a:pPr algn="r" rtl="1">
              <a:defRPr/>
            </a:pPr>
            <a:r>
              <a:rPr lang="ar-LB"/>
              <a:t>يكْتَشِفُ مَعانِيَ الْمُفْرَداتِ مِنَ السِّياقِ. </a:t>
            </a:r>
          </a:p>
          <a:p>
            <a:pPr algn="r" rtl="1">
              <a:defRPr/>
            </a:pPr>
            <a:r>
              <a:rPr lang="ar-LB"/>
              <a:t>يُحَدِّدُ الْكَلِماتِ الْمُتَرادِفَةً وَالْكَلِماتِ الْمُتَضادَّةَ. </a:t>
            </a:r>
          </a:p>
          <a:p>
            <a:pPr algn="r" rtl="1">
              <a:defRPr/>
            </a:pPr>
            <a:r>
              <a:rPr lang="ar-LB"/>
              <a:t>يُغْني مَخْزونَهُ الْمُعْجَمِيَّ مِنْ مُفْرَداتٍ وَتَراكيبَ لِتَوْظيفِها في الْكَلامِ فَهْمًا وَأَداءً.   </a:t>
            </a:r>
          </a:p>
          <a:p>
            <a:pPr algn="r" rtl="1">
              <a:defRPr/>
            </a:pPr>
            <a:r>
              <a:rPr lang="ar-LB" b="1"/>
              <a:t>ج. الوعي الفونولوجيّ</a:t>
            </a:r>
            <a:endParaRPr lang="ar-LB"/>
          </a:p>
          <a:p>
            <a:pPr algn="r" rtl="1">
              <a:defRPr/>
            </a:pPr>
            <a:r>
              <a:rPr lang="ar-LB"/>
              <a:t>يَتَمَكَّنُ مِنْ التَّمْييزِ سَماعِيًّا بَيْنَ الْحَرْفَيْنِ الْمُتَقارِبَيْنِ لَفْظًا </a:t>
            </a:r>
            <a:r>
              <a:rPr lang="ar-SA"/>
              <a:t>(ت – ط) </a:t>
            </a:r>
            <a:endParaRPr lang="ar-LB"/>
          </a:p>
          <a:p>
            <a:pPr algn="r" rtl="1">
              <a:defRPr/>
            </a:pPr>
            <a:r>
              <a:rPr lang="ar-LB" b="1"/>
              <a:t>د. الصّوتيّات</a:t>
            </a:r>
          </a:p>
          <a:p>
            <a:pPr algn="r" rtl="1">
              <a:defRPr/>
            </a:pPr>
            <a:r>
              <a:rPr lang="ar-LB"/>
              <a:t>يسْتَكْمِلُ اِكْتِسابَ آلِيَّةِ الرَّبْطِ بَيْنَ الرُّموزِ اللُّغَوِيَّةِ الْمَكْتوبَةِ وَأَصْواتِها. </a:t>
            </a:r>
          </a:p>
          <a:p>
            <a:pPr algn="r" rtl="1">
              <a:defRPr/>
            </a:pPr>
            <a:r>
              <a:rPr lang="ar-LB" b="1"/>
              <a:t>ه-  الطلاقة في القراءة:</a:t>
            </a:r>
          </a:p>
          <a:p>
            <a:pPr algn="r" rtl="1">
              <a:defRPr/>
            </a:pPr>
            <a:r>
              <a:rPr lang="ar-LB"/>
              <a:t>يرْبِطُ بَيْنَ الْكَلِماتِ في جُمَلٍ بَسيطَةٍ وَيُجيدُ النُّطْقَ بِها وَفْقَ ما يَقْتَضيهِ التَّنْغيمُ وَتَتَطَلَّبُهُ عَلاماتُ الْوَقْفِ . </a:t>
            </a:r>
          </a:p>
          <a:p>
            <a:pPr algn="r" rtl="1">
              <a:defRPr/>
            </a:pPr>
            <a:r>
              <a:rPr lang="ar-LB"/>
              <a:t>يَتَمَكَّنُ مِنَ النُّطْقِ السَّليمِ مُراعِيًا مَخارِجَ الْحُروفِ وَالتَّنْغيمِ وَعلَاماتِ الْوَقْفِ.</a:t>
            </a:r>
          </a:p>
          <a:p>
            <a:pPr algn="r" rtl="1">
              <a:defRPr/>
            </a:pPr>
            <a:r>
              <a:rPr lang="ar-LB" b="1"/>
              <a:t>4- القواعد </a:t>
            </a:r>
          </a:p>
          <a:p>
            <a:pPr algn="r" rtl="1">
              <a:defRPr/>
            </a:pPr>
            <a:r>
              <a:rPr lang="ar-LB"/>
              <a:t>يتَعَرَّفُ أَقْسامَ الْكَلامِ. (الفِعْل- الاسْم – الحَرْف)  </a:t>
            </a:r>
          </a:p>
          <a:p>
            <a:pPr algn="r" rtl="1">
              <a:defRPr/>
            </a:pPr>
            <a:r>
              <a:rPr lang="ar-LB" b="1"/>
              <a:t>5- الإملاء:</a:t>
            </a:r>
          </a:p>
          <a:p>
            <a:pPr algn="r" rtl="1">
              <a:defRPr/>
            </a:pPr>
            <a:r>
              <a:rPr lang="ar-LB"/>
              <a:t>يمَيِّزُ بَيْنَ الْحَرْفَيْنِ  الْمُتَقارِبَيْنِ لَفْظًا (تاء  – طاء) وَيكْتُبُهُما بِشَكْلٍ صَحيحٍ في الْكَلِماتِ.</a:t>
            </a:r>
          </a:p>
          <a:p>
            <a:pPr algn="r" rtl="1">
              <a:defRPr/>
            </a:pPr>
            <a:r>
              <a:rPr lang="ar-LB" b="1"/>
              <a:t>6- التعبير الكتابي: </a:t>
            </a:r>
          </a:p>
          <a:p>
            <a:pPr algn="r" rtl="1">
              <a:defRPr/>
            </a:pPr>
            <a:r>
              <a:rPr lang="ar-LB"/>
              <a:t>يتَدَرَّجُ في تَرْكيبِ الْجُمَلِ مِنَ الْجُمْلَةِ الْبَسيطَةِ التّامَّةِ إِلى الْجُمْلَةِ الْمُوَسَّعَةِ التّامَّةِ.  </a:t>
            </a:r>
          </a:p>
          <a:p>
            <a:pPr algn="r" rtl="1">
              <a:defRPr/>
            </a:pPr>
            <a:r>
              <a:rPr lang="ar-LB"/>
              <a:t>يَسْتَخْدِمُ التَّرْكيبَ "أَسْرِعْ... قَبْلَ أَنْ..." في تَأْليفِ الْجُمَلِ الْمُوَسَّعَةِ التّامَّةِ.   </a:t>
            </a:r>
          </a:p>
          <a:p>
            <a:pPr algn="r" rtl="1">
              <a:defRPr/>
            </a:pPr>
            <a:endParaRPr lang="ar-LB">
              <a:highlight>
                <a:srgbClr val="FFFF00"/>
              </a:highlight>
            </a:endParaRPr>
          </a:p>
        </p:txBody>
      </p:sp>
      <p:sp>
        <p:nvSpPr>
          <p:cNvPr id="4" name="Slide Number Placeholder 3"/>
          <p:cNvSpPr>
            <a:spLocks noGrp="1"/>
          </p:cNvSpPr>
          <p:nvPr>
            <p:ph type="sldNum" sz="quarter" idx="5"/>
          </p:nvPr>
        </p:nvSpPr>
        <p:spPr/>
        <p:txBody>
          <a:bodyPr/>
          <a:lstStyle/>
          <a:p>
            <a:fld id="{03567E13-77E3-49C1-AE2D-684752D4FE24}" type="slidenum">
              <a:rPr lang="en-US" smtClean="0"/>
              <a:t>2</a:t>
            </a:fld>
            <a:endParaRPr lang="en-US"/>
          </a:p>
        </p:txBody>
      </p:sp>
    </p:spTree>
    <p:extLst>
      <p:ext uri="{BB962C8B-B14F-4D97-AF65-F5344CB8AC3E}">
        <p14:creationId xmlns:p14="http://schemas.microsoft.com/office/powerpoint/2010/main" val="39148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20</a:t>
            </a:fld>
            <a:endParaRPr lang="en-US"/>
          </a:p>
        </p:txBody>
      </p:sp>
    </p:spTree>
    <p:extLst>
      <p:ext uri="{BB962C8B-B14F-4D97-AF65-F5344CB8AC3E}">
        <p14:creationId xmlns:p14="http://schemas.microsoft.com/office/powerpoint/2010/main" val="1246979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21</a:t>
            </a:fld>
            <a:endParaRPr lang="en-US"/>
          </a:p>
        </p:txBody>
      </p:sp>
    </p:spTree>
    <p:extLst>
      <p:ext uri="{BB962C8B-B14F-4D97-AF65-F5344CB8AC3E}">
        <p14:creationId xmlns:p14="http://schemas.microsoft.com/office/powerpoint/2010/main" val="1251264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b="0"/>
              <a:t>قِراءَةُ الشَّريحَةِ كَما هِيَ </a:t>
            </a:r>
          </a:p>
          <a:p>
            <a:pPr algn="r" rtl="1"/>
            <a:endParaRPr lang="ar-LB" b="1"/>
          </a:p>
          <a:p>
            <a:pPr algn="r" rtl="1"/>
            <a:r>
              <a:rPr lang="ar-LB" b="1"/>
              <a:t>توجيهات للمعلِّم/ـة:</a:t>
            </a:r>
          </a:p>
          <a:p>
            <a:pPr algn="r" rtl="1"/>
            <a:r>
              <a:rPr lang="ar-LB"/>
              <a:t>في حصّة التعليم المتزامن أو الحضوريّ إن كانَ هنالك توقُّع صَحيح من توقعاتِ المُتَعلِّمين المكتوبةِ على اللّوحِ، أشيروا الى التّوقّع في</a:t>
            </a:r>
            <a:r>
              <a:rPr lang="ar-LB" baseline="0"/>
              <a:t> </a:t>
            </a:r>
            <a:r>
              <a:rPr lang="ar-LB"/>
              <a:t>أثناء قراءة هذه الشريحة،  وقولوا: " أحسنتم! هذا التوقّعُ صحيحٌ."</a:t>
            </a:r>
            <a:r>
              <a:rPr lang="ar-LB" baseline="0"/>
              <a:t> ثم اسألوا: "ما الدليل على ذلك؟ ما العبارة الواردة في </a:t>
            </a:r>
            <a:r>
              <a:rPr lang="ar-LB"/>
              <a:t>النصّ</a:t>
            </a:r>
            <a:r>
              <a:rPr lang="ar-LB" baseline="0"/>
              <a:t> </a:t>
            </a:r>
            <a:r>
              <a:rPr lang="ar-LB"/>
              <a:t>الّتي</a:t>
            </a:r>
            <a:r>
              <a:rPr lang="ar-LB" baseline="0"/>
              <a:t> </a:t>
            </a:r>
            <a:r>
              <a:rPr lang="ar-LB"/>
              <a:t>تؤكّد</a:t>
            </a:r>
            <a:r>
              <a:rPr lang="ar-LB" baseline="0"/>
              <a:t> صحة التوقع؟"</a:t>
            </a:r>
            <a:endParaRPr lang="en-US"/>
          </a:p>
          <a:p>
            <a:pPr algn="r" rtl="1"/>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pPr/>
              <a:t>22</a:t>
            </a:fld>
            <a:endParaRPr lang="en-US"/>
          </a:p>
        </p:txBody>
      </p:sp>
    </p:spTree>
    <p:extLst>
      <p:ext uri="{BB962C8B-B14F-4D97-AF65-F5344CB8AC3E}">
        <p14:creationId xmlns:p14="http://schemas.microsoft.com/office/powerpoint/2010/main" val="4205222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23</a:t>
            </a:fld>
            <a:endParaRPr lang="en-US"/>
          </a:p>
        </p:txBody>
      </p:sp>
    </p:spTree>
    <p:extLst>
      <p:ext uri="{BB962C8B-B14F-4D97-AF65-F5344CB8AC3E}">
        <p14:creationId xmlns:p14="http://schemas.microsoft.com/office/powerpoint/2010/main" val="1802880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buClr>
                <a:schemeClr val="accent5">
                  <a:lumMod val="75000"/>
                </a:schemeClr>
              </a:buClr>
              <a:buSzPct val="90000"/>
            </a:pPr>
            <a:r>
              <a:rPr lang="ar-LB" sz="1200" b="0">
                <a:solidFill>
                  <a:schemeClr val="tx1">
                    <a:lumMod val="65000"/>
                    <a:lumOff val="35000"/>
                  </a:schemeClr>
                </a:solidFill>
              </a:rPr>
              <a:t>كيف أَصْبَحَتْ لينُ مِثْلَ أَهْلِ الْقَرْيَةِ؟ </a:t>
            </a:r>
          </a:p>
          <a:p>
            <a:pPr algn="r" rtl="1">
              <a:buClr>
                <a:schemeClr val="accent5">
                  <a:lumMod val="75000"/>
                </a:schemeClr>
              </a:buClr>
              <a:buSzPct val="90000"/>
            </a:pPr>
            <a:r>
              <a:rPr lang="ar-LB" sz="1200" b="0">
                <a:solidFill>
                  <a:schemeClr val="tx1">
                    <a:lumMod val="65000"/>
                    <a:lumOff val="35000"/>
                  </a:schemeClr>
                </a:solidFill>
              </a:rPr>
              <a:t>أَرْبُطُ الْعِباراتِ لِأَحْصَلَ عَلى إِجاباتٍ صَحيحَةٍ</a:t>
            </a:r>
          </a:p>
          <a:p>
            <a:pPr algn="r" rtl="1" eaLnBrk="1" fontAlgn="auto" latinLnBrk="0" hangingPunct="1"/>
            <a:r>
              <a:rPr lang="en-US" sz="1200" b="0" i="0" u="none" strike="noStrike" kern="1200">
                <a:solidFill>
                  <a:schemeClr val="tx1"/>
                </a:solidFill>
                <a:effectLst/>
                <a:latin typeface="+mn-lt"/>
                <a:ea typeface="+mn-ea"/>
                <a:cs typeface="+mn-cs"/>
              </a:rPr>
              <a:t> </a:t>
            </a:r>
            <a:r>
              <a:rPr lang="ar-LB" sz="1200" b="0" i="0" u="none" strike="noStrike" kern="1200">
                <a:solidFill>
                  <a:schemeClr val="tx1"/>
                </a:solidFill>
                <a:effectLst/>
                <a:latin typeface="+mn-lt"/>
                <a:ea typeface="+mn-ea"/>
                <a:cs typeface="+mn-cs"/>
              </a:rPr>
              <a:t>تَقْطُفُ</a:t>
            </a:r>
            <a:endParaRPr lang="en-US" sz="1200" b="0" i="0" u="none" strike="noStrike" kern="1200">
              <a:solidFill>
                <a:schemeClr val="tx1"/>
              </a:solidFill>
              <a:effectLst/>
              <a:latin typeface="+mn-lt"/>
              <a:ea typeface="+mn-ea"/>
              <a:cs typeface="+mn-cs"/>
            </a:endParaRPr>
          </a:p>
          <a:p>
            <a:pPr algn="r" rtl="1" eaLnBrk="1" fontAlgn="auto" latinLnBrk="0" hangingPunct="1"/>
            <a:r>
              <a:rPr lang="ar-LB" sz="1200" b="0" i="0" u="none" strike="noStrike" kern="1200">
                <a:solidFill>
                  <a:schemeClr val="tx1"/>
                </a:solidFill>
                <a:effectLst/>
                <a:latin typeface="+mn-lt"/>
                <a:ea typeface="+mn-ea"/>
                <a:cs typeface="+mn-cs"/>
              </a:rPr>
              <a:t>تَتَسَلَّقُ</a:t>
            </a:r>
            <a:endParaRPr lang="en-US" sz="1200" b="0" i="0" u="none" strike="noStrike" kern="1200">
              <a:solidFill>
                <a:schemeClr val="tx1"/>
              </a:solidFill>
              <a:effectLst/>
              <a:latin typeface="+mn-lt"/>
              <a:ea typeface="+mn-ea"/>
              <a:cs typeface="+mn-cs"/>
            </a:endParaRPr>
          </a:p>
          <a:p>
            <a:pPr algn="r" rtl="1" eaLnBrk="1" fontAlgn="t" latinLnBrk="0" hangingPunct="1"/>
            <a:r>
              <a:rPr lang="ar-LB" sz="1200" b="0" i="0" u="none" strike="noStrike" kern="1200">
                <a:solidFill>
                  <a:schemeClr val="tx1"/>
                </a:solidFill>
                <a:effectLst/>
                <a:latin typeface="+mn-lt"/>
                <a:ea typeface="+mn-ea"/>
                <a:cs typeface="+mn-cs"/>
              </a:rPr>
              <a:t>تَشْرَبُ</a:t>
            </a:r>
            <a:endParaRPr lang="en-US" sz="1200" b="0" i="0" u="none" strike="noStrike" kern="1200">
              <a:solidFill>
                <a:schemeClr val="tx1"/>
              </a:solidFill>
              <a:effectLst/>
              <a:latin typeface="+mn-lt"/>
              <a:ea typeface="+mn-ea"/>
              <a:cs typeface="+mn-cs"/>
            </a:endParaRPr>
          </a:p>
          <a:p>
            <a:pPr algn="r" rtl="1">
              <a:buClr>
                <a:schemeClr val="accent5">
                  <a:lumMod val="75000"/>
                </a:schemeClr>
              </a:buClr>
              <a:buSzPct val="90000"/>
            </a:pPr>
            <a:endParaRPr lang="ar-LB" sz="1200" b="0" kern="1200" cap="all" spc="100">
              <a:solidFill>
                <a:schemeClr val="tx1">
                  <a:lumMod val="65000"/>
                  <a:lumOff val="35000"/>
                </a:schemeClr>
              </a:solidFill>
              <a:latin typeface="Adobe Arabic" panose="02040503050201090203" pitchFamily="18" charset="-78"/>
              <a:ea typeface="+mn-ea"/>
              <a:cs typeface="Adobe Arabic" panose="02040503050201090203" pitchFamily="18" charset="-78"/>
            </a:endParaRPr>
          </a:p>
          <a:p>
            <a:pPr algn="r" rtl="1" eaLnBrk="1" fontAlgn="t" latinLnBrk="0" hangingPunct="1"/>
            <a:r>
              <a:rPr lang="ar-LB" sz="1200" b="0" i="0" u="none" strike="noStrike" kern="1200">
                <a:solidFill>
                  <a:schemeClr val="tx1"/>
                </a:solidFill>
                <a:effectLst/>
                <a:latin typeface="+mn-lt"/>
                <a:ea typeface="+mn-ea"/>
                <a:cs typeface="+mn-cs"/>
              </a:rPr>
              <a:t> الْجِلالَ</a:t>
            </a:r>
            <a:endParaRPr lang="en-US" sz="1200" b="0" i="0" u="none" strike="noStrike" kern="1200">
              <a:solidFill>
                <a:schemeClr val="tx1"/>
              </a:solidFill>
              <a:effectLst/>
              <a:latin typeface="+mn-lt"/>
              <a:ea typeface="+mn-ea"/>
              <a:cs typeface="+mn-cs"/>
            </a:endParaRPr>
          </a:p>
          <a:p>
            <a:pPr algn="r" rtl="1" eaLnBrk="1" fontAlgn="auto" latinLnBrk="0" hangingPunct="1"/>
            <a:r>
              <a:rPr lang="ar-LB" sz="1200" b="0" i="0" u="none" strike="noStrike" kern="1200">
                <a:solidFill>
                  <a:schemeClr val="tx1"/>
                </a:solidFill>
                <a:effectLst/>
                <a:latin typeface="+mn-lt"/>
                <a:ea typeface="+mn-ea"/>
                <a:cs typeface="+mn-cs"/>
              </a:rPr>
              <a:t>الْخُضْراواتِ وَالْفاكِهَةَ</a:t>
            </a:r>
            <a:endParaRPr lang="en-US" sz="1200" b="0" i="0" u="none" strike="noStrike" kern="1200">
              <a:solidFill>
                <a:schemeClr val="tx1"/>
              </a:solidFill>
              <a:effectLst/>
              <a:latin typeface="+mn-lt"/>
              <a:ea typeface="+mn-ea"/>
              <a:cs typeface="+mn-cs"/>
            </a:endParaRPr>
          </a:p>
          <a:p>
            <a:pPr algn="r" rtl="1" eaLnBrk="1" fontAlgn="auto" latinLnBrk="0" hangingPunct="1"/>
            <a:r>
              <a:rPr lang="ar-LB" sz="1200" b="0" i="0" u="none" strike="noStrike" kern="1200">
                <a:solidFill>
                  <a:schemeClr val="tx1"/>
                </a:solidFill>
                <a:effectLst/>
                <a:latin typeface="+mn-lt"/>
                <a:ea typeface="+mn-ea"/>
                <a:cs typeface="+mn-cs"/>
              </a:rPr>
              <a:t>الْحَليبَ الطّازَجَ</a:t>
            </a:r>
            <a:endParaRPr lang="en-US" sz="1200" b="0" i="0" u="none" strike="noStrike"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24</a:t>
            </a:fld>
            <a:endParaRPr lang="en-US"/>
          </a:p>
        </p:txBody>
      </p:sp>
    </p:spTree>
    <p:extLst>
      <p:ext uri="{BB962C8B-B14F-4D97-AF65-F5344CB8AC3E}">
        <p14:creationId xmlns:p14="http://schemas.microsoft.com/office/powerpoint/2010/main" val="2861529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b="1"/>
          </a:p>
          <a:p>
            <a:pPr algn="r" rtl="1"/>
            <a:r>
              <a:rPr lang="ar-LB" b="0"/>
              <a:t>قِراءَةُ الشَّريحَةِ كَما هِيَ. </a:t>
            </a:r>
          </a:p>
          <a:p>
            <a:pPr algn="r" rtl="1"/>
            <a:endParaRPr lang="ar-LB" b="0"/>
          </a:p>
          <a:p>
            <a:pPr marL="0" indent="0" algn="r" rtl="1">
              <a:lnSpc>
                <a:spcPct val="150000"/>
              </a:lnSpc>
              <a:spcBef>
                <a:spcPts val="0"/>
              </a:spcBef>
              <a:spcAft>
                <a:spcPts val="0"/>
              </a:spcAft>
            </a:pPr>
            <a:r>
              <a:rPr lang="ar-LB" sz="1200" kern="1200">
                <a:solidFill>
                  <a:schemeClr val="tx1"/>
                </a:solidFill>
                <a:latin typeface="+mn-lt"/>
                <a:ea typeface="+mn-ea"/>
                <a:cs typeface="+mn-cs"/>
              </a:rPr>
              <a:t>وَالْآنَ أَعِزّائي، سَأَطْرَحُ عَلَيْكُمْ بَعْضَ الْأَسْئِلَةِ عَنِ الْقِصَّةِ. وَلكِنْ قَبْلَ أَنَ تُجيبوا اِقْرَأوا الْقِصَّةَ قِراءَةً صامِتَةً.</a:t>
            </a:r>
          </a:p>
          <a:p>
            <a:pPr marL="0" indent="0" algn="r" rtl="1">
              <a:lnSpc>
                <a:spcPct val="150000"/>
              </a:lnSpc>
              <a:spcBef>
                <a:spcPts val="0"/>
              </a:spcBef>
              <a:spcAft>
                <a:spcPts val="0"/>
              </a:spcAft>
            </a:pPr>
            <a:endParaRPr lang="en-US" sz="1200" kern="1200">
              <a:solidFill>
                <a:schemeClr val="tx1"/>
              </a:solidFill>
              <a:latin typeface="+mn-lt"/>
              <a:ea typeface="+mn-ea"/>
              <a:cs typeface="+mn-cs"/>
            </a:endParaRPr>
          </a:p>
          <a:p>
            <a:pPr marL="0" indent="0" algn="r" rtl="1">
              <a:lnSpc>
                <a:spcPct val="150000"/>
              </a:lnSpc>
              <a:spcBef>
                <a:spcPts val="0"/>
              </a:spcBef>
              <a:spcAft>
                <a:spcPts val="0"/>
              </a:spcAft>
            </a:pPr>
            <a:r>
              <a:rPr lang="ar-LB" sz="1200" b="1" kern="1200">
                <a:solidFill>
                  <a:schemeClr val="tx1"/>
                </a:solidFill>
                <a:latin typeface="+mn-lt"/>
                <a:ea typeface="+mn-ea"/>
                <a:cs typeface="+mn-cs"/>
              </a:rPr>
              <a:t>توجيهات للمعلّم/ة: </a:t>
            </a:r>
          </a:p>
          <a:p>
            <a:pPr marL="0" indent="0" algn="r" rtl="1">
              <a:lnSpc>
                <a:spcPct val="150000"/>
              </a:lnSpc>
              <a:spcBef>
                <a:spcPts val="0"/>
              </a:spcBef>
              <a:spcAft>
                <a:spcPts val="0"/>
              </a:spcAft>
            </a:pPr>
            <a:r>
              <a:rPr lang="ar-LB" sz="1200" kern="1200">
                <a:solidFill>
                  <a:schemeClr val="tx1"/>
                </a:solidFill>
                <a:latin typeface="+mn-lt"/>
                <a:ea typeface="+mn-ea"/>
                <a:cs typeface="+mn-cs"/>
              </a:rPr>
              <a:t>بالنسبة للمتعلّمين الذين لا يستطيعون القراءة باستقلالية يمكنهم الاستماع إلى النّصّ المسجّل قبل الإجابة عن الأسئلة أو يمكنكم أن تقدّموا لهم الدّعم الموجّه في مجموعة صغيرة لمساعدتهم على التّهجئة والقراءة.</a:t>
            </a:r>
          </a:p>
          <a:p>
            <a:pPr marL="0" indent="0" algn="r" rtl="1">
              <a:lnSpc>
                <a:spcPct val="150000"/>
              </a:lnSpc>
              <a:spcBef>
                <a:spcPts val="0"/>
              </a:spcBef>
              <a:spcAft>
                <a:spcPts val="0"/>
              </a:spcAft>
            </a:pPr>
            <a:r>
              <a:rPr lang="ar-LB" sz="1200" kern="1200">
                <a:solidFill>
                  <a:schemeClr val="tx1"/>
                </a:solidFill>
                <a:latin typeface="+mn-lt"/>
                <a:ea typeface="+mn-ea"/>
                <a:cs typeface="+mn-cs"/>
              </a:rPr>
              <a:t> </a:t>
            </a:r>
          </a:p>
          <a:p>
            <a:pPr algn="r" rtl="1"/>
            <a:endParaRPr lang="ar-LB" b="0"/>
          </a:p>
          <a:p>
            <a:pPr algn="r" rtl="1"/>
            <a:endParaRPr lang="ar-LB" b="1"/>
          </a:p>
        </p:txBody>
      </p:sp>
      <p:sp>
        <p:nvSpPr>
          <p:cNvPr id="4" name="Slide Number Placeholder 3"/>
          <p:cNvSpPr>
            <a:spLocks noGrp="1"/>
          </p:cNvSpPr>
          <p:nvPr>
            <p:ph type="sldNum" sz="quarter" idx="10"/>
          </p:nvPr>
        </p:nvSpPr>
        <p:spPr/>
        <p:txBody>
          <a:bodyPr/>
          <a:lstStyle/>
          <a:p>
            <a:fld id="{03567E13-77E3-49C1-AE2D-684752D4FE24}" type="slidenum">
              <a:rPr lang="en-US" smtClean="0"/>
              <a:pPr/>
              <a:t>25</a:t>
            </a:fld>
            <a:endParaRPr lang="en-US"/>
          </a:p>
        </p:txBody>
      </p:sp>
    </p:spTree>
    <p:extLst>
      <p:ext uri="{BB962C8B-B14F-4D97-AF65-F5344CB8AC3E}">
        <p14:creationId xmlns:p14="http://schemas.microsoft.com/office/powerpoint/2010/main" val="39917049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a:t>ستقرأون النص الآن قراءة صامتة بهدف الإجابة عن بعض الأسئلة. أريدكم</a:t>
            </a:r>
            <a:r>
              <a:rPr lang="ar-LB" baseline="0"/>
              <a:t> أن تفكروا بالزمان، والمكان الذي تحدث فيه </a:t>
            </a:r>
            <a:r>
              <a:rPr lang="ar-LB" b="0" baseline="0"/>
              <a:t>القصة: </a:t>
            </a:r>
            <a:r>
              <a:rPr lang="ar-LB" sz="1200" b="0">
                <a:solidFill>
                  <a:schemeClr val="tx1">
                    <a:lumMod val="65000"/>
                    <a:lumOff val="35000"/>
                  </a:schemeClr>
                </a:solidFill>
              </a:rPr>
              <a:t>مَتى خَرَجَتْ لين مِنْ بَيْتِها؟ وإلى أين خرجت لين؟ </a:t>
            </a:r>
            <a:endParaRPr lang="ar-LB" b="0"/>
          </a:p>
          <a:p>
            <a:pPr algn="r" rtl="1"/>
            <a:endParaRPr lang="ar-LB"/>
          </a:p>
          <a:p>
            <a:pPr algn="r" rtl="1"/>
            <a:r>
              <a:rPr lang="ar-LB"/>
              <a:t>وقت</a:t>
            </a:r>
            <a:r>
              <a:rPr lang="ar-LB" baseline="0"/>
              <a:t> انتظار للقراءة الصامتة. </a:t>
            </a:r>
            <a:endParaRPr lang="ar-LB"/>
          </a:p>
        </p:txBody>
      </p:sp>
      <p:sp>
        <p:nvSpPr>
          <p:cNvPr id="4" name="Slide Number Placeholder 3"/>
          <p:cNvSpPr>
            <a:spLocks noGrp="1"/>
          </p:cNvSpPr>
          <p:nvPr>
            <p:ph type="sldNum" sz="quarter" idx="5"/>
          </p:nvPr>
        </p:nvSpPr>
        <p:spPr/>
        <p:txBody>
          <a:bodyPr/>
          <a:lstStyle/>
          <a:p>
            <a:fld id="{03567E13-77E3-49C1-AE2D-684752D4FE24}" type="slidenum">
              <a:rPr lang="en-US" smtClean="0"/>
              <a:pPr/>
              <a:t>26</a:t>
            </a:fld>
            <a:endParaRPr lang="en-US"/>
          </a:p>
        </p:txBody>
      </p:sp>
    </p:spTree>
    <p:extLst>
      <p:ext uri="{BB962C8B-B14F-4D97-AF65-F5344CB8AC3E}">
        <p14:creationId xmlns:p14="http://schemas.microsoft.com/office/powerpoint/2010/main" val="2779908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a:t>أريدكم الآن</a:t>
            </a:r>
            <a:r>
              <a:rPr lang="ar-LB" baseline="0"/>
              <a:t> أن تفكروا بأسئلة لين التي ابتدأ بها هذا النص. ترى إلى من توجه لين هذه الأسئلة؟ </a:t>
            </a:r>
            <a:endParaRPr lang="ar-LB"/>
          </a:p>
          <a:p>
            <a:pPr algn="r" rtl="1"/>
            <a:endParaRPr lang="ar-LB"/>
          </a:p>
          <a:p>
            <a:pPr algn="r" rtl="1"/>
            <a:endParaRPr lang="ar-LB"/>
          </a:p>
          <a:p>
            <a:pPr algn="r" rtl="1"/>
            <a:r>
              <a:rPr lang="ar-LB"/>
              <a:t>وقت</a:t>
            </a:r>
            <a:r>
              <a:rPr lang="ar-LB" baseline="0"/>
              <a:t> انتظار للقراءة الصامتة. </a:t>
            </a:r>
            <a:endParaRPr lang="ar-LB"/>
          </a:p>
        </p:txBody>
      </p:sp>
      <p:sp>
        <p:nvSpPr>
          <p:cNvPr id="4" name="Slide Number Placeholder 3"/>
          <p:cNvSpPr>
            <a:spLocks noGrp="1"/>
          </p:cNvSpPr>
          <p:nvPr>
            <p:ph type="sldNum" sz="quarter" idx="5"/>
          </p:nvPr>
        </p:nvSpPr>
        <p:spPr/>
        <p:txBody>
          <a:bodyPr/>
          <a:lstStyle/>
          <a:p>
            <a:fld id="{03567E13-77E3-49C1-AE2D-684752D4FE24}" type="slidenum">
              <a:rPr lang="en-US" smtClean="0"/>
              <a:pPr/>
              <a:t>27</a:t>
            </a:fld>
            <a:endParaRPr lang="en-US"/>
          </a:p>
        </p:txBody>
      </p:sp>
    </p:spTree>
    <p:extLst>
      <p:ext uri="{BB962C8B-B14F-4D97-AF65-F5344CB8AC3E}">
        <p14:creationId xmlns:p14="http://schemas.microsoft.com/office/powerpoint/2010/main" val="28798606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28</a:t>
            </a:fld>
            <a:endParaRPr lang="en-US"/>
          </a:p>
        </p:txBody>
      </p:sp>
    </p:spTree>
    <p:extLst>
      <p:ext uri="{BB962C8B-B14F-4D97-AF65-F5344CB8AC3E}">
        <p14:creationId xmlns:p14="http://schemas.microsoft.com/office/powerpoint/2010/main" val="34490407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pPr/>
              <a:t>29</a:t>
            </a:fld>
            <a:endParaRPr lang="en-US"/>
          </a:p>
        </p:txBody>
      </p:sp>
    </p:spTree>
    <p:extLst>
      <p:ext uri="{BB962C8B-B14F-4D97-AF65-F5344CB8AC3E}">
        <p14:creationId xmlns:p14="http://schemas.microsoft.com/office/powerpoint/2010/main" val="1136345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1200" b="1">
                <a:solidFill>
                  <a:schemeClr val="tx1"/>
                </a:solidFill>
              </a:rPr>
              <a:t>توجيهات</a:t>
            </a:r>
            <a:r>
              <a:rPr lang="ar-LB" sz="1200" b="1" baseline="0">
                <a:solidFill>
                  <a:schemeClr val="tx1"/>
                </a:solidFill>
              </a:rPr>
              <a:t> للمعلم/ـة:</a:t>
            </a:r>
          </a:p>
          <a:p>
            <a:pPr algn="r" rtl="1">
              <a:defRPr/>
            </a:pPr>
            <a:r>
              <a:rPr lang="ar-LB" sz="1200" b="0">
                <a:solidFill>
                  <a:schemeClr val="tx1"/>
                </a:solidFill>
              </a:rPr>
              <a:t>يعود </a:t>
            </a:r>
            <a:r>
              <a:rPr lang="ar-LB"/>
              <a:t>للمعلّم</a:t>
            </a:r>
            <a:r>
              <a:rPr lang="ar-LB" sz="1200" b="0">
                <a:solidFill>
                  <a:schemeClr val="tx1"/>
                </a:solidFill>
              </a:rPr>
              <a:t>/ـة القرار</a:t>
            </a:r>
            <a:r>
              <a:rPr lang="ar-LB" sz="1200" b="0" baseline="0">
                <a:solidFill>
                  <a:schemeClr val="tx1"/>
                </a:solidFill>
              </a:rPr>
              <a:t> بالتخطيط المناسب لإدماج أنشطة </a:t>
            </a:r>
            <a:r>
              <a:rPr lang="ar-LB" sz="1200" b="0"/>
              <a:t>الت</a:t>
            </a:r>
            <a:r>
              <a:rPr lang="ar-SA" sz="1200" b="0"/>
              <a:t>ّ</a:t>
            </a:r>
            <a:r>
              <a:rPr lang="ar-LB" sz="1200" b="0"/>
              <a:t>عل</a:t>
            </a:r>
            <a:r>
              <a:rPr lang="ar-SA" sz="1200" b="0"/>
              <a:t>ّ</a:t>
            </a:r>
            <a:r>
              <a:rPr lang="ar-LB" sz="1200" b="0"/>
              <a:t>م </a:t>
            </a:r>
            <a:r>
              <a:rPr lang="ar-LB"/>
              <a:t>الاجتماعيّ</a:t>
            </a:r>
            <a:r>
              <a:rPr lang="ar-LB" sz="1200" b="0"/>
              <a:t> </a:t>
            </a:r>
            <a:r>
              <a:rPr lang="ar-LB"/>
              <a:t>الانفعاليّ</a:t>
            </a:r>
            <a:r>
              <a:rPr lang="ar-LB" sz="1200" b="0">
                <a:solidFill>
                  <a:schemeClr val="tx1"/>
                </a:solidFill>
              </a:rPr>
              <a:t> ضمن </a:t>
            </a:r>
            <a:r>
              <a:rPr lang="ar-LB"/>
              <a:t>خطّة</a:t>
            </a:r>
            <a:r>
              <a:rPr lang="ar-LB" sz="1200" b="0">
                <a:solidFill>
                  <a:schemeClr val="tx1"/>
                </a:solidFill>
              </a:rPr>
              <a:t> الدرس </a:t>
            </a:r>
            <a:r>
              <a:rPr lang="ar-LB"/>
              <a:t>الأسبوعيّة</a:t>
            </a:r>
            <a:r>
              <a:rPr lang="ar-LB" sz="1200" b="0">
                <a:solidFill>
                  <a:schemeClr val="tx1"/>
                </a:solidFill>
              </a:rPr>
              <a:t>. تجدر الإشارة إلى </a:t>
            </a:r>
            <a:r>
              <a:rPr lang="ar-LB"/>
              <a:t>أنّ</a:t>
            </a:r>
            <a:r>
              <a:rPr lang="ar-LB" sz="1200" b="0">
                <a:solidFill>
                  <a:schemeClr val="tx1"/>
                </a:solidFill>
              </a:rPr>
              <a:t> الوقت الأفضل </a:t>
            </a:r>
            <a:r>
              <a:rPr lang="ar-LB"/>
              <a:t>لتنفيذ </a:t>
            </a:r>
            <a:r>
              <a:rPr lang="ar-LB" sz="1200" b="0" baseline="0">
                <a:solidFill>
                  <a:schemeClr val="tx1"/>
                </a:solidFill>
              </a:rPr>
              <a:t>هذه الأنشطة هو ضمن "حلقة لقاء المجموعة"، كما </a:t>
            </a:r>
            <a:r>
              <a:rPr lang="ar-LB"/>
              <a:t>أنّ</a:t>
            </a:r>
            <a:r>
              <a:rPr lang="ar-LB" sz="1200" b="0" baseline="0">
                <a:solidFill>
                  <a:schemeClr val="tx1"/>
                </a:solidFill>
              </a:rPr>
              <a:t> </a:t>
            </a:r>
            <a:r>
              <a:rPr lang="ar-LB" sz="1200" b="0">
                <a:solidFill>
                  <a:schemeClr val="tx1"/>
                </a:solidFill>
              </a:rPr>
              <a:t>تكرار النشاط ذاته</a:t>
            </a:r>
            <a:r>
              <a:rPr lang="ar-LB" sz="1200" b="0" baseline="0">
                <a:solidFill>
                  <a:schemeClr val="tx1"/>
                </a:solidFill>
              </a:rPr>
              <a:t> </a:t>
            </a:r>
            <a:r>
              <a:rPr lang="ar-LB"/>
              <a:t>لعدّة</a:t>
            </a:r>
            <a:r>
              <a:rPr lang="ar-LB" sz="1200" b="0" baseline="0">
                <a:solidFill>
                  <a:schemeClr val="tx1"/>
                </a:solidFill>
              </a:rPr>
              <a:t> </a:t>
            </a:r>
            <a:r>
              <a:rPr lang="ar-LB"/>
              <a:t>مرّات</a:t>
            </a:r>
            <a:r>
              <a:rPr lang="ar-LB" sz="1200" b="0" baseline="0">
                <a:solidFill>
                  <a:schemeClr val="tx1"/>
                </a:solidFill>
              </a:rPr>
              <a:t> خلال الأسبوع، والتذكير بالمهارات المكتسبة منه خلال العمل على تنفيذ تمارين </a:t>
            </a:r>
            <a:r>
              <a:rPr lang="ar-LB"/>
              <a:t>اللغة</a:t>
            </a:r>
            <a:r>
              <a:rPr lang="ar-LB" sz="1200" b="0" baseline="0">
                <a:solidFill>
                  <a:schemeClr val="tx1"/>
                </a:solidFill>
              </a:rPr>
              <a:t> </a:t>
            </a:r>
            <a:r>
              <a:rPr lang="ar-LB"/>
              <a:t>العربيّة</a:t>
            </a:r>
            <a:r>
              <a:rPr lang="ar-LB" sz="1200" b="0" baseline="0">
                <a:solidFill>
                  <a:schemeClr val="tx1"/>
                </a:solidFill>
              </a:rPr>
              <a:t> أو خلال الاستماع إلى الشرح سيساعد </a:t>
            </a:r>
            <a:r>
              <a:rPr lang="ar-LB"/>
              <a:t>المعلّمين</a:t>
            </a:r>
            <a:r>
              <a:rPr lang="ar-LB" sz="1200" b="0" baseline="0">
                <a:solidFill>
                  <a:schemeClr val="tx1"/>
                </a:solidFill>
              </a:rPr>
              <a:t> </a:t>
            </a:r>
            <a:r>
              <a:rPr lang="ar-LB"/>
              <a:t>والمتعلّمين</a:t>
            </a:r>
            <a:r>
              <a:rPr lang="ar-LB" sz="1200" b="0" baseline="0">
                <a:solidFill>
                  <a:schemeClr val="tx1"/>
                </a:solidFill>
              </a:rPr>
              <a:t> على فهم الجدوى من هذه الأنشطة وعلى تقدير </a:t>
            </a:r>
            <a:r>
              <a:rPr lang="ar-LB"/>
              <a:t>أهمّيّتها</a:t>
            </a:r>
            <a:r>
              <a:rPr lang="ar-LB" sz="1200" b="0" baseline="0">
                <a:solidFill>
                  <a:schemeClr val="tx1"/>
                </a:solidFill>
              </a:rPr>
              <a:t> في بناء </a:t>
            </a:r>
            <a:r>
              <a:rPr lang="ar-LB"/>
              <a:t>شخصيّة</a:t>
            </a:r>
            <a:r>
              <a:rPr lang="ar-LB" sz="1200" b="0" baseline="0">
                <a:solidFill>
                  <a:schemeClr val="tx1"/>
                </a:solidFill>
              </a:rPr>
              <a:t> </a:t>
            </a:r>
            <a:r>
              <a:rPr lang="ar-LB"/>
              <a:t>المتعلّم</a:t>
            </a:r>
            <a:r>
              <a:rPr lang="ar-LB" sz="1200" b="0" baseline="0">
                <a:solidFill>
                  <a:schemeClr val="tx1"/>
                </a:solidFill>
              </a:rPr>
              <a:t> وصقل مهاراته.</a:t>
            </a:r>
            <a:r>
              <a:rPr lang="ar-LB"/>
              <a:t> </a:t>
            </a:r>
            <a:endParaRPr lang="en-US" sz="1200" b="0">
              <a:solidFill>
                <a:schemeClr val="tx1"/>
              </a:solidFill>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8642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30</a:t>
            </a:fld>
            <a:endParaRPr lang="en-US"/>
          </a:p>
        </p:txBody>
      </p:sp>
    </p:spTree>
    <p:extLst>
      <p:ext uri="{BB962C8B-B14F-4D97-AF65-F5344CB8AC3E}">
        <p14:creationId xmlns:p14="http://schemas.microsoft.com/office/powerpoint/2010/main" val="37523836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pPr/>
              <a:t>31</a:t>
            </a:fld>
            <a:endParaRPr lang="en-US"/>
          </a:p>
        </p:txBody>
      </p:sp>
    </p:spTree>
    <p:extLst>
      <p:ext uri="{BB962C8B-B14F-4D97-AF65-F5344CB8AC3E}">
        <p14:creationId xmlns:p14="http://schemas.microsoft.com/office/powerpoint/2010/main" val="120120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p:txBody>
      </p:sp>
      <p:sp>
        <p:nvSpPr>
          <p:cNvPr id="4" name="Slide Number Placeholder 3"/>
          <p:cNvSpPr>
            <a:spLocks noGrp="1"/>
          </p:cNvSpPr>
          <p:nvPr>
            <p:ph type="sldNum" sz="quarter" idx="10"/>
          </p:nvPr>
        </p:nvSpPr>
        <p:spPr/>
        <p:txBody>
          <a:bodyPr/>
          <a:lstStyle/>
          <a:p>
            <a:fld id="{03567E13-77E3-49C1-AE2D-684752D4FE24}" type="slidenum">
              <a:rPr lang="en-US" smtClean="0"/>
              <a:pPr/>
              <a:t>32</a:t>
            </a:fld>
            <a:endParaRPr lang="en-US"/>
          </a:p>
        </p:txBody>
      </p:sp>
    </p:spTree>
    <p:extLst>
      <p:ext uri="{BB962C8B-B14F-4D97-AF65-F5344CB8AC3E}">
        <p14:creationId xmlns:p14="http://schemas.microsoft.com/office/powerpoint/2010/main" val="1898675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33</a:t>
            </a:fld>
            <a:endParaRPr lang="en-US"/>
          </a:p>
        </p:txBody>
      </p:sp>
    </p:spTree>
    <p:extLst>
      <p:ext uri="{BB962C8B-B14F-4D97-AF65-F5344CB8AC3E}">
        <p14:creationId xmlns:p14="http://schemas.microsoft.com/office/powerpoint/2010/main" val="1343193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baseline="0"/>
              <a:t>في هذه الفقرة تقول لين: "هل هذا معقول؟!" </a:t>
            </a:r>
          </a:p>
          <a:p>
            <a:pPr algn="r" rtl="1"/>
            <a:r>
              <a:rPr lang="ar-LB" baseline="0"/>
              <a:t>ما </a:t>
            </a:r>
            <a:r>
              <a:rPr lang="ar-LB"/>
              <a:t>الّذي </a:t>
            </a:r>
            <a:r>
              <a:rPr lang="ar-LB" baseline="0"/>
              <a:t>جعل لين تقول هذه العبارة؟</a:t>
            </a:r>
            <a:r>
              <a:rPr lang="ar-LB"/>
              <a:t> </a:t>
            </a:r>
            <a:endParaRPr lang="ar-LB" baseline="0"/>
          </a:p>
          <a:p>
            <a:pPr algn="r" rtl="1"/>
            <a:endParaRPr lang="ar-LB" baseline="0"/>
          </a:p>
          <a:p>
            <a:pPr algn="r" rtl="1"/>
            <a:r>
              <a:rPr lang="ar-LB" b="1" baseline="0"/>
              <a:t>تعليمات للمعلم/ـة: </a:t>
            </a:r>
            <a:endParaRPr lang="ar-LB"/>
          </a:p>
          <a:p>
            <a:pPr algn="r" rtl="1"/>
            <a:r>
              <a:rPr lang="ar-LB"/>
              <a:t>في التعليم الحضوريّ، ينتظر المعلّم/ـة إجابات المتعلّمين، قبل أن يشرح العبارة ودواعي  استخدامها في سياق </a:t>
            </a:r>
            <a:r>
              <a:rPr lang="ar-LB" baseline="0"/>
              <a:t>سرد </a:t>
            </a:r>
            <a:r>
              <a:rPr lang="ar-LB"/>
              <a:t>القصّة</a:t>
            </a:r>
            <a:r>
              <a:rPr lang="ar-LB" baseline="0"/>
              <a:t>.</a:t>
            </a:r>
            <a:r>
              <a:rPr lang="ar-LB"/>
              <a:t> </a:t>
            </a:r>
            <a:endParaRPr lang="ar-LB" baseline="0"/>
          </a:p>
          <a:p>
            <a:pPr algn="r" rtl="1"/>
            <a:r>
              <a:rPr lang="ar-LB" baseline="0"/>
              <a:t>أما في التعليم </a:t>
            </a:r>
            <a:r>
              <a:rPr lang="ar-LB" b="1" baseline="0"/>
              <a:t>من</a:t>
            </a:r>
            <a:r>
              <a:rPr lang="ar-LB" baseline="0"/>
              <a:t> بعد المتزامن وغير المتزامن، فتظهر الشريحة الآتية. </a:t>
            </a: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34</a:t>
            </a:fld>
            <a:endParaRPr lang="en-US"/>
          </a:p>
        </p:txBody>
      </p:sp>
    </p:spTree>
    <p:extLst>
      <p:ext uri="{BB962C8B-B14F-4D97-AF65-F5344CB8AC3E}">
        <p14:creationId xmlns:p14="http://schemas.microsoft.com/office/powerpoint/2010/main" val="15992656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35</a:t>
            </a:fld>
            <a:endParaRPr lang="en-US"/>
          </a:p>
        </p:txBody>
      </p:sp>
    </p:spTree>
    <p:extLst>
      <p:ext uri="{BB962C8B-B14F-4D97-AF65-F5344CB8AC3E}">
        <p14:creationId xmlns:p14="http://schemas.microsoft.com/office/powerpoint/2010/main" val="672251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a:t>اقرأوا</a:t>
            </a:r>
            <a:r>
              <a:rPr lang="ar-LB" baseline="0"/>
              <a:t> قراءة صامتة واكتشفوا كيف تعود الطابة إلى لين. </a:t>
            </a: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36</a:t>
            </a:fld>
            <a:endParaRPr lang="en-US"/>
          </a:p>
        </p:txBody>
      </p:sp>
    </p:spTree>
    <p:extLst>
      <p:ext uri="{BB962C8B-B14F-4D97-AF65-F5344CB8AC3E}">
        <p14:creationId xmlns:p14="http://schemas.microsoft.com/office/powerpoint/2010/main" val="38649907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37</a:t>
            </a:fld>
            <a:endParaRPr lang="en-US"/>
          </a:p>
        </p:txBody>
      </p:sp>
    </p:spTree>
    <p:extLst>
      <p:ext uri="{BB962C8B-B14F-4D97-AF65-F5344CB8AC3E}">
        <p14:creationId xmlns:p14="http://schemas.microsoft.com/office/powerpoint/2010/main" val="35151531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a:t>والآن تابعوا القراءة الصامتة، وأريدكم أن تفكروا بأحداث القصّة، وكيف</a:t>
            </a:r>
            <a:r>
              <a:rPr lang="ar-LB" baseline="0"/>
              <a:t> </a:t>
            </a:r>
            <a:r>
              <a:rPr lang="ar-LB"/>
              <a:t>تغيّرت</a:t>
            </a:r>
            <a:r>
              <a:rPr lang="ar-LB" baseline="0"/>
              <a:t> حياة لين في القرية.</a:t>
            </a:r>
            <a:r>
              <a:rPr lang="ar-LB"/>
              <a:t> </a:t>
            </a:r>
            <a:endParaRPr lang="ar-LB" baseline="0"/>
          </a:p>
          <a:p>
            <a:pPr algn="r" rtl="1"/>
            <a:r>
              <a:rPr lang="ar-LB"/>
              <a:t>تذكّروا </a:t>
            </a:r>
            <a:r>
              <a:rPr lang="ar-LB" baseline="0"/>
              <a:t>أن لين في بداية </a:t>
            </a:r>
            <a:r>
              <a:rPr lang="ar-LB"/>
              <a:t>القصّة</a:t>
            </a:r>
            <a:r>
              <a:rPr lang="ar-LB" baseline="0"/>
              <a:t> كانت </a:t>
            </a:r>
            <a:r>
              <a:rPr lang="ar-LB"/>
              <a:t>تتحدّث</a:t>
            </a:r>
            <a:r>
              <a:rPr lang="ar-LB" baseline="0"/>
              <a:t> مع نفسها، ومع </a:t>
            </a:r>
            <a:r>
              <a:rPr lang="ar-LB"/>
              <a:t>ظلّها</a:t>
            </a:r>
            <a:r>
              <a:rPr lang="ar-LB" baseline="0"/>
              <a:t> </a:t>
            </a:r>
            <a:r>
              <a:rPr lang="ar-LB"/>
              <a:t>لأنّها</a:t>
            </a:r>
            <a:r>
              <a:rPr lang="ar-LB" baseline="0"/>
              <a:t> كانت وحيدة،</a:t>
            </a:r>
            <a:r>
              <a:rPr lang="ar-LB"/>
              <a:t> </a:t>
            </a:r>
            <a:r>
              <a:rPr lang="ar-LB" baseline="0"/>
              <a:t>حتّى أنها </a:t>
            </a:r>
            <a:r>
              <a:rPr lang="ar-LB"/>
              <a:t>فكّرت</a:t>
            </a:r>
            <a:r>
              <a:rPr lang="ar-LB" baseline="0"/>
              <a:t> بالعودة إلى البيت.</a:t>
            </a:r>
            <a:r>
              <a:rPr lang="ar-LB"/>
              <a:t>  </a:t>
            </a:r>
            <a:endParaRPr lang="en-US"/>
          </a:p>
          <a:p>
            <a:pPr algn="r" rtl="1"/>
            <a:endParaRPr lang="ar-LB"/>
          </a:p>
          <a:p>
            <a:pPr algn="r" rtl="1"/>
            <a:r>
              <a:rPr lang="ar-LB"/>
              <a:t>ماذا</a:t>
            </a:r>
            <a:r>
              <a:rPr lang="ar-LB" baseline="0"/>
              <a:t> عرفت لين عن الحياة في القرية</a:t>
            </a:r>
            <a:r>
              <a:rPr lang="ar-LB"/>
              <a:t>؟ </a:t>
            </a: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38</a:t>
            </a:fld>
            <a:endParaRPr lang="en-US"/>
          </a:p>
        </p:txBody>
      </p:sp>
    </p:spTree>
    <p:extLst>
      <p:ext uri="{BB962C8B-B14F-4D97-AF65-F5344CB8AC3E}">
        <p14:creationId xmlns:p14="http://schemas.microsoft.com/office/powerpoint/2010/main" val="30785124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b="1" u="sng" kern="1200">
              <a:solidFill>
                <a:schemeClr val="tx1"/>
              </a:solidFill>
              <a:latin typeface="+mn-lt"/>
              <a:ea typeface="+mn-ea"/>
              <a:cs typeface="+mn-cs"/>
            </a:endParaRPr>
          </a:p>
          <a:p>
            <a:pPr algn="r" rtl="1"/>
            <a:r>
              <a:rPr lang="ar-LB" sz="1200" b="0" u="none" kern="1200">
                <a:solidFill>
                  <a:schemeClr val="tx1"/>
                </a:solidFill>
                <a:latin typeface="+mn-lt"/>
                <a:ea typeface="+mn-ea"/>
                <a:cs typeface="+mn-cs"/>
              </a:rPr>
              <a:t>قِراءَةُ الشَّريحَةِ كَما هِيَ </a:t>
            </a:r>
            <a:endParaRPr lang="en-US" u="none"/>
          </a:p>
        </p:txBody>
      </p:sp>
      <p:sp>
        <p:nvSpPr>
          <p:cNvPr id="4" name="Slide Number Placeholder 3"/>
          <p:cNvSpPr>
            <a:spLocks noGrp="1"/>
          </p:cNvSpPr>
          <p:nvPr>
            <p:ph type="sldNum" sz="quarter" idx="10"/>
          </p:nvPr>
        </p:nvSpPr>
        <p:spPr/>
        <p:txBody>
          <a:bodyPr/>
          <a:lstStyle/>
          <a:p>
            <a:fld id="{03567E13-77E3-49C1-AE2D-684752D4FE24}" type="slidenum">
              <a:rPr lang="en-US" smtClean="0"/>
              <a:pPr/>
              <a:t>39</a:t>
            </a:fld>
            <a:endParaRPr lang="en-US"/>
          </a:p>
        </p:txBody>
      </p:sp>
    </p:spTree>
    <p:extLst>
      <p:ext uri="{BB962C8B-B14F-4D97-AF65-F5344CB8AC3E}">
        <p14:creationId xmlns:p14="http://schemas.microsoft.com/office/powerpoint/2010/main" val="2607824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0"/>
          </a:p>
          <a:p>
            <a:pPr algn="r" rtl="1">
              <a:defRPr/>
            </a:pPr>
            <a:r>
              <a:rPr lang="ar-LB" sz="1800" b="0" dirty="0"/>
              <a:t>طَابَ يَوْمُكُمْ يا </a:t>
            </a:r>
            <a:r>
              <a:rPr lang="ar-LB" sz="1800" b="0" dirty="0" err="1"/>
              <a:t>أَعِزّائِي</a:t>
            </a:r>
            <a:r>
              <a:rPr lang="ar-LB" sz="1800" b="0" dirty="0"/>
              <a:t>!</a:t>
            </a:r>
            <a:r>
              <a:rPr lang="en-US" sz="1800" b="0" dirty="0"/>
              <a:t> </a:t>
            </a:r>
            <a:r>
              <a:rPr lang="ar-LB" sz="1800" b="0" baseline="0" dirty="0"/>
              <a:t>وَم</a:t>
            </a:r>
            <a:r>
              <a:rPr lang="ar-LB" sz="1800" b="0" dirty="0">
                <a:solidFill>
                  <a:schemeClr val="tx1">
                    <a:lumMod val="65000"/>
                    <a:lumOff val="35000"/>
                  </a:schemeClr>
                </a:solidFill>
              </a:rPr>
              <a:t>رْحَبًا بِكُمْ في نَشاطِ التَّعَلُّمِ </a:t>
            </a:r>
            <a:r>
              <a:rPr lang="ar-LB" sz="1800" dirty="0">
                <a:solidFill>
                  <a:schemeClr val="tx1">
                    <a:lumMod val="65000"/>
                    <a:lumOff val="35000"/>
                  </a:schemeClr>
                </a:solidFill>
              </a:rPr>
              <a:t>الاجتماعيّ</a:t>
            </a:r>
            <a:r>
              <a:rPr lang="ar-LB" sz="1800" b="0" dirty="0">
                <a:solidFill>
                  <a:schemeClr val="tx1">
                    <a:lumMod val="65000"/>
                    <a:lumOff val="35000"/>
                  </a:schemeClr>
                </a:solidFill>
              </a:rPr>
              <a:t> </a:t>
            </a:r>
            <a:r>
              <a:rPr lang="ar-LB" sz="1800" dirty="0">
                <a:solidFill>
                  <a:schemeClr val="tx1">
                    <a:lumMod val="65000"/>
                    <a:lumOff val="35000"/>
                  </a:schemeClr>
                </a:solidFill>
              </a:rPr>
              <a:t>الانفعاليّ</a:t>
            </a:r>
            <a:r>
              <a:rPr lang="ar-LB" sz="1800" b="0" dirty="0">
                <a:solidFill>
                  <a:schemeClr val="tx1">
                    <a:lumMod val="65000"/>
                    <a:lumOff val="35000"/>
                  </a:schemeClr>
                </a:solidFill>
              </a:rPr>
              <a:t>.</a:t>
            </a:r>
            <a:r>
              <a:rPr lang="ar-LB" sz="1800" dirty="0">
                <a:solidFill>
                  <a:schemeClr val="tx1">
                    <a:lumMod val="65000"/>
                    <a:lumOff val="35000"/>
                  </a:schemeClr>
                </a:solidFill>
              </a:rPr>
              <a:t> </a:t>
            </a:r>
            <a:endParaRPr lang="ar-LB" sz="1800" b="0" dirty="0">
              <a:solidFill>
                <a:schemeClr val="tx1">
                  <a:lumMod val="65000"/>
                  <a:lumOff val="35000"/>
                </a:schemeClr>
              </a:solidFill>
            </a:endParaRPr>
          </a:p>
          <a:p>
            <a:pPr algn="r" rtl="1">
              <a:lnSpc>
                <a:spcPct val="100000"/>
              </a:lnSpc>
              <a:defRPr/>
            </a:pPr>
            <a:endParaRPr lang="en-US" sz="1800" b="0">
              <a:solidFill>
                <a:schemeClr val="tx1">
                  <a:lumMod val="65000"/>
                  <a:lumOff val="35000"/>
                </a:schemeClr>
              </a:solidFill>
              <a:latin typeface="Adobe Arabic"/>
              <a:cs typeface="Adobe Arabic"/>
            </a:endParaRPr>
          </a:p>
          <a:p>
            <a:pPr algn="r" rtl="1">
              <a:lnSpc>
                <a:spcPct val="90000"/>
              </a:lnSpc>
              <a:spcAft>
                <a:spcPts val="200"/>
              </a:spcAft>
              <a:defRPr/>
            </a:pPr>
            <a:r>
              <a:rPr lang="ar-LB" b="1" dirty="0">
                <a:solidFill>
                  <a:schemeClr val="tx1">
                    <a:lumMod val="65000"/>
                    <a:lumOff val="35000"/>
                  </a:schemeClr>
                </a:solidFill>
              </a:rPr>
              <a:t>توجيهات للمعلّم/ة:</a:t>
            </a:r>
            <a:endParaRPr lang="en-US" dirty="0">
              <a:solidFill>
                <a:schemeClr val="tx1">
                  <a:lumMod val="65000"/>
                  <a:lumOff val="35000"/>
                </a:schemeClr>
              </a:solidFill>
            </a:endParaRPr>
          </a:p>
          <a:p>
            <a:pPr algn="r" rtl="1">
              <a:lnSpc>
                <a:spcPct val="90000"/>
              </a:lnSpc>
              <a:spcAft>
                <a:spcPts val="200"/>
              </a:spcAft>
              <a:defRPr/>
            </a:pPr>
            <a:endParaRPr lang="ar-LB" dirty="0">
              <a:solidFill>
                <a:schemeClr val="tx1">
                  <a:lumMod val="65000"/>
                  <a:lumOff val="35000"/>
                </a:schemeClr>
              </a:solidFill>
            </a:endParaRPr>
          </a:p>
          <a:p>
            <a:pPr algn="r" rtl="1">
              <a:lnSpc>
                <a:spcPct val="90000"/>
              </a:lnSpc>
              <a:spcAft>
                <a:spcPts val="200"/>
              </a:spcAft>
              <a:defRPr/>
            </a:pPr>
            <a:r>
              <a:rPr lang="ar-LB" dirty="0">
                <a:solidFill>
                  <a:schemeClr val="tx1">
                    <a:lumMod val="65000"/>
                    <a:lumOff val="35000"/>
                  </a:schemeClr>
                </a:solidFill>
              </a:rPr>
              <a:t>بعد التّرحيب، يقدّم المعلّم/ة نشاطًا من أنشطة التّعلّم الاجتماعيّ الانفعاليّ المقترحة أو نشاطًا لغويًا ممهّدًا للدّرس الآتي أو مثبّتًا لتعلّم سابق. يمكن الاستعانة بالأنشطة المدرجة في حقيبة "بالفصحى أحلى" وغيرها من الموارد التّربويّة.</a:t>
            </a:r>
            <a:endParaRPr lang="en-US" dirty="0">
              <a:solidFill>
                <a:schemeClr val="tx1">
                  <a:lumMod val="65000"/>
                  <a:lumOff val="35000"/>
                </a:schemeClr>
              </a:solidFill>
            </a:endParaRPr>
          </a:p>
          <a:p>
            <a:pPr algn="r" rtl="1">
              <a:lnSpc>
                <a:spcPct val="90000"/>
              </a:lnSpc>
              <a:spcAft>
                <a:spcPts val="200"/>
              </a:spcAft>
              <a:defRPr/>
            </a:pPr>
            <a:endParaRPr lang="ar-LB" dirty="0">
              <a:solidFill>
                <a:schemeClr val="tx1">
                  <a:lumMod val="65000"/>
                  <a:lumOff val="35000"/>
                </a:schemeClr>
              </a:solidFill>
            </a:endParaRPr>
          </a:p>
          <a:p>
            <a:pPr algn="r" rtl="1">
              <a:lnSpc>
                <a:spcPct val="90000"/>
              </a:lnSpc>
              <a:spcAft>
                <a:spcPts val="200"/>
              </a:spcAft>
              <a:defRPr/>
            </a:pPr>
            <a:r>
              <a:rPr lang="ar-LB" dirty="0">
                <a:solidFill>
                  <a:schemeClr val="tx1">
                    <a:lumMod val="65000"/>
                    <a:lumOff val="35000"/>
                  </a:schemeClr>
                </a:solidFill>
              </a:rPr>
              <a:t>بعد إنهاء النشاط، يعلن المعلّم/ة هدف الحصّة.</a:t>
            </a:r>
            <a:endParaRPr lang="en-US" dirty="0">
              <a:solidFill>
                <a:schemeClr val="tx1">
                  <a:lumMod val="65000"/>
                  <a:lumOff val="35000"/>
                </a:schemeClr>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Adobe Arabic"/>
                <a:ea typeface="+mn-ea"/>
                <a:cs typeface="Adobe Arabic"/>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dobe Arabic"/>
              <a:ea typeface="+mn-ea"/>
              <a:cs typeface="Adobe Arabic"/>
            </a:endParaRPr>
          </a:p>
        </p:txBody>
      </p:sp>
    </p:spTree>
    <p:extLst>
      <p:ext uri="{BB962C8B-B14F-4D97-AF65-F5344CB8AC3E}">
        <p14:creationId xmlns:p14="http://schemas.microsoft.com/office/powerpoint/2010/main" val="39115940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40</a:t>
            </a:fld>
            <a:endParaRPr lang="en-US"/>
          </a:p>
        </p:txBody>
      </p:sp>
    </p:spTree>
    <p:extLst>
      <p:ext uri="{BB962C8B-B14F-4D97-AF65-F5344CB8AC3E}">
        <p14:creationId xmlns:p14="http://schemas.microsoft.com/office/powerpoint/2010/main" val="2934715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41</a:t>
            </a:fld>
            <a:endParaRPr lang="en-US"/>
          </a:p>
        </p:txBody>
      </p:sp>
    </p:spTree>
    <p:extLst>
      <p:ext uri="{BB962C8B-B14F-4D97-AF65-F5344CB8AC3E}">
        <p14:creationId xmlns:p14="http://schemas.microsoft.com/office/powerpoint/2010/main" val="33732568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42</a:t>
            </a:fld>
            <a:endParaRPr lang="en-US"/>
          </a:p>
        </p:txBody>
      </p:sp>
    </p:spTree>
    <p:extLst>
      <p:ext uri="{BB962C8B-B14F-4D97-AF65-F5344CB8AC3E}">
        <p14:creationId xmlns:p14="http://schemas.microsoft.com/office/powerpoint/2010/main" val="42769874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43</a:t>
            </a:fld>
            <a:endParaRPr lang="en-US"/>
          </a:p>
        </p:txBody>
      </p:sp>
    </p:spTree>
    <p:extLst>
      <p:ext uri="{BB962C8B-B14F-4D97-AF65-F5344CB8AC3E}">
        <p14:creationId xmlns:p14="http://schemas.microsoft.com/office/powerpoint/2010/main" val="21437704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44</a:t>
            </a:fld>
            <a:endParaRPr lang="en-US"/>
          </a:p>
        </p:txBody>
      </p:sp>
    </p:spTree>
    <p:extLst>
      <p:ext uri="{BB962C8B-B14F-4D97-AF65-F5344CB8AC3E}">
        <p14:creationId xmlns:p14="http://schemas.microsoft.com/office/powerpoint/2010/main" val="25689893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a:t>والآن وبعد أن أجبتم عن الأسئلة، سنحدّد معًا </a:t>
            </a:r>
            <a:r>
              <a:rPr lang="ar-LB" baseline="0"/>
              <a:t>عناصر </a:t>
            </a:r>
            <a:r>
              <a:rPr lang="ar-LB"/>
              <a:t>قصّة </a:t>
            </a:r>
            <a:r>
              <a:rPr lang="ar-LB" baseline="0"/>
              <a:t>"ظلي وصاحبي"</a:t>
            </a:r>
            <a:r>
              <a:rPr lang="ar-LB"/>
              <a:t> </a:t>
            </a:r>
          </a:p>
          <a:p>
            <a:pPr algn="r" rtl="1"/>
            <a:r>
              <a:rPr lang="ar-LB"/>
              <a:t>من الشخصيتيْن في القصة؟</a:t>
            </a:r>
            <a:r>
              <a:rPr lang="ar-LB" baseline="0"/>
              <a:t> ...وقت انتظار... لين وفادي. </a:t>
            </a:r>
            <a:endParaRPr lang="ar-LB"/>
          </a:p>
          <a:p>
            <a:pPr algn="r" rtl="1"/>
            <a:r>
              <a:rPr lang="ar-LB"/>
              <a:t>الزّمان، متى التقت لين بفادي؟</a:t>
            </a:r>
            <a:r>
              <a:rPr lang="ar-LB" baseline="0"/>
              <a:t> ...وقت انتظار...  التقت لين بفادي في الصباح الباكر. </a:t>
            </a:r>
          </a:p>
          <a:p>
            <a:pPr algn="r" rtl="1"/>
            <a:r>
              <a:rPr lang="ar-LB"/>
              <a:t>المكان، أين التقت لين بفادي؟</a:t>
            </a:r>
            <a:r>
              <a:rPr lang="ar-LB" baseline="0"/>
              <a:t> ...وقت انتظار...  التقت لين بفادي في ساحة القرية. </a:t>
            </a:r>
            <a:endParaRPr lang="ar-LB"/>
          </a:p>
          <a:p>
            <a:pPr algn="r" rtl="1"/>
            <a:r>
              <a:rPr lang="ar-LB"/>
              <a:t>والآن لنفكّر بالمشكلة... ماذا تريد لين؟</a:t>
            </a:r>
            <a:r>
              <a:rPr lang="ar-LB" baseline="0"/>
              <a:t>...وقت انتظار...</a:t>
            </a:r>
            <a:r>
              <a:rPr lang="ar-LB"/>
              <a:t> </a:t>
            </a:r>
            <a:r>
              <a:rPr lang="ar-LB" baseline="0"/>
              <a:t> لين جاءت من مدينة بيروت إلى القرية، وأصدقاؤها من بيروت... إذًا ماذا تريد لين؟ ...وقت انتظار... تريد لين أن تجد اصدقاء تلعب معهم.</a:t>
            </a:r>
            <a:r>
              <a:rPr lang="ar-LB"/>
              <a:t> </a:t>
            </a:r>
          </a:p>
          <a:p>
            <a:pPr algn="r" rtl="1"/>
            <a:r>
              <a:rPr lang="ar-LB"/>
              <a:t>والحلّ؟ ماذا</a:t>
            </a:r>
            <a:r>
              <a:rPr lang="ar-LB" baseline="0"/>
              <a:t> حدث مع لين لتجد صديقًا؟ ...وقت انتظار...</a:t>
            </a:r>
          </a:p>
          <a:p>
            <a:pPr algn="r" rtl="1"/>
            <a:r>
              <a:rPr lang="ar-LB" baseline="0"/>
              <a:t>بعد أن تدحرجت الكرة، أعادها فادي لها وبعد ذلك صارا صديقين ولعبا معًا طوال الصّيف. </a:t>
            </a:r>
          </a:p>
          <a:p>
            <a:pPr algn="r" rtl="1"/>
            <a:r>
              <a:rPr lang="ar-LB" baseline="0"/>
              <a:t>والآن أعزّائي، خذوا قصّة مناسبة، اقرأوها وافهموها جيّدًا، ثم حدّدوا عناصرها كما فعلنا الآن.</a:t>
            </a:r>
          </a:p>
          <a:p>
            <a:pPr algn="r" rtl="1"/>
            <a:r>
              <a:rPr lang="ar-LB" baseline="0"/>
              <a:t> </a:t>
            </a:r>
          </a:p>
          <a:p>
            <a:pPr algn="r" rtl="1"/>
            <a:r>
              <a:rPr lang="ar-LB" b="1" baseline="0"/>
              <a:t>توجيهات للمعلّم/ة:</a:t>
            </a:r>
          </a:p>
          <a:p>
            <a:pPr algn="r" rtl="1"/>
            <a:r>
              <a:rPr lang="ar-LB" baseline="0"/>
              <a:t>في التعليم الحضوري، يمكن </a:t>
            </a:r>
            <a:r>
              <a:rPr lang="ar-LB"/>
              <a:t>للمعلّمين</a:t>
            </a:r>
            <a:r>
              <a:rPr lang="ar-LB" baseline="0"/>
              <a:t> تنفيذ نشاط تحليل </a:t>
            </a:r>
            <a:r>
              <a:rPr lang="ar-LB"/>
              <a:t>القصّة </a:t>
            </a:r>
            <a:r>
              <a:rPr lang="ar-LB" baseline="0"/>
              <a:t>وتحديد عناصرها عبر تقسيم </a:t>
            </a:r>
            <a:r>
              <a:rPr lang="ar-LB"/>
              <a:t>المتعلّمين</a:t>
            </a:r>
            <a:r>
              <a:rPr lang="ar-LB" baseline="0"/>
              <a:t> إلى فرق صغيرة، وتنفيذ العمل كنشاط </a:t>
            </a:r>
            <a:r>
              <a:rPr lang="ar-LB"/>
              <a:t>جماعيّ</a:t>
            </a:r>
            <a:r>
              <a:rPr lang="ar-LB" baseline="0"/>
              <a:t>.</a:t>
            </a:r>
            <a:r>
              <a:rPr lang="ar-LB"/>
              <a:t> </a:t>
            </a:r>
            <a:endParaRPr lang="ar-LB" baseline="0"/>
          </a:p>
          <a:p>
            <a:pPr algn="r" rtl="1"/>
            <a:r>
              <a:rPr lang="ar-LB" baseline="0"/>
              <a:t>والآن بعد أن تأكدتم من اكتساب </a:t>
            </a:r>
            <a:r>
              <a:rPr lang="ar-LB"/>
              <a:t>المتعلّمين</a:t>
            </a:r>
            <a:r>
              <a:rPr lang="ar-LB" baseline="0"/>
              <a:t> لعناصر </a:t>
            </a:r>
            <a:r>
              <a:rPr lang="ar-LB"/>
              <a:t>القصّة</a:t>
            </a:r>
            <a:r>
              <a:rPr lang="ar-LB" baseline="0"/>
              <a:t>، اطلبوا </a:t>
            </a:r>
            <a:r>
              <a:rPr lang="ar-LB"/>
              <a:t>إليهم</a:t>
            </a:r>
            <a:r>
              <a:rPr lang="ar-LB" baseline="0"/>
              <a:t> في فترة التّطبيق </a:t>
            </a:r>
            <a:r>
              <a:rPr lang="ar-LB"/>
              <a:t>المستقلّ</a:t>
            </a:r>
            <a:r>
              <a:rPr lang="ar-LB" baseline="0"/>
              <a:t> اختيار قصّة مناسبة لمستواهم القرائيّ من المكتبة الصّفيّة، أو توجيه المتعلّمين لقراءة النّصّ الرّديف، ثمّ اكتبوا للمتعلّمين عناصر القصّة على اللّوح لتساعدهم في استخراج المعلومات الخاصّة بها من القصّة، وكتابتها في دفاترهم.</a:t>
            </a:r>
          </a:p>
          <a:p>
            <a:pPr algn="r" rtl="1"/>
            <a:r>
              <a:rPr lang="ar-LB" baseline="0"/>
              <a:t>أمّا بالنسبة </a:t>
            </a:r>
            <a:r>
              <a:rPr lang="ar-LB"/>
              <a:t>للمتعلّمين</a:t>
            </a:r>
            <a:r>
              <a:rPr lang="ar-LB" baseline="0"/>
              <a:t> </a:t>
            </a:r>
            <a:r>
              <a:rPr lang="ar-LB"/>
              <a:t>المتعثّرين</a:t>
            </a:r>
            <a:r>
              <a:rPr lang="ar-LB" baseline="0"/>
              <a:t> فقدّموا لهم الدّعم في مجموعات صغيرة.</a:t>
            </a:r>
            <a:endParaRPr lang="ar-LB"/>
          </a:p>
        </p:txBody>
      </p:sp>
      <p:sp>
        <p:nvSpPr>
          <p:cNvPr id="4" name="Slide Number Placeholder 3"/>
          <p:cNvSpPr>
            <a:spLocks noGrp="1"/>
          </p:cNvSpPr>
          <p:nvPr>
            <p:ph type="sldNum" sz="quarter" idx="10"/>
          </p:nvPr>
        </p:nvSpPr>
        <p:spPr/>
        <p:txBody>
          <a:bodyPr/>
          <a:lstStyle/>
          <a:p>
            <a:fld id="{D6EA0756-4184-4129-9573-976A65A526AA}" type="slidenum">
              <a:rPr lang="en-US" smtClean="0"/>
              <a:t>45</a:t>
            </a:fld>
            <a:endParaRPr lang="en-US"/>
          </a:p>
        </p:txBody>
      </p:sp>
    </p:spTree>
    <p:extLst>
      <p:ext uri="{BB962C8B-B14F-4D97-AF65-F5344CB8AC3E}">
        <p14:creationId xmlns:p14="http://schemas.microsoft.com/office/powerpoint/2010/main" val="25595663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1"/>
          </a:p>
          <a:p>
            <a:pPr algn="r" rtl="1"/>
            <a:r>
              <a:rPr lang="ar-LB"/>
              <a:t>والآن بعد أن قرأنا درس "ظلي وصاحبي" وفهمنا معناه. اختاروا فقرة لتقرأوها بصوت عال. </a:t>
            </a:r>
          </a:p>
          <a:p>
            <a:pPr algn="r" rtl="1"/>
            <a:r>
              <a:rPr lang="ar-LB"/>
              <a:t>حاولوا إيجاد بعض عناصر القصّة فيما تقرأون: الزمان، المكان، الشخصيّات، العقدة والحّل. </a:t>
            </a:r>
          </a:p>
          <a:p>
            <a:pPr algn="r" rtl="1"/>
            <a:endParaRPr lang="ar-LB"/>
          </a:p>
          <a:p>
            <a:pPr algn="r" rtl="1"/>
            <a:r>
              <a:rPr lang="ar-LB" b="1"/>
              <a:t>توجيهات للمعلّم/ة:</a:t>
            </a:r>
          </a:p>
          <a:p>
            <a:pPr algn="r" rtl="1"/>
            <a:r>
              <a:rPr lang="ar-LB"/>
              <a:t>في حال لم تسمح المنصّة للمتعلّمين أن يسجّلوا القراءة بصوتهم حتّى يسمعها المعلّم/ة ويقدّم للمتعلّمين التغذيّة الراجعة، اطلبوا إليهم أن يسجّلوا صوتهم أثناء القراءة على تطبيق وتساب وأن يرسلوا لكم التّسجبل الصّوتي للاستماع إليه وإعطاء التّغذيّة الراجعة.</a:t>
            </a:r>
            <a:endParaRPr lang="en-US"/>
          </a:p>
          <a:p>
            <a:pPr algn="r" rtl="1"/>
            <a:r>
              <a:rPr lang="ar-LB"/>
              <a:t>بعد الانتهاء من قراءة الدّرس، يمكنكم توجيه المتعلّمين إلى المكتبة الصّفيّة  لمزيد من القراءة سواء في الصّفّ أو في البيت</a:t>
            </a:r>
            <a:r>
              <a:rPr lang="ar-LB" b="1"/>
              <a:t>.</a:t>
            </a:r>
            <a:endParaRPr lang="en-US" b="1"/>
          </a:p>
        </p:txBody>
      </p:sp>
      <p:sp>
        <p:nvSpPr>
          <p:cNvPr id="4" name="Slide Number Placeholder 3"/>
          <p:cNvSpPr>
            <a:spLocks noGrp="1"/>
          </p:cNvSpPr>
          <p:nvPr>
            <p:ph type="sldNum" sz="quarter" idx="5"/>
          </p:nvPr>
        </p:nvSpPr>
        <p:spPr/>
        <p:txBody>
          <a:bodyPr/>
          <a:lstStyle/>
          <a:p>
            <a:fld id="{D6EA0756-4184-4129-9573-976A65A526AA}" type="slidenum">
              <a:rPr lang="en-US" smtClean="0"/>
              <a:t>46</a:t>
            </a:fld>
            <a:endParaRPr lang="en-US"/>
          </a:p>
        </p:txBody>
      </p:sp>
    </p:spTree>
    <p:extLst>
      <p:ext uri="{BB962C8B-B14F-4D97-AF65-F5344CB8AC3E}">
        <p14:creationId xmlns:p14="http://schemas.microsoft.com/office/powerpoint/2010/main" val="335865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A4A7-4683-4D24-8F47-6F9FB39659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679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06000"/>
              </a:lnSpc>
              <a:spcAft>
                <a:spcPts val="800"/>
              </a:spcAft>
              <a:buClr>
                <a:srgbClr val="000000"/>
              </a:buClr>
            </a:pPr>
            <a:r>
              <a:rPr lang="ar-SA">
                <a:latin typeface="Adobe Arabic"/>
              </a:rPr>
              <a:t>هدف نشاط التعلّم الاجتماعيّ الانفعاليّ لليوم هو: ت</a:t>
            </a:r>
            <a:r>
              <a:rPr lang="ar-LB" b="1">
                <a:latin typeface="Adobe Arabic"/>
              </a:rPr>
              <a:t>حْديدُ ما قَدْ يُشَتِّتُ انْتِباهَنا في الصَّفِّ:</a:t>
            </a:r>
            <a:endParaRPr lang="en-US">
              <a:latin typeface="Adobe Arabic"/>
            </a:endParaRPr>
          </a:p>
          <a:p>
            <a:pPr algn="r" rtl="1">
              <a:lnSpc>
                <a:spcPct val="106000"/>
              </a:lnSpc>
              <a:spcAft>
                <a:spcPts val="800"/>
              </a:spcAft>
            </a:pPr>
            <a:r>
              <a:rPr lang="ar-SA">
                <a:latin typeface="Adobe Arabic"/>
              </a:rPr>
              <a:t>قبل</a:t>
            </a:r>
            <a:r>
              <a:rPr lang="ar-SA" sz="1200">
                <a:effectLst/>
                <a:latin typeface="Adobe Arabic"/>
                <a:cs typeface="+mn-cs"/>
              </a:rPr>
              <a:t> أن نبدأ </a:t>
            </a:r>
            <a:r>
              <a:rPr lang="ar-SA">
                <a:latin typeface="Adobe Arabic"/>
              </a:rPr>
              <a:t>درس القراءة، سننفّذ نشاطًا نستخدم فيه كرتين، واحدة زرقاء والثانية حمراء. </a:t>
            </a:r>
            <a:endParaRPr lang="en-US" sz="1100">
              <a:effectLst/>
              <a:latin typeface="Adobe Arabic" panose="02040503050201020203" pitchFamily="18" charset="-78"/>
              <a:cs typeface="Adobe Arabic"/>
            </a:endParaRPr>
          </a:p>
          <a:p>
            <a:pPr marL="342900" marR="0" lvl="0" indent="-342900" algn="r" rtl="1">
              <a:lnSpc>
                <a:spcPct val="106000"/>
              </a:lnSpc>
              <a:spcBef>
                <a:spcPts val="0"/>
              </a:spcBef>
              <a:spcAft>
                <a:spcPts val="800"/>
              </a:spcAft>
              <a:buClr>
                <a:srgbClr val="000000"/>
              </a:buClr>
              <a:buFont typeface="Arial" panose="020B0604020202020204" pitchFamily="34" charset="0"/>
              <a:buChar char="-"/>
            </a:pPr>
            <a:r>
              <a:rPr lang="ar-LB" sz="1200">
                <a:effectLst/>
                <a:latin typeface="Adobe Arabic"/>
                <a:ea typeface="Times New Roman" panose="02020603050405020304" pitchFamily="18" charset="0"/>
                <a:cs typeface="Adobe Arabic"/>
              </a:rPr>
              <a:t>س</a:t>
            </a:r>
            <a:r>
              <a:rPr lang="ar-SA" sz="1200">
                <a:effectLst/>
                <a:latin typeface="Adobe Arabic"/>
                <a:ea typeface="Times New Roman" panose="02020603050405020304" pitchFamily="18" charset="0"/>
                <a:cs typeface="Adobe Arabic"/>
              </a:rPr>
              <a:t>أحمل </a:t>
            </a:r>
            <a:r>
              <a:rPr lang="ar-SA">
                <a:latin typeface="Adobe Arabic"/>
                <a:ea typeface="Times New Roman" panose="02020603050405020304" pitchFamily="18" charset="0"/>
                <a:cs typeface="Adobe Arabic"/>
              </a:rPr>
              <a:t>الكرتين</a:t>
            </a:r>
            <a:r>
              <a:rPr lang="ar-SA" sz="1200">
                <a:effectLst/>
                <a:latin typeface="Adobe Arabic"/>
                <a:ea typeface="Times New Roman" panose="02020603050405020304" pitchFamily="18" charset="0"/>
                <a:cs typeface="Adobe Arabic"/>
              </a:rPr>
              <a:t> في</a:t>
            </a:r>
            <a:r>
              <a:rPr lang="ar-LB" sz="1200" baseline="0">
                <a:effectLst/>
                <a:latin typeface="Adobe Arabic"/>
                <a:ea typeface="Times New Roman" panose="02020603050405020304" pitchFamily="18" charset="0"/>
                <a:cs typeface="Adobe Arabic"/>
              </a:rPr>
              <a:t> </a:t>
            </a:r>
            <a:r>
              <a:rPr lang="ar-LB">
                <a:latin typeface="Adobe Arabic"/>
                <a:ea typeface="Times New Roman" panose="02020603050405020304" pitchFamily="18" charset="0"/>
                <a:cs typeface="Adobe Arabic"/>
              </a:rPr>
              <a:t>يداي</a:t>
            </a:r>
            <a:r>
              <a:rPr lang="ar-SA" sz="1200">
                <a:effectLst/>
                <a:latin typeface="Adobe Arabic"/>
                <a:ea typeface="Times New Roman" panose="02020603050405020304" pitchFamily="18" charset="0"/>
                <a:cs typeface="Adobe Arabic"/>
              </a:rPr>
              <a:t>، إحداهما زرقاء والأخرى حمراء.</a:t>
            </a:r>
            <a:endParaRPr lang="en-US" sz="1100">
              <a:effectLst/>
              <a:latin typeface="Adobe Arabic" panose="02040503050201020203" pitchFamily="18" charset="-78"/>
              <a:cs typeface="Arial" panose="020B0604020202020204" pitchFamily="34" charset="0"/>
            </a:endParaRPr>
          </a:p>
          <a:p>
            <a:pPr marL="342900" indent="-342900" algn="r" rtl="1">
              <a:lnSpc>
                <a:spcPct val="106000"/>
              </a:lnSpc>
              <a:spcAft>
                <a:spcPts val="800"/>
              </a:spcAft>
              <a:buClr>
                <a:srgbClr val="000000"/>
              </a:buClr>
              <a:buFont typeface="Arial" panose="020B0604020202020204" pitchFamily="34" charset="0"/>
              <a:buChar char="-"/>
            </a:pPr>
            <a:r>
              <a:rPr lang="ar-SA" sz="1200">
                <a:effectLst/>
                <a:latin typeface="Adobe Arabic"/>
                <a:ea typeface="Times New Roman" panose="02020603050405020304" pitchFamily="18" charset="0"/>
                <a:cs typeface="Adobe Arabic"/>
              </a:rPr>
              <a:t>عندما أمسك الكرة الحمراء </a:t>
            </a:r>
            <a:r>
              <a:rPr lang="ar-SA">
                <a:latin typeface="Adobe Arabic"/>
                <a:ea typeface="Times New Roman" panose="02020603050405020304" pitchFamily="18" charset="0"/>
                <a:cs typeface="Adobe Arabic"/>
              </a:rPr>
              <a:t>وأتحرّك</a:t>
            </a:r>
            <a:r>
              <a:rPr lang="ar-SA" sz="1200">
                <a:effectLst/>
                <a:latin typeface="Adobe Arabic"/>
                <a:ea typeface="Times New Roman" panose="02020603050405020304" pitchFamily="18" charset="0"/>
                <a:cs typeface="Adobe Arabic"/>
              </a:rPr>
              <a:t>، </a:t>
            </a:r>
            <a:r>
              <a:rPr lang="ar-LB" sz="1200">
                <a:effectLst/>
                <a:latin typeface="Adobe Arabic"/>
                <a:ea typeface="Times New Roman" panose="02020603050405020304" pitchFamily="18" charset="0"/>
                <a:cs typeface="Adobe Arabic"/>
              </a:rPr>
              <a:t>س</a:t>
            </a:r>
            <a:r>
              <a:rPr lang="ar-SA">
                <a:latin typeface="Adobe Arabic"/>
                <a:ea typeface="Times New Roman" panose="02020603050405020304" pitchFamily="18" charset="0"/>
                <a:cs typeface="Adobe Arabic"/>
              </a:rPr>
              <a:t>تتحرّكون</a:t>
            </a:r>
            <a:r>
              <a:rPr lang="ar-SA" sz="1200">
                <a:effectLst/>
                <a:latin typeface="Adobe Arabic"/>
                <a:ea typeface="Times New Roman" panose="02020603050405020304" pitchFamily="18" charset="0"/>
                <a:cs typeface="Adobe Arabic"/>
              </a:rPr>
              <a:t> معي في </a:t>
            </a:r>
            <a:r>
              <a:rPr lang="ar-SA">
                <a:latin typeface="Adobe Arabic"/>
                <a:ea typeface="Times New Roman" panose="02020603050405020304" pitchFamily="18" charset="0"/>
                <a:cs typeface="Adobe Arabic"/>
              </a:rPr>
              <a:t>الاتّجاه</a:t>
            </a:r>
            <a:r>
              <a:rPr lang="ar-LB" sz="1200">
                <a:effectLst/>
                <a:latin typeface="Adobe Arabic"/>
                <a:ea typeface="Times New Roman" panose="02020603050405020304" pitchFamily="18" charset="0"/>
                <a:cs typeface="Adobe Arabic"/>
              </a:rPr>
              <a:t> ذاته</a:t>
            </a:r>
            <a:r>
              <a:rPr lang="ar-SA" sz="1200">
                <a:effectLst/>
                <a:latin typeface="Adobe Arabic"/>
                <a:ea typeface="Times New Roman" panose="02020603050405020304" pitchFamily="18" charset="0"/>
                <a:cs typeface="Adobe Arabic"/>
              </a:rPr>
              <a:t> وأنتم جالس</a:t>
            </a:r>
            <a:r>
              <a:rPr lang="ar-LB" sz="1200">
                <a:effectLst/>
                <a:latin typeface="Adobe Arabic"/>
                <a:ea typeface="Times New Roman" panose="02020603050405020304" pitchFamily="18" charset="0"/>
                <a:cs typeface="Adobe Arabic"/>
              </a:rPr>
              <a:t>و</a:t>
            </a:r>
            <a:r>
              <a:rPr lang="ar-SA" sz="1200">
                <a:effectLst/>
                <a:latin typeface="Adobe Arabic"/>
                <a:ea typeface="Times New Roman" panose="02020603050405020304" pitchFamily="18" charset="0"/>
                <a:cs typeface="Adobe Arabic"/>
              </a:rPr>
              <a:t>ن في مكانكم؛</a:t>
            </a:r>
            <a:r>
              <a:rPr lang="ar-LB">
                <a:latin typeface="Adobe Arabic"/>
                <a:ea typeface="Times New Roman" panose="02020603050405020304" pitchFamily="18" charset="0"/>
                <a:cs typeface="Adobe Arabic"/>
              </a:rPr>
              <a:t> </a:t>
            </a:r>
            <a:r>
              <a:rPr lang="ar-SA" sz="1200">
                <a:effectLst/>
                <a:latin typeface="Adobe Arabic"/>
                <a:ea typeface="Times New Roman" panose="02020603050405020304" pitchFamily="18" charset="0"/>
                <a:cs typeface="Adobe Arabic"/>
              </a:rPr>
              <a:t> </a:t>
            </a:r>
            <a:r>
              <a:rPr lang="ar-LB" sz="1200">
                <a:effectLst/>
                <a:latin typeface="Adobe Arabic"/>
                <a:ea typeface="Times New Roman" panose="02020603050405020304" pitchFamily="18" charset="0"/>
                <a:cs typeface="Adobe Arabic"/>
              </a:rPr>
              <a:t>و</a:t>
            </a:r>
            <a:r>
              <a:rPr lang="ar-SA" sz="1200">
                <a:effectLst/>
                <a:latin typeface="Adobe Arabic"/>
                <a:ea typeface="Times New Roman" panose="02020603050405020304" pitchFamily="18" charset="0"/>
                <a:cs typeface="Adobe Arabic"/>
              </a:rPr>
              <a:t>عندما أمسك الكرة الزرقاء </a:t>
            </a:r>
            <a:r>
              <a:rPr lang="ar-SA">
                <a:latin typeface="Adobe Arabic"/>
                <a:ea typeface="Times New Roman" panose="02020603050405020304" pitchFamily="18" charset="0"/>
                <a:cs typeface="Adobe Arabic"/>
              </a:rPr>
              <a:t>وأتحرّك</a:t>
            </a:r>
            <a:r>
              <a:rPr lang="ar-SA" sz="1200">
                <a:effectLst/>
                <a:latin typeface="Adobe Arabic"/>
                <a:ea typeface="Times New Roman" panose="02020603050405020304" pitchFamily="18" charset="0"/>
                <a:cs typeface="Adobe Arabic"/>
              </a:rPr>
              <a:t> بها </a:t>
            </a:r>
            <a:r>
              <a:rPr lang="ar-LB" sz="1200">
                <a:effectLst/>
                <a:latin typeface="Adobe Arabic"/>
                <a:ea typeface="Times New Roman" panose="02020603050405020304" pitchFamily="18" charset="0"/>
                <a:cs typeface="Adobe Arabic"/>
              </a:rPr>
              <a:t>س</a:t>
            </a:r>
            <a:r>
              <a:rPr lang="ar-SA">
                <a:latin typeface="Adobe Arabic"/>
                <a:ea typeface="Times New Roman" panose="02020603050405020304" pitchFamily="18" charset="0"/>
                <a:cs typeface="Adobe Arabic"/>
              </a:rPr>
              <a:t>تتحرّكون</a:t>
            </a:r>
            <a:r>
              <a:rPr lang="ar-SA" sz="1200">
                <a:effectLst/>
                <a:latin typeface="Adobe Arabic"/>
                <a:ea typeface="Times New Roman" panose="02020603050405020304" pitchFamily="18" charset="0"/>
                <a:cs typeface="Adobe Arabic"/>
              </a:rPr>
              <a:t> في </a:t>
            </a:r>
            <a:r>
              <a:rPr lang="ar-SA">
                <a:latin typeface="Adobe Arabic"/>
                <a:ea typeface="Times New Roman" panose="02020603050405020304" pitchFamily="18" charset="0"/>
                <a:cs typeface="Adobe Arabic"/>
              </a:rPr>
              <a:t>الاتّجاه</a:t>
            </a:r>
            <a:r>
              <a:rPr lang="ar-LB" sz="1200">
                <a:effectLst/>
                <a:latin typeface="Adobe Arabic"/>
                <a:ea typeface="Times New Roman" panose="02020603050405020304" pitchFamily="18" charset="0"/>
                <a:cs typeface="Adobe Arabic"/>
              </a:rPr>
              <a:t> ذاته أيضًا</a:t>
            </a:r>
            <a:r>
              <a:rPr lang="ar-SA" sz="1200">
                <a:effectLst/>
                <a:latin typeface="Adobe Arabic"/>
                <a:ea typeface="Times New Roman" panose="02020603050405020304" pitchFamily="18" charset="0"/>
                <a:cs typeface="Adobe Arabic"/>
              </a:rPr>
              <a:t> ، </a:t>
            </a:r>
            <a:r>
              <a:rPr lang="ar-SA">
                <a:latin typeface="Adobe Arabic"/>
                <a:ea typeface="Times New Roman" panose="02020603050405020304" pitchFamily="18" charset="0"/>
                <a:cs typeface="Adobe Arabic"/>
              </a:rPr>
              <a:t>لكنّكم</a:t>
            </a:r>
            <a:r>
              <a:rPr lang="ar-SA" sz="1200">
                <a:effectLst/>
                <a:latin typeface="Adobe Arabic"/>
                <a:ea typeface="Times New Roman" panose="02020603050405020304" pitchFamily="18" charset="0"/>
                <a:cs typeface="Adobe Arabic"/>
              </a:rPr>
              <a:t> هذه </a:t>
            </a:r>
            <a:r>
              <a:rPr lang="ar-SA">
                <a:latin typeface="Adobe Arabic"/>
                <a:ea typeface="Times New Roman" panose="02020603050405020304" pitchFamily="18" charset="0"/>
                <a:cs typeface="Adobe Arabic"/>
              </a:rPr>
              <a:t>المرّة</a:t>
            </a:r>
            <a:r>
              <a:rPr lang="ar-SA" sz="1200">
                <a:effectLst/>
                <a:latin typeface="Adobe Arabic"/>
                <a:ea typeface="Times New Roman" panose="02020603050405020304" pitchFamily="18" charset="0"/>
                <a:cs typeface="Adobe Arabic"/>
              </a:rPr>
              <a:t> ستقفون.</a:t>
            </a:r>
            <a:endParaRPr lang="en-US" sz="1100">
              <a:effectLst/>
              <a:latin typeface="Adobe Arabic"/>
              <a:cs typeface="Adobe Arabic"/>
            </a:endParaRPr>
          </a:p>
          <a:p>
            <a:pPr marL="342900" indent="-342900" algn="r" rtl="1">
              <a:buFont typeface="Times New Roman" panose="02020603050405020304" pitchFamily="18" charset="0"/>
              <a:buChar char="-"/>
              <a:tabLst>
                <a:tab pos="457200" algn="l"/>
              </a:tabLst>
            </a:pPr>
            <a:r>
              <a:rPr lang="ar-SA" sz="1200" kern="1200">
                <a:solidFill>
                  <a:srgbClr val="000000"/>
                </a:solidFill>
                <a:effectLst/>
                <a:latin typeface="Adobe Arabic"/>
                <a:cs typeface="+mn-cs"/>
              </a:rPr>
              <a:t>هل أنتم مستعدّون؟ هيّا لنبدأ!</a:t>
            </a:r>
            <a:r>
              <a:rPr lang="ar-SA">
                <a:solidFill>
                  <a:srgbClr val="000000"/>
                </a:solidFill>
                <a:latin typeface="Adobe Arabic"/>
              </a:rPr>
              <a:t> </a:t>
            </a:r>
            <a:endParaRPr lang="en-US"/>
          </a:p>
        </p:txBody>
      </p:sp>
      <p:sp>
        <p:nvSpPr>
          <p:cNvPr id="4" name="Slide Number Placeholder 3"/>
          <p:cNvSpPr>
            <a:spLocks noGrp="1"/>
          </p:cNvSpPr>
          <p:nvPr>
            <p:ph type="sldNum" sz="quarter" idx="10"/>
          </p:nvPr>
        </p:nvSpPr>
        <p:spPr/>
        <p:txBody>
          <a:bodyPr/>
          <a:lstStyle/>
          <a:p>
            <a:fld id="{36BCF304-F383-47AF-9229-10D5155B1C0D}" type="slidenum">
              <a:rPr lang="en-US" smtClean="0"/>
              <a:t>5</a:t>
            </a:fld>
            <a:endParaRPr lang="en-US"/>
          </a:p>
        </p:txBody>
      </p:sp>
    </p:spTree>
    <p:extLst>
      <p:ext uri="{BB962C8B-B14F-4D97-AF65-F5344CB8AC3E}">
        <p14:creationId xmlns:p14="http://schemas.microsoft.com/office/powerpoint/2010/main" val="1391661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b="1" baseline="0"/>
              <a:t>توجيهات </a:t>
            </a:r>
            <a:r>
              <a:rPr lang="ar-LB" b="1"/>
              <a:t>للمعلّم</a:t>
            </a:r>
            <a:r>
              <a:rPr lang="ar-LB" b="1" baseline="0"/>
              <a:t>/ـة:</a:t>
            </a:r>
            <a:endParaRPr lang="en-US"/>
          </a:p>
          <a:p>
            <a:pPr algn="r" rtl="1">
              <a:defRPr/>
            </a:pPr>
            <a:r>
              <a:rPr lang="ar-LB" sz="1200">
                <a:effectLst/>
                <a:latin typeface="Adobe Arabic"/>
                <a:ea typeface="Times New Roman" panose="02020603050405020304" pitchFamily="18" charset="0"/>
                <a:cs typeface="Adobe Arabic"/>
              </a:rPr>
              <a:t>يمكن</a:t>
            </a:r>
            <a:r>
              <a:rPr lang="ar-LB" sz="1200" baseline="0">
                <a:effectLst/>
                <a:latin typeface="Adobe Arabic"/>
                <a:ea typeface="Times New Roman" panose="02020603050405020304" pitchFamily="18" charset="0"/>
                <a:cs typeface="Adobe Arabic"/>
              </a:rPr>
              <a:t> </a:t>
            </a:r>
            <a:r>
              <a:rPr lang="ar-LB">
                <a:latin typeface="Adobe Arabic"/>
                <a:ea typeface="Times New Roman" panose="02020603050405020304" pitchFamily="18" charset="0"/>
                <a:cs typeface="Adobe Arabic"/>
              </a:rPr>
              <a:t>للمعلّمة </a:t>
            </a:r>
            <a:r>
              <a:rPr lang="ar-LB" sz="1200" baseline="0">
                <a:effectLst/>
                <a:latin typeface="Adobe Arabic"/>
                <a:ea typeface="Times New Roman" panose="02020603050405020304" pitchFamily="18" charset="0"/>
                <a:cs typeface="Adobe Arabic"/>
              </a:rPr>
              <a:t>استخدام </a:t>
            </a:r>
            <a:r>
              <a:rPr lang="ar-LB" sz="1200">
                <a:effectLst/>
                <a:latin typeface="Adobe Arabic"/>
                <a:ea typeface="Times New Roman" panose="02020603050405020304" pitchFamily="18" charset="0"/>
                <a:cs typeface="Adobe Arabic"/>
              </a:rPr>
              <a:t>دائرتين من كرتون</a:t>
            </a:r>
            <a:r>
              <a:rPr lang="ar-LB" sz="1200" baseline="0">
                <a:effectLst/>
                <a:latin typeface="Adobe Arabic"/>
                <a:ea typeface="Times New Roman" panose="02020603050405020304" pitchFamily="18" charset="0"/>
                <a:cs typeface="Adobe Arabic"/>
              </a:rPr>
              <a:t> أزرق وأحمر كبديل للكرتين في حال عدم وجودهما.</a:t>
            </a:r>
            <a:r>
              <a:rPr lang="ar-LB">
                <a:latin typeface="Adobe Arabic"/>
                <a:ea typeface="Times New Roman" panose="02020603050405020304" pitchFamily="18" charset="0"/>
                <a:cs typeface="Adobe Arabic"/>
              </a:rPr>
              <a:t> </a:t>
            </a:r>
            <a:endParaRPr lang="ar-SA" b="1" u="sng" baseline="0"/>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effectLst/>
                <a:latin typeface="Adobe Arabic" panose="02040503050201020203" pitchFamily="18" charset="-78"/>
                <a:ea typeface="Times New Roman" panose="02020603050405020304" pitchFamily="18" charset="0"/>
                <a:cs typeface="Times New Roman" panose="02020603050405020304" pitchFamily="18" charset="0"/>
              </a:rPr>
              <a:t>التعليمات: </a:t>
            </a:r>
          </a:p>
          <a:p>
            <a:pPr marL="342900" marR="0" lvl="0" indent="-342900" algn="r" rtl="1">
              <a:spcBef>
                <a:spcPts val="0"/>
              </a:spcBef>
              <a:spcAft>
                <a:spcPts val="0"/>
              </a:spcAft>
              <a:buFont typeface="Times New Roman" panose="02020603050405020304" pitchFamily="18" charset="0"/>
              <a:buChar char="-"/>
              <a:tabLst>
                <a:tab pos="457200" algn="l"/>
              </a:tabLst>
            </a:pPr>
            <a:r>
              <a:rPr lang="ar-SA" sz="1200">
                <a:effectLst/>
                <a:ea typeface="Times New Roman" panose="02020603050405020304" pitchFamily="18" charset="0"/>
                <a:cs typeface="Adobe Arabic"/>
              </a:rPr>
              <a:t>تحمل المعلمة الكرة الحمراء في يدها </a:t>
            </a:r>
            <a:r>
              <a:rPr lang="ar-SA">
                <a:ea typeface="Times New Roman" panose="02020603050405020304" pitchFamily="18" charset="0"/>
                <a:cs typeface="Adobe Arabic"/>
              </a:rPr>
              <a:t>وتتحرّك</a:t>
            </a:r>
            <a:r>
              <a:rPr lang="ar-SA" sz="1200">
                <a:effectLst/>
                <a:ea typeface="Times New Roman" panose="02020603050405020304" pitchFamily="18" charset="0"/>
                <a:cs typeface="Adobe Arabic"/>
              </a:rPr>
              <a:t> إلى اليمين، يجب على المتعلّمين </a:t>
            </a:r>
            <a:r>
              <a:rPr lang="ar-SA">
                <a:ea typeface="Times New Roman" panose="02020603050405020304" pitchFamily="18" charset="0"/>
                <a:cs typeface="Adobe Arabic"/>
              </a:rPr>
              <a:t>اتّباعها</a:t>
            </a:r>
            <a:r>
              <a:rPr lang="ar-SA" sz="1200">
                <a:effectLst/>
                <a:ea typeface="Times New Roman" panose="02020603050405020304" pitchFamily="18" charset="0"/>
                <a:cs typeface="Adobe Arabic"/>
              </a:rPr>
              <a:t> </a:t>
            </a:r>
            <a:r>
              <a:rPr lang="ar-SA">
                <a:ea typeface="Times New Roman" panose="02020603050405020304" pitchFamily="18" charset="0"/>
                <a:cs typeface="Adobe Arabic"/>
              </a:rPr>
              <a:t>والتحرّك</a:t>
            </a:r>
            <a:r>
              <a:rPr lang="ar-SA" sz="1200">
                <a:effectLst/>
                <a:ea typeface="Times New Roman" panose="02020603050405020304" pitchFamily="18" charset="0"/>
                <a:cs typeface="Adobe Arabic"/>
              </a:rPr>
              <a:t> إلى اليمين أثناء الجلوس.</a:t>
            </a:r>
            <a:endParaRPr lang="en-US">
              <a:effectLst/>
              <a:cs typeface="Adobe Arabic"/>
            </a:endParaRPr>
          </a:p>
          <a:p>
            <a:pPr marL="342900" marR="0" lvl="0" indent="-342900" algn="r" rtl="1">
              <a:spcBef>
                <a:spcPts val="0"/>
              </a:spcBef>
              <a:spcAft>
                <a:spcPts val="0"/>
              </a:spcAft>
              <a:buFont typeface="Times New Roman" panose="02020603050405020304" pitchFamily="18" charset="0"/>
              <a:buChar char="-"/>
              <a:tabLst>
                <a:tab pos="457200" algn="l"/>
              </a:tabLst>
            </a:pPr>
            <a:r>
              <a:rPr lang="ar-SA" sz="1200">
                <a:effectLst/>
                <a:ea typeface="Times New Roman" panose="02020603050405020304" pitchFamily="18" charset="0"/>
                <a:cs typeface="Adobe Arabic"/>
              </a:rPr>
              <a:t>ثم تمسك بالكرة الزرقاء </a:t>
            </a:r>
            <a:r>
              <a:rPr lang="ar-SA">
                <a:ea typeface="Times New Roman" panose="02020603050405020304" pitchFamily="18" charset="0"/>
                <a:cs typeface="Adobe Arabic"/>
              </a:rPr>
              <a:t>وتتحرّك</a:t>
            </a:r>
            <a:r>
              <a:rPr lang="ar-SA" sz="1200">
                <a:effectLst/>
                <a:ea typeface="Times New Roman" panose="02020603050405020304" pitchFamily="18" charset="0"/>
                <a:cs typeface="Adobe Arabic"/>
              </a:rPr>
              <a:t> إلى اليسار ويجب على المتعلّمين أن يتبعوها أثناء الوقوف.</a:t>
            </a:r>
            <a:endParaRPr lang="en-US">
              <a:effectLst/>
              <a:cs typeface="Adobe Arabic"/>
            </a:endParaRPr>
          </a:p>
          <a:p>
            <a:pPr marL="342900" indent="-342900" algn="r" rtl="1">
              <a:buFont typeface="Times New Roman" panose="02020603050405020304" pitchFamily="18" charset="0"/>
              <a:buChar char="-"/>
              <a:tabLst>
                <a:tab pos="457200" algn="l"/>
              </a:tabLst>
            </a:pPr>
            <a:r>
              <a:rPr lang="ar-SA">
                <a:ea typeface="Times New Roman" panose="02020603050405020304" pitchFamily="18" charset="0"/>
                <a:cs typeface="Adobe Arabic"/>
              </a:rPr>
              <a:t>تكرّر </a:t>
            </a:r>
            <a:r>
              <a:rPr lang="ar-SA" sz="1200">
                <a:effectLst/>
                <a:ea typeface="Times New Roman" panose="02020603050405020304" pitchFamily="18" charset="0"/>
                <a:cs typeface="Adobe Arabic"/>
              </a:rPr>
              <a:t>الحركات بألوان مختلفة </a:t>
            </a:r>
            <a:r>
              <a:rPr lang="ar-SA">
                <a:ea typeface="Times New Roman" panose="02020603050405020304" pitchFamily="18" charset="0"/>
                <a:cs typeface="Adobe Arabic"/>
              </a:rPr>
              <a:t>واتّجاهات</a:t>
            </a:r>
            <a:r>
              <a:rPr lang="ar-SA" sz="1200">
                <a:effectLst/>
                <a:ea typeface="Times New Roman" panose="02020603050405020304" pitchFamily="18" charset="0"/>
                <a:cs typeface="Adobe Arabic"/>
              </a:rPr>
              <a:t> </a:t>
            </a:r>
            <a:r>
              <a:rPr lang="ar-SA">
                <a:ea typeface="Times New Roman" panose="02020603050405020304" pitchFamily="18" charset="0"/>
                <a:cs typeface="Adobe Arabic"/>
              </a:rPr>
              <a:t>مختلفة حتّى</a:t>
            </a:r>
            <a:r>
              <a:rPr lang="ar-SA" sz="1200">
                <a:effectLst/>
                <a:ea typeface="Times New Roman" panose="02020603050405020304" pitchFamily="18" charset="0"/>
                <a:cs typeface="Adobe Arabic"/>
              </a:rPr>
              <a:t> يعتاد المُتَعلِّمون على فكرة التركيز</a:t>
            </a:r>
            <a:r>
              <a:rPr lang="ar-SA">
                <a:ea typeface="Times New Roman" panose="02020603050405020304" pitchFamily="18" charset="0"/>
                <a:cs typeface="Adobe Arabic"/>
              </a:rPr>
              <a:t> وقوفًا وجلوسًا</a:t>
            </a:r>
            <a:r>
              <a:rPr lang="ar-LB" sz="1200">
                <a:effectLst/>
                <a:ea typeface="Times New Roman" panose="02020603050405020304" pitchFamily="18" charset="0"/>
                <a:cs typeface="Adobe Arabic"/>
              </a:rPr>
              <a:t>.</a:t>
            </a:r>
            <a:r>
              <a:rPr lang="ar-LB">
                <a:ea typeface="Times New Roman" panose="02020603050405020304" pitchFamily="18" charset="0"/>
                <a:cs typeface="Adobe Arabic"/>
              </a:rPr>
              <a:t> </a:t>
            </a:r>
            <a:endParaRPr lang="en-US">
              <a:effectLst/>
            </a:endParaRPr>
          </a:p>
          <a:p>
            <a:pPr algn="r" rtl="1"/>
            <a:endParaRPr lang="en-US">
              <a:effectLst/>
            </a:endParaRPr>
          </a:p>
        </p:txBody>
      </p:sp>
      <p:sp>
        <p:nvSpPr>
          <p:cNvPr id="4" name="Slide Number Placeholder 3"/>
          <p:cNvSpPr>
            <a:spLocks noGrp="1"/>
          </p:cNvSpPr>
          <p:nvPr>
            <p:ph type="sldNum" sz="quarter" idx="10"/>
          </p:nvPr>
        </p:nvSpPr>
        <p:spPr/>
        <p:txBody>
          <a:bodyPr/>
          <a:lstStyle/>
          <a:p>
            <a:fld id="{36BCF304-F383-47AF-9229-10D5155B1C0D}" type="slidenum">
              <a:rPr lang="en-US" smtClean="0"/>
              <a:t>6</a:t>
            </a:fld>
            <a:endParaRPr lang="en-US"/>
          </a:p>
        </p:txBody>
      </p:sp>
    </p:spTree>
    <p:extLst>
      <p:ext uri="{BB962C8B-B14F-4D97-AF65-F5344CB8AC3E}">
        <p14:creationId xmlns:p14="http://schemas.microsoft.com/office/powerpoint/2010/main" val="305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b="1" kern="1200">
              <a:solidFill>
                <a:schemeClr val="tx1"/>
              </a:solidFill>
              <a:effectLst/>
              <a:latin typeface="+mn-lt"/>
              <a:ea typeface="+mn-ea"/>
              <a:cs typeface="+mn-cs"/>
            </a:endParaRPr>
          </a:p>
          <a:p>
            <a:pPr algn="r" rtl="1"/>
            <a:r>
              <a:rPr lang="ar-SA" sz="1200" kern="1200">
                <a:solidFill>
                  <a:schemeClr val="tx1"/>
                </a:solidFill>
                <a:effectLst/>
                <a:latin typeface="+mn-lt"/>
                <a:ea typeface="+mn-ea"/>
                <a:cs typeface="+mn-cs"/>
              </a:rPr>
              <a:t>والآن، وبعد أن</a:t>
            </a:r>
            <a:r>
              <a:rPr lang="ar-SA"/>
              <a:t> </a:t>
            </a:r>
            <a:r>
              <a:rPr lang="ar-SA" sz="1200" kern="1200">
                <a:solidFill>
                  <a:schemeClr val="tx1"/>
                </a:solidFill>
                <a:effectLst/>
                <a:latin typeface="+mn-lt"/>
                <a:ea typeface="+mn-ea"/>
                <a:cs typeface="+mn-cs"/>
              </a:rPr>
              <a:t> قمنا بتحديد أمثلة على تركيز الانتباه، سأطلب </a:t>
            </a:r>
            <a:r>
              <a:rPr lang="ar-SA"/>
              <a:t>إليكم</a:t>
            </a:r>
            <a:r>
              <a:rPr lang="ar-SA" sz="1200" kern="1200">
                <a:solidFill>
                  <a:schemeClr val="tx1"/>
                </a:solidFill>
                <a:effectLst/>
                <a:latin typeface="+mn-lt"/>
                <a:ea typeface="+mn-ea"/>
                <a:cs typeface="+mn-cs"/>
              </a:rPr>
              <a:t> أن تتخيّلوا </a:t>
            </a:r>
            <a:r>
              <a:rPr lang="ar-SA"/>
              <a:t>بأنّكم</a:t>
            </a:r>
            <a:r>
              <a:rPr lang="ar-SA" sz="1200" kern="1200">
                <a:solidFill>
                  <a:schemeClr val="tx1"/>
                </a:solidFill>
                <a:effectLst/>
                <a:latin typeface="+mn-lt"/>
                <a:ea typeface="+mn-ea"/>
                <a:cs typeface="+mn-cs"/>
              </a:rPr>
              <a:t> تدرسون لاختبار </a:t>
            </a:r>
            <a:r>
              <a:rPr lang="ar-SA" sz="1200" b="1" kern="1200">
                <a:solidFill>
                  <a:schemeClr val="tx1"/>
                </a:solidFill>
                <a:effectLst/>
                <a:latin typeface="+mn-lt"/>
                <a:ea typeface="+mn-ea"/>
                <a:cs typeface="+mn-cs"/>
              </a:rPr>
              <a:t>الرّيّاضيّات</a:t>
            </a:r>
            <a:r>
              <a:rPr lang="ar-SA" sz="1200" kern="1200">
                <a:solidFill>
                  <a:schemeClr val="tx1"/>
                </a:solidFill>
                <a:effectLst/>
                <a:latin typeface="+mn-lt"/>
                <a:ea typeface="+mn-ea"/>
                <a:cs typeface="+mn-cs"/>
              </a:rPr>
              <a:t>، وشقيقتكم في الغرفة المجاورة</a:t>
            </a:r>
            <a:r>
              <a:rPr lang="ar-LB" sz="1200" kern="1200">
                <a:solidFill>
                  <a:schemeClr val="tx1"/>
                </a:solidFill>
                <a:effectLst/>
                <a:latin typeface="+mn-lt"/>
                <a:ea typeface="+mn-ea"/>
                <a:cs typeface="+mn-cs"/>
              </a:rPr>
              <a:t> </a:t>
            </a:r>
            <a:r>
              <a:rPr lang="ar-LB"/>
              <a:t>تغنّي</a:t>
            </a:r>
            <a:r>
              <a:rPr lang="ar-LB" sz="1200" kern="1200">
                <a:solidFill>
                  <a:schemeClr val="tx1"/>
                </a:solidFill>
                <a:effectLst/>
                <a:latin typeface="+mn-lt"/>
                <a:ea typeface="+mn-ea"/>
                <a:cs typeface="+mn-cs"/>
              </a:rPr>
              <a:t> بصوت عال</a:t>
            </a:r>
            <a:r>
              <a:rPr lang="ar-LB"/>
              <a:t>.</a:t>
            </a:r>
            <a:r>
              <a:rPr lang="ar-SA" sz="1200" kern="1200">
                <a:solidFill>
                  <a:schemeClr val="tx1"/>
                </a:solidFill>
                <a:effectLst/>
                <a:latin typeface="+mn-lt"/>
                <a:ea typeface="+mn-ea"/>
                <a:cs typeface="+mn-cs"/>
              </a:rPr>
              <a:t>ٍ هل سيكون من السّهل عليكم أن تركّزوا انتباهكم على </a:t>
            </a:r>
            <a:r>
              <a:rPr lang="ar-SA"/>
              <a:t>الدرس للاختبار</a:t>
            </a:r>
            <a:r>
              <a:rPr lang="ar-SA" sz="1200" kern="1200">
                <a:solidFill>
                  <a:schemeClr val="tx1"/>
                </a:solidFill>
                <a:effectLst/>
                <a:latin typeface="+mn-lt"/>
                <a:ea typeface="+mn-ea"/>
                <a:cs typeface="+mn-cs"/>
              </a:rPr>
              <a:t>؟</a:t>
            </a:r>
            <a:endParaRPr lang="ar-SA" sz="1200" kern="1200">
              <a:solidFill>
                <a:schemeClr val="tx1"/>
              </a:solidFill>
              <a:effectLst/>
              <a:latin typeface="+mn-lt"/>
              <a:cs typeface="+mn-cs"/>
            </a:endParaRPr>
          </a:p>
          <a:p>
            <a:pPr algn="r" rtl="1"/>
            <a:endParaRPr lang="en-US" sz="1200" kern="1200">
              <a:solidFill>
                <a:schemeClr val="tx1"/>
              </a:solidFill>
              <a:effectLst/>
              <a:latin typeface="+mn-lt"/>
              <a:ea typeface="+mn-ea"/>
              <a:cs typeface="+mn-cs"/>
            </a:endParaRPr>
          </a:p>
          <a:p>
            <a:pPr algn="r" rtl="1"/>
            <a:r>
              <a:rPr lang="ar-SA" sz="1200" kern="1200">
                <a:solidFill>
                  <a:schemeClr val="tx1"/>
                </a:solidFill>
                <a:effectLst/>
                <a:latin typeface="+mn-lt"/>
                <a:ea typeface="+mn-ea"/>
                <a:cs typeface="+mn-cs"/>
              </a:rPr>
              <a:t>إذًا، ما الّذي ستفعلونه لتركيز انتباهكم على درسكم؟</a:t>
            </a:r>
            <a:endParaRPr lang="en-US" sz="1200" kern="1200">
              <a:solidFill>
                <a:schemeClr val="tx1"/>
              </a:solidFill>
              <a:effectLst/>
              <a:latin typeface="+mn-lt"/>
              <a:ea typeface="+mn-ea"/>
              <a:cs typeface="+mn-cs"/>
            </a:endParaRPr>
          </a:p>
          <a:p>
            <a:pPr algn="r" rtl="1"/>
            <a:r>
              <a:rPr lang="en-US" sz="1200" kern="1200">
                <a:solidFill>
                  <a:schemeClr val="tx1"/>
                </a:solidFill>
                <a:effectLst/>
                <a:latin typeface="+mn-lt"/>
                <a:ea typeface="+mn-ea"/>
                <a:cs typeface="+mn-cs"/>
              </a:rPr>
              <a:t>-</a:t>
            </a:r>
            <a:r>
              <a:rPr lang="ar-SA"/>
              <a:t>كلّ</a:t>
            </a:r>
            <a:r>
              <a:rPr lang="ar-SA" sz="1200" kern="1200">
                <a:solidFill>
                  <a:schemeClr val="tx1"/>
                </a:solidFill>
                <a:effectLst/>
                <a:latin typeface="+mn-lt"/>
                <a:ea typeface="+mn-ea"/>
                <a:cs typeface="+mn-cs"/>
              </a:rPr>
              <a:t> واحد منكم سوف </a:t>
            </a:r>
            <a:r>
              <a:rPr lang="ar-SA" sz="1200" b="0" u="none" kern="1200">
                <a:solidFill>
                  <a:schemeClr val="tx1"/>
                </a:solidFill>
                <a:effectLst/>
                <a:latin typeface="+mn-lt"/>
                <a:ea typeface="+mn-ea"/>
                <a:cs typeface="+mn-cs"/>
              </a:rPr>
              <a:t>يرسم </a:t>
            </a:r>
            <a:r>
              <a:rPr lang="ar-LB" sz="1200" b="0" u="none" kern="1200">
                <a:solidFill>
                  <a:schemeClr val="tx1"/>
                </a:solidFill>
                <a:effectLst/>
                <a:latin typeface="+mn-lt"/>
                <a:ea typeface="+mn-ea"/>
                <a:cs typeface="+mn-cs"/>
              </a:rPr>
              <a:t>الطّريقة</a:t>
            </a:r>
            <a:r>
              <a:rPr lang="ar-SA" sz="1200" b="0" u="none" kern="1200">
                <a:solidFill>
                  <a:schemeClr val="tx1"/>
                </a:solidFill>
                <a:effectLst/>
                <a:latin typeface="+mn-lt"/>
                <a:ea typeface="+mn-ea"/>
                <a:cs typeface="+mn-cs"/>
              </a:rPr>
              <a:t> التي سيختارها </a:t>
            </a:r>
            <a:r>
              <a:rPr lang="ar-SA"/>
              <a:t>والّتي تساعده</a:t>
            </a:r>
            <a:r>
              <a:rPr lang="ar-SA" sz="1200" b="0" u="none" kern="1200">
                <a:solidFill>
                  <a:schemeClr val="tx1"/>
                </a:solidFill>
                <a:effectLst/>
                <a:latin typeface="+mn-lt"/>
                <a:ea typeface="+mn-ea"/>
                <a:cs typeface="+mn-cs"/>
              </a:rPr>
              <a:t> على التركيز</a:t>
            </a:r>
            <a:r>
              <a:rPr lang="en-US" sz="1200" b="0" u="none" kern="1200">
                <a:solidFill>
                  <a:schemeClr val="tx1"/>
                </a:solidFill>
                <a:effectLst/>
                <a:latin typeface="+mn-lt"/>
                <a:ea typeface="+mn-ea"/>
                <a:cs typeface="+mn-cs"/>
              </a:rPr>
              <a:t>.</a:t>
            </a:r>
            <a:r>
              <a:rPr lang="ar-LB" sz="1200" b="0" u="none" kern="1200">
                <a:solidFill>
                  <a:schemeClr val="tx1"/>
                </a:solidFill>
                <a:effectLst/>
                <a:latin typeface="+mn-lt"/>
                <a:ea typeface="+mn-ea"/>
                <a:cs typeface="+mn-cs"/>
              </a:rPr>
              <a:t> </a:t>
            </a:r>
            <a:r>
              <a:rPr lang="ar-SA" sz="1200" kern="1200">
                <a:solidFill>
                  <a:schemeClr val="tx1"/>
                </a:solidFill>
                <a:effectLst/>
                <a:latin typeface="+mn-lt"/>
                <a:ea typeface="+mn-ea"/>
                <a:cs typeface="+mn-cs"/>
              </a:rPr>
              <a:t>تعطي </a:t>
            </a:r>
            <a:r>
              <a:rPr lang="ar-SA"/>
              <a:t>المعلّمة</a:t>
            </a:r>
            <a:r>
              <a:rPr lang="ar-SA" sz="1200" kern="1200">
                <a:solidFill>
                  <a:schemeClr val="tx1"/>
                </a:solidFill>
                <a:effectLst/>
                <a:latin typeface="+mn-lt"/>
                <a:ea typeface="+mn-ea"/>
                <a:cs typeface="+mn-cs"/>
              </a:rPr>
              <a:t> المتعلّمين ثلاث دقائق </a:t>
            </a:r>
            <a:r>
              <a:rPr lang="ar-SA"/>
              <a:t>للرّسم</a:t>
            </a:r>
            <a:r>
              <a:rPr lang="ar-SA" sz="1200" kern="1200">
                <a:solidFill>
                  <a:schemeClr val="tx1"/>
                </a:solidFill>
                <a:effectLst/>
                <a:latin typeface="+mn-lt"/>
                <a:ea typeface="+mn-ea"/>
                <a:cs typeface="+mn-cs"/>
              </a:rPr>
              <a:t> وتطلب </a:t>
            </a:r>
            <a:r>
              <a:rPr lang="ar-SA"/>
              <a:t>إليهم</a:t>
            </a:r>
            <a:r>
              <a:rPr lang="ar-SA" sz="1200" kern="1200">
                <a:solidFill>
                  <a:schemeClr val="tx1"/>
                </a:solidFill>
                <a:effectLst/>
                <a:latin typeface="+mn-lt"/>
                <a:ea typeface="+mn-ea"/>
                <a:cs typeface="+mn-cs"/>
              </a:rPr>
              <a:t> إظهار رسوماتهم.</a:t>
            </a:r>
            <a:endParaRPr lang="en-US" sz="1200" kern="1200">
              <a:solidFill>
                <a:schemeClr val="tx1"/>
              </a:solidFill>
              <a:effectLst/>
              <a:latin typeface="+mn-lt"/>
              <a:cs typeface="+mn-cs"/>
            </a:endParaRPr>
          </a:p>
          <a:p>
            <a:pPr algn="r" rtl="1"/>
            <a:endParaRPr lang="en-US"/>
          </a:p>
        </p:txBody>
      </p:sp>
      <p:sp>
        <p:nvSpPr>
          <p:cNvPr id="4" name="Slide Number Placeholder 3"/>
          <p:cNvSpPr>
            <a:spLocks noGrp="1"/>
          </p:cNvSpPr>
          <p:nvPr>
            <p:ph type="sldNum" sz="quarter" idx="10"/>
          </p:nvPr>
        </p:nvSpPr>
        <p:spPr/>
        <p:txBody>
          <a:bodyPr/>
          <a:lstStyle/>
          <a:p>
            <a:fld id="{EA798FB5-8240-46B0-B276-7ACB55567DC8}" type="slidenum">
              <a:rPr lang="en-US" smtClean="0"/>
              <a:t>7</a:t>
            </a:fld>
            <a:endParaRPr lang="en-US"/>
          </a:p>
        </p:txBody>
      </p:sp>
    </p:spTree>
    <p:extLst>
      <p:ext uri="{BB962C8B-B14F-4D97-AF65-F5344CB8AC3E}">
        <p14:creationId xmlns:p14="http://schemas.microsoft.com/office/powerpoint/2010/main" val="1035118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7000"/>
              </a:lnSpc>
              <a:spcBef>
                <a:spcPts val="0"/>
              </a:spcBef>
              <a:spcAft>
                <a:spcPts val="800"/>
              </a:spcAft>
              <a:buClrTx/>
              <a:buSzTx/>
              <a:buFont typeface="Arial" panose="020B0604020202020204" pitchFamily="34" charset="0"/>
              <a:buNone/>
              <a:tabLst/>
              <a:defRPr/>
            </a:pPr>
            <a:r>
              <a:rPr lang="ar-LB" sz="1200" u="sng" kern="1200">
                <a:solidFill>
                  <a:schemeClr val="tx1"/>
                </a:solidFill>
                <a:effectLst/>
                <a:latin typeface="+mn-lt"/>
                <a:ea typeface="+mn-ea"/>
                <a:cs typeface="+mn-cs"/>
              </a:rPr>
              <a:t>خطوات درس الفهم القرائيّ:</a:t>
            </a:r>
            <a:endParaRPr lang="ar-LB" sz="1200" b="1" kern="1200">
              <a:solidFill>
                <a:schemeClr val="tx1"/>
              </a:solidFill>
              <a:effectLst/>
              <a:latin typeface="Adobe Arabic" panose="02040503050201020203" pitchFamily="18" charset="-78"/>
              <a:cs typeface="+mn-cs"/>
            </a:endParaRPr>
          </a:p>
          <a:p>
            <a:pPr marL="228600" marR="0" lvl="0" indent="-228600" algn="r" defTabSz="914400" rtl="1" eaLnBrk="1" fontAlgn="auto" latinLnBrk="0" hangingPunct="1">
              <a:lnSpc>
                <a:spcPct val="100000"/>
              </a:lnSpc>
              <a:spcBef>
                <a:spcPts val="0"/>
              </a:spcBef>
              <a:spcAft>
                <a:spcPts val="0"/>
              </a:spcAft>
              <a:buClrTx/>
              <a:buSzTx/>
              <a:buFontTx/>
              <a:buAutoNum type="arabicPeriod"/>
              <a:tabLst/>
              <a:defRPr/>
            </a:pPr>
            <a:r>
              <a:rPr lang="ar-LB" sz="1200" b="1" kern="1200">
                <a:solidFill>
                  <a:schemeClr val="tx1"/>
                </a:solidFill>
                <a:effectLst/>
                <a:latin typeface="+mn-lt"/>
                <a:ea typeface="+mn-ea"/>
                <a:cs typeface="+mn-cs"/>
              </a:rPr>
              <a:t>ما قبل القراءة:</a:t>
            </a:r>
          </a:p>
          <a:p>
            <a:pPr algn="r" rtl="1">
              <a:defRPr/>
            </a:pPr>
            <a:r>
              <a:rPr lang="ar-LB" sz="1200" kern="1200">
                <a:solidFill>
                  <a:schemeClr val="tx1"/>
                </a:solidFill>
                <a:effectLst/>
                <a:latin typeface="+mn-lt"/>
                <a:ea typeface="+mn-ea"/>
                <a:cs typeface="+mn-cs"/>
              </a:rPr>
              <a:t>قراءة صورة الدرس وتوقُّع مضمونه</a:t>
            </a:r>
            <a:r>
              <a:rPr lang="ar-LB"/>
              <a:t>. </a:t>
            </a:r>
            <a:endParaRPr lang="ar-LB" sz="1200" kern="1200">
              <a:solidFill>
                <a:schemeClr val="tx1"/>
              </a:solidFill>
              <a:effectLst/>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a:solidFill>
                  <a:schemeClr val="tx1"/>
                </a:solidFill>
                <a:effectLst/>
                <a:latin typeface="+mn-lt"/>
                <a:ea typeface="+mn-ea"/>
                <a:cs typeface="+mn-cs"/>
              </a:rPr>
              <a:t>2</a:t>
            </a:r>
            <a:r>
              <a:rPr lang="ar-LB" sz="1200" b="1" kern="1200">
                <a:solidFill>
                  <a:schemeClr val="tx1"/>
                </a:solidFill>
                <a:effectLst/>
                <a:latin typeface="+mn-lt"/>
                <a:ea typeface="+mn-ea"/>
                <a:cs typeface="+mn-cs"/>
              </a:rPr>
              <a:t>. في أثناء القراءة: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a:solidFill>
                  <a:schemeClr val="tx1"/>
                </a:solidFill>
                <a:effectLst/>
                <a:latin typeface="+mn-lt"/>
                <a:ea typeface="+mn-ea"/>
                <a:cs typeface="+mn-cs"/>
              </a:rPr>
              <a:t>قراءة نموذجيّة</a:t>
            </a:r>
            <a:r>
              <a:rPr lang="ar-LB" sz="1200" kern="1200" baseline="0">
                <a:solidFill>
                  <a:schemeClr val="tx1"/>
                </a:solidFill>
                <a:effectLst/>
                <a:latin typeface="+mn-lt"/>
                <a:ea typeface="+mn-ea"/>
                <a:cs typeface="+mn-cs"/>
              </a:rPr>
              <a:t> </a:t>
            </a:r>
            <a:r>
              <a:rPr lang="ar-LB" sz="1200" kern="1200">
                <a:solidFill>
                  <a:schemeClr val="tx1"/>
                </a:solidFill>
                <a:effectLst/>
                <a:latin typeface="+mn-lt"/>
                <a:ea typeface="+mn-ea"/>
                <a:cs typeface="+mn-cs"/>
              </a:rPr>
              <a:t>من قِبَل المعلِّم/ة للدرس كاملًا ومن ثمّ قراءة مقطعيّة يتخلّلها طرح أسئلة لتوضيح المفردات والمعاني ومضمون الدرس وحثّ المتعلِّمين على التوقُّع من خلال الأحداث وإبداء رأي في الشخصيّات وتحليل الأحداث أو المضمون.</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a:solidFill>
                  <a:schemeClr val="tx1"/>
                </a:solidFill>
                <a:effectLst/>
                <a:latin typeface="+mn-lt"/>
                <a:ea typeface="+mn-ea"/>
                <a:cs typeface="+mn-cs"/>
              </a:rPr>
              <a:t>3. </a:t>
            </a:r>
            <a:r>
              <a:rPr lang="ar-LB" sz="1200" b="1" kern="1200">
                <a:solidFill>
                  <a:schemeClr val="tx1"/>
                </a:solidFill>
                <a:effectLst/>
                <a:latin typeface="+mn-lt"/>
                <a:ea typeface="+mn-ea"/>
                <a:cs typeface="+mn-cs"/>
              </a:rPr>
              <a:t>بعد القراءة: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a:solidFill>
                  <a:schemeClr val="tx1"/>
                </a:solidFill>
                <a:effectLst/>
                <a:latin typeface="+mn-lt"/>
                <a:ea typeface="+mn-ea"/>
                <a:cs typeface="+mn-cs"/>
              </a:rPr>
              <a:t>- يقرأ المتعلِّمون النصّ قراءة صامتة ومن ثمّ يُجيبون عن الأسئلة.</a:t>
            </a:r>
          </a:p>
          <a:p>
            <a:pPr marL="0" indent="0" algn="r" rtl="1">
              <a:lnSpc>
                <a:spcPct val="150000"/>
              </a:lnSpc>
              <a:spcBef>
                <a:spcPts val="0"/>
              </a:spcBef>
              <a:spcAft>
                <a:spcPts val="0"/>
              </a:spcAft>
            </a:pPr>
            <a:r>
              <a:rPr lang="ar-LB"/>
              <a:t>أمّا </a:t>
            </a:r>
            <a:r>
              <a:rPr lang="ar-LB" sz="1200" kern="1200">
                <a:solidFill>
                  <a:schemeClr val="tx1"/>
                </a:solidFill>
                <a:latin typeface="+mn-lt"/>
                <a:ea typeface="+mn-ea"/>
                <a:cs typeface="+mn-cs"/>
              </a:rPr>
              <a:t>بالنسبة للمتعلمين الذين لا يستطيعون القراءة باستقلالية فيمكنهم الاستماع إلى النّصّ المسجّل قبل الإجابة عن الأسئلة، أو أن تقدّموا لهم الدّعم الموجّه في مجموعة صغيرة لمساعدتهم على التّهجئة والقراءة.</a:t>
            </a:r>
          </a:p>
          <a:p>
            <a:pPr marL="0" indent="0" algn="r" rtl="1">
              <a:lnSpc>
                <a:spcPct val="150000"/>
              </a:lnSpc>
              <a:spcBef>
                <a:spcPts val="0"/>
              </a:spcBef>
              <a:spcAft>
                <a:spcPts val="0"/>
              </a:spcAft>
            </a:pPr>
            <a:r>
              <a:rPr lang="ar-LB" sz="1200" kern="1200">
                <a:solidFill>
                  <a:schemeClr val="tx1"/>
                </a:solidFill>
                <a:latin typeface="+mn-lt"/>
                <a:ea typeface="+mn-ea"/>
                <a:cs typeface="+mn-cs"/>
              </a:rPr>
              <a:t>- يقرأ المتعلّمون النّصّ قراءة نموذجيّة (أدائيّة) ويتلقون التّغذيّة الراجعة.</a:t>
            </a:r>
          </a:p>
          <a:p>
            <a:pPr marL="0" indent="0" algn="r" rtl="1">
              <a:lnSpc>
                <a:spcPct val="150000"/>
              </a:lnSpc>
              <a:spcBef>
                <a:spcPts val="0"/>
              </a:spcBef>
              <a:spcAft>
                <a:spcPts val="0"/>
              </a:spcAft>
            </a:pPr>
            <a:r>
              <a:rPr lang="ar-LB" sz="1200" kern="1200">
                <a:solidFill>
                  <a:schemeClr val="tx1"/>
                </a:solidFill>
                <a:latin typeface="+mn-lt"/>
                <a:ea typeface="+mn-ea"/>
                <a:cs typeface="+mn-cs"/>
              </a:rPr>
              <a:t> </a:t>
            </a:r>
          </a:p>
          <a:p>
            <a:pPr marL="0" marR="0" lvl="0" indent="0" algn="r" rtl="1">
              <a:lnSpc>
                <a:spcPct val="107000"/>
              </a:lnSpc>
              <a:spcBef>
                <a:spcPts val="0"/>
              </a:spcBef>
              <a:spcAft>
                <a:spcPts val="800"/>
              </a:spcAft>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8</a:t>
            </a:fld>
            <a:endParaRPr lang="en-US"/>
          </a:p>
        </p:txBody>
      </p:sp>
    </p:spTree>
    <p:extLst>
      <p:ext uri="{BB962C8B-B14F-4D97-AF65-F5344CB8AC3E}">
        <p14:creationId xmlns:p14="http://schemas.microsoft.com/office/powerpoint/2010/main" val="2172279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ar-LB" b="0"/>
          </a:p>
          <a:p>
            <a:pPr algn="r" rtl="1"/>
            <a:r>
              <a:rPr lang="ar-LB" sz="1800" b="1" dirty="0"/>
              <a:t>طابَ يَوْمُكُمْ يا </a:t>
            </a:r>
            <a:r>
              <a:rPr lang="ar-LB" sz="1800" b="1" dirty="0" err="1"/>
              <a:t>أَعِزّائي</a:t>
            </a:r>
            <a:r>
              <a:rPr lang="ar-LB" sz="1800" b="1" dirty="0"/>
              <a:t>!</a:t>
            </a:r>
            <a:r>
              <a:rPr lang="en-US" sz="1800" b="1" dirty="0"/>
              <a:t> </a:t>
            </a:r>
            <a:r>
              <a:rPr lang="ar-LB" sz="1800" b="1" dirty="0"/>
              <a:t>وَأَهْلًا بِكُمْ في صَفِّ الْفَهْمِ القرائيّ. </a:t>
            </a:r>
          </a:p>
          <a:p>
            <a:pPr algn="r" rtl="1"/>
            <a:endParaRPr lang="ar-LB" sz="1800" b="1" dirty="0"/>
          </a:p>
          <a:p>
            <a:pPr algn="r" rtl="1"/>
            <a:r>
              <a:rPr lang="ar-LB" b="1"/>
              <a:t>توجيهات للمعلم/ـة</a:t>
            </a:r>
            <a:endParaRPr lang="en-US"/>
          </a:p>
          <a:p>
            <a:pPr algn="r" rtl="1"/>
            <a:r>
              <a:rPr lang="ar-LB"/>
              <a:t>بعد التّرحيب، يتشارك المعلّمون أهداف الحصّة. يجلسون في حلقة مع المتعلمين للتحدث على سبيل المثال عن حال الطّقس وتحديد تاريخ اليوم والشّهر، السؤال عن مشاعرهم ولماذا يشعرون على هذا النحو. كما يمكن  تقديم أيّ نشاط لغويّ تجدونه مناسبًا للتمهيد للتعلم الجديد أو التذكير بتعلّم سابق.</a:t>
            </a:r>
            <a:endParaRPr lang="en-US"/>
          </a:p>
          <a:p>
            <a:pPr algn="r" rtl="1"/>
            <a:endParaRPr lang="ar-LB" sz="18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Adobe Arabic"/>
                <a:ea typeface="+mn-ea"/>
                <a:cs typeface="Adobe Arabic"/>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dobe Arabic"/>
              <a:ea typeface="+mn-ea"/>
              <a:cs typeface="Adobe Arabic"/>
            </a:endParaRPr>
          </a:p>
        </p:txBody>
      </p:sp>
    </p:spTree>
    <p:extLst>
      <p:ext uri="{BB962C8B-B14F-4D97-AF65-F5344CB8AC3E}">
        <p14:creationId xmlns:p14="http://schemas.microsoft.com/office/powerpoint/2010/main" val="26600527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387610" y="78367"/>
            <a:ext cx="743518" cy="438912"/>
          </a:xfrm>
          <a:prstGeom prst="rect">
            <a:avLst/>
          </a:prstGeom>
        </p:spPr>
      </p:pic>
    </p:spTree>
    <p:custDataLst>
      <p:tags r:id="rId1"/>
    </p:custDataLst>
    <p:extLst>
      <p:ext uri="{BB962C8B-B14F-4D97-AF65-F5344CB8AC3E}">
        <p14:creationId xmlns:p14="http://schemas.microsoft.com/office/powerpoint/2010/main" val="15502841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bbon">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EC0EADC-0562-4078-8BA1-CA691BD95392}"/>
              </a:ext>
            </a:extLst>
          </p:cNvPr>
          <p:cNvSpPr>
            <a:spLocks noGrp="1"/>
          </p:cNvSpPr>
          <p:nvPr>
            <p:ph sz="quarter" idx="10"/>
          </p:nvPr>
        </p:nvSpPr>
        <p:spPr>
          <a:xfrm>
            <a:off x="0" y="585846"/>
            <a:ext cx="12192000" cy="640080"/>
          </a:xfrm>
          <a:solidFill>
            <a:srgbClr val="658DCD"/>
          </a:solidFill>
        </p:spPr>
        <p:txBody>
          <a:bodyPr lIns="0" tIns="0" rIns="640080" bIns="0" anchor="ctr" anchorCtr="0">
            <a:noAutofit/>
          </a:bodyPr>
          <a:lstStyle>
            <a:lvl1pPr marL="0" indent="0" algn="r" rtl="1">
              <a:lnSpc>
                <a:spcPct val="100000"/>
              </a:lnSpc>
              <a:spcBef>
                <a:spcPts val="0"/>
              </a:spcBef>
              <a:buNone/>
              <a:defRPr sz="3600" b="1">
                <a:solidFill>
                  <a:schemeClr val="bg1"/>
                </a:solidFill>
              </a:defRPr>
            </a:lvl1pPr>
          </a:lstStyle>
          <a:p>
            <a:pPr lvl="0"/>
            <a:endParaRPr lang="en-US"/>
          </a:p>
        </p:txBody>
      </p:sp>
      <p:sp>
        <p:nvSpPr>
          <p:cNvPr id="3" name="Content Placeholder 7">
            <a:extLst>
              <a:ext uri="{FF2B5EF4-FFF2-40B4-BE49-F238E27FC236}">
                <a16:creationId xmlns:a16="http://schemas.microsoft.com/office/drawing/2014/main" id="{C3297D86-AFC7-45D4-BFE7-8A13199BA2B8}"/>
              </a:ext>
            </a:extLst>
          </p:cNvPr>
          <p:cNvSpPr>
            <a:spLocks noGrp="1"/>
          </p:cNvSpPr>
          <p:nvPr>
            <p:ph sz="quarter" idx="11"/>
          </p:nvPr>
        </p:nvSpPr>
        <p:spPr>
          <a:xfrm>
            <a:off x="0" y="1225926"/>
            <a:ext cx="12192000" cy="640080"/>
          </a:xfrm>
          <a:solidFill>
            <a:srgbClr val="658DCD">
              <a:alpha val="50196"/>
            </a:srgbClr>
          </a:solidFill>
        </p:spPr>
        <p:txBody>
          <a:bodyPr lIns="0" tIns="0" rIns="640080" bIns="0" anchor="ctr" anchorCtr="0">
            <a:noAutofit/>
          </a:bodyPr>
          <a:lstStyle>
            <a:lvl1pPr marL="0" indent="0" algn="r" rtl="1">
              <a:lnSpc>
                <a:spcPct val="100000"/>
              </a:lnSpc>
              <a:spcBef>
                <a:spcPts val="0"/>
              </a:spcBef>
              <a:buNone/>
              <a:defRPr sz="3600" b="1">
                <a:solidFill>
                  <a:schemeClr val="tx1">
                    <a:lumMod val="65000"/>
                    <a:lumOff val="35000"/>
                  </a:schemeClr>
                </a:solidFill>
              </a:defRPr>
            </a:lvl1pPr>
          </a:lstStyle>
          <a:p>
            <a:pPr lvl="0"/>
            <a:endParaRPr lang="en-US"/>
          </a:p>
        </p:txBody>
      </p:sp>
    </p:spTree>
    <p:custDataLst>
      <p:tags r:id="rId1"/>
    </p:custDataLst>
    <p:extLst>
      <p:ext uri="{BB962C8B-B14F-4D97-AF65-F5344CB8AC3E}">
        <p14:creationId xmlns:p14="http://schemas.microsoft.com/office/powerpoint/2010/main" val="2086078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ribbon">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EC0EADC-0562-4078-8BA1-CA691BD95392}"/>
              </a:ext>
            </a:extLst>
          </p:cNvPr>
          <p:cNvSpPr>
            <a:spLocks noGrp="1"/>
          </p:cNvSpPr>
          <p:nvPr>
            <p:ph sz="quarter" idx="10"/>
          </p:nvPr>
        </p:nvSpPr>
        <p:spPr>
          <a:xfrm>
            <a:off x="0" y="585846"/>
            <a:ext cx="12192000" cy="640080"/>
          </a:xfrm>
          <a:solidFill>
            <a:srgbClr val="658DCD"/>
          </a:solidFill>
          <a:ln>
            <a:noFill/>
          </a:ln>
        </p:spPr>
        <p:txBody>
          <a:bodyPr vert="horz" lIns="0" tIns="0" rIns="640080" bIns="0" rtlCol="0" anchor="ctr" anchorCtr="0">
            <a:noAutofit/>
          </a:bodyPr>
          <a:lstStyle>
            <a:lvl1pPr marL="0" indent="0" algn="r">
              <a:buNone/>
              <a:defRPr lang="en-US" sz="3600" b="1" dirty="0">
                <a:solidFill>
                  <a:schemeClr val="bg1"/>
                </a:solidFill>
              </a:defRPr>
            </a:lvl1pPr>
          </a:lstStyle>
          <a:p>
            <a:pPr marL="228600" lvl="0" indent="-228600" algn="r" rtl="1">
              <a:lnSpc>
                <a:spcPct val="100000"/>
              </a:lnSpc>
              <a:spcBef>
                <a:spcPts val="0"/>
              </a:spcBef>
            </a:pPr>
            <a:endParaRPr lang="en-US"/>
          </a:p>
        </p:txBody>
      </p:sp>
      <p:sp>
        <p:nvSpPr>
          <p:cNvPr id="4" name="Text Placeholder 3">
            <a:extLst>
              <a:ext uri="{FF2B5EF4-FFF2-40B4-BE49-F238E27FC236}">
                <a16:creationId xmlns:a16="http://schemas.microsoft.com/office/drawing/2014/main" id="{B64A1A5B-24B1-42DE-8348-275BD2D964A2}"/>
              </a:ext>
            </a:extLst>
          </p:cNvPr>
          <p:cNvSpPr>
            <a:spLocks noGrp="1"/>
          </p:cNvSpPr>
          <p:nvPr>
            <p:ph type="body" sz="quarter" idx="11"/>
          </p:nvPr>
        </p:nvSpPr>
        <p:spPr>
          <a:xfrm>
            <a:off x="1" y="164714"/>
            <a:ext cx="2364058" cy="274320"/>
          </a:xfrm>
          <a:solidFill>
            <a:schemeClr val="accent5">
              <a:lumMod val="20000"/>
              <a:lumOff val="80000"/>
            </a:schemeClr>
          </a:solidFill>
          <a:ln>
            <a:solidFill>
              <a:schemeClr val="accent5">
                <a:lumMod val="20000"/>
                <a:lumOff val="80000"/>
              </a:schemeClr>
            </a:solidFill>
          </a:ln>
        </p:spPr>
        <p:txBody>
          <a:bodyPr vert="horz" lIns="0" tIns="0" rIns="0" bIns="0" rtlCol="0" anchor="ctr">
            <a:noAutofit/>
          </a:bodyPr>
          <a:lstStyle>
            <a:lvl1pPr marL="0" indent="0" algn="ctr" rtl="1">
              <a:buNone/>
              <a:defRPr lang="en-US" sz="1600" cap="all" spc="100" baseline="0" dirty="0">
                <a:solidFill>
                  <a:schemeClr val="accent5">
                    <a:lumMod val="50000"/>
                  </a:schemeClr>
                </a:solidFill>
                <a:latin typeface="+mj-lt"/>
                <a:ea typeface="+mj-ea"/>
                <a:cs typeface="+mj-cs"/>
              </a:defRPr>
            </a:lvl1pPr>
          </a:lstStyle>
          <a:p>
            <a:pPr marL="57150" lvl="0" indent="-285750" algn="ctr">
              <a:lnSpc>
                <a:spcPct val="80000"/>
              </a:lnSpc>
              <a:spcBef>
                <a:spcPct val="0"/>
              </a:spcBef>
            </a:pPr>
            <a:endParaRPr lang="en-US"/>
          </a:p>
        </p:txBody>
      </p:sp>
    </p:spTree>
    <p:custDataLst>
      <p:tags r:id="rId1"/>
    </p:custDataLst>
    <p:extLst>
      <p:ext uri="{BB962C8B-B14F-4D97-AF65-F5344CB8AC3E}">
        <p14:creationId xmlns:p14="http://schemas.microsoft.com/office/powerpoint/2010/main" val="4239335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2 ribbon">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EC0EADC-0562-4078-8BA1-CA691BD95392}"/>
              </a:ext>
            </a:extLst>
          </p:cNvPr>
          <p:cNvSpPr>
            <a:spLocks noGrp="1"/>
          </p:cNvSpPr>
          <p:nvPr>
            <p:ph sz="quarter" idx="10"/>
          </p:nvPr>
        </p:nvSpPr>
        <p:spPr>
          <a:xfrm>
            <a:off x="0" y="585846"/>
            <a:ext cx="12192000" cy="640080"/>
          </a:xfrm>
          <a:solidFill>
            <a:srgbClr val="DAB4BA"/>
          </a:solidFill>
          <a:ln>
            <a:noFill/>
          </a:ln>
        </p:spPr>
        <p:txBody>
          <a:bodyPr vert="horz" lIns="0" tIns="0" rIns="640080" bIns="0" rtlCol="0" anchor="ctr" anchorCtr="0">
            <a:noAutofit/>
          </a:bodyPr>
          <a:lstStyle>
            <a:lvl1pPr marL="0" indent="0" algn="r">
              <a:buNone/>
              <a:defRPr lang="en-US" sz="3600" b="1" dirty="0">
                <a:solidFill>
                  <a:schemeClr val="bg1"/>
                </a:solidFill>
              </a:defRPr>
            </a:lvl1pPr>
          </a:lstStyle>
          <a:p>
            <a:pPr marL="228600" lvl="0" indent="-228600" algn="r" rtl="1">
              <a:lnSpc>
                <a:spcPct val="100000"/>
              </a:lnSpc>
              <a:spcBef>
                <a:spcPts val="0"/>
              </a:spcBef>
            </a:pPr>
            <a:endParaRPr lang="en-US"/>
          </a:p>
        </p:txBody>
      </p:sp>
      <p:sp>
        <p:nvSpPr>
          <p:cNvPr id="4" name="Text Placeholder 3">
            <a:extLst>
              <a:ext uri="{FF2B5EF4-FFF2-40B4-BE49-F238E27FC236}">
                <a16:creationId xmlns:a16="http://schemas.microsoft.com/office/drawing/2014/main" id="{B64A1A5B-24B1-42DE-8348-275BD2D964A2}"/>
              </a:ext>
            </a:extLst>
          </p:cNvPr>
          <p:cNvSpPr>
            <a:spLocks noGrp="1"/>
          </p:cNvSpPr>
          <p:nvPr>
            <p:ph type="body" sz="quarter" idx="11"/>
          </p:nvPr>
        </p:nvSpPr>
        <p:spPr>
          <a:xfrm>
            <a:off x="1" y="164714"/>
            <a:ext cx="2364058" cy="274320"/>
          </a:xfrm>
          <a:solidFill>
            <a:srgbClr val="DAB4BA"/>
          </a:solidFill>
          <a:ln>
            <a:solidFill>
              <a:schemeClr val="accent5">
                <a:lumMod val="20000"/>
                <a:lumOff val="80000"/>
              </a:schemeClr>
            </a:solidFill>
          </a:ln>
        </p:spPr>
        <p:txBody>
          <a:bodyPr vert="horz" lIns="0" tIns="0" rIns="0" bIns="0" rtlCol="0" anchor="ctr">
            <a:noAutofit/>
          </a:bodyPr>
          <a:lstStyle>
            <a:lvl1pPr marL="0" indent="0" algn="ctr" rtl="1">
              <a:buNone/>
              <a:defRPr lang="en-US" sz="1600" cap="all" spc="100" baseline="0" dirty="0">
                <a:solidFill>
                  <a:schemeClr val="accent5">
                    <a:lumMod val="50000"/>
                  </a:schemeClr>
                </a:solidFill>
                <a:latin typeface="+mj-lt"/>
                <a:ea typeface="+mj-ea"/>
                <a:cs typeface="+mj-cs"/>
              </a:defRPr>
            </a:lvl1pPr>
          </a:lstStyle>
          <a:p>
            <a:pPr marL="57150" lvl="0" indent="-285750" algn="ctr">
              <a:lnSpc>
                <a:spcPct val="80000"/>
              </a:lnSpc>
              <a:spcBef>
                <a:spcPct val="0"/>
              </a:spcBef>
            </a:pPr>
            <a:endParaRPr lang="en-US"/>
          </a:p>
        </p:txBody>
      </p:sp>
    </p:spTree>
    <p:custDataLst>
      <p:tags r:id="rId1"/>
    </p:custDataLst>
    <p:extLst>
      <p:ext uri="{BB962C8B-B14F-4D97-AF65-F5344CB8AC3E}">
        <p14:creationId xmlns:p14="http://schemas.microsoft.com/office/powerpoint/2010/main" val="322057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Picture down w Right TEXT ">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32923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93074"/>
            <a:ext cx="10515600" cy="497614"/>
          </a:xfrm>
          <a:ln>
            <a:noFill/>
          </a:ln>
        </p:spPr>
        <p:txBody>
          <a:bodyPr/>
          <a:lstStyle/>
          <a:p>
            <a:r>
              <a:rPr lang="en-US"/>
              <a:t>Click to edit Master title style</a:t>
            </a:r>
          </a:p>
        </p:txBody>
      </p:sp>
      <p:sp>
        <p:nvSpPr>
          <p:cNvPr id="3" name="Content Placeholder 2"/>
          <p:cNvSpPr>
            <a:spLocks noGrp="1"/>
          </p:cNvSpPr>
          <p:nvPr>
            <p:ph idx="1"/>
          </p:nvPr>
        </p:nvSpPr>
        <p:spPr>
          <a:xfrm>
            <a:off x="838200" y="1825625"/>
            <a:ext cx="10515600" cy="3948158"/>
          </a:xfrm>
          <a:ln>
            <a:noFill/>
          </a:ln>
        </p:spPr>
        <p:txBody>
          <a:bodyPr/>
          <a:lstStyle>
            <a:lvl1pPr>
              <a:defRPr b="0"/>
            </a:lvl1pPr>
            <a:lvl2pPr>
              <a:defRPr b="0"/>
            </a:lvl2pPr>
            <a:lvl3pPr>
              <a:defRPr b="0"/>
            </a:lvl3pPr>
            <a:lvl4pPr>
              <a:defRPr b="0"/>
            </a:lvl4pPr>
            <a:lvl5pPr>
              <a:defRPr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779662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ln>
            <a:noFill/>
          </a:ln>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ln>
            <a:noFill/>
          </a:ln>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D2C4D15-71B1-4028-B46F-4EE71232F863}"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E340D-D49F-4060-B830-48E207260F1E}" type="slidenum">
              <a:rPr lang="en-US" smtClean="0"/>
              <a:t>‹#›</a:t>
            </a:fld>
            <a:endParaRPr lang="en-US"/>
          </a:p>
        </p:txBody>
      </p:sp>
    </p:spTree>
    <p:custDataLst>
      <p:tags r:id="rId1"/>
    </p:custDataLst>
    <p:extLst>
      <p:ext uri="{BB962C8B-B14F-4D97-AF65-F5344CB8AC3E}">
        <p14:creationId xmlns:p14="http://schemas.microsoft.com/office/powerpoint/2010/main" val="133064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62104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hank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778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3.xml"/><Relationship Id="rId1" Type="http://schemas.openxmlformats.org/officeDocument/2006/relationships/slideLayout" Target="../slideLayouts/slideLayout9.xml"/><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38492"/>
            <a:ext cx="10515600" cy="1325563"/>
          </a:xfrm>
          <a:prstGeom prst="rect">
            <a:avLst/>
          </a:prstGeom>
          <a:ln>
            <a:noFill/>
          </a:ln>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a:ln>
            <a:noFill/>
          </a:ln>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C4D15-71B1-4028-B46F-4EE71232F863}" type="datetimeFigureOut">
              <a:rPr lang="en-US" smtClean="0"/>
              <a:t>10/20/2023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E340D-D49F-4060-B830-48E207260F1E}" type="slidenum">
              <a:rPr lang="en-US" smtClean="0"/>
              <a:t>‹#›</a:t>
            </a:fld>
            <a:endParaRPr lang="en-US"/>
          </a:p>
        </p:txBody>
      </p:sp>
      <p:pic>
        <p:nvPicPr>
          <p:cNvPr id="7" name="Picture 6">
            <a:extLst>
              <a:ext uri="{FF2B5EF4-FFF2-40B4-BE49-F238E27FC236}">
                <a16:creationId xmlns:a16="http://schemas.microsoft.com/office/drawing/2014/main" id="{59992396-D3D7-4F76-9251-E9CC8077FF36}"/>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l="86274" t="84401" r="2211" b="3525"/>
          <a:stretch/>
        </p:blipFill>
        <p:spPr>
          <a:xfrm rot="10800000">
            <a:off x="11387610" y="78367"/>
            <a:ext cx="743518" cy="438912"/>
          </a:xfrm>
          <a:prstGeom prst="rect">
            <a:avLst/>
          </a:prstGeom>
        </p:spPr>
      </p:pic>
    </p:spTree>
    <p:custDataLst>
      <p:tags r:id="rId9"/>
    </p:custDataLst>
    <p:extLst>
      <p:ext uri="{BB962C8B-B14F-4D97-AF65-F5344CB8AC3E}">
        <p14:creationId xmlns:p14="http://schemas.microsoft.com/office/powerpoint/2010/main" val="282632043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83" r:id="rId3"/>
    <p:sldLayoutId id="2147483684" r:id="rId4"/>
    <p:sldLayoutId id="2147483681" r:id="rId5"/>
    <p:sldLayoutId id="2147483682" r:id="rId6"/>
    <p:sldLayoutId id="214748368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AA0CF90-FB8F-B943-DEF4-B9167F7F8786}"/>
              </a:ext>
            </a:extLst>
          </p:cNvPr>
          <p:cNvSpPr/>
          <p:nvPr userDrawn="1"/>
        </p:nvSpPr>
        <p:spPr>
          <a:xfrm>
            <a:off x="2066925" y="6311898"/>
            <a:ext cx="7677150" cy="409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pic>
        <p:nvPicPr>
          <p:cNvPr id="14" name="Picture 13">
            <a:extLst>
              <a:ext uri="{FF2B5EF4-FFF2-40B4-BE49-F238E27FC236}">
                <a16:creationId xmlns:a16="http://schemas.microsoft.com/office/drawing/2014/main" id="{19B6B635-A5FC-D251-AD5B-BC637BF3DB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68276" y="5506139"/>
            <a:ext cx="5065510" cy="670824"/>
          </a:xfrm>
          <a:prstGeom prst="rect">
            <a:avLst/>
          </a:prstGeom>
        </p:spPr>
      </p:pic>
      <p:sp>
        <p:nvSpPr>
          <p:cNvPr id="2" name="Rectangle 1">
            <a:extLst>
              <a:ext uri="{FF2B5EF4-FFF2-40B4-BE49-F238E27FC236}">
                <a16:creationId xmlns:a16="http://schemas.microsoft.com/office/drawing/2014/main" id="{B9ABD951-409F-56D5-0B63-2A96D0F0829C}"/>
              </a:ext>
            </a:extLst>
          </p:cNvPr>
          <p:cNvSpPr/>
          <p:nvPr userDrawn="1"/>
        </p:nvSpPr>
        <p:spPr>
          <a:xfrm>
            <a:off x="3172968" y="1027908"/>
            <a:ext cx="5846064" cy="1912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6369621-EEF5-43EB-5A29-628D3F3885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47925" y="5886075"/>
            <a:ext cx="7099429" cy="851645"/>
          </a:xfrm>
          <a:prstGeom prst="rect">
            <a:avLst/>
          </a:prstGeom>
        </p:spPr>
      </p:pic>
      <p:pic>
        <p:nvPicPr>
          <p:cNvPr id="6" name="Picture 5" descr="A black background with blue and white text&#10;&#10;Description automatically generated">
            <a:extLst>
              <a:ext uri="{FF2B5EF4-FFF2-40B4-BE49-F238E27FC236}">
                <a16:creationId xmlns:a16="http://schemas.microsoft.com/office/drawing/2014/main" id="{A0B294EA-0451-09D1-E9BA-E97F68E30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53762" y="24634"/>
            <a:ext cx="7894538" cy="1098920"/>
          </a:xfrm>
          <a:prstGeom prst="rect">
            <a:avLst/>
          </a:prstGeom>
        </p:spPr>
      </p:pic>
      <p:pic>
        <p:nvPicPr>
          <p:cNvPr id="3" name="Picture 2" descr="A person reading a book to a group of children&#10;&#10;Description automatically generated">
            <a:extLst>
              <a:ext uri="{FF2B5EF4-FFF2-40B4-BE49-F238E27FC236}">
                <a16:creationId xmlns:a16="http://schemas.microsoft.com/office/drawing/2014/main" id="{DE250625-116F-10BB-B16F-8BE32D32DA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8125" y="1709023"/>
            <a:ext cx="3518618" cy="3439954"/>
          </a:xfrm>
          <a:prstGeom prst="rect">
            <a:avLst/>
          </a:prstGeom>
        </p:spPr>
      </p:pic>
    </p:spTree>
    <p:extLst>
      <p:ext uri="{BB962C8B-B14F-4D97-AF65-F5344CB8AC3E}">
        <p14:creationId xmlns:p14="http://schemas.microsoft.com/office/powerpoint/2010/main" val="2406455876"/>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C8A7A5-80B2-689A-2257-2F80A247E3F1}"/>
              </a:ext>
            </a:extLst>
          </p:cNvPr>
          <p:cNvGrpSpPr/>
          <p:nvPr userDrawn="1"/>
        </p:nvGrpSpPr>
        <p:grpSpPr>
          <a:xfrm>
            <a:off x="5414" y="1446616"/>
            <a:ext cx="12186586" cy="5311588"/>
            <a:chOff x="5414" y="1156150"/>
            <a:chExt cx="12186586" cy="5311588"/>
          </a:xfrm>
        </p:grpSpPr>
        <p:pic>
          <p:nvPicPr>
            <p:cNvPr id="8" name="Picture 7">
              <a:extLst>
                <a:ext uri="{FF2B5EF4-FFF2-40B4-BE49-F238E27FC236}">
                  <a16:creationId xmlns:a16="http://schemas.microsoft.com/office/drawing/2014/main" id="{D373BFAF-9103-4B10-8D07-7FC9268D302F}"/>
                </a:ext>
              </a:extLst>
            </p:cNvPr>
            <p:cNvPicPr>
              <a:picLocks noChangeAspect="1"/>
            </p:cNvPicPr>
            <p:nvPr/>
          </p:nvPicPr>
          <p:blipFill rotWithShape="1">
            <a:blip r:embed="rId3">
              <a:extLst>
                <a:ext uri="{28A0092B-C50C-407E-A947-70E740481C1C}">
                  <a14:useLocalDpi xmlns:a14="http://schemas.microsoft.com/office/drawing/2010/main" val="0"/>
                </a:ext>
              </a:extLst>
            </a:blip>
            <a:srcRect t="22549"/>
            <a:stretch/>
          </p:blipFill>
          <p:spPr>
            <a:xfrm>
              <a:off x="5414" y="1156150"/>
              <a:ext cx="12181172" cy="5311588"/>
            </a:xfrm>
            <a:prstGeom prst="rect">
              <a:avLst/>
            </a:prstGeom>
          </p:spPr>
        </p:pic>
        <p:pic>
          <p:nvPicPr>
            <p:cNvPr id="9" name="Picture 8">
              <a:extLst>
                <a:ext uri="{FF2B5EF4-FFF2-40B4-BE49-F238E27FC236}">
                  <a16:creationId xmlns:a16="http://schemas.microsoft.com/office/drawing/2014/main" id="{6C4D32B0-7ABA-1BE7-7E28-BC746FE25682}"/>
                </a:ext>
              </a:extLst>
            </p:cNvPr>
            <p:cNvPicPr>
              <a:picLocks noChangeAspect="1"/>
            </p:cNvPicPr>
            <p:nvPr/>
          </p:nvPicPr>
          <p:blipFill rotWithShape="1">
            <a:blip r:embed="rId4">
              <a:extLst>
                <a:ext uri="{28A0092B-C50C-407E-A947-70E740481C1C}">
                  <a14:useLocalDpi xmlns:a14="http://schemas.microsoft.com/office/drawing/2010/main" val="0"/>
                </a:ext>
              </a:extLst>
            </a:blip>
            <a:srcRect l="13" r="13" b="29114"/>
            <a:stretch/>
          </p:blipFill>
          <p:spPr>
            <a:xfrm>
              <a:off x="10828" y="1265148"/>
              <a:ext cx="12181172" cy="4003783"/>
            </a:xfrm>
            <a:prstGeom prst="rect">
              <a:avLst/>
            </a:prstGeom>
          </p:spPr>
        </p:pic>
      </p:grpSp>
      <p:pic>
        <p:nvPicPr>
          <p:cNvPr id="10" name="Picture 9" descr="Graphical user interface, text, application&#10;&#10;Description automatically generated">
            <a:extLst>
              <a:ext uri="{FF2B5EF4-FFF2-40B4-BE49-F238E27FC236}">
                <a16:creationId xmlns:a16="http://schemas.microsoft.com/office/drawing/2014/main" id="{E53868B7-D32D-79BA-08F1-0A18B3D67DF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67488" y="191178"/>
            <a:ext cx="6205491" cy="1001896"/>
          </a:xfrm>
          <a:prstGeom prst="rect">
            <a:avLst/>
          </a:prstGeom>
        </p:spPr>
      </p:pic>
    </p:spTree>
    <p:extLst>
      <p:ext uri="{BB962C8B-B14F-4D97-AF65-F5344CB8AC3E}">
        <p14:creationId xmlns:p14="http://schemas.microsoft.com/office/powerpoint/2010/main" val="278812909"/>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14.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2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notesSlide" Target="../notesSlides/notesSlide16.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31.svg"/><Relationship Id="rId11" Type="http://schemas.openxmlformats.org/officeDocument/2006/relationships/image" Target="../media/image28.png"/><Relationship Id="rId5" Type="http://schemas.openxmlformats.org/officeDocument/2006/relationships/image" Target="../media/image30.png"/><Relationship Id="rId10" Type="http://schemas.openxmlformats.org/officeDocument/2006/relationships/image" Target="../media/image27.svg"/><Relationship Id="rId4" Type="http://schemas.openxmlformats.org/officeDocument/2006/relationships/image" Target="../media/image29.pn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video" Target="../media/media1.mp4"/><Relationship Id="rId7" Type="http://schemas.openxmlformats.org/officeDocument/2006/relationships/image" Target="../media/image25.svg"/><Relationship Id="rId2" Type="http://schemas.microsoft.com/office/2007/relationships/media" Target="../media/media1.mp4"/><Relationship Id="rId1" Type="http://schemas.openxmlformats.org/officeDocument/2006/relationships/tags" Target="../tags/tag28.xml"/><Relationship Id="rId6" Type="http://schemas.openxmlformats.org/officeDocument/2006/relationships/image" Target="../media/image24.png"/><Relationship Id="rId11" Type="http://schemas.openxmlformats.org/officeDocument/2006/relationships/image" Target="../media/image32.png"/><Relationship Id="rId5" Type="http://schemas.openxmlformats.org/officeDocument/2006/relationships/notesSlide" Target="../notesSlides/notesSlide18.xml"/><Relationship Id="rId10" Type="http://schemas.openxmlformats.org/officeDocument/2006/relationships/image" Target="../media/image28.png"/><Relationship Id="rId4" Type="http://schemas.openxmlformats.org/officeDocument/2006/relationships/slideLayout" Target="../slideLayouts/slideLayout2.xml"/><Relationship Id="rId9"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9.xml"/><Relationship Id="rId6" Type="http://schemas.microsoft.com/office/2007/relationships/hdphoto" Target="../media/hdphoto1.wdp"/><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0.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26.png"/><Relationship Id="rId11" Type="http://schemas.microsoft.com/office/2007/relationships/hdphoto" Target="../media/hdphoto1.wdp"/><Relationship Id="rId5" Type="http://schemas.openxmlformats.org/officeDocument/2006/relationships/image" Target="../media/image25.svg"/><Relationship Id="rId10" Type="http://schemas.openxmlformats.org/officeDocument/2006/relationships/image" Target="../media/image34.png"/><Relationship Id="rId4" Type="http://schemas.openxmlformats.org/officeDocument/2006/relationships/image" Target="../media/image24.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notesSlide" Target="../notesSlides/notesSlide21.xml"/><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3.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35.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3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38.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10.sv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40.xml"/><Relationship Id="rId6" Type="http://schemas.microsoft.com/office/2007/relationships/hdphoto" Target="../media/hdphoto1.wdp"/><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4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33.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35.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3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37.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26.png"/><Relationship Id="rId11" Type="http://schemas.microsoft.com/office/2007/relationships/hdphoto" Target="../media/hdphoto2.wdp"/><Relationship Id="rId5" Type="http://schemas.openxmlformats.org/officeDocument/2006/relationships/image" Target="../media/image25.svg"/><Relationship Id="rId10" Type="http://schemas.openxmlformats.org/officeDocument/2006/relationships/image" Target="../media/image36.png"/><Relationship Id="rId4" Type="http://schemas.openxmlformats.org/officeDocument/2006/relationships/image" Target="../media/image24.png"/><Relationship Id="rId9"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27.svg"/><Relationship Id="rId2" Type="http://schemas.openxmlformats.org/officeDocument/2006/relationships/slideLayout" Target="../slideLayouts/slideLayout3.xml"/><Relationship Id="rId1" Type="http://schemas.openxmlformats.org/officeDocument/2006/relationships/tags" Target="../tags/tag49.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4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41.xml"/><Relationship Id="rId7" Type="http://schemas.openxmlformats.org/officeDocument/2006/relationships/image" Target="../media/image27.svg"/><Relationship Id="rId2" Type="http://schemas.openxmlformats.org/officeDocument/2006/relationships/slideLayout" Target="../slideLayouts/slideLayout3.xml"/><Relationship Id="rId1" Type="http://schemas.openxmlformats.org/officeDocument/2006/relationships/tags" Target="../tags/tag51.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3.png"/></Relationships>
</file>

<file path=ppt/slides/_rels/slide4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42.xml"/><Relationship Id="rId7" Type="http://schemas.openxmlformats.org/officeDocument/2006/relationships/image" Target="../media/image27.svg"/><Relationship Id="rId2" Type="http://schemas.openxmlformats.org/officeDocument/2006/relationships/slideLayout" Target="../slideLayouts/slideLayout3.xml"/><Relationship Id="rId1" Type="http://schemas.openxmlformats.org/officeDocument/2006/relationships/tags" Target="../tags/tag5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3.png"/></Relationships>
</file>

<file path=ppt/slides/_rels/slide4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43.xml"/><Relationship Id="rId7" Type="http://schemas.openxmlformats.org/officeDocument/2006/relationships/image" Target="../media/image27.svg"/><Relationship Id="rId2" Type="http://schemas.openxmlformats.org/officeDocument/2006/relationships/slideLayout" Target="../slideLayouts/slideLayout3.xml"/><Relationship Id="rId1" Type="http://schemas.openxmlformats.org/officeDocument/2006/relationships/tags" Target="../tags/tag53.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3.png"/></Relationships>
</file>

<file path=ppt/slides/_rels/slide4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44.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56.xml"/><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9.xml"/><Relationship Id="rId1" Type="http://schemas.openxmlformats.org/officeDocument/2006/relationships/tags" Target="../tags/tag5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66CE2ED-558C-49B8-A49D-37AD4D329B6A}"/>
              </a:ext>
            </a:extLst>
          </p:cNvPr>
          <p:cNvSpPr txBox="1">
            <a:spLocks/>
          </p:cNvSpPr>
          <p:nvPr/>
        </p:nvSpPr>
        <p:spPr>
          <a:xfrm>
            <a:off x="5123247" y="2389304"/>
            <a:ext cx="5812444" cy="1283523"/>
          </a:xfrm>
          <a:prstGeom prst="rect">
            <a:avLst/>
          </a:prstGeom>
          <a:noFill/>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600" kern="1200">
                <a:solidFill>
                  <a:schemeClr val="accent2">
                    <a:lumMod val="50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9pPr>
          </a:lstStyle>
          <a:p>
            <a:pPr algn="r" rtl="1"/>
            <a:r>
              <a:rPr lang="ar-LB" sz="6000" b="1">
                <a:solidFill>
                  <a:schemeClr val="accent5">
                    <a:lumMod val="75000"/>
                  </a:schemeClr>
                </a:solidFill>
                <a:latin typeface="Adobe Arabic"/>
                <a:cs typeface="Adobe Arabic"/>
              </a:rPr>
              <a:t>الْمِحْوَرُ الْأَوَّلُ: أَصْدِقاؤُنا</a:t>
            </a:r>
            <a:endParaRPr lang="en-US">
              <a:solidFill>
                <a:schemeClr val="accent5">
                  <a:lumMod val="75000"/>
                </a:schemeClr>
              </a:solidFill>
              <a:latin typeface="Adobe Arabic"/>
              <a:cs typeface="Adobe Arabic"/>
            </a:endParaRPr>
          </a:p>
        </p:txBody>
      </p:sp>
      <p:sp>
        <p:nvSpPr>
          <p:cNvPr id="9" name="Title 1">
            <a:extLst>
              <a:ext uri="{FF2B5EF4-FFF2-40B4-BE49-F238E27FC236}">
                <a16:creationId xmlns:a16="http://schemas.microsoft.com/office/drawing/2014/main" id="{FEE80977-E8DB-4DAC-886D-5365238BF648}"/>
              </a:ext>
            </a:extLst>
          </p:cNvPr>
          <p:cNvSpPr txBox="1">
            <a:spLocks/>
          </p:cNvSpPr>
          <p:nvPr/>
        </p:nvSpPr>
        <p:spPr>
          <a:xfrm>
            <a:off x="5881197" y="3773433"/>
            <a:ext cx="5150191" cy="625645"/>
          </a:xfrm>
          <a:prstGeom prst="rect">
            <a:avLst/>
          </a:prstGeom>
          <a:noFill/>
        </p:spPr>
        <p:txBody>
          <a:bodyPr vert="horz" lIns="91440" tIns="45720" rIns="91440" bIns="45720" rtlCol="0" anchor="ctr">
            <a:noAutofit/>
          </a:bodyPr>
          <a:lstStyle>
            <a:defPPr>
              <a:defRPr lang="en-US"/>
            </a:defPPr>
            <a:lvl1pPr indent="0" algn="r" rtl="1">
              <a:lnSpc>
                <a:spcPct val="100000"/>
              </a:lnSpc>
              <a:spcBef>
                <a:spcPts val="0"/>
              </a:spcBef>
              <a:spcAft>
                <a:spcPts val="200"/>
              </a:spcAft>
              <a:buClr>
                <a:schemeClr val="accent1"/>
              </a:buClr>
              <a:buSzPct val="100000"/>
              <a:buFont typeface="Tw Cen MT" panose="020B0602020104020603" pitchFamily="34" charset="0"/>
              <a:buNone/>
              <a:defRPr sz="6000" b="1">
                <a:solidFill>
                  <a:schemeClr val="accent5">
                    <a:lumMod val="75000"/>
                  </a:schemeClr>
                </a:solidFill>
                <a:latin typeface="Adobe Arabic" panose="02040503050201090203" pitchFamily="18" charset="-78"/>
                <a:cs typeface="Adobe Arabic" panose="02040503050201090203" pitchFamily="18" charset="-78"/>
              </a:defRPr>
            </a:lvl1pPr>
            <a:lvl2pPr indent="0" algn="ctr">
              <a:lnSpc>
                <a:spcPct val="90000"/>
              </a:lnSpc>
              <a:spcBef>
                <a:spcPts val="200"/>
              </a:spcBef>
              <a:spcAft>
                <a:spcPts val="400"/>
              </a:spcAft>
              <a:buClr>
                <a:schemeClr val="accent1"/>
              </a:buClr>
              <a:buFont typeface="Wingdings 3" pitchFamily="18" charset="2"/>
              <a:buNone/>
              <a:defRPr sz="1600"/>
            </a:lvl2pPr>
            <a:lvl3pPr indent="0" algn="ctr">
              <a:lnSpc>
                <a:spcPct val="90000"/>
              </a:lnSpc>
              <a:spcBef>
                <a:spcPts val="200"/>
              </a:spcBef>
              <a:spcAft>
                <a:spcPts val="400"/>
              </a:spcAft>
              <a:buClr>
                <a:schemeClr val="accent1"/>
              </a:buClr>
              <a:buFont typeface="Wingdings 3" pitchFamily="18" charset="2"/>
              <a:buNone/>
              <a:defRPr sz="1600"/>
            </a:lvl3pPr>
            <a:lvl4pPr indent="0" algn="ctr">
              <a:lnSpc>
                <a:spcPct val="90000"/>
              </a:lnSpc>
              <a:spcBef>
                <a:spcPts val="200"/>
              </a:spcBef>
              <a:spcAft>
                <a:spcPts val="400"/>
              </a:spcAft>
              <a:buClr>
                <a:schemeClr val="accent1"/>
              </a:buClr>
              <a:buFont typeface="Wingdings 3" pitchFamily="18" charset="2"/>
              <a:buNone/>
              <a:defRPr sz="1600"/>
            </a:lvl4pPr>
            <a:lvl5pPr indent="0" algn="ctr">
              <a:lnSpc>
                <a:spcPct val="90000"/>
              </a:lnSpc>
              <a:spcBef>
                <a:spcPts val="200"/>
              </a:spcBef>
              <a:spcAft>
                <a:spcPts val="400"/>
              </a:spcAft>
              <a:buClr>
                <a:schemeClr val="accent1"/>
              </a:buClr>
              <a:buFont typeface="Wingdings 3" pitchFamily="18" charset="2"/>
              <a:buNone/>
              <a:defRPr sz="1600"/>
            </a:lvl5pPr>
            <a:lvl6pPr indent="0" algn="ctr">
              <a:lnSpc>
                <a:spcPct val="90000"/>
              </a:lnSpc>
              <a:spcBef>
                <a:spcPts val="200"/>
              </a:spcBef>
              <a:spcAft>
                <a:spcPts val="400"/>
              </a:spcAft>
              <a:buClr>
                <a:schemeClr val="accent1"/>
              </a:buClr>
              <a:buFont typeface="Wingdings 3" pitchFamily="18" charset="2"/>
              <a:buNone/>
              <a:defRPr sz="1600"/>
            </a:lvl6pPr>
            <a:lvl7pPr indent="0" algn="ctr">
              <a:lnSpc>
                <a:spcPct val="90000"/>
              </a:lnSpc>
              <a:spcBef>
                <a:spcPts val="200"/>
              </a:spcBef>
              <a:spcAft>
                <a:spcPts val="400"/>
              </a:spcAft>
              <a:buClr>
                <a:schemeClr val="accent1"/>
              </a:buClr>
              <a:buFont typeface="Wingdings 3" pitchFamily="18" charset="2"/>
              <a:buNone/>
              <a:defRPr sz="1600"/>
            </a:lvl7pPr>
            <a:lvl8pPr indent="0" algn="ctr">
              <a:lnSpc>
                <a:spcPct val="90000"/>
              </a:lnSpc>
              <a:spcBef>
                <a:spcPts val="200"/>
              </a:spcBef>
              <a:spcAft>
                <a:spcPts val="400"/>
              </a:spcAft>
              <a:buClr>
                <a:schemeClr val="accent1"/>
              </a:buClr>
              <a:buFont typeface="Wingdings 3" pitchFamily="18" charset="2"/>
              <a:buNone/>
              <a:defRPr sz="1600"/>
            </a:lvl8pPr>
            <a:lvl9pPr indent="0" algn="ctr">
              <a:lnSpc>
                <a:spcPct val="90000"/>
              </a:lnSpc>
              <a:spcBef>
                <a:spcPts val="200"/>
              </a:spcBef>
              <a:spcAft>
                <a:spcPts val="400"/>
              </a:spcAft>
              <a:buClr>
                <a:schemeClr val="accent1"/>
              </a:buClr>
              <a:buFont typeface="Wingdings 3" pitchFamily="18" charset="2"/>
              <a:buNone/>
              <a:defRPr sz="1600"/>
            </a:lvl9pPr>
          </a:lstStyle>
          <a:p>
            <a:r>
              <a:rPr lang="ar-LB" sz="4400" b="0"/>
              <a:t> الصَّفُّ الْأَساسِيُّ الثّاني</a:t>
            </a:r>
            <a:endParaRPr lang="en-US" sz="4400" b="0"/>
          </a:p>
        </p:txBody>
      </p:sp>
    </p:spTree>
    <p:custDataLst>
      <p:tags r:id="rId1"/>
    </p:custDataLst>
    <p:extLst>
      <p:ext uri="{BB962C8B-B14F-4D97-AF65-F5344CB8AC3E}">
        <p14:creationId xmlns:p14="http://schemas.microsoft.com/office/powerpoint/2010/main" val="3035838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45F1EF8-7983-6386-F301-9CACD6B2C4F5}"/>
              </a:ext>
            </a:extLst>
          </p:cNvPr>
          <p:cNvSpPr>
            <a:spLocks noGrp="1"/>
          </p:cNvSpPr>
          <p:nvPr>
            <p:ph sz="quarter" idx="10"/>
          </p:nvPr>
        </p:nvSpPr>
        <p:spPr>
          <a:xfrm>
            <a:off x="0" y="695203"/>
            <a:ext cx="12192000" cy="704088"/>
          </a:xfrm>
        </p:spPr>
        <p:txBody>
          <a:bodyPr/>
          <a:lstStyle/>
          <a:p>
            <a:r>
              <a:rPr lang="ar-LB" b="1">
                <a:latin typeface="Adobe Arabic" panose="02040503050201020203" pitchFamily="18" charset="-78"/>
                <a:cs typeface="Adobe Arabic" panose="02040503050201020203" pitchFamily="18" charset="-78"/>
              </a:rPr>
              <a:t>الْقِراءَةُ الْجَهْرِيَّةُ</a:t>
            </a:r>
            <a:endParaRPr lang="en-US" b="1">
              <a:latin typeface="Adobe Arabic" panose="02040503050201020203" pitchFamily="18" charset="-78"/>
              <a:cs typeface="Adobe Arabic" panose="02040503050201020203" pitchFamily="18" charset="-78"/>
            </a:endParaRPr>
          </a:p>
        </p:txBody>
      </p:sp>
      <p:pic>
        <p:nvPicPr>
          <p:cNvPr id="7" name="Picture 6" descr="A picture containing text, vector graphics&#10;&#10;Description automatically generated">
            <a:extLst>
              <a:ext uri="{FF2B5EF4-FFF2-40B4-BE49-F238E27FC236}">
                <a16:creationId xmlns:a16="http://schemas.microsoft.com/office/drawing/2014/main" id="{3214560D-C7D9-856C-E330-922E5C54CF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8186" y="1528902"/>
            <a:ext cx="5095627" cy="4738497"/>
          </a:xfrm>
          <a:prstGeom prst="rect">
            <a:avLst/>
          </a:prstGeom>
        </p:spPr>
      </p:pic>
    </p:spTree>
    <p:custDataLst>
      <p:tags r:id="rId1"/>
    </p:custDataLst>
    <p:extLst>
      <p:ext uri="{BB962C8B-B14F-4D97-AF65-F5344CB8AC3E}">
        <p14:creationId xmlns:p14="http://schemas.microsoft.com/office/powerpoint/2010/main" val="26661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B1DDC06-2F9D-4F8D-84D8-D332411C7F4A}"/>
              </a:ext>
            </a:extLst>
          </p:cNvPr>
          <p:cNvSpPr txBox="1"/>
          <p:nvPr/>
        </p:nvSpPr>
        <p:spPr>
          <a:xfrm>
            <a:off x="0" y="1222775"/>
            <a:ext cx="12192000" cy="640080"/>
          </a:xfrm>
          <a:prstGeom prst="rect">
            <a:avLst/>
          </a:prstGeom>
          <a:solidFill>
            <a:srgbClr val="658DCD">
              <a:alpha val="50196"/>
            </a:srgbClr>
          </a:solidFill>
          <a:ln w="19050">
            <a:noFill/>
          </a:ln>
        </p:spPr>
        <p:txBody>
          <a:bodyPr wrap="square">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mj-lt"/>
                <a:ea typeface="+mj-ea"/>
                <a:cs typeface="+mj-cs"/>
              </a:rPr>
              <a:t>أَقْرَأُ النَّصَّ وَأُجيبُ عَنِ الْأَسْئِلَةِ:</a:t>
            </a:r>
            <a:endParaRPr lang="ar-LB" sz="3600" b="1">
              <a:solidFill>
                <a:schemeClr val="tx1">
                  <a:lumMod val="65000"/>
                  <a:lumOff val="35000"/>
                </a:schemeClr>
              </a:solidFill>
            </a:endParaRPr>
          </a:p>
        </p:txBody>
      </p:sp>
      <p:sp>
        <p:nvSpPr>
          <p:cNvPr id="2" name="Content Placeholder 1">
            <a:extLst>
              <a:ext uri="{FF2B5EF4-FFF2-40B4-BE49-F238E27FC236}">
                <a16:creationId xmlns:a16="http://schemas.microsoft.com/office/drawing/2014/main" id="{60A9C3B0-D8AC-4D5B-9D99-5AFD4E25A39C}"/>
              </a:ext>
            </a:extLst>
          </p:cNvPr>
          <p:cNvSpPr>
            <a:spLocks noGrp="1"/>
          </p:cNvSpPr>
          <p:nvPr>
            <p:ph sz="quarter" idx="10"/>
          </p:nvPr>
        </p:nvSpPr>
        <p:spPr/>
        <p:txBody>
          <a:bodyPr/>
          <a:lstStyle/>
          <a:p>
            <a:r>
              <a:rPr lang="ar-LB"/>
              <a:t>	أَهْدافُ الدَّرْسِ</a:t>
            </a:r>
          </a:p>
        </p:txBody>
      </p:sp>
      <p:sp>
        <p:nvSpPr>
          <p:cNvPr id="8" name="Rectangle 7">
            <a:extLst>
              <a:ext uri="{FF2B5EF4-FFF2-40B4-BE49-F238E27FC236}">
                <a16:creationId xmlns:a16="http://schemas.microsoft.com/office/drawing/2014/main" id="{3A9AF3BB-734A-4E1F-A9D9-18106DE42814}"/>
              </a:ext>
            </a:extLst>
          </p:cNvPr>
          <p:cNvSpPr/>
          <p:nvPr/>
        </p:nvSpPr>
        <p:spPr>
          <a:xfrm>
            <a:off x="0" y="128920"/>
            <a:ext cx="2976880" cy="365760"/>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90000"/>
              </a:lnSpc>
              <a:spcBef>
                <a:spcPts val="1000"/>
              </a:spcBef>
            </a:pPr>
            <a:r>
              <a:rPr lang="ar-LB" cap="all" spc="100">
                <a:solidFill>
                  <a:schemeClr val="tx1">
                    <a:lumMod val="65000"/>
                    <a:lumOff val="35000"/>
                  </a:schemeClr>
                </a:solidFill>
                <a:ea typeface="+mj-ea"/>
                <a:cs typeface="+mj-cs"/>
              </a:rPr>
              <a:t>الْفَهْمُ القرائيّ</a:t>
            </a:r>
          </a:p>
        </p:txBody>
      </p:sp>
      <p:pic>
        <p:nvPicPr>
          <p:cNvPr id="10" name="Picture 9">
            <a:extLst>
              <a:ext uri="{FF2B5EF4-FFF2-40B4-BE49-F238E27FC236}">
                <a16:creationId xmlns:a16="http://schemas.microsoft.com/office/drawing/2014/main" id="{44FDD6A8-94B1-4993-BF3C-FEE612D760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9581" y="1862855"/>
            <a:ext cx="4852838" cy="4602879"/>
          </a:xfrm>
          <a:prstGeom prst="rect">
            <a:avLst/>
          </a:prstGeom>
        </p:spPr>
      </p:pic>
    </p:spTree>
    <p:custDataLst>
      <p:tags r:id="rId1"/>
    </p:custDataLst>
    <p:extLst>
      <p:ext uri="{BB962C8B-B14F-4D97-AF65-F5344CB8AC3E}">
        <p14:creationId xmlns:p14="http://schemas.microsoft.com/office/powerpoint/2010/main" val="1456462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l="4440" t="17546" r="7475" b="6911"/>
          <a:stretch/>
        </p:blipFill>
        <p:spPr>
          <a:xfrm>
            <a:off x="366169" y="2532058"/>
            <a:ext cx="6372807" cy="3434501"/>
          </a:xfrm>
          <a:prstGeom prst="rect">
            <a:avLst/>
          </a:prstGeom>
          <a:ln>
            <a:noFill/>
          </a:ln>
        </p:spPr>
      </p:pic>
      <p:sp>
        <p:nvSpPr>
          <p:cNvPr id="7" name="TextBox 6">
            <a:extLst>
              <a:ext uri="{FF2B5EF4-FFF2-40B4-BE49-F238E27FC236}">
                <a16:creationId xmlns:a16="http://schemas.microsoft.com/office/drawing/2014/main" id="{F2C9E1A1-D90B-4FBC-B129-B011BB4EAA6A}"/>
              </a:ext>
            </a:extLst>
          </p:cNvPr>
          <p:cNvSpPr txBox="1"/>
          <p:nvPr/>
        </p:nvSpPr>
        <p:spPr>
          <a:xfrm>
            <a:off x="7017272" y="1885727"/>
            <a:ext cx="4565838" cy="646331"/>
          </a:xfrm>
          <a:prstGeom prst="rect">
            <a:avLst/>
          </a:prstGeom>
          <a:noFill/>
          <a:ln w="19050">
            <a:solidFill>
              <a:schemeClr val="bg1"/>
            </a:solidFill>
          </a:ln>
        </p:spPr>
        <p:txBody>
          <a:bodyPr wrap="square">
            <a:spAutoFit/>
          </a:bodyPr>
          <a:lstStyle/>
          <a:p>
            <a:pPr algn="r" rtl="1">
              <a:buClr>
                <a:schemeClr val="accent5">
                  <a:lumMod val="75000"/>
                </a:schemeClr>
              </a:buClr>
              <a:buSzPct val="90000"/>
            </a:pPr>
            <a:r>
              <a:rPr lang="ar-LB" sz="3600">
                <a:solidFill>
                  <a:schemeClr val="tx1">
                    <a:lumMod val="65000"/>
                    <a:lumOff val="35000"/>
                  </a:schemeClr>
                </a:solidFill>
              </a:rPr>
              <a:t>ماذا أَتَوَقَّعُ مِنَ الْعُنْوانِ وَالصُّورَةِ؟</a:t>
            </a:r>
            <a:endParaRPr lang="en-US" sz="3600">
              <a:solidFill>
                <a:schemeClr val="tx1">
                  <a:lumMod val="65000"/>
                  <a:lumOff val="35000"/>
                </a:schemeClr>
              </a:solidFill>
            </a:endParaRPr>
          </a:p>
        </p:txBody>
      </p:sp>
      <p:sp>
        <p:nvSpPr>
          <p:cNvPr id="6" name="Rectangle 5">
            <a:extLst>
              <a:ext uri="{FF2B5EF4-FFF2-40B4-BE49-F238E27FC236}">
                <a16:creationId xmlns:a16="http://schemas.microsoft.com/office/drawing/2014/main" id="{7A8381E6-EEB0-4EB1-BEA3-C271F1B167DE}"/>
              </a:ext>
            </a:extLst>
          </p:cNvPr>
          <p:cNvSpPr/>
          <p:nvPr/>
        </p:nvSpPr>
        <p:spPr>
          <a:xfrm>
            <a:off x="2108489" y="1716982"/>
            <a:ext cx="2888166" cy="5798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8016" lvl="1" indent="0" algn="ctr" rtl="1">
              <a:lnSpc>
                <a:spcPct val="150000"/>
              </a:lnSpc>
              <a:buNone/>
            </a:pPr>
            <a:r>
              <a:rPr lang="ar-LB" sz="4000" b="1">
                <a:solidFill>
                  <a:schemeClr val="tx1">
                    <a:lumMod val="65000"/>
                    <a:lumOff val="35000"/>
                  </a:schemeClr>
                </a:solidFill>
              </a:rPr>
              <a:t>ظِلّي وَصاحِبي</a:t>
            </a:r>
            <a:endParaRPr lang="en-US" sz="4000" b="1">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384068EC-B1EC-4A52-9939-32F07977F5C2}"/>
              </a:ext>
            </a:extLst>
          </p:cNvPr>
          <p:cNvSpPr>
            <a:spLocks noGrp="1"/>
          </p:cNvSpPr>
          <p:nvPr>
            <p:ph sz="quarter" idx="10"/>
          </p:nvPr>
        </p:nvSpPr>
        <p:spPr/>
        <p:txBody>
          <a:bodyPr/>
          <a:lstStyle/>
          <a:p>
            <a:r>
              <a:rPr lang="ar-LB"/>
              <a:t>لِنُفَكِّرْ مَعًا</a:t>
            </a:r>
          </a:p>
        </p:txBody>
      </p:sp>
    </p:spTree>
    <p:custDataLst>
      <p:tags r:id="rId1"/>
    </p:custDataLst>
    <p:extLst>
      <p:ext uri="{BB962C8B-B14F-4D97-AF65-F5344CB8AC3E}">
        <p14:creationId xmlns:p14="http://schemas.microsoft.com/office/powerpoint/2010/main" val="3394841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1634835"/>
            <a:ext cx="11582400" cy="4858665"/>
          </a:xfrm>
        </p:spPr>
        <p:txBody>
          <a:bodyPr>
            <a:noAutofit/>
          </a:bodyPr>
          <a:lstStyle/>
          <a:p>
            <a:pPr marL="457200" lvl="1" indent="0" algn="r" rtl="1">
              <a:lnSpc>
                <a:spcPct val="120000"/>
              </a:lnSpc>
              <a:spcBef>
                <a:spcPts val="600"/>
              </a:spcBef>
              <a:buNone/>
            </a:pPr>
            <a:r>
              <a:rPr lang="ar-LB" sz="3600" dirty="0">
                <a:solidFill>
                  <a:schemeClr val="tx1">
                    <a:lumMod val="65000"/>
                    <a:lumOff val="35000"/>
                  </a:schemeClr>
                </a:solidFill>
              </a:rPr>
              <a:t>حَمَلَتْ لينُ كُرَتَها الْمُلَوَّنَةَ، وَخَرَجَتْ في الصَّباحِ الْباكِرِ نَحْوَ بُسْتانٍ قَريبٍ. في الطَّريقِ، رَمَتْ لينُ الْكُرَةَ أَرْضًا، وَبَدَأَتْ تَدْفَعُها بِقَدَمِها وَتَرْكُضُ خَلْفَها. </a:t>
            </a:r>
          </a:p>
          <a:p>
            <a:pPr marL="457200" lvl="1" indent="0" algn="r" rtl="1">
              <a:lnSpc>
                <a:spcPct val="120000"/>
              </a:lnSpc>
              <a:spcBef>
                <a:spcPts val="600"/>
              </a:spcBef>
              <a:buNone/>
            </a:pPr>
            <a:r>
              <a:rPr lang="ar-LB" sz="3600" dirty="0">
                <a:solidFill>
                  <a:schemeClr val="tx1">
                    <a:lumMod val="65000"/>
                    <a:lumOff val="35000"/>
                  </a:schemeClr>
                </a:solidFill>
              </a:rPr>
              <a:t>فَجْأَةً! تَوَقَّفَتْ وَتَلَفَّتَتْ حَوْلَها؛ لا أَحَدَ في الطَّريقِ!</a:t>
            </a:r>
          </a:p>
          <a:p>
            <a:pPr marL="457200" lvl="1" indent="0" algn="r" rtl="1">
              <a:lnSpc>
                <a:spcPct val="120000"/>
              </a:lnSpc>
              <a:spcBef>
                <a:spcPts val="600"/>
              </a:spcBef>
              <a:spcAft>
                <a:spcPts val="600"/>
              </a:spcAft>
              <a:buNone/>
            </a:pPr>
            <a:r>
              <a:rPr lang="ar-LB" sz="3600" dirty="0">
                <a:solidFill>
                  <a:schemeClr val="tx1">
                    <a:lumMod val="65000"/>
                    <a:lumOff val="35000"/>
                  </a:schemeClr>
                </a:solidFill>
              </a:rPr>
              <a:t>- "كَمِ السّاعَةُ يا تُرَى؟ مَتى يَخْرُجُ أَوْلادُ هذِهِ الْقَرْيَةِ إِلى اللَّعِبِ؟ هَلْ أَعودُ إِلى الْبَيْتِ؟“</a:t>
            </a:r>
            <a:endParaRPr lang="en-US" sz="3600" dirty="0">
              <a:solidFill>
                <a:schemeClr val="tx1">
                  <a:lumMod val="65000"/>
                  <a:lumOff val="35000"/>
                </a:schemeClr>
              </a:solidFill>
            </a:endParaRPr>
          </a:p>
          <a:p>
            <a:pPr marL="457200" lvl="1" indent="0" algn="r" rtl="1">
              <a:lnSpc>
                <a:spcPct val="120000"/>
              </a:lnSpc>
              <a:spcBef>
                <a:spcPts val="600"/>
              </a:spcBef>
              <a:spcAft>
                <a:spcPts val="600"/>
              </a:spcAft>
              <a:buNone/>
            </a:pPr>
            <a:r>
              <a:rPr lang="ar-LB" sz="3600" dirty="0">
                <a:solidFill>
                  <a:schemeClr val="tx1">
                    <a:lumMod val="65000"/>
                    <a:lumOff val="35000"/>
                  </a:schemeClr>
                </a:solidFill>
              </a:rPr>
              <a:t>اِسْتَدارَتْ لينُ بِسُرْعَةٍ لِتَعودَ إِلى الْبَيْتِ، فَلَمَحَتْ ظِلَّها يَمْتَدُّ أَمامَها. ضَحِكَتْ وَقالَتْ لَهُ: "أَيْنَ كُنْتَ م</a:t>
            </a:r>
            <a:r>
              <a:rPr lang="ar-LB" sz="3600" dirty="0">
                <a:solidFill>
                  <a:schemeClr val="tx1">
                    <a:lumMod val="65000"/>
                    <a:lumOff val="35000"/>
                  </a:schemeClr>
                </a:solidFill>
                <a:latin typeface="+mj-lt"/>
              </a:rPr>
              <a:t>ُنْذُ قَليلٍ؟ هَيّا نَلْعَبْ بِالْكُرَةِ مَعًا". </a:t>
            </a:r>
          </a:p>
        </p:txBody>
      </p:sp>
      <p:sp>
        <p:nvSpPr>
          <p:cNvPr id="7" name="Content Placeholder 2">
            <a:extLst>
              <a:ext uri="{FF2B5EF4-FFF2-40B4-BE49-F238E27FC236}">
                <a16:creationId xmlns:a16="http://schemas.microsoft.com/office/drawing/2014/main" id="{95177232-5F25-4FEB-5D0B-1C40EA21C97B}"/>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305799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مَعَ مَنْ تَكَلَّمَتْ لينُ؟</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7210481" y="1904189"/>
            <a:ext cx="476791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تَكَلَّمَتْ لينُ مَعَ الْأَوْلادِ.</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7206622" y="2933395"/>
            <a:ext cx="476791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تَكَلَّمَتْ لينُ مَعَ  الظِّلِّ.</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7218201" y="3962600"/>
            <a:ext cx="476791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 تَكَلَّمَتْ لينُ مَعَ الْكُرَةِ.</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202660" y="2920767"/>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19292" y="2007709"/>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19292" y="4020010"/>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pic>
        <p:nvPicPr>
          <p:cNvPr id="14" name="Picture 13">
            <a:extLst>
              <a:ext uri="{FF2B5EF4-FFF2-40B4-BE49-F238E27FC236}">
                <a16:creationId xmlns:a16="http://schemas.microsoft.com/office/drawing/2014/main" id="{0906F528-3130-44DB-84AD-A1E70FF22BE7}"/>
              </a:ext>
            </a:extLst>
          </p:cNvPr>
          <p:cNvPicPr>
            <a:picLocks noChangeAspect="1"/>
          </p:cNvPicPr>
          <p:nvPr/>
        </p:nvPicPr>
        <p:blipFill rotWithShape="1">
          <a:blip r:embed="rId9"/>
          <a:srcRect l="4440" t="17546" r="7475" b="6911"/>
          <a:stretch/>
        </p:blipFill>
        <p:spPr>
          <a:xfrm>
            <a:off x="762001" y="2526589"/>
            <a:ext cx="5045586" cy="2719221"/>
          </a:xfrm>
          <a:prstGeom prst="rect">
            <a:avLst/>
          </a:prstGeom>
          <a:ln>
            <a:noFill/>
          </a:ln>
        </p:spPr>
      </p:pic>
    </p:spTree>
    <p:custDataLst>
      <p:tags r:id="rId1"/>
    </p:custDataLst>
    <p:extLst>
      <p:ext uri="{BB962C8B-B14F-4D97-AF65-F5344CB8AC3E}">
        <p14:creationId xmlns:p14="http://schemas.microsoft.com/office/powerpoint/2010/main" val="111158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3" presetClass="emph" presetSubtype="2" fill="hold" grpId="1" nodeType="withEffect">
                                  <p:stCondLst>
                                    <p:cond delay="0"/>
                                  </p:stCondLst>
                                  <p:childTnLst>
                                    <p:animClr clrSpc="rgb" dir="cw">
                                      <p:cBhvr override="childStyle">
                                        <p:cTn id="34" dur="500" fill="hold"/>
                                        <p:tgtEl>
                                          <p:spTgt spid="13">
                                            <p:txEl>
                                              <p:pRg st="0" end="0"/>
                                            </p:txEl>
                                          </p:spTgt>
                                        </p:tgtEl>
                                        <p:attrNameLst>
                                          <p:attrName>style.color</p:attrName>
                                        </p:attrNameLst>
                                      </p:cBhvr>
                                      <p:to>
                                        <a:srgbClr val="74C274"/>
                                      </p:to>
                                    </p:animClr>
                                  </p:childTnLst>
                                </p:cTn>
                              </p:par>
                            </p:childTnLst>
                          </p:cTn>
                        </p:par>
                      </p:childTnLst>
                    </p:cTn>
                  </p:par>
                </p:childTnLst>
              </p:cTn>
              <p:nextCondLst>
                <p:cond evt="onClick" delay="0">
                  <p:tgtEl>
                    <p:spTgt spid="13"/>
                  </p:tgtEl>
                </p:cond>
              </p:nextCondLst>
            </p:seq>
            <p:seq concurrent="1" nextAc="seek">
              <p:cTn id="35" restart="whenNotActive" fill="hold" evtFilter="cancelBubble" nodeType="interactiveSeq">
                <p:stCondLst>
                  <p:cond evt="onClick" delay="0">
                    <p:tgtEl>
                      <p:spTgt spid="12"/>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3" grpId="0" build="p"/>
      <p:bldP spid="13" grpId="1" build="allAtOnce"/>
      <p:bldP spid="1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F574450-9C0E-434F-BD78-588405350630}"/>
              </a:ext>
            </a:extLst>
          </p:cNvPr>
          <p:cNvSpPr txBox="1">
            <a:spLocks/>
          </p:cNvSpPr>
          <p:nvPr/>
        </p:nvSpPr>
        <p:spPr>
          <a:xfrm>
            <a:off x="5327526" y="1547087"/>
            <a:ext cx="6562214" cy="18819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rtl="1">
              <a:lnSpc>
                <a:spcPct val="150000"/>
              </a:lnSpc>
              <a:buFont typeface="Arial" panose="020B0604020202020204" pitchFamily="34" charset="0"/>
              <a:buNone/>
            </a:pPr>
            <a:r>
              <a:rPr lang="ar-LB" sz="3600">
                <a:solidFill>
                  <a:schemeClr val="tx1">
                    <a:lumMod val="65000"/>
                    <a:lumOff val="35000"/>
                  </a:schemeClr>
                </a:solidFill>
              </a:rPr>
              <a:t>	رَمَتْ لينُ الْكُرَةَ بَعيدًا وَقالَتْ لِظِلِّها: "أَسْرِعْ، الْتَقِطْها قَبْلَ أَنْ تَتَدَحْرَجَ</a:t>
            </a:r>
            <a:r>
              <a:rPr lang="en-US" sz="3600">
                <a:solidFill>
                  <a:schemeClr val="tx1">
                    <a:lumMod val="65000"/>
                    <a:lumOff val="35000"/>
                  </a:schemeClr>
                </a:solidFill>
              </a:rPr>
              <a:t> </a:t>
            </a:r>
            <a:r>
              <a:rPr lang="ar-LB" sz="3600">
                <a:solidFill>
                  <a:schemeClr val="tx1">
                    <a:lumMod val="65000"/>
                    <a:lumOff val="35000"/>
                  </a:schemeClr>
                </a:solidFill>
              </a:rPr>
              <a:t>الْكُرَةُ في الْوادي الْعَميقِ".	</a:t>
            </a:r>
          </a:p>
        </p:txBody>
      </p:sp>
      <p:pic>
        <p:nvPicPr>
          <p:cNvPr id="5" name="Picture 4">
            <a:extLst>
              <a:ext uri="{FF2B5EF4-FFF2-40B4-BE49-F238E27FC236}">
                <a16:creationId xmlns:a16="http://schemas.microsoft.com/office/drawing/2014/main" id="{7B0C325C-C54F-47E6-AA22-F289D350F7B8}"/>
              </a:ext>
            </a:extLst>
          </p:cNvPr>
          <p:cNvPicPr>
            <a:picLocks noChangeAspect="1"/>
          </p:cNvPicPr>
          <p:nvPr/>
        </p:nvPicPr>
        <p:blipFill rotWithShape="1">
          <a:blip r:embed="rId4"/>
          <a:srcRect l="4440" t="17546" r="7475" b="6911"/>
          <a:stretch/>
        </p:blipFill>
        <p:spPr>
          <a:xfrm>
            <a:off x="302260" y="1871533"/>
            <a:ext cx="5045586" cy="2719221"/>
          </a:xfrm>
          <a:prstGeom prst="rect">
            <a:avLst/>
          </a:prstGeom>
          <a:ln>
            <a:noFill/>
          </a:ln>
        </p:spPr>
      </p:pic>
      <p:sp>
        <p:nvSpPr>
          <p:cNvPr id="2" name="Content Placeholder 2">
            <a:extLst>
              <a:ext uri="{FF2B5EF4-FFF2-40B4-BE49-F238E27FC236}">
                <a16:creationId xmlns:a16="http://schemas.microsoft.com/office/drawing/2014/main" id="{84C1D661-FA24-E3A8-DB7F-9BD8FCE39B29}"/>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3660090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30EFE0B-6786-45C6-8C49-6F7F65E7C914}"/>
              </a:ext>
            </a:extLst>
          </p:cNvPr>
          <p:cNvPicPr>
            <a:picLocks noChangeAspect="1"/>
          </p:cNvPicPr>
          <p:nvPr/>
        </p:nvPicPr>
        <p:blipFill>
          <a:blip r:embed="rId4">
            <a:extLst>
              <a:ext uri="{28A0092B-C50C-407E-A947-70E740481C1C}">
                <a14:useLocalDpi xmlns:a14="http://schemas.microsoft.com/office/drawing/2010/main" val="0"/>
              </a:ext>
            </a:extLst>
          </a:blip>
          <a:srcRect t="3221" b="3221"/>
          <a:stretch/>
        </p:blipFill>
        <p:spPr>
          <a:xfrm>
            <a:off x="6650182" y="1626170"/>
            <a:ext cx="3616036" cy="3212881"/>
          </a:xfrm>
          <a:prstGeom prst="rect">
            <a:avLst/>
          </a:prstGeom>
        </p:spPr>
      </p:pic>
      <p:sp>
        <p:nvSpPr>
          <p:cNvPr id="3" name="Content Placeholder 2">
            <a:extLst>
              <a:ext uri="{FF2B5EF4-FFF2-40B4-BE49-F238E27FC236}">
                <a16:creationId xmlns:a16="http://schemas.microsoft.com/office/drawing/2014/main" id="{1D00645A-7F76-4861-AA7E-6D022DD05CC9}"/>
              </a:ext>
            </a:extLst>
          </p:cNvPr>
          <p:cNvSpPr>
            <a:spLocks noGrp="1"/>
          </p:cNvSpPr>
          <p:nvPr>
            <p:ph sz="quarter" idx="10"/>
          </p:nvPr>
        </p:nvSpPr>
        <p:spPr/>
        <p:txBody>
          <a:bodyPr/>
          <a:lstStyle/>
          <a:p>
            <a:r>
              <a:rPr lang="ar-LB"/>
              <a:t>أُشيرُ إلى الصّورَةِ الَّتي تَدُلُّ عَلى أَنَّ الْكُرَةَ تَتَدَحْرَجُ:</a:t>
            </a:r>
          </a:p>
        </p:txBody>
      </p:sp>
      <p:pic>
        <p:nvPicPr>
          <p:cNvPr id="6" name="Graphic 5">
            <a:extLst>
              <a:ext uri="{FF2B5EF4-FFF2-40B4-BE49-F238E27FC236}">
                <a16:creationId xmlns:a16="http://schemas.microsoft.com/office/drawing/2014/main" id="{BCB01D8D-E722-4474-9841-E0CCC913ECCC}"/>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r="66900"/>
          <a:stretch/>
        </p:blipFill>
        <p:spPr>
          <a:xfrm>
            <a:off x="1925782" y="1626169"/>
            <a:ext cx="3091267" cy="3212881"/>
          </a:xfrm>
          <a:prstGeom prst="rect">
            <a:avLst/>
          </a:prstGeom>
        </p:spPr>
      </p:pic>
      <p:pic>
        <p:nvPicPr>
          <p:cNvPr id="7" name="true">
            <a:extLst>
              <a:ext uri="{FF2B5EF4-FFF2-40B4-BE49-F238E27FC236}">
                <a16:creationId xmlns:a16="http://schemas.microsoft.com/office/drawing/2014/main" id="{1E10CCF0-B500-46D2-AE42-7B64C7F89A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125691" y="4839050"/>
            <a:ext cx="986115" cy="914400"/>
          </a:xfrm>
          <a:prstGeom prst="rect">
            <a:avLst/>
          </a:prstGeom>
        </p:spPr>
      </p:pic>
      <p:pic>
        <p:nvPicPr>
          <p:cNvPr id="9" name="x2">
            <a:extLst>
              <a:ext uri="{FF2B5EF4-FFF2-40B4-BE49-F238E27FC236}">
                <a16:creationId xmlns:a16="http://schemas.microsoft.com/office/drawing/2014/main" id="{2329611F-063A-4529-B434-764327D9C30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3082840" y="4839050"/>
            <a:ext cx="777150" cy="914400"/>
          </a:xfrm>
          <a:prstGeom prst="rect">
            <a:avLst/>
          </a:prstGeom>
        </p:spPr>
      </p:pic>
      <p:pic>
        <p:nvPicPr>
          <p:cNvPr id="10" name="Picture 9">
            <a:extLst>
              <a:ext uri="{FF2B5EF4-FFF2-40B4-BE49-F238E27FC236}">
                <a16:creationId xmlns:a16="http://schemas.microsoft.com/office/drawing/2014/main" id="{57693547-D509-444B-9420-458B67DC346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Tree>
    <p:custDataLst>
      <p:tags r:id="rId1"/>
    </p:custDataLst>
    <p:extLst>
      <p:ext uri="{BB962C8B-B14F-4D97-AF65-F5344CB8AC3E}">
        <p14:creationId xmlns:p14="http://schemas.microsoft.com/office/powerpoint/2010/main" val="147703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 presetClass="exit" presetSubtype="0" fill="hold" nodeType="withEffect">
                                  <p:stCondLst>
                                    <p:cond delay="0"/>
                                  </p:stCondLst>
                                  <p:childTnLst>
                                    <p:set>
                                      <p:cBhvr>
                                        <p:cTn id="9" dur="1" fill="hold">
                                          <p:stCondLst>
                                            <p:cond delay="0"/>
                                          </p:stCondLst>
                                        </p:cTn>
                                        <p:tgtEl>
                                          <p:spTgt spid="9"/>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2CB3E0E-6463-4268-B342-180FC23CAFD4}"/>
              </a:ext>
            </a:extLst>
          </p:cNvPr>
          <p:cNvSpPr txBox="1"/>
          <p:nvPr/>
        </p:nvSpPr>
        <p:spPr>
          <a:xfrm>
            <a:off x="574040" y="4887614"/>
            <a:ext cx="3532088" cy="1200329"/>
          </a:xfrm>
          <a:prstGeom prst="rect">
            <a:avLst/>
          </a:prstGeom>
          <a:solidFill>
            <a:schemeClr val="accent6">
              <a:lumMod val="20000"/>
              <a:lumOff val="80000"/>
            </a:schemeClr>
          </a:solidFill>
          <a:ln>
            <a:noFill/>
          </a:ln>
        </p:spPr>
        <p:txBody>
          <a:bodyPr wrap="square" rtlCol="0">
            <a:spAutoFit/>
          </a:bodyPr>
          <a:lstStyle/>
          <a:p>
            <a:pPr algn="r" rtl="1"/>
            <a:r>
              <a:rPr lang="ar-LB" sz="2400" b="1"/>
              <a:t>قاموسُ الْمَعاني</a:t>
            </a:r>
          </a:p>
          <a:p>
            <a:pPr algn="r" rtl="1"/>
            <a:r>
              <a:rPr lang="ar-LB" sz="2400">
                <a:solidFill>
                  <a:srgbClr val="C00000"/>
                </a:solidFill>
              </a:rPr>
              <a:t>بُهِتَت</a:t>
            </a:r>
            <a:r>
              <a:rPr lang="ar-LB" sz="2400"/>
              <a:t> = تَفاجَأَت</a:t>
            </a:r>
          </a:p>
          <a:p>
            <a:pPr algn="r" rtl="1"/>
            <a:r>
              <a:rPr lang="ar-LB" sz="2400">
                <a:solidFill>
                  <a:srgbClr val="C00000"/>
                </a:solidFill>
              </a:rPr>
              <a:t>تَسَمَّرَتْ</a:t>
            </a:r>
            <a:r>
              <a:rPr lang="ar-LB" sz="2400"/>
              <a:t> </a:t>
            </a:r>
            <a:r>
              <a:rPr lang="ar-LB" sz="2400">
                <a:solidFill>
                  <a:srgbClr val="C00000"/>
                </a:solidFill>
              </a:rPr>
              <a:t>في مَكانِها</a:t>
            </a:r>
            <a:r>
              <a:rPr lang="ar-LB" sz="2400"/>
              <a:t>= وَقَفَتْ في مَكانَها.</a:t>
            </a:r>
            <a:endParaRPr lang="en-US" sz="2400"/>
          </a:p>
        </p:txBody>
      </p:sp>
      <p:sp>
        <p:nvSpPr>
          <p:cNvPr id="6" name="Content Placeholder 2">
            <a:extLst>
              <a:ext uri="{FF2B5EF4-FFF2-40B4-BE49-F238E27FC236}">
                <a16:creationId xmlns:a16="http://schemas.microsoft.com/office/drawing/2014/main" id="{68BCF74F-9AE5-43A6-A6A8-7449A3AF5B56}"/>
              </a:ext>
            </a:extLst>
          </p:cNvPr>
          <p:cNvSpPr txBox="1">
            <a:spLocks/>
          </p:cNvSpPr>
          <p:nvPr/>
        </p:nvSpPr>
        <p:spPr>
          <a:xfrm>
            <a:off x="438151" y="1253053"/>
            <a:ext cx="11753849" cy="49149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016" lvl="1" indent="0" algn="r" rtl="1">
              <a:lnSpc>
                <a:spcPct val="120000"/>
              </a:lnSpc>
              <a:spcBef>
                <a:spcPts val="600"/>
              </a:spcBef>
              <a:spcAft>
                <a:spcPts val="600"/>
              </a:spcAft>
              <a:buClr>
                <a:schemeClr val="accent1"/>
              </a:buClr>
              <a:buNone/>
            </a:pPr>
            <a:r>
              <a:rPr lang="ar-LB" sz="3600">
                <a:solidFill>
                  <a:schemeClr val="tx1">
                    <a:lumMod val="65000"/>
                    <a:lumOff val="35000"/>
                  </a:schemeClr>
                </a:solidFill>
              </a:rPr>
              <a:t>	وَكانَتِ الْمُفاجَأَةُ! "الْكُرَةُ تَعودُ إِلَيْها مِنْ جَديدٍ". هَلْ هذا مَعْقولٌ؟!</a:t>
            </a:r>
          </a:p>
          <a:p>
            <a:pPr marL="0" indent="0" algn="r" rtl="1">
              <a:lnSpc>
                <a:spcPct val="120000"/>
              </a:lnSpc>
              <a:spcBef>
                <a:spcPts val="600"/>
              </a:spcBef>
              <a:spcAft>
                <a:spcPts val="600"/>
              </a:spcAft>
              <a:buClr>
                <a:schemeClr val="accent1"/>
              </a:buClr>
              <a:buNone/>
            </a:pPr>
            <a:r>
              <a:rPr lang="ar-LB" sz="3600">
                <a:solidFill>
                  <a:schemeClr val="tx1">
                    <a:lumMod val="65000"/>
                    <a:lumOff val="35000"/>
                  </a:schemeClr>
                </a:solidFill>
              </a:rPr>
              <a:t>	اِلْتَقَطَتِ الْكُرَةَ ثُمَّ رَمَتْها بِقُوَّةٍ.</a:t>
            </a:r>
          </a:p>
          <a:p>
            <a:pPr marL="128016" lvl="1" indent="0" algn="r" rtl="1">
              <a:lnSpc>
                <a:spcPct val="120000"/>
              </a:lnSpc>
              <a:spcBef>
                <a:spcPts val="600"/>
              </a:spcBef>
              <a:spcAft>
                <a:spcPts val="600"/>
              </a:spcAft>
              <a:buClr>
                <a:schemeClr val="accent1"/>
              </a:buClr>
              <a:buNone/>
            </a:pPr>
            <a:r>
              <a:rPr lang="ar-LB" sz="3600">
                <a:solidFill>
                  <a:schemeClr val="tx1">
                    <a:lumMod val="65000"/>
                    <a:lumOff val="35000"/>
                  </a:schemeClr>
                </a:solidFill>
              </a:rPr>
              <a:t>	ها هِيَ الْكُرَةُ تَعودُ إِلَيْها مَرَّةً ثانِيَةً.</a:t>
            </a:r>
          </a:p>
          <a:p>
            <a:pPr marL="128016" lvl="1" indent="0" algn="r" rtl="1">
              <a:lnSpc>
                <a:spcPct val="120000"/>
              </a:lnSpc>
              <a:spcBef>
                <a:spcPts val="600"/>
              </a:spcBef>
              <a:spcAft>
                <a:spcPts val="600"/>
              </a:spcAft>
              <a:buClr>
                <a:schemeClr val="accent1"/>
              </a:buClr>
              <a:buNone/>
            </a:pPr>
            <a:r>
              <a:rPr lang="ar-LB" sz="3600">
                <a:solidFill>
                  <a:schemeClr val="tx1">
                    <a:lumMod val="65000"/>
                    <a:lumOff val="35000"/>
                  </a:schemeClr>
                </a:solidFill>
              </a:rPr>
              <a:t>	بُهِتَتْ لينُ، وَتَسَمَّرَتْ في مَكانِها. 	</a:t>
            </a:r>
          </a:p>
        </p:txBody>
      </p:sp>
      <p:sp>
        <p:nvSpPr>
          <p:cNvPr id="2" name="Content Placeholder 2">
            <a:extLst>
              <a:ext uri="{FF2B5EF4-FFF2-40B4-BE49-F238E27FC236}">
                <a16:creationId xmlns:a16="http://schemas.microsoft.com/office/drawing/2014/main" id="{5A42A052-ED63-B05B-411F-F1D6386F20C7}"/>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204622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ما مَعْنى تَسَمَّرَتْ في مَكانِها؟</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5833110" y="1869899"/>
            <a:ext cx="60767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وَقَفَتْ في مَكانِها.</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025176" y="289910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 وَقَعَتْ في مَكانِها.</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6380506" y="3928310"/>
            <a:ext cx="5537033"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اِرْتاحَتْ في مَكانِها.</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084356" y="1856880"/>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1050712" y="299290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1050709" y="403130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pic>
        <p:nvPicPr>
          <p:cNvPr id="14" name="Tassammarat">
            <a:hlinkClick r:id="" action="ppaction://media"/>
            <a:extLst>
              <a:ext uri="{FF2B5EF4-FFF2-40B4-BE49-F238E27FC236}">
                <a16:creationId xmlns:a16="http://schemas.microsoft.com/office/drawing/2014/main" id="{18FF54D7-2E0C-4F2B-B2BD-EEB1881951C1}"/>
              </a:ext>
            </a:extLst>
          </p:cNvPr>
          <p:cNvPicPr>
            <a:picLocks noChangeAspect="1"/>
          </p:cNvPicPr>
          <p:nvPr>
            <a:videoFile r:link="rId3"/>
            <p:extLst>
              <p:ext uri="{DAA4B4D4-6D71-4841-9C94-3DE7FCFB9230}">
                <p14:media xmlns:p14="http://schemas.microsoft.com/office/powerpoint/2010/main" r:embed="rId2"/>
              </p:ext>
            </p:extLst>
          </p:nvPr>
        </p:nvPicPr>
        <p:blipFill>
          <a:blip r:embed="rId11"/>
          <a:stretch>
            <a:fillRect/>
          </a:stretch>
        </p:blipFill>
        <p:spPr>
          <a:xfrm>
            <a:off x="539389" y="1870295"/>
            <a:ext cx="6002162" cy="3376216"/>
          </a:xfrm>
          <a:prstGeom prst="rect">
            <a:avLst/>
          </a:prstGeom>
        </p:spPr>
      </p:pic>
    </p:spTree>
    <p:custDataLst>
      <p:tags r:id="rId1"/>
    </p:custDataLst>
    <p:extLst>
      <p:ext uri="{BB962C8B-B14F-4D97-AF65-F5344CB8AC3E}">
        <p14:creationId xmlns:p14="http://schemas.microsoft.com/office/powerpoint/2010/main" val="100657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00" fill="hold"/>
                                        <p:tgtEl>
                                          <p:spTgt spid="14"/>
                                        </p:tgtEl>
                                      </p:cBhvr>
                                    </p:cmd>
                                  </p:childTnLst>
                                </p:cTn>
                              </p:par>
                              <p:par>
                                <p:cTn id="7" presetID="1" presetClass="exit" presetSubtype="0" fill="hold"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childTnLst>
                                </p:cTn>
                              </p:par>
                            </p:childTnLst>
                          </p:cTn>
                        </p:par>
                        <p:par>
                          <p:cTn id="21" fill="hold">
                            <p:stCondLst>
                              <p:cond delay="0"/>
                            </p:stCondLst>
                            <p:childTnLst>
                              <p:par>
                                <p:cTn id="22" presetID="10"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14"/>
                                        </p:tgtEl>
                                      </p:cBhvr>
                                    </p:cmd>
                                  </p:childTnLst>
                                </p:cTn>
                              </p:par>
                            </p:childTnLst>
                          </p:cTn>
                        </p:par>
                      </p:childTnLst>
                    </p:cTn>
                  </p:par>
                </p:childTnLst>
              </p:cTn>
              <p:nextCondLst>
                <p:cond evt="onClick" delay="0">
                  <p:tgtEl>
                    <p:spTgt spid="14"/>
                  </p:tgtEl>
                </p:cond>
              </p:nextCondLst>
            </p:seq>
            <p:video>
              <p:cMediaNode vol="80000">
                <p:cTn id="40" fill="hold" display="0">
                  <p:stCondLst>
                    <p:cond delay="indefinite"/>
                  </p:stCondLst>
                </p:cTn>
                <p:tgtEl>
                  <p:spTgt spid="14"/>
                </p:tgtEl>
              </p:cMediaNode>
            </p:video>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3" presetClass="emph" presetSubtype="2" fill="hold" grpId="1" nodeType="withEffect">
                                  <p:stCondLst>
                                    <p:cond delay="0"/>
                                  </p:stCondLst>
                                  <p:childTnLst>
                                    <p:animClr clrSpc="rgb" dir="cw">
                                      <p:cBhvr override="childStyle">
                                        <p:cTn id="45" dur="500" fill="hold"/>
                                        <p:tgtEl>
                                          <p:spTgt spid="12">
                                            <p:txEl>
                                              <p:pRg st="0" end="0"/>
                                            </p:txEl>
                                          </p:spTgt>
                                        </p:tgtEl>
                                        <p:attrNameLst>
                                          <p:attrName>style.color</p:attrName>
                                        </p:attrNameLst>
                                      </p:cBhvr>
                                      <p:to>
                                        <a:srgbClr val="74C274"/>
                                      </p:to>
                                    </p:animClr>
                                  </p:childTnLst>
                                </p:cTn>
                              </p:par>
                              <p:par>
                                <p:cTn id="46" presetID="1"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2" grpId="1" build="allAtOnce"/>
      <p:bldP spid="13" grpId="0" build="p"/>
      <p:bldP spid="1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141A3E2-DFED-4936-BDC6-88B96244EA66}"/>
              </a:ext>
            </a:extLst>
          </p:cNvPr>
          <p:cNvGrpSpPr/>
          <p:nvPr/>
        </p:nvGrpSpPr>
        <p:grpSpPr>
          <a:xfrm>
            <a:off x="435417" y="1525172"/>
            <a:ext cx="4632959" cy="3419729"/>
            <a:chOff x="375772" y="1525136"/>
            <a:chExt cx="4632959" cy="3419729"/>
          </a:xfrm>
        </p:grpSpPr>
        <p:pic>
          <p:nvPicPr>
            <p:cNvPr id="6" name="Picture 5">
              <a:extLst>
                <a:ext uri="{FF2B5EF4-FFF2-40B4-BE49-F238E27FC236}">
                  <a16:creationId xmlns:a16="http://schemas.microsoft.com/office/drawing/2014/main" id="{0103AD92-9BD6-412D-9658-F70E067AB5E9}"/>
                </a:ext>
              </a:extLst>
            </p:cNvPr>
            <p:cNvPicPr>
              <a:picLocks noChangeAspect="1"/>
            </p:cNvPicPr>
            <p:nvPr/>
          </p:nvPicPr>
          <p:blipFill rotWithShape="1">
            <a:blip r:embed="rId4">
              <a:extLst>
                <a:ext uri="{28A0092B-C50C-407E-A947-70E740481C1C}">
                  <a14:useLocalDpi xmlns:a14="http://schemas.microsoft.com/office/drawing/2010/main" val="0"/>
                </a:ext>
              </a:extLst>
            </a:blip>
            <a:srcRect t="6027" r="19614"/>
            <a:stretch/>
          </p:blipFill>
          <p:spPr>
            <a:xfrm>
              <a:off x="375772" y="1525136"/>
              <a:ext cx="4632959" cy="3419729"/>
            </a:xfrm>
            <a:prstGeom prst="rect">
              <a:avLst/>
            </a:prstGeom>
          </p:spPr>
        </p:pic>
        <p:pic>
          <p:nvPicPr>
            <p:cNvPr id="7" name="Picture 2" descr="CLOTH COVERED BALLOON BALL - bishopsport.co.uk">
              <a:extLst>
                <a:ext uri="{FF2B5EF4-FFF2-40B4-BE49-F238E27FC236}">
                  <a16:creationId xmlns:a16="http://schemas.microsoft.com/office/drawing/2014/main" id="{7A485619-09B1-40E1-8CA5-86D1B551760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4395" b="74219" l="12500" r="84082"/>
                      </a14:imgEffect>
                    </a14:imgLayer>
                  </a14:imgProps>
                </a:ext>
                <a:ext uri="{28A0092B-C50C-407E-A947-70E740481C1C}">
                  <a14:useLocalDpi xmlns:a14="http://schemas.microsoft.com/office/drawing/2010/main" val="0"/>
                </a:ext>
              </a:extLst>
            </a:blip>
            <a:srcRect l="13423" t="4224" r="15605" b="24510"/>
            <a:stretch/>
          </p:blipFill>
          <p:spPr bwMode="auto">
            <a:xfrm rot="10602714">
              <a:off x="4143870" y="3767584"/>
              <a:ext cx="607092" cy="60960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Content Placeholder 2">
            <a:extLst>
              <a:ext uri="{FF2B5EF4-FFF2-40B4-BE49-F238E27FC236}">
                <a16:creationId xmlns:a16="http://schemas.microsoft.com/office/drawing/2014/main" id="{70E0F910-642F-4958-BC3D-9ABA5E63DB06}"/>
              </a:ext>
            </a:extLst>
          </p:cNvPr>
          <p:cNvSpPr txBox="1">
            <a:spLocks/>
          </p:cNvSpPr>
          <p:nvPr/>
        </p:nvSpPr>
        <p:spPr>
          <a:xfrm>
            <a:off x="5387352" y="1135910"/>
            <a:ext cx="6369231" cy="4586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7475" lvl="3" indent="0" algn="r" rtl="1">
              <a:lnSpc>
                <a:spcPct val="120000"/>
              </a:lnSpc>
              <a:spcBef>
                <a:spcPts val="600"/>
              </a:spcBef>
              <a:spcAft>
                <a:spcPts val="600"/>
              </a:spcAft>
              <a:buClr>
                <a:schemeClr val="accent1"/>
              </a:buClr>
              <a:buNone/>
            </a:pPr>
            <a:r>
              <a:rPr lang="ar-LB" sz="3600" kern="1200">
                <a:solidFill>
                  <a:schemeClr val="tx1">
                    <a:lumMod val="65000"/>
                    <a:lumOff val="35000"/>
                  </a:schemeClr>
                </a:solidFill>
              </a:rPr>
              <a:t>فَجْأَةً أَطَلَّ عَلَيْها صَبِيٌّ يَتَسَلَّقُ </a:t>
            </a:r>
            <a:r>
              <a:rPr lang="ar-LB" sz="3600">
                <a:solidFill>
                  <a:srgbClr val="595959"/>
                </a:solidFill>
              </a:rPr>
              <a:t>زاوِيَ</a:t>
            </a:r>
            <a:r>
              <a:rPr lang="ar-LB" sz="3600" kern="1200">
                <a:solidFill>
                  <a:srgbClr val="595959"/>
                </a:solidFill>
              </a:rPr>
              <a:t>ةَ  الْجَلِّ</a:t>
            </a:r>
            <a:r>
              <a:rPr lang="ar-LB" sz="3600" kern="1200">
                <a:solidFill>
                  <a:schemeClr val="tx1">
                    <a:lumMod val="65000"/>
                    <a:lumOff val="35000"/>
                  </a:schemeClr>
                </a:solidFill>
              </a:rPr>
              <a:t>:</a:t>
            </a:r>
            <a:endParaRPr lang="en-US" sz="3600">
              <a:solidFill>
                <a:schemeClr val="tx1">
                  <a:lumMod val="65000"/>
                  <a:lumOff val="35000"/>
                </a:schemeClr>
              </a:solidFill>
            </a:endParaRPr>
          </a:p>
          <a:p>
            <a:pPr marL="114300" lvl="3" indent="0" algn="r" rtl="1">
              <a:lnSpc>
                <a:spcPct val="120000"/>
              </a:lnSpc>
              <a:spcBef>
                <a:spcPts val="600"/>
              </a:spcBef>
              <a:spcAft>
                <a:spcPts val="600"/>
              </a:spcAft>
              <a:buClr>
                <a:schemeClr val="accent1"/>
              </a:buClr>
              <a:buNone/>
            </a:pPr>
            <a:r>
              <a:rPr lang="en-US" sz="3600">
                <a:solidFill>
                  <a:schemeClr val="tx1">
                    <a:lumMod val="65000"/>
                    <a:lumOff val="35000"/>
                  </a:schemeClr>
                </a:solidFill>
              </a:rPr>
              <a:t>-</a:t>
            </a:r>
            <a:r>
              <a:rPr lang="ar-LB" sz="3600">
                <a:solidFill>
                  <a:schemeClr val="tx1">
                    <a:lumMod val="65000"/>
                    <a:lumOff val="35000"/>
                  </a:schemeClr>
                </a:solidFill>
              </a:rPr>
              <a:t>"أَيْنَ</a:t>
            </a:r>
            <a:r>
              <a:rPr lang="en-US" sz="3600">
                <a:solidFill>
                  <a:schemeClr val="tx1">
                    <a:lumMod val="65000"/>
                    <a:lumOff val="35000"/>
                  </a:schemeClr>
                </a:solidFill>
              </a:rPr>
              <a:t> </a:t>
            </a:r>
            <a:r>
              <a:rPr lang="ar-LB" sz="3600">
                <a:solidFill>
                  <a:schemeClr val="tx1">
                    <a:lumMod val="65000"/>
                    <a:lumOff val="35000"/>
                  </a:schemeClr>
                </a:solidFill>
              </a:rPr>
              <a:t>طابَتُكِ؟ إِنّي أَنْتَظِرُها".</a:t>
            </a:r>
            <a:endParaRPr lang="en-US" sz="3600">
              <a:solidFill>
                <a:schemeClr val="tx1">
                  <a:lumMod val="65000"/>
                  <a:lumOff val="35000"/>
                </a:schemeClr>
              </a:solidFill>
            </a:endParaRPr>
          </a:p>
          <a:p>
            <a:pPr marL="128016" lvl="1" indent="0" algn="r" rtl="1">
              <a:lnSpc>
                <a:spcPct val="120000"/>
              </a:lnSpc>
              <a:spcBef>
                <a:spcPts val="600"/>
              </a:spcBef>
              <a:spcAft>
                <a:spcPts val="600"/>
              </a:spcAft>
              <a:buClr>
                <a:schemeClr val="accent1"/>
              </a:buClr>
              <a:buNone/>
            </a:pPr>
            <a:r>
              <a:rPr lang="ar-LB" sz="3600" kern="1200">
                <a:solidFill>
                  <a:schemeClr val="tx1">
                    <a:lumMod val="65000"/>
                    <a:lumOff val="35000"/>
                  </a:schemeClr>
                </a:solidFill>
              </a:rPr>
              <a:t>- "مَنْ أَنْتَ؟".</a:t>
            </a:r>
            <a:endParaRPr lang="en-US" sz="3600" kern="1200">
              <a:solidFill>
                <a:schemeClr val="tx1">
                  <a:lumMod val="65000"/>
                  <a:lumOff val="35000"/>
                </a:schemeClr>
              </a:solidFill>
            </a:endParaRPr>
          </a:p>
          <a:p>
            <a:pPr marL="128016" lvl="1" indent="0" algn="r" rtl="1">
              <a:lnSpc>
                <a:spcPct val="120000"/>
              </a:lnSpc>
              <a:spcBef>
                <a:spcPts val="600"/>
              </a:spcBef>
              <a:spcAft>
                <a:spcPts val="600"/>
              </a:spcAft>
              <a:buClr>
                <a:schemeClr val="accent1"/>
              </a:buClr>
              <a:buNone/>
            </a:pPr>
            <a:r>
              <a:rPr lang="ar-LB" sz="3600" kern="1200">
                <a:solidFill>
                  <a:schemeClr val="tx1">
                    <a:lumMod val="65000"/>
                    <a:lumOff val="35000"/>
                  </a:schemeClr>
                </a:solidFill>
              </a:rPr>
              <a:t>- "أَنا فاديَ، أَعيشُ في هذِهِ الْقَرْيَةِ. وَمَنْ أَنْتِ؟". </a:t>
            </a:r>
            <a:endParaRPr lang="en-US" sz="3600" kern="1200">
              <a:solidFill>
                <a:schemeClr val="tx1">
                  <a:lumMod val="65000"/>
                  <a:lumOff val="35000"/>
                </a:schemeClr>
              </a:solidFill>
            </a:endParaRPr>
          </a:p>
          <a:p>
            <a:pPr marL="128016" lvl="1" indent="0" algn="r" rtl="1">
              <a:lnSpc>
                <a:spcPct val="120000"/>
              </a:lnSpc>
              <a:spcBef>
                <a:spcPts val="600"/>
              </a:spcBef>
              <a:spcAft>
                <a:spcPts val="600"/>
              </a:spcAft>
              <a:buClr>
                <a:schemeClr val="accent1"/>
              </a:buClr>
              <a:buNone/>
            </a:pPr>
            <a:r>
              <a:rPr lang="ar-LB" sz="3600" kern="1200">
                <a:solidFill>
                  <a:schemeClr val="tx1">
                    <a:lumMod val="65000"/>
                    <a:lumOff val="35000"/>
                  </a:schemeClr>
                </a:solidFill>
              </a:rPr>
              <a:t>- "أَنا لينُ، مِنْ بَيْروتَ. جِئْتُ مَعَ أَهْلي</a:t>
            </a:r>
            <a:r>
              <a:rPr lang="en-US" sz="3600" kern="1200">
                <a:solidFill>
                  <a:schemeClr val="tx1">
                    <a:lumMod val="65000"/>
                    <a:lumOff val="35000"/>
                  </a:schemeClr>
                </a:solidFill>
              </a:rPr>
              <a:t> </a:t>
            </a:r>
            <a:r>
              <a:rPr lang="ar-LB" sz="3600" kern="1200">
                <a:solidFill>
                  <a:schemeClr val="tx1">
                    <a:lumMod val="65000"/>
                    <a:lumOff val="35000"/>
                  </a:schemeClr>
                </a:solidFill>
              </a:rPr>
              <a:t>لِنُمْضِيَ</a:t>
            </a:r>
            <a:r>
              <a:rPr lang="en-US" sz="3600" kern="1200">
                <a:solidFill>
                  <a:schemeClr val="tx1">
                    <a:lumMod val="65000"/>
                    <a:lumOff val="35000"/>
                  </a:schemeClr>
                </a:solidFill>
              </a:rPr>
              <a:t> </a:t>
            </a:r>
            <a:r>
              <a:rPr lang="ar-LB" sz="3600" kern="1200">
                <a:solidFill>
                  <a:schemeClr val="tx1">
                    <a:lumMod val="65000"/>
                    <a:lumOff val="35000"/>
                  </a:schemeClr>
                </a:solidFill>
              </a:rPr>
              <a:t>الصَّيْفَ هُنا".</a:t>
            </a:r>
            <a:r>
              <a:rPr lang="ar-LB" sz="3600">
                <a:solidFill>
                  <a:schemeClr val="tx1">
                    <a:lumMod val="65000"/>
                    <a:lumOff val="35000"/>
                  </a:schemeClr>
                </a:solidFill>
              </a:rPr>
              <a:t>	</a:t>
            </a:r>
          </a:p>
        </p:txBody>
      </p:sp>
      <p:sp>
        <p:nvSpPr>
          <p:cNvPr id="2" name="Content Placeholder 2">
            <a:extLst>
              <a:ext uri="{FF2B5EF4-FFF2-40B4-BE49-F238E27FC236}">
                <a16:creationId xmlns:a16="http://schemas.microsoft.com/office/drawing/2014/main" id="{BA474030-61B1-D4B0-E3AE-F004F48E18C5}"/>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304230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04F44-91C5-4D40-96E0-2E3B145DBD34}"/>
              </a:ext>
            </a:extLst>
          </p:cNvPr>
          <p:cNvSpPr>
            <a:spLocks noGrp="1"/>
          </p:cNvSpPr>
          <p:nvPr>
            <p:ph type="title" idx="4294967295"/>
          </p:nvPr>
        </p:nvSpPr>
        <p:spPr>
          <a:xfrm>
            <a:off x="2617940" y="2514600"/>
            <a:ext cx="9574060" cy="1828800"/>
          </a:xfrm>
          <a:solidFill>
            <a:schemeClr val="accent5">
              <a:lumMod val="40000"/>
              <a:lumOff val="60000"/>
            </a:schemeClr>
          </a:solidFill>
          <a:ln>
            <a:solidFill>
              <a:schemeClr val="accent5">
                <a:lumMod val="40000"/>
                <a:lumOff val="60000"/>
              </a:schemeClr>
            </a:solidFill>
          </a:ln>
        </p:spPr>
        <p:txBody>
          <a:bodyPr>
            <a:normAutofit/>
          </a:bodyPr>
          <a:lstStyle/>
          <a:p>
            <a:pPr marL="457200" algn="r" rtl="1"/>
            <a:r>
              <a:rPr lang="ar-LB" sz="8800">
                <a:solidFill>
                  <a:schemeClr val="tx1">
                    <a:lumMod val="65000"/>
                    <a:lumOff val="35000"/>
                  </a:schemeClr>
                </a:solidFill>
              </a:rPr>
              <a:t> الدَّرْسُ الْأَوَّلُ - ظِلّي وَصاحِبي</a:t>
            </a:r>
            <a:endParaRPr lang="en-US" sz="8800">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3425614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أَيْنَ تَعيشُ لينُ عادَةً؟</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5970270" y="1847039"/>
            <a:ext cx="60767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تَعيشُ لينُ في بَيْروتَ.</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162336" y="287624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تَعيشُ لينُ في الْقَرْيَةِ.</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6517666" y="3905450"/>
            <a:ext cx="5537033"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تَعيشُ لينُ في الْحَيِّ.</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221516" y="1834020"/>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87872" y="297004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87869" y="400844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pic>
        <p:nvPicPr>
          <p:cNvPr id="18" name="Picture 17">
            <a:extLst>
              <a:ext uri="{FF2B5EF4-FFF2-40B4-BE49-F238E27FC236}">
                <a16:creationId xmlns:a16="http://schemas.microsoft.com/office/drawing/2014/main" id="{1247D61B-9DF5-4C7C-A090-FED1E8C35DA8}"/>
              </a:ext>
            </a:extLst>
          </p:cNvPr>
          <p:cNvPicPr>
            <a:picLocks noChangeAspect="1"/>
          </p:cNvPicPr>
          <p:nvPr/>
        </p:nvPicPr>
        <p:blipFill rotWithShape="1">
          <a:blip r:embed="rId9">
            <a:extLst>
              <a:ext uri="{28A0092B-C50C-407E-A947-70E740481C1C}">
                <a14:useLocalDpi xmlns:a14="http://schemas.microsoft.com/office/drawing/2010/main" val="0"/>
              </a:ext>
            </a:extLst>
          </a:blip>
          <a:srcRect t="6027" r="19614"/>
          <a:stretch/>
        </p:blipFill>
        <p:spPr>
          <a:xfrm>
            <a:off x="594905" y="1525172"/>
            <a:ext cx="4632959" cy="3419729"/>
          </a:xfrm>
          <a:prstGeom prst="rect">
            <a:avLst/>
          </a:prstGeom>
        </p:spPr>
      </p:pic>
      <p:pic>
        <p:nvPicPr>
          <p:cNvPr id="20" name="Picture 2" descr="CLOTH COVERED BALLOON BALL - bishopsport.co.uk">
            <a:extLst>
              <a:ext uri="{FF2B5EF4-FFF2-40B4-BE49-F238E27FC236}">
                <a16:creationId xmlns:a16="http://schemas.microsoft.com/office/drawing/2014/main" id="{D31257BB-2CDC-4F98-9D0F-73134DBB6860}"/>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4395" b="74219" l="12500" r="84082"/>
                    </a14:imgEffect>
                  </a14:imgLayer>
                </a14:imgProps>
              </a:ext>
              <a:ext uri="{28A0092B-C50C-407E-A947-70E740481C1C}">
                <a14:useLocalDpi xmlns:a14="http://schemas.microsoft.com/office/drawing/2010/main" val="0"/>
              </a:ext>
            </a:extLst>
          </a:blip>
          <a:srcRect l="13423" t="4224" r="15605" b="24510"/>
          <a:stretch/>
        </p:blipFill>
        <p:spPr bwMode="auto">
          <a:xfrm rot="10602714">
            <a:off x="4363003" y="3767620"/>
            <a:ext cx="607092" cy="6096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986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3" presetClass="emph" presetSubtype="2" fill="hold" grpId="1" nodeType="withEffect">
                                  <p:stCondLst>
                                    <p:cond delay="0"/>
                                  </p:stCondLst>
                                  <p:childTnLst>
                                    <p:animClr clrSpc="rgb" dir="cw">
                                      <p:cBhvr override="childStyle">
                                        <p:cTn id="37" dur="500" fill="hold"/>
                                        <p:tgtEl>
                                          <p:spTgt spid="12">
                                            <p:txEl>
                                              <p:pRg st="0" end="0"/>
                                            </p:txEl>
                                          </p:spTgt>
                                        </p:tgtEl>
                                        <p:attrNameLst>
                                          <p:attrName>style.color</p:attrName>
                                        </p:attrNameLst>
                                      </p:cBhvr>
                                      <p:to>
                                        <a:srgbClr val="74C274"/>
                                      </p:to>
                                    </p:animClr>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2" grpId="1" build="allAtOnce"/>
      <p:bldP spid="13" grpId="0" build="p"/>
      <p:bldP spid="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4EAFBFB-F2BF-42CB-BDB5-2606A2DB293F}"/>
              </a:ext>
            </a:extLst>
          </p:cNvPr>
          <p:cNvPicPr>
            <a:picLocks noChangeAspect="1"/>
          </p:cNvPicPr>
          <p:nvPr/>
        </p:nvPicPr>
        <p:blipFill rotWithShape="1">
          <a:blip r:embed="rId4"/>
          <a:srcRect l="4440" t="17546" r="7475" b="6911"/>
          <a:stretch/>
        </p:blipFill>
        <p:spPr>
          <a:xfrm>
            <a:off x="588117" y="2195935"/>
            <a:ext cx="4953701" cy="3134596"/>
          </a:xfrm>
          <a:prstGeom prst="rect">
            <a:avLst/>
          </a:prstGeom>
          <a:ln>
            <a:noFill/>
          </a:ln>
        </p:spPr>
      </p:pic>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لِماذا تَذْهَبُ لينُ إِلى الْقَرْيَةِ؟</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5541818" y="1789889"/>
            <a:ext cx="6630891"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تَذْهَبُ لينُ إِلى الْقَرْيَةِ لِتُمْضِيَ عُطْلَةَ الصَّيْفِ.</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288066" y="281909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تَذْهَبُ لينُ إِلى الْقَرْيَةِ لِتَزورَ جَدَّتَها.</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5860474" y="3848300"/>
            <a:ext cx="6319956"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تَذْهَبُ لينُ إِلى الْقَرْيَةِ لِتَلْعَبَ مَعْ فادي. </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47246" y="1776870"/>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13602" y="291289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13599" y="395129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Tree>
    <p:custDataLst>
      <p:tags r:id="rId1"/>
    </p:custDataLst>
    <p:extLst>
      <p:ext uri="{BB962C8B-B14F-4D97-AF65-F5344CB8AC3E}">
        <p14:creationId xmlns:p14="http://schemas.microsoft.com/office/powerpoint/2010/main" val="77998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3" presetClass="emph" presetSubtype="2" fill="hold" grpId="1" nodeType="withEffect">
                                  <p:stCondLst>
                                    <p:cond delay="0"/>
                                  </p:stCondLst>
                                  <p:childTnLst>
                                    <p:animClr clrSpc="rgb" dir="cw">
                                      <p:cBhvr override="childStyle">
                                        <p:cTn id="37" dur="500" fill="hold"/>
                                        <p:tgtEl>
                                          <p:spTgt spid="12">
                                            <p:txEl>
                                              <p:pRg st="0" end="0"/>
                                            </p:txEl>
                                          </p:spTgt>
                                        </p:tgtEl>
                                        <p:attrNameLst>
                                          <p:attrName>style.color</p:attrName>
                                        </p:attrNameLst>
                                      </p:cBhvr>
                                      <p:to>
                                        <a:srgbClr val="74C274"/>
                                      </p:to>
                                    </p:animClr>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2" grpId="1" build="allAtOnce"/>
      <p:bldP spid="13" grpId="0" build="p"/>
      <p:bldP spid="1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5120" y="1348509"/>
            <a:ext cx="12036880" cy="4435867"/>
          </a:xfrm>
        </p:spPr>
        <p:txBody>
          <a:bodyPr>
            <a:noAutofit/>
          </a:bodyPr>
          <a:lstStyle/>
          <a:p>
            <a:pPr marL="128016" lvl="1" indent="0" algn="r" rtl="1">
              <a:lnSpc>
                <a:spcPct val="120000"/>
              </a:lnSpc>
              <a:spcBef>
                <a:spcPts val="600"/>
              </a:spcBef>
              <a:spcAft>
                <a:spcPts val="600"/>
              </a:spcAft>
              <a:buNone/>
            </a:pPr>
            <a:r>
              <a:rPr lang="ar-LB" sz="3600" dirty="0">
                <a:solidFill>
                  <a:schemeClr val="tx1">
                    <a:lumMod val="65000"/>
                    <a:lumOff val="35000"/>
                  </a:schemeClr>
                </a:solidFill>
              </a:rPr>
              <a:t>	- "أَهْلًا بِكِ. هَيّا نَلْعَبْ مَعًا". </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	وَتَوالَتِ الْأَيّامُ، وَهُما يَلْعَبانِ مَعًا، وَيَتَنَزَّهان ِمَعًا...</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	صارَتْ لينُ مِثْلَ أَهْلِ الْقَرْيَةِ، تَقْطُفُ الْخُضْرَواتِ وَالْفاكِهَةَ النَّدِيَّةَ، تَغْسِلُها مِنْ مِياهِ الْعَيْنِ الْبارِدَةِ، 	وَتَأْكُلُها بِشَهِيَّةٍ، وَتَشْرَبُ الْحَليبَ الطّازَجَ...</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	كَمْ تَعَثَّرَتْ لينُ وَوَقَعَتْ وَهِيَ تَتَسَلَّقُ الْجِلالَ خَلْفَ فادي! وَكَمْ رافَقَتْهُ إِلى بَيْتِ خالَتِهِ أُمِّ هاني</a:t>
            </a:r>
            <a:r>
              <a:rPr lang="en-GB" sz="3600" dirty="0">
                <a:solidFill>
                  <a:schemeClr val="tx1">
                    <a:lumMod val="65000"/>
                    <a:lumOff val="35000"/>
                  </a:schemeClr>
                </a:solidFill>
              </a:rPr>
              <a:t> </a:t>
            </a:r>
            <a:r>
              <a:rPr lang="ar-LB" sz="3600" dirty="0">
                <a:solidFill>
                  <a:schemeClr val="tx1">
                    <a:lumMod val="65000"/>
                    <a:lumOff val="35000"/>
                  </a:schemeClr>
                </a:solidFill>
              </a:rPr>
              <a:t>لِصُنْعِ 	مَناقيشِ </a:t>
            </a:r>
            <a:r>
              <a:rPr lang="ar-LB" sz="3600" dirty="0" err="1">
                <a:solidFill>
                  <a:schemeClr val="tx1">
                    <a:lumMod val="65000"/>
                    <a:lumOff val="35000"/>
                  </a:schemeClr>
                </a:solidFill>
              </a:rPr>
              <a:t>الْمَرْقوقِ</a:t>
            </a:r>
            <a:r>
              <a:rPr lang="ar-LB" sz="3600" dirty="0">
                <a:solidFill>
                  <a:schemeClr val="tx1">
                    <a:lumMod val="65000"/>
                    <a:lumOff val="35000"/>
                  </a:schemeClr>
                </a:solidFill>
              </a:rPr>
              <a:t> اللَّذيذَةِ!</a:t>
            </a:r>
            <a:endParaRPr lang="en-US" sz="3600" dirty="0">
              <a:solidFill>
                <a:schemeClr val="tx1">
                  <a:lumMod val="65000"/>
                  <a:lumOff val="35000"/>
                </a:schemeClr>
              </a:solidFill>
            </a:endParaRPr>
          </a:p>
        </p:txBody>
      </p:sp>
      <p:sp>
        <p:nvSpPr>
          <p:cNvPr id="6" name="TextBox 5">
            <a:extLst>
              <a:ext uri="{FF2B5EF4-FFF2-40B4-BE49-F238E27FC236}">
                <a16:creationId xmlns:a16="http://schemas.microsoft.com/office/drawing/2014/main" id="{CEC703BF-9A11-4C98-92AE-DE8CF6B49916}"/>
              </a:ext>
            </a:extLst>
          </p:cNvPr>
          <p:cNvSpPr txBox="1"/>
          <p:nvPr/>
        </p:nvSpPr>
        <p:spPr>
          <a:xfrm>
            <a:off x="578428" y="5159073"/>
            <a:ext cx="3563752" cy="1569660"/>
          </a:xfrm>
          <a:prstGeom prst="rect">
            <a:avLst/>
          </a:prstGeom>
          <a:solidFill>
            <a:schemeClr val="accent6">
              <a:lumMod val="20000"/>
              <a:lumOff val="80000"/>
            </a:schemeClr>
          </a:solidFill>
          <a:ln>
            <a:noFill/>
          </a:ln>
        </p:spPr>
        <p:txBody>
          <a:bodyPr wrap="square" rtlCol="0">
            <a:spAutoFit/>
          </a:bodyPr>
          <a:lstStyle/>
          <a:p>
            <a:pPr algn="r" rtl="1"/>
            <a:r>
              <a:rPr lang="ar-LB" sz="2400" b="1" dirty="0"/>
              <a:t>قاموسُ الْمَعاني</a:t>
            </a:r>
          </a:p>
          <a:p>
            <a:pPr algn="r" rtl="1"/>
            <a:r>
              <a:rPr lang="ar-LB" sz="2400" dirty="0">
                <a:solidFill>
                  <a:srgbClr val="C00000"/>
                </a:solidFill>
              </a:rPr>
              <a:t>تَوالَتْ</a:t>
            </a:r>
            <a:r>
              <a:rPr lang="ar-LB" sz="2400" dirty="0"/>
              <a:t> = مَرَّت</a:t>
            </a:r>
          </a:p>
          <a:p>
            <a:pPr algn="r" rtl="1"/>
            <a:r>
              <a:rPr lang="ar-LB" sz="2400" dirty="0">
                <a:solidFill>
                  <a:srgbClr val="C00000"/>
                </a:solidFill>
              </a:rPr>
              <a:t>النَّدِيَّةِ</a:t>
            </a:r>
            <a:r>
              <a:rPr lang="ar-LB" sz="2400" dirty="0"/>
              <a:t> =  الرَّطِبَةِ</a:t>
            </a:r>
          </a:p>
          <a:p>
            <a:pPr algn="r" rtl="1"/>
            <a:r>
              <a:rPr lang="ar-LB" sz="2400" dirty="0">
                <a:solidFill>
                  <a:srgbClr val="C00000"/>
                </a:solidFill>
              </a:rPr>
              <a:t>تَعَثَّرَتْ</a:t>
            </a:r>
            <a:r>
              <a:rPr lang="ar-LB" sz="2400" dirty="0"/>
              <a:t> = زَلَّتْ قَدَمَها.</a:t>
            </a:r>
            <a:endParaRPr lang="en-US" sz="2400" dirty="0"/>
          </a:p>
        </p:txBody>
      </p:sp>
      <p:sp>
        <p:nvSpPr>
          <p:cNvPr id="2" name="Content Placeholder 2">
            <a:extLst>
              <a:ext uri="{FF2B5EF4-FFF2-40B4-BE49-F238E27FC236}">
                <a16:creationId xmlns:a16="http://schemas.microsoft.com/office/drawing/2014/main" id="{24DC3D40-A764-3E56-9B25-6F19CA0DAE87}"/>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38469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 ما مَعْنى تَوالَتِ الْأَيّامُ؟ </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5324648" y="1789889"/>
            <a:ext cx="6630891"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تَتابَعَتِ الْأَيّامُ.</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070896" y="281909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اِنْقَضَتِ الْأَيّامُ.</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5643304" y="3848300"/>
            <a:ext cx="6319956"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تَباعَدَتِ الْأَيّامُ.</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130076" y="1776870"/>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096432" y="291289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096429" y="395129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Tree>
    <p:custDataLst>
      <p:tags r:id="rId1"/>
    </p:custDataLst>
    <p:extLst>
      <p:ext uri="{BB962C8B-B14F-4D97-AF65-F5344CB8AC3E}">
        <p14:creationId xmlns:p14="http://schemas.microsoft.com/office/powerpoint/2010/main" val="278352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3" presetClass="emph" presetSubtype="2" fill="hold" grpId="1" nodeType="withEffect">
                                  <p:stCondLst>
                                    <p:cond delay="0"/>
                                  </p:stCondLst>
                                  <p:childTnLst>
                                    <p:animClr clrSpc="rgb" dir="cw">
                                      <p:cBhvr override="childStyle">
                                        <p:cTn id="37" dur="500" fill="hold"/>
                                        <p:tgtEl>
                                          <p:spTgt spid="12">
                                            <p:txEl>
                                              <p:pRg st="0" end="0"/>
                                            </p:txEl>
                                          </p:spTgt>
                                        </p:tgtEl>
                                        <p:attrNameLst>
                                          <p:attrName>style.color</p:attrName>
                                        </p:attrNameLst>
                                      </p:cBhvr>
                                      <p:to>
                                        <a:srgbClr val="74C274"/>
                                      </p:to>
                                    </p:animClr>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2" grpId="1" build="allAtOnce"/>
      <p:bldP spid="13" grpId="0" build="p"/>
      <p:bldP spid="1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EFA55129-9F4C-474D-A3CB-261DDAA04D22}"/>
              </a:ext>
            </a:extLst>
          </p:cNvPr>
          <p:cNvCxnSpPr>
            <a:cxnSpLocks/>
            <a:stCxn id="18" idx="6"/>
            <a:endCxn id="25" idx="2"/>
          </p:cNvCxnSpPr>
          <p:nvPr/>
        </p:nvCxnSpPr>
        <p:spPr>
          <a:xfrm flipV="1">
            <a:off x="4677843" y="3041952"/>
            <a:ext cx="2784750" cy="1173813"/>
          </a:xfrm>
          <a:prstGeom prst="line">
            <a:avLst/>
          </a:prstGeom>
          <a:ln w="38100">
            <a:solidFill>
              <a:srgbClr val="74C274"/>
            </a:soli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9608282-15EA-4D6A-ACA6-9D3A08F5B769}"/>
              </a:ext>
            </a:extLst>
          </p:cNvPr>
          <p:cNvCxnSpPr>
            <a:cxnSpLocks/>
            <a:stCxn id="17" idx="6"/>
            <a:endCxn id="26" idx="2"/>
          </p:cNvCxnSpPr>
          <p:nvPr/>
        </p:nvCxnSpPr>
        <p:spPr>
          <a:xfrm>
            <a:off x="4677843" y="3041952"/>
            <a:ext cx="2784750" cy="1173813"/>
          </a:xfrm>
          <a:prstGeom prst="line">
            <a:avLst/>
          </a:prstGeom>
          <a:ln w="38100">
            <a:solidFill>
              <a:srgbClr val="74C274"/>
            </a:soli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F307FFF-124F-48BD-9E9E-DDADCA2A7F16}"/>
              </a:ext>
            </a:extLst>
          </p:cNvPr>
          <p:cNvCxnSpPr>
            <a:cxnSpLocks/>
            <a:stCxn id="19" idx="6"/>
            <a:endCxn id="27" idx="2"/>
          </p:cNvCxnSpPr>
          <p:nvPr/>
        </p:nvCxnSpPr>
        <p:spPr>
          <a:xfrm>
            <a:off x="4677843" y="5389578"/>
            <a:ext cx="2784750" cy="0"/>
          </a:xfrm>
          <a:prstGeom prst="line">
            <a:avLst/>
          </a:prstGeom>
          <a:ln w="38100">
            <a:solidFill>
              <a:srgbClr val="74C274"/>
            </a:solidFill>
          </a:ln>
          <a:effec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CAD4745-329A-45E8-86E1-479A63CFF4EA}"/>
              </a:ext>
            </a:extLst>
          </p:cNvPr>
          <p:cNvSpPr>
            <a:spLocks noGrp="1"/>
          </p:cNvSpPr>
          <p:nvPr>
            <p:ph sz="quarter" idx="10"/>
          </p:nvPr>
        </p:nvSpPr>
        <p:spPr/>
        <p:txBody>
          <a:bodyPr/>
          <a:lstStyle/>
          <a:p>
            <a:r>
              <a:rPr lang="ar-LB"/>
              <a:t>كَيْفَ أَصْبَحَتْ لينُ مِثْلَ أَهْلِ الْقَرْيَةِ؟ </a:t>
            </a:r>
          </a:p>
        </p:txBody>
      </p:sp>
      <p:sp>
        <p:nvSpPr>
          <p:cNvPr id="9" name="Rectangle 8">
            <a:extLst>
              <a:ext uri="{FF2B5EF4-FFF2-40B4-BE49-F238E27FC236}">
                <a16:creationId xmlns:a16="http://schemas.microsoft.com/office/drawing/2014/main" id="{3819EDD7-5A8D-499D-A9CE-71677F231E3C}"/>
              </a:ext>
            </a:extLst>
          </p:cNvPr>
          <p:cNvSpPr/>
          <p:nvPr/>
        </p:nvSpPr>
        <p:spPr>
          <a:xfrm>
            <a:off x="1565750" y="2554481"/>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الْجِلالَ</a:t>
            </a:r>
            <a:endParaRPr lang="fr-FR" sz="3600">
              <a:solidFill>
                <a:schemeClr val="tx1">
                  <a:lumMod val="65000"/>
                  <a:lumOff val="35000"/>
                </a:schemeClr>
              </a:solidFill>
            </a:endParaRPr>
          </a:p>
        </p:txBody>
      </p:sp>
      <p:sp>
        <p:nvSpPr>
          <p:cNvPr id="10" name="Rectangle 9">
            <a:extLst>
              <a:ext uri="{FF2B5EF4-FFF2-40B4-BE49-F238E27FC236}">
                <a16:creationId xmlns:a16="http://schemas.microsoft.com/office/drawing/2014/main" id="{D049A2E9-A29D-4C16-BC10-31D03ABA917C}"/>
              </a:ext>
            </a:extLst>
          </p:cNvPr>
          <p:cNvSpPr/>
          <p:nvPr/>
        </p:nvSpPr>
        <p:spPr>
          <a:xfrm>
            <a:off x="1565750" y="3720569"/>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 الْخُضْرَواتِ وَالْفاكِهَةَ</a:t>
            </a:r>
          </a:p>
        </p:txBody>
      </p:sp>
      <p:sp>
        <p:nvSpPr>
          <p:cNvPr id="11" name="Rectangle 10">
            <a:extLst>
              <a:ext uri="{FF2B5EF4-FFF2-40B4-BE49-F238E27FC236}">
                <a16:creationId xmlns:a16="http://schemas.microsoft.com/office/drawing/2014/main" id="{BA02AC15-6CA8-4A23-B196-AB933A925CC8}"/>
              </a:ext>
            </a:extLst>
          </p:cNvPr>
          <p:cNvSpPr/>
          <p:nvPr/>
        </p:nvSpPr>
        <p:spPr>
          <a:xfrm>
            <a:off x="1565750" y="4886658"/>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 الْحَليبَ الطّازَجَ</a:t>
            </a:r>
          </a:p>
        </p:txBody>
      </p:sp>
      <p:sp>
        <p:nvSpPr>
          <p:cNvPr id="13" name="تقطف">
            <a:extLst>
              <a:ext uri="{FF2B5EF4-FFF2-40B4-BE49-F238E27FC236}">
                <a16:creationId xmlns:a16="http://schemas.microsoft.com/office/drawing/2014/main" id="{92D02378-BF4E-43BF-B380-D15F083CB15E}"/>
              </a:ext>
            </a:extLst>
          </p:cNvPr>
          <p:cNvSpPr/>
          <p:nvPr/>
        </p:nvSpPr>
        <p:spPr>
          <a:xfrm>
            <a:off x="7883050" y="2531307"/>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kern="1200" baseline="0">
                <a:solidFill>
                  <a:schemeClr val="tx1">
                    <a:lumMod val="65000"/>
                    <a:lumOff val="35000"/>
                  </a:schemeClr>
                </a:solidFill>
                <a:latin typeface="Adobe Arabic" panose="02040503050201090203" pitchFamily="18" charset="-78"/>
                <a:ea typeface="+mn-ea"/>
                <a:cs typeface="Adobe Arabic" panose="02040503050201090203" pitchFamily="18" charset="-78"/>
              </a:rPr>
              <a:t>تَقْطُفُ</a:t>
            </a:r>
            <a:endParaRPr lang="fr-FR" sz="3600">
              <a:solidFill>
                <a:schemeClr val="tx1">
                  <a:lumMod val="65000"/>
                  <a:lumOff val="35000"/>
                </a:schemeClr>
              </a:solidFill>
            </a:endParaRPr>
          </a:p>
        </p:txBody>
      </p:sp>
      <p:sp>
        <p:nvSpPr>
          <p:cNvPr id="14" name="تتسلق">
            <a:extLst>
              <a:ext uri="{FF2B5EF4-FFF2-40B4-BE49-F238E27FC236}">
                <a16:creationId xmlns:a16="http://schemas.microsoft.com/office/drawing/2014/main" id="{A2D42D18-C972-4657-B711-49F7F4D3DD5F}"/>
              </a:ext>
            </a:extLst>
          </p:cNvPr>
          <p:cNvSpPr/>
          <p:nvPr/>
        </p:nvSpPr>
        <p:spPr>
          <a:xfrm>
            <a:off x="7883050" y="3697395"/>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تَتَسَلَّقُ</a:t>
            </a:r>
            <a:endParaRPr lang="fr-FR" sz="3600">
              <a:solidFill>
                <a:schemeClr val="tx1">
                  <a:lumMod val="65000"/>
                  <a:lumOff val="35000"/>
                </a:schemeClr>
              </a:solidFill>
            </a:endParaRPr>
          </a:p>
        </p:txBody>
      </p:sp>
      <p:sp>
        <p:nvSpPr>
          <p:cNvPr id="15" name="تشرب">
            <a:extLst>
              <a:ext uri="{FF2B5EF4-FFF2-40B4-BE49-F238E27FC236}">
                <a16:creationId xmlns:a16="http://schemas.microsoft.com/office/drawing/2014/main" id="{B81B105B-9272-40B2-A1F4-1F1D12E952C6}"/>
              </a:ext>
            </a:extLst>
          </p:cNvPr>
          <p:cNvSpPr/>
          <p:nvPr/>
        </p:nvSpPr>
        <p:spPr>
          <a:xfrm>
            <a:off x="7883050" y="4863484"/>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a:solidFill>
                  <a:schemeClr val="tx1">
                    <a:lumMod val="65000"/>
                    <a:lumOff val="35000"/>
                  </a:schemeClr>
                </a:solidFill>
                <a:latin typeface="Adobe Arabic" panose="02040503050201090203" pitchFamily="18" charset="-78"/>
                <a:cs typeface="Adobe Arabic" panose="02040503050201090203" pitchFamily="18" charset="-78"/>
              </a:rPr>
              <a:t>تَشْرَبُ</a:t>
            </a:r>
            <a:endParaRPr lang="fr-FR" sz="3600">
              <a:solidFill>
                <a:schemeClr val="tx1">
                  <a:lumMod val="65000"/>
                  <a:lumOff val="35000"/>
                </a:schemeClr>
              </a:solidFill>
            </a:endParaRPr>
          </a:p>
        </p:txBody>
      </p:sp>
      <p:sp>
        <p:nvSpPr>
          <p:cNvPr id="17" name="Oval 16">
            <a:extLst>
              <a:ext uri="{FF2B5EF4-FFF2-40B4-BE49-F238E27FC236}">
                <a16:creationId xmlns:a16="http://schemas.microsoft.com/office/drawing/2014/main" id="{04B50E99-8A51-4C83-85AD-8B75F8D4CFAD}"/>
              </a:ext>
            </a:extLst>
          </p:cNvPr>
          <p:cNvSpPr/>
          <p:nvPr/>
        </p:nvSpPr>
        <p:spPr>
          <a:xfrm>
            <a:off x="4403523" y="2904792"/>
            <a:ext cx="274320" cy="274320"/>
          </a:xfrm>
          <a:prstGeom prst="ellipse">
            <a:avLst/>
          </a:prstGeom>
          <a:solidFill>
            <a:srgbClr val="658DCD"/>
          </a:solid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val 17">
            <a:extLst>
              <a:ext uri="{FF2B5EF4-FFF2-40B4-BE49-F238E27FC236}">
                <a16:creationId xmlns:a16="http://schemas.microsoft.com/office/drawing/2014/main" id="{31621ABD-ADE0-45A3-AAFC-36ACA6D39818}"/>
              </a:ext>
            </a:extLst>
          </p:cNvPr>
          <p:cNvSpPr/>
          <p:nvPr/>
        </p:nvSpPr>
        <p:spPr>
          <a:xfrm>
            <a:off x="4403523" y="4078605"/>
            <a:ext cx="274320" cy="274320"/>
          </a:xfrm>
          <a:prstGeom prst="ellipse">
            <a:avLst/>
          </a:prstGeom>
          <a:solidFill>
            <a:srgbClr val="658DCD"/>
          </a:solid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val 18">
            <a:extLst>
              <a:ext uri="{FF2B5EF4-FFF2-40B4-BE49-F238E27FC236}">
                <a16:creationId xmlns:a16="http://schemas.microsoft.com/office/drawing/2014/main" id="{F6D4EACE-4F98-43D8-B29C-8D26430C8C47}"/>
              </a:ext>
            </a:extLst>
          </p:cNvPr>
          <p:cNvSpPr/>
          <p:nvPr/>
        </p:nvSpPr>
        <p:spPr>
          <a:xfrm>
            <a:off x="4403523" y="5252418"/>
            <a:ext cx="274320" cy="274320"/>
          </a:xfrm>
          <a:prstGeom prst="ellipse">
            <a:avLst/>
          </a:prstGeom>
          <a:solidFill>
            <a:srgbClr val="658DCD"/>
          </a:solid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Oval 24">
            <a:extLst>
              <a:ext uri="{FF2B5EF4-FFF2-40B4-BE49-F238E27FC236}">
                <a16:creationId xmlns:a16="http://schemas.microsoft.com/office/drawing/2014/main" id="{2F1EEBB9-3995-4275-9191-AC035F67352A}"/>
              </a:ext>
            </a:extLst>
          </p:cNvPr>
          <p:cNvSpPr/>
          <p:nvPr/>
        </p:nvSpPr>
        <p:spPr>
          <a:xfrm>
            <a:off x="7462593" y="2904792"/>
            <a:ext cx="274320" cy="274320"/>
          </a:xfrm>
          <a:prstGeom prst="ellipse">
            <a:avLst/>
          </a:prstGeom>
          <a:solidFill>
            <a:srgbClr val="658DCD"/>
          </a:solid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val 25">
            <a:extLst>
              <a:ext uri="{FF2B5EF4-FFF2-40B4-BE49-F238E27FC236}">
                <a16:creationId xmlns:a16="http://schemas.microsoft.com/office/drawing/2014/main" id="{7572A56F-621D-41EB-BFB3-C640EF33693C}"/>
              </a:ext>
            </a:extLst>
          </p:cNvPr>
          <p:cNvSpPr/>
          <p:nvPr/>
        </p:nvSpPr>
        <p:spPr>
          <a:xfrm>
            <a:off x="7462593" y="4078605"/>
            <a:ext cx="274320" cy="274320"/>
          </a:xfrm>
          <a:prstGeom prst="ellipse">
            <a:avLst/>
          </a:prstGeom>
          <a:solidFill>
            <a:srgbClr val="658DCD"/>
          </a:solid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a:extLst>
              <a:ext uri="{FF2B5EF4-FFF2-40B4-BE49-F238E27FC236}">
                <a16:creationId xmlns:a16="http://schemas.microsoft.com/office/drawing/2014/main" id="{86BFBDE7-B83C-412F-9BBA-04DB70790B33}"/>
              </a:ext>
            </a:extLst>
          </p:cNvPr>
          <p:cNvSpPr/>
          <p:nvPr/>
        </p:nvSpPr>
        <p:spPr>
          <a:xfrm>
            <a:off x="7462593" y="5252418"/>
            <a:ext cx="274320" cy="274320"/>
          </a:xfrm>
          <a:prstGeom prst="ellipse">
            <a:avLst/>
          </a:prstGeom>
          <a:solidFill>
            <a:srgbClr val="658DCD"/>
          </a:solid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Content Placeholder 2">
            <a:extLst>
              <a:ext uri="{FF2B5EF4-FFF2-40B4-BE49-F238E27FC236}">
                <a16:creationId xmlns:a16="http://schemas.microsoft.com/office/drawing/2014/main" id="{34811B4C-C8E6-4E2C-9FAB-5DB7152E21BF}"/>
              </a:ext>
            </a:extLst>
          </p:cNvPr>
          <p:cNvSpPr txBox="1">
            <a:spLocks/>
          </p:cNvSpPr>
          <p:nvPr/>
        </p:nvSpPr>
        <p:spPr>
          <a:xfrm>
            <a:off x="-1" y="1207489"/>
            <a:ext cx="12192000" cy="640080"/>
          </a:xfrm>
          <a:prstGeom prst="rect">
            <a:avLst/>
          </a:prstGeom>
          <a:solidFill>
            <a:srgbClr val="658DCD">
              <a:alpha val="50196"/>
            </a:srgbClr>
          </a:solidFill>
          <a:ln>
            <a:noFill/>
          </a:ln>
        </p:spPr>
        <p:txBody>
          <a:bodyPr vert="horz" lIns="0" tIns="0" rIns="640080" bIns="0" rtlCol="0" anchor="ctr" anchorCtr="0">
            <a:noAutofit/>
          </a:bodyPr>
          <a:lstStyle>
            <a:lvl1pPr marL="0" indent="0" algn="r" defTabSz="914400" rtl="1" eaLnBrk="1" latinLnBrk="0" hangingPunct="1">
              <a:lnSpc>
                <a:spcPct val="100000"/>
              </a:lnSpc>
              <a:spcBef>
                <a:spcPts val="0"/>
              </a:spcBef>
              <a:buFont typeface="Arial" panose="020B0604020202020204" pitchFamily="34" charset="0"/>
              <a:buNone/>
              <a:defRPr sz="36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LB">
                <a:solidFill>
                  <a:schemeClr val="tx1">
                    <a:lumMod val="65000"/>
                    <a:lumOff val="35000"/>
                  </a:schemeClr>
                </a:solidFill>
              </a:rPr>
              <a:t>أَرْبُطُ الْعِباراتِ لِأَحْصَلَ عَلى إِجاباتٍ صَحيحَةٍ</a:t>
            </a:r>
            <a:r>
              <a:rPr lang="en-US">
                <a:solidFill>
                  <a:schemeClr val="tx1">
                    <a:lumMod val="65000"/>
                    <a:lumOff val="35000"/>
                  </a:schemeClr>
                </a:solidFill>
              </a:rPr>
              <a:t>:</a:t>
            </a:r>
            <a:endParaRPr lang="ar-LB">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4757506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childTnLst>
                    </p:cTn>
                  </p:par>
                </p:childTnLst>
              </p:cTn>
              <p:nextCondLst>
                <p:cond evt="onClick" delay="0">
                  <p:tgtEl>
                    <p:spTgt spid="13"/>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right)">
                                      <p:cBhvr>
                                        <p:cTn id="13" dur="500"/>
                                        <p:tgtEl>
                                          <p:spTgt spid="29"/>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500"/>
                                        <p:tgtEl>
                                          <p:spTgt spid="32"/>
                                        </p:tgtEl>
                                      </p:cBhvr>
                                    </p:animEffect>
                                  </p:childTnLst>
                                </p:cTn>
                              </p:par>
                            </p:childTnLst>
                          </p:cTn>
                        </p:par>
                      </p:childTnLst>
                    </p:cTn>
                  </p:par>
                </p:childTnLst>
              </p:cTn>
              <p:nextCondLst>
                <p:cond evt="onClick" delay="0">
                  <p:tgtEl>
                    <p:spTgt spid="1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69138" y="1524000"/>
            <a:ext cx="10406553" cy="4174812"/>
          </a:xfrm>
        </p:spPr>
        <p:txBody>
          <a:bodyPr>
            <a:noAutofit/>
          </a:bodyPr>
          <a:lstStyle/>
          <a:p>
            <a:pPr marL="310896" lvl="2" indent="0" algn="r" rtl="1">
              <a:lnSpc>
                <a:spcPct val="120000"/>
              </a:lnSpc>
              <a:spcBef>
                <a:spcPts val="600"/>
              </a:spcBef>
              <a:spcAft>
                <a:spcPts val="600"/>
              </a:spcAft>
              <a:buNone/>
            </a:pPr>
            <a:r>
              <a:rPr lang="ar-LB" sz="3600" dirty="0">
                <a:solidFill>
                  <a:schemeClr val="tx1">
                    <a:lumMod val="65000"/>
                    <a:lumOff val="35000"/>
                  </a:schemeClr>
                </a:solidFill>
              </a:rPr>
              <a:t>مَضى الصَّيْفُ، وَوَقَفَ فاديَ أَمامَ بابِ الدّارِ، يُوَدِّعُ لينَ، وَهِيَ تَرْكَبُ سَيّارَةَ والِدِها في طَريقِ الْعَوْدَةِ إِلى بَيْروتَ.</a:t>
            </a:r>
          </a:p>
          <a:p>
            <a:pPr marL="339725" lvl="2" indent="0" algn="r" rtl="1">
              <a:lnSpc>
                <a:spcPct val="120000"/>
              </a:lnSpc>
              <a:spcBef>
                <a:spcPts val="600"/>
              </a:spcBef>
              <a:spcAft>
                <a:spcPts val="600"/>
              </a:spcAft>
              <a:buNone/>
            </a:pPr>
            <a:r>
              <a:rPr lang="ar-LB" sz="3600" dirty="0">
                <a:solidFill>
                  <a:schemeClr val="tx1">
                    <a:lumMod val="65000"/>
                    <a:lumOff val="35000"/>
                  </a:schemeClr>
                </a:solidFill>
              </a:rPr>
              <a:t>-"لا تَنْسَ يا فاديَ أَنْ تَهْتَمَّ بِشَجَرَتي الصَّغيرَةِ".</a:t>
            </a:r>
          </a:p>
          <a:p>
            <a:pPr marL="339725" lvl="2" indent="0" algn="r" rtl="1">
              <a:lnSpc>
                <a:spcPct val="120000"/>
              </a:lnSpc>
              <a:spcBef>
                <a:spcPts val="600"/>
              </a:spcBef>
              <a:spcAft>
                <a:spcPts val="600"/>
              </a:spcAft>
              <a:buNone/>
            </a:pPr>
            <a:r>
              <a:rPr lang="ar-LB" sz="3600" dirty="0">
                <a:solidFill>
                  <a:schemeClr val="tx1">
                    <a:lumMod val="65000"/>
                    <a:lumOff val="35000"/>
                  </a:schemeClr>
                </a:solidFill>
              </a:rPr>
              <a:t>-"وَأَنْتِ يا لينُ اِهْتَمّي بِالْكَنارِيِّ الَّذي أُحِبُّ". </a:t>
            </a:r>
          </a:p>
          <a:p>
            <a:pPr marL="339725" lvl="2" indent="0" algn="r" rtl="1">
              <a:lnSpc>
                <a:spcPct val="120000"/>
              </a:lnSpc>
              <a:spcBef>
                <a:spcPts val="600"/>
              </a:spcBef>
              <a:spcAft>
                <a:spcPts val="600"/>
              </a:spcAft>
              <a:buNone/>
            </a:pPr>
            <a:r>
              <a:rPr lang="ar-LB" sz="3600" dirty="0">
                <a:solidFill>
                  <a:schemeClr val="tx1">
                    <a:lumMod val="65000"/>
                    <a:lumOff val="35000"/>
                  </a:schemeClr>
                </a:solidFill>
              </a:rPr>
              <a:t>-"إِلى اللِّقاءِ يا فاديَ". </a:t>
            </a:r>
          </a:p>
          <a:p>
            <a:pPr marL="339725" lvl="2" indent="0" algn="r" rtl="1">
              <a:lnSpc>
                <a:spcPct val="120000"/>
              </a:lnSpc>
              <a:spcBef>
                <a:spcPts val="600"/>
              </a:spcBef>
              <a:spcAft>
                <a:spcPts val="600"/>
              </a:spcAft>
              <a:buNone/>
            </a:pPr>
            <a:r>
              <a:rPr lang="ar-LB" sz="3600" dirty="0">
                <a:solidFill>
                  <a:schemeClr val="tx1">
                    <a:lumMod val="65000"/>
                    <a:lumOff val="35000"/>
                  </a:schemeClr>
                </a:solidFill>
              </a:rPr>
              <a:t>-"إلى اللِّقاءِ قريبًا".  </a:t>
            </a:r>
            <a:endParaRPr lang="en-US" sz="3600" dirty="0">
              <a:solidFill>
                <a:schemeClr val="tx1">
                  <a:lumMod val="65000"/>
                  <a:lumOff val="35000"/>
                </a:schemeClr>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717" y="2672328"/>
            <a:ext cx="5016283" cy="2592026"/>
          </a:xfrm>
          <a:prstGeom prst="rect">
            <a:avLst/>
          </a:prstGeom>
        </p:spPr>
      </p:pic>
      <p:sp>
        <p:nvSpPr>
          <p:cNvPr id="4" name="Content Placeholder 2">
            <a:extLst>
              <a:ext uri="{FF2B5EF4-FFF2-40B4-BE49-F238E27FC236}">
                <a16:creationId xmlns:a16="http://schemas.microsoft.com/office/drawing/2014/main" id="{9D344D2C-3B18-5CA8-1293-86F434EFF21C}"/>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410568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D99BF1E-4FCE-4B0C-BAAF-E540B8AAA49E}"/>
              </a:ext>
            </a:extLst>
          </p:cNvPr>
          <p:cNvSpPr txBox="1">
            <a:spLocks/>
          </p:cNvSpPr>
          <p:nvPr/>
        </p:nvSpPr>
        <p:spPr>
          <a:xfrm>
            <a:off x="178905" y="1225926"/>
            <a:ext cx="11834189" cy="47980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ctr" rtl="1">
              <a:lnSpc>
                <a:spcPct val="150000"/>
              </a:lnSpc>
              <a:buNone/>
            </a:pPr>
            <a:r>
              <a:rPr lang="ar-LB" sz="2800" dirty="0">
                <a:solidFill>
                  <a:schemeClr val="tx1">
                    <a:lumMod val="65000"/>
                    <a:lumOff val="35000"/>
                  </a:schemeClr>
                </a:solidFill>
              </a:rPr>
              <a:t>	</a:t>
            </a:r>
            <a:r>
              <a:rPr lang="ar-LB" sz="3600" b="1" dirty="0">
                <a:solidFill>
                  <a:schemeClr val="tx1">
                    <a:lumMod val="65000"/>
                    <a:lumOff val="35000"/>
                  </a:schemeClr>
                </a:solidFill>
                <a:latin typeface="Adobe Arabic" panose="02040503050201020203" pitchFamily="18" charset="-78"/>
                <a:cs typeface="Adobe Arabic" panose="02040503050201020203" pitchFamily="18" charset="-78"/>
              </a:rPr>
              <a:t>ظِلّي وَصاحِبي</a:t>
            </a:r>
            <a:endParaRPr lang="en-US" sz="3600" b="1" dirty="0">
              <a:solidFill>
                <a:schemeClr val="tx1">
                  <a:lumMod val="65000"/>
                  <a:lumOff val="35000"/>
                </a:schemeClr>
              </a:solidFill>
              <a:latin typeface="Adobe Arabic" panose="02040503050201020203" pitchFamily="18" charset="-78"/>
              <a:cs typeface="Adobe Arabic" panose="02040503050201020203" pitchFamily="18" charset="-78"/>
            </a:endParaRPr>
          </a:p>
          <a:p>
            <a:pPr marL="457200" lvl="1" indent="0" algn="r" rtl="1">
              <a:lnSpc>
                <a:spcPct val="120000"/>
              </a:lnSpc>
              <a:spcBef>
                <a:spcPts val="600"/>
              </a:spcBef>
              <a:buNone/>
            </a:pPr>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حَمَلَتْ لينُ كُرَتَها الْمُلَوَّنَةَ، وَخَرَجَتْ في الصَّباحِ الْباكِرِ نَحْوَ بُسْتانٍ قَريبٍ. في الطَّريقِ، رَمَتْ لينُ الْكُرَةَ أَرْضًا، وَبَدَأَتْ تَدْفَعُها بِقَدَمِها وَتَرْكُضُ خَلْفَها. </a:t>
            </a:r>
          </a:p>
          <a:p>
            <a:pPr marL="457200" lvl="1" indent="0" algn="r" rtl="1">
              <a:lnSpc>
                <a:spcPct val="120000"/>
              </a:lnSpc>
              <a:spcBef>
                <a:spcPts val="600"/>
              </a:spcBef>
              <a:buNone/>
            </a:pPr>
            <a:r>
              <a:rPr lang="ar-LB" sz="3600" dirty="0">
                <a:solidFill>
                  <a:schemeClr val="tx1">
                    <a:lumMod val="65000"/>
                    <a:lumOff val="35000"/>
                  </a:schemeClr>
                </a:solidFill>
                <a:latin typeface="Adobe Arabic" panose="02040503050201020203" pitchFamily="18" charset="-78"/>
                <a:cs typeface="Adobe Arabic" panose="02040503050201020203" pitchFamily="18" charset="-78"/>
              </a:rPr>
              <a:t>فَجْأَةً! تَوَقَّفَتْ وَتَلَفَّتَتْ حَوْلَها؛ لا أَحَدَ في الطَّريق!</a:t>
            </a:r>
          </a:p>
          <a:p>
            <a:pPr marL="457200" lvl="1" indent="0" algn="r" rtl="1">
              <a:lnSpc>
                <a:spcPct val="150000"/>
              </a:lnSpc>
              <a:buFont typeface="Arial" panose="020B0604020202020204" pitchFamily="34" charset="0"/>
              <a:buNone/>
            </a:pPr>
            <a:r>
              <a:rPr lang="ar-LB" sz="3600" dirty="0">
                <a:solidFill>
                  <a:schemeClr val="tx1">
                    <a:lumMod val="65000"/>
                    <a:lumOff val="35000"/>
                  </a:schemeClr>
                </a:solidFill>
                <a:latin typeface="Adobe Arabic" panose="02040503050201020203" pitchFamily="18" charset="-78"/>
                <a:cs typeface="Adobe Arabic" panose="02040503050201020203" pitchFamily="18" charset="-78"/>
              </a:rPr>
              <a:t>	</a:t>
            </a:r>
          </a:p>
        </p:txBody>
      </p:sp>
      <p:sp>
        <p:nvSpPr>
          <p:cNvPr id="2" name="Content Placeholder 1">
            <a:extLst>
              <a:ext uri="{FF2B5EF4-FFF2-40B4-BE49-F238E27FC236}">
                <a16:creationId xmlns:a16="http://schemas.microsoft.com/office/drawing/2014/main" id="{E639CC59-1234-4C7A-A128-9D269DF468DD}"/>
              </a:ext>
            </a:extLst>
          </p:cNvPr>
          <p:cNvSpPr>
            <a:spLocks noGrp="1"/>
          </p:cNvSpPr>
          <p:nvPr>
            <p:ph sz="quarter" idx="10"/>
          </p:nvPr>
        </p:nvSpPr>
        <p:spPr/>
        <p:txBody>
          <a:bodyPr/>
          <a:lstStyle/>
          <a:p>
            <a:r>
              <a:rPr lang="ar-LB"/>
              <a:t>قِراءَةٌ صامِتَةٌ قَبْلَ الْإِجابَةِ عَنِ الْأَسْئِلَةِ:</a:t>
            </a:r>
          </a:p>
        </p:txBody>
      </p:sp>
    </p:spTree>
    <p:custDataLst>
      <p:tags r:id="rId1"/>
    </p:custDataLst>
    <p:extLst>
      <p:ext uri="{BB962C8B-B14F-4D97-AF65-F5344CB8AC3E}">
        <p14:creationId xmlns:p14="http://schemas.microsoft.com/office/powerpoint/2010/main" val="2310701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D99BF1E-4FCE-4B0C-BAAF-E540B8AAA49E}"/>
              </a:ext>
            </a:extLst>
          </p:cNvPr>
          <p:cNvSpPr txBox="1">
            <a:spLocks/>
          </p:cNvSpPr>
          <p:nvPr/>
        </p:nvSpPr>
        <p:spPr>
          <a:xfrm>
            <a:off x="41910" y="1367790"/>
            <a:ext cx="11753850" cy="47980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016" lvl="1" indent="0" algn="ctr" rtl="1">
              <a:lnSpc>
                <a:spcPct val="150000"/>
              </a:lnSpc>
              <a:buFont typeface="Arial" panose="020B0604020202020204" pitchFamily="34" charset="0"/>
              <a:buNone/>
            </a:pPr>
            <a:r>
              <a:rPr lang="ar-LB">
                <a:solidFill>
                  <a:schemeClr val="tx1">
                    <a:lumMod val="65000"/>
                    <a:lumOff val="35000"/>
                  </a:schemeClr>
                </a:solidFill>
              </a:rPr>
              <a:t>	</a:t>
            </a:r>
            <a:endParaRPr lang="ar-LB" sz="2800">
              <a:solidFill>
                <a:schemeClr val="tx1">
                  <a:lumMod val="65000"/>
                  <a:lumOff val="35000"/>
                </a:schemeClr>
              </a:solidFill>
            </a:endParaRPr>
          </a:p>
          <a:p>
            <a:pPr marL="128016" lvl="1" indent="0" algn="r" rtl="1">
              <a:lnSpc>
                <a:spcPct val="120000"/>
              </a:lnSpc>
              <a:spcBef>
                <a:spcPts val="600"/>
              </a:spcBef>
              <a:buFont typeface="Arial" panose="020B0604020202020204" pitchFamily="34" charset="0"/>
              <a:buNone/>
            </a:pPr>
            <a:r>
              <a:rPr lang="ar-LB" sz="2800">
                <a:solidFill>
                  <a:schemeClr val="tx1">
                    <a:lumMod val="65000"/>
                    <a:lumOff val="35000"/>
                  </a:schemeClr>
                </a:solidFill>
              </a:rPr>
              <a:t>	- </a:t>
            </a:r>
            <a:r>
              <a:rPr lang="ar-LB" sz="3600">
                <a:solidFill>
                  <a:schemeClr val="tx1">
                    <a:lumMod val="65000"/>
                    <a:lumOff val="35000"/>
                  </a:schemeClr>
                </a:solidFill>
              </a:rPr>
              <a:t>"كَمِ السّاعَةُ يا تُرَى؟ مَتى يَخْرُجُ أَوْلادُ هذِهِ الْقَرْيَةِ إِلى اللَّعِبِ؟ هَلْ أَعودُ إِلى الْبَيْتِ؟“</a:t>
            </a:r>
            <a:endParaRPr lang="en-US" sz="3600">
              <a:solidFill>
                <a:schemeClr val="tx1">
                  <a:lumMod val="65000"/>
                  <a:lumOff val="35000"/>
                </a:schemeClr>
              </a:solidFill>
            </a:endParaRPr>
          </a:p>
          <a:p>
            <a:pPr marL="128016" lvl="1" indent="0" algn="r" rtl="1">
              <a:lnSpc>
                <a:spcPct val="120000"/>
              </a:lnSpc>
              <a:spcBef>
                <a:spcPts val="600"/>
              </a:spcBef>
              <a:buFont typeface="Arial" panose="020B0604020202020204" pitchFamily="34" charset="0"/>
              <a:buNone/>
            </a:pPr>
            <a:r>
              <a:rPr lang="en-US" sz="3600">
                <a:solidFill>
                  <a:schemeClr val="tx1">
                    <a:lumMod val="65000"/>
                    <a:lumOff val="35000"/>
                  </a:schemeClr>
                </a:solidFill>
              </a:rPr>
              <a:t>	</a:t>
            </a:r>
            <a:r>
              <a:rPr lang="ar-LB" sz="3600">
                <a:solidFill>
                  <a:schemeClr val="tx1">
                    <a:lumMod val="65000"/>
                    <a:lumOff val="35000"/>
                  </a:schemeClr>
                </a:solidFill>
              </a:rPr>
              <a:t>اِسْتَدارَتْ لينُ بِسُرْعَةٍ لِتَعودَ إِلى الْبَيْتِ، فَلَمَحَتْ ظِلَّها يَمْتَدُّ أَمامَها. ضَحِكَتْ وَقالَتْ لَهُ: "أَيْنَ كُنْتَ 	مُنْذُ قَليلٍ؟ هَيّا نَلْعَبْ بِالْكُرَةِ مَعًا". </a:t>
            </a:r>
          </a:p>
          <a:p>
            <a:pPr marL="128016" lvl="1" indent="0" algn="r" rtl="1">
              <a:lnSpc>
                <a:spcPct val="150000"/>
              </a:lnSpc>
              <a:buFont typeface="Arial" panose="020B0604020202020204" pitchFamily="34" charset="0"/>
              <a:buNone/>
            </a:pPr>
            <a:r>
              <a:rPr lang="ar-LB">
                <a:solidFill>
                  <a:schemeClr val="tx1">
                    <a:lumMod val="65000"/>
                    <a:lumOff val="35000"/>
                  </a:schemeClr>
                </a:solidFill>
              </a:rPr>
              <a:t>	</a:t>
            </a:r>
          </a:p>
        </p:txBody>
      </p:sp>
      <p:sp>
        <p:nvSpPr>
          <p:cNvPr id="2" name="Content Placeholder 2">
            <a:extLst>
              <a:ext uri="{FF2B5EF4-FFF2-40B4-BE49-F238E27FC236}">
                <a16:creationId xmlns:a16="http://schemas.microsoft.com/office/drawing/2014/main" id="{B5C9AA61-BF3A-27F2-A6D9-AD80FD9A36A6}"/>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628204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F574450-9C0E-434F-BD78-588405350630}"/>
              </a:ext>
            </a:extLst>
          </p:cNvPr>
          <p:cNvSpPr txBox="1">
            <a:spLocks/>
          </p:cNvSpPr>
          <p:nvPr/>
        </p:nvSpPr>
        <p:spPr>
          <a:xfrm>
            <a:off x="882503" y="1542473"/>
            <a:ext cx="11309498" cy="18865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016" lvl="1" indent="0" algn="r" rtl="1">
              <a:lnSpc>
                <a:spcPct val="150000"/>
              </a:lnSpc>
              <a:buFont typeface="Arial" panose="020B0604020202020204" pitchFamily="34" charset="0"/>
              <a:buNone/>
            </a:pPr>
            <a:r>
              <a:rPr lang="ar-LB" sz="3600" dirty="0">
                <a:solidFill>
                  <a:schemeClr val="tx1">
                    <a:lumMod val="65000"/>
                    <a:lumOff val="35000"/>
                  </a:schemeClr>
                </a:solidFill>
              </a:rPr>
              <a:t>	رَمَتْ لينُ الْكُرَةَ بَعيدًا وَقالَتْ لِظِلِّها: "أَسْرِعْ، الْتَقِطْها قَبْلَ أَنْ تَتَدَحْرَجَ</a:t>
            </a:r>
            <a:r>
              <a:rPr lang="en-US" sz="3600" dirty="0">
                <a:solidFill>
                  <a:schemeClr val="tx1">
                    <a:lumMod val="65000"/>
                    <a:lumOff val="35000"/>
                  </a:schemeClr>
                </a:solidFill>
              </a:rPr>
              <a:t> </a:t>
            </a:r>
            <a:r>
              <a:rPr lang="ar-LB" sz="3600" dirty="0">
                <a:solidFill>
                  <a:schemeClr val="tx1">
                    <a:lumMod val="65000"/>
                    <a:lumOff val="35000"/>
                  </a:schemeClr>
                </a:solidFill>
              </a:rPr>
              <a:t>الْكُرَةُ في الْوادي الْعَميقِ".	</a:t>
            </a:r>
          </a:p>
        </p:txBody>
      </p:sp>
      <p:pic>
        <p:nvPicPr>
          <p:cNvPr id="4" name="Picture 3">
            <a:extLst>
              <a:ext uri="{FF2B5EF4-FFF2-40B4-BE49-F238E27FC236}">
                <a16:creationId xmlns:a16="http://schemas.microsoft.com/office/drawing/2014/main" id="{9CB4464F-5F8F-4E2F-8E74-7A4F212CEA25}"/>
              </a:ext>
            </a:extLst>
          </p:cNvPr>
          <p:cNvPicPr>
            <a:picLocks noChangeAspect="1"/>
          </p:cNvPicPr>
          <p:nvPr/>
        </p:nvPicPr>
        <p:blipFill rotWithShape="1">
          <a:blip r:embed="rId4"/>
          <a:srcRect l="4440" t="17546" r="7475" b="6911"/>
          <a:stretch/>
        </p:blipFill>
        <p:spPr>
          <a:xfrm>
            <a:off x="882503" y="2412061"/>
            <a:ext cx="6155083" cy="3434501"/>
          </a:xfrm>
          <a:prstGeom prst="rect">
            <a:avLst/>
          </a:prstGeom>
          <a:ln>
            <a:noFill/>
          </a:ln>
        </p:spPr>
      </p:pic>
      <p:sp>
        <p:nvSpPr>
          <p:cNvPr id="2" name="Content Placeholder 2">
            <a:extLst>
              <a:ext uri="{FF2B5EF4-FFF2-40B4-BE49-F238E27FC236}">
                <a16:creationId xmlns:a16="http://schemas.microsoft.com/office/drawing/2014/main" id="{FA7424A4-5579-B4CB-0089-C2A0044BF8FC}"/>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1699411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2CB3E0E-6463-4268-B342-180FC23CAFD4}"/>
              </a:ext>
            </a:extLst>
          </p:cNvPr>
          <p:cNvSpPr txBox="1"/>
          <p:nvPr/>
        </p:nvSpPr>
        <p:spPr>
          <a:xfrm>
            <a:off x="634112" y="4954924"/>
            <a:ext cx="3509072" cy="1200329"/>
          </a:xfrm>
          <a:prstGeom prst="rect">
            <a:avLst/>
          </a:prstGeom>
          <a:solidFill>
            <a:schemeClr val="accent6">
              <a:lumMod val="20000"/>
              <a:lumOff val="80000"/>
            </a:schemeClr>
          </a:solidFill>
          <a:ln>
            <a:noFill/>
          </a:ln>
        </p:spPr>
        <p:txBody>
          <a:bodyPr wrap="square" rtlCol="0">
            <a:spAutoFit/>
          </a:bodyPr>
          <a:lstStyle/>
          <a:p>
            <a:pPr algn="r" rtl="1"/>
            <a:r>
              <a:rPr lang="ar-LB" sz="2400" b="1"/>
              <a:t>قاموسُ الْمَعاني</a:t>
            </a:r>
          </a:p>
          <a:p>
            <a:pPr algn="r" rtl="1"/>
            <a:r>
              <a:rPr lang="ar-LB" sz="2400">
                <a:solidFill>
                  <a:srgbClr val="C00000"/>
                </a:solidFill>
              </a:rPr>
              <a:t>بُهِتَت</a:t>
            </a:r>
            <a:r>
              <a:rPr lang="ar-LB" sz="2400"/>
              <a:t> = تَفاجَأَت</a:t>
            </a:r>
          </a:p>
          <a:p>
            <a:pPr algn="r" rtl="1"/>
            <a:r>
              <a:rPr lang="ar-LB" sz="2400">
                <a:solidFill>
                  <a:srgbClr val="C00000"/>
                </a:solidFill>
              </a:rPr>
              <a:t>تَسَمَّرَتْ</a:t>
            </a:r>
            <a:r>
              <a:rPr lang="ar-LB" sz="2400"/>
              <a:t> في مَكانِها</a:t>
            </a:r>
            <a:r>
              <a:rPr lang="en-US" sz="2400"/>
              <a:t> </a:t>
            </a:r>
            <a:r>
              <a:rPr lang="ar-LB" sz="2400"/>
              <a:t>= وَقَفَتْ في مَكانَها.</a:t>
            </a:r>
            <a:endParaRPr lang="en-US" sz="2400"/>
          </a:p>
        </p:txBody>
      </p:sp>
      <p:sp>
        <p:nvSpPr>
          <p:cNvPr id="6" name="Content Placeholder 2">
            <a:extLst>
              <a:ext uri="{FF2B5EF4-FFF2-40B4-BE49-F238E27FC236}">
                <a16:creationId xmlns:a16="http://schemas.microsoft.com/office/drawing/2014/main" id="{68BCF74F-9AE5-43A6-A6A8-7449A3AF5B56}"/>
              </a:ext>
            </a:extLst>
          </p:cNvPr>
          <p:cNvSpPr txBox="1">
            <a:spLocks/>
          </p:cNvSpPr>
          <p:nvPr/>
        </p:nvSpPr>
        <p:spPr>
          <a:xfrm>
            <a:off x="457201" y="1225925"/>
            <a:ext cx="11734799" cy="45763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016" lvl="1"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	وَكانَتِ الْمُفاجَأَةُ! "الْكُرَةُ تَعودُ إِلَيْها مِنْ جَديدٍ". هَلْ هذا مَعْقولٌ؟!</a:t>
            </a:r>
          </a:p>
          <a:p>
            <a:pPr marL="0"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	اِلْتَقَطَتِ الْكُرَةَ ثُمَّ رَمَتْها بِقُوَّةٍ.</a:t>
            </a:r>
          </a:p>
          <a:p>
            <a:pPr marL="128016" lvl="1"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	ها هِيَ الْكُرَةُ تَعودُ إِلَيْها مَرَّةً ثانِيَةً.</a:t>
            </a:r>
          </a:p>
          <a:p>
            <a:pPr marL="128016" lvl="1"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	بُهِتَتْ لينُ، وَتَسَمَّرَتْ في مَكانِها. 	</a:t>
            </a:r>
          </a:p>
        </p:txBody>
      </p:sp>
      <p:sp>
        <p:nvSpPr>
          <p:cNvPr id="2" name="Content Placeholder 2">
            <a:extLst>
              <a:ext uri="{FF2B5EF4-FFF2-40B4-BE49-F238E27FC236}">
                <a16:creationId xmlns:a16="http://schemas.microsoft.com/office/drawing/2014/main" id="{487BDC0B-AB5B-9338-0902-2A776CFF3793}"/>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237790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4">
            <a:extLst>
              <a:ext uri="{FF2B5EF4-FFF2-40B4-BE49-F238E27FC236}">
                <a16:creationId xmlns:a16="http://schemas.microsoft.com/office/drawing/2014/main" id="{2F75F504-7D80-40D9-8D86-21F0C7BA37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55963" y="698020"/>
            <a:ext cx="3080071" cy="3181743"/>
          </a:xfrm>
          <a:prstGeom prst="rect">
            <a:avLst/>
          </a:prstGeom>
        </p:spPr>
      </p:pic>
      <p:sp>
        <p:nvSpPr>
          <p:cNvPr id="6" name="Rectangle 5">
            <a:extLst>
              <a:ext uri="{FF2B5EF4-FFF2-40B4-BE49-F238E27FC236}">
                <a16:creationId xmlns:a16="http://schemas.microsoft.com/office/drawing/2014/main" id="{EDCB193C-4AEB-85E2-DB39-4C7DE1F77FFF}"/>
              </a:ext>
            </a:extLst>
          </p:cNvPr>
          <p:cNvSpPr>
            <a:spLocks noChangeArrowheads="1"/>
          </p:cNvSpPr>
          <p:nvPr/>
        </p:nvSpPr>
        <p:spPr bwMode="gray">
          <a:xfrm>
            <a:off x="1270575" y="4089886"/>
            <a:ext cx="10169009" cy="1886314"/>
          </a:xfrm>
          <a:custGeom>
            <a:avLst/>
            <a:gdLst>
              <a:gd name="connsiteX0" fmla="*/ 0 w 10169009"/>
              <a:gd name="connsiteY0" fmla="*/ 0 h 1886314"/>
              <a:gd name="connsiteX1" fmla="*/ 474554 w 10169009"/>
              <a:gd name="connsiteY1" fmla="*/ 0 h 1886314"/>
              <a:gd name="connsiteX2" fmla="*/ 1050798 w 10169009"/>
              <a:gd name="connsiteY2" fmla="*/ 0 h 1886314"/>
              <a:gd name="connsiteX3" fmla="*/ 1830422 w 10169009"/>
              <a:gd name="connsiteY3" fmla="*/ 0 h 1886314"/>
              <a:gd name="connsiteX4" fmla="*/ 2304975 w 10169009"/>
              <a:gd name="connsiteY4" fmla="*/ 0 h 1886314"/>
              <a:gd name="connsiteX5" fmla="*/ 2779529 w 10169009"/>
              <a:gd name="connsiteY5" fmla="*/ 0 h 1886314"/>
              <a:gd name="connsiteX6" fmla="*/ 3355773 w 10169009"/>
              <a:gd name="connsiteY6" fmla="*/ 0 h 1886314"/>
              <a:gd name="connsiteX7" fmla="*/ 3728637 w 10169009"/>
              <a:gd name="connsiteY7" fmla="*/ 0 h 1886314"/>
              <a:gd name="connsiteX8" fmla="*/ 4203190 w 10169009"/>
              <a:gd name="connsiteY8" fmla="*/ 0 h 1886314"/>
              <a:gd name="connsiteX9" fmla="*/ 5084505 w 10169009"/>
              <a:gd name="connsiteY9" fmla="*/ 0 h 1886314"/>
              <a:gd name="connsiteX10" fmla="*/ 5559058 w 10169009"/>
              <a:gd name="connsiteY10" fmla="*/ 0 h 1886314"/>
              <a:gd name="connsiteX11" fmla="*/ 6440372 w 10169009"/>
              <a:gd name="connsiteY11" fmla="*/ 0 h 1886314"/>
              <a:gd name="connsiteX12" fmla="*/ 6813236 w 10169009"/>
              <a:gd name="connsiteY12" fmla="*/ 0 h 1886314"/>
              <a:gd name="connsiteX13" fmla="*/ 7287790 w 10169009"/>
              <a:gd name="connsiteY13" fmla="*/ 0 h 1886314"/>
              <a:gd name="connsiteX14" fmla="*/ 7762344 w 10169009"/>
              <a:gd name="connsiteY14" fmla="*/ 0 h 1886314"/>
              <a:gd name="connsiteX15" fmla="*/ 8338587 w 10169009"/>
              <a:gd name="connsiteY15" fmla="*/ 0 h 1886314"/>
              <a:gd name="connsiteX16" fmla="*/ 9016521 w 10169009"/>
              <a:gd name="connsiteY16" fmla="*/ 0 h 1886314"/>
              <a:gd name="connsiteX17" fmla="*/ 9592765 w 10169009"/>
              <a:gd name="connsiteY17" fmla="*/ 0 h 1886314"/>
              <a:gd name="connsiteX18" fmla="*/ 10169009 w 10169009"/>
              <a:gd name="connsiteY18" fmla="*/ 0 h 1886314"/>
              <a:gd name="connsiteX19" fmla="*/ 10169009 w 10169009"/>
              <a:gd name="connsiteY19" fmla="*/ 609908 h 1886314"/>
              <a:gd name="connsiteX20" fmla="*/ 10169009 w 10169009"/>
              <a:gd name="connsiteY20" fmla="*/ 1200953 h 1886314"/>
              <a:gd name="connsiteX21" fmla="*/ 10169009 w 10169009"/>
              <a:gd name="connsiteY21" fmla="*/ 1886314 h 1886314"/>
              <a:gd name="connsiteX22" fmla="*/ 9796145 w 10169009"/>
              <a:gd name="connsiteY22" fmla="*/ 1886314 h 1886314"/>
              <a:gd name="connsiteX23" fmla="*/ 9118211 w 10169009"/>
              <a:gd name="connsiteY23" fmla="*/ 1886314 h 1886314"/>
              <a:gd name="connsiteX24" fmla="*/ 8338587 w 10169009"/>
              <a:gd name="connsiteY24" fmla="*/ 1886314 h 1886314"/>
              <a:gd name="connsiteX25" fmla="*/ 7558963 w 10169009"/>
              <a:gd name="connsiteY25" fmla="*/ 1886314 h 1886314"/>
              <a:gd name="connsiteX26" fmla="*/ 7084410 w 10169009"/>
              <a:gd name="connsiteY26" fmla="*/ 1886314 h 1886314"/>
              <a:gd name="connsiteX27" fmla="*/ 6304786 w 10169009"/>
              <a:gd name="connsiteY27" fmla="*/ 1886314 h 1886314"/>
              <a:gd name="connsiteX28" fmla="*/ 5525162 w 10169009"/>
              <a:gd name="connsiteY28" fmla="*/ 1886314 h 1886314"/>
              <a:gd name="connsiteX29" fmla="*/ 4948918 w 10169009"/>
              <a:gd name="connsiteY29" fmla="*/ 1886314 h 1886314"/>
              <a:gd name="connsiteX30" fmla="*/ 4474364 w 10169009"/>
              <a:gd name="connsiteY30" fmla="*/ 1886314 h 1886314"/>
              <a:gd name="connsiteX31" fmla="*/ 4101500 w 10169009"/>
              <a:gd name="connsiteY31" fmla="*/ 1886314 h 1886314"/>
              <a:gd name="connsiteX32" fmla="*/ 3321876 w 10169009"/>
              <a:gd name="connsiteY32" fmla="*/ 1886314 h 1886314"/>
              <a:gd name="connsiteX33" fmla="*/ 2745632 w 10169009"/>
              <a:gd name="connsiteY33" fmla="*/ 1886314 h 1886314"/>
              <a:gd name="connsiteX34" fmla="*/ 2372769 w 10169009"/>
              <a:gd name="connsiteY34" fmla="*/ 1886314 h 1886314"/>
              <a:gd name="connsiteX35" fmla="*/ 1796525 w 10169009"/>
              <a:gd name="connsiteY35" fmla="*/ 1886314 h 1886314"/>
              <a:gd name="connsiteX36" fmla="*/ 1321971 w 10169009"/>
              <a:gd name="connsiteY36" fmla="*/ 1886314 h 1886314"/>
              <a:gd name="connsiteX37" fmla="*/ 949108 w 10169009"/>
              <a:gd name="connsiteY37" fmla="*/ 1886314 h 1886314"/>
              <a:gd name="connsiteX38" fmla="*/ 576244 w 10169009"/>
              <a:gd name="connsiteY38" fmla="*/ 1886314 h 1886314"/>
              <a:gd name="connsiteX39" fmla="*/ 0 w 10169009"/>
              <a:gd name="connsiteY39" fmla="*/ 1886314 h 1886314"/>
              <a:gd name="connsiteX40" fmla="*/ 0 w 10169009"/>
              <a:gd name="connsiteY40" fmla="*/ 1276406 h 1886314"/>
              <a:gd name="connsiteX41" fmla="*/ 0 w 10169009"/>
              <a:gd name="connsiteY41" fmla="*/ 685361 h 1886314"/>
              <a:gd name="connsiteX42" fmla="*/ 0 w 10169009"/>
              <a:gd name="connsiteY42" fmla="*/ 0 h 188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69009" h="1886314" fill="none" extrusionOk="0">
                <a:moveTo>
                  <a:pt x="0" y="0"/>
                </a:moveTo>
                <a:cubicBezTo>
                  <a:pt x="211921" y="23050"/>
                  <a:pt x="245362" y="-8355"/>
                  <a:pt x="474554" y="0"/>
                </a:cubicBezTo>
                <a:cubicBezTo>
                  <a:pt x="703746" y="8355"/>
                  <a:pt x="926857" y="-3708"/>
                  <a:pt x="1050798" y="0"/>
                </a:cubicBezTo>
                <a:cubicBezTo>
                  <a:pt x="1174739" y="3708"/>
                  <a:pt x="1458042" y="28789"/>
                  <a:pt x="1830422" y="0"/>
                </a:cubicBezTo>
                <a:cubicBezTo>
                  <a:pt x="2202802" y="-28789"/>
                  <a:pt x="2190371" y="8164"/>
                  <a:pt x="2304975" y="0"/>
                </a:cubicBezTo>
                <a:cubicBezTo>
                  <a:pt x="2419579" y="-8164"/>
                  <a:pt x="2643584" y="12458"/>
                  <a:pt x="2779529" y="0"/>
                </a:cubicBezTo>
                <a:cubicBezTo>
                  <a:pt x="2915474" y="-12458"/>
                  <a:pt x="3074171" y="9501"/>
                  <a:pt x="3355773" y="0"/>
                </a:cubicBezTo>
                <a:cubicBezTo>
                  <a:pt x="3637375" y="-9501"/>
                  <a:pt x="3604082" y="2597"/>
                  <a:pt x="3728637" y="0"/>
                </a:cubicBezTo>
                <a:cubicBezTo>
                  <a:pt x="3853192" y="-2597"/>
                  <a:pt x="4021309" y="17209"/>
                  <a:pt x="4203190" y="0"/>
                </a:cubicBezTo>
                <a:cubicBezTo>
                  <a:pt x="4385071" y="-17209"/>
                  <a:pt x="4831909" y="22160"/>
                  <a:pt x="5084505" y="0"/>
                </a:cubicBezTo>
                <a:cubicBezTo>
                  <a:pt x="5337101" y="-22160"/>
                  <a:pt x="5355042" y="-3920"/>
                  <a:pt x="5559058" y="0"/>
                </a:cubicBezTo>
                <a:cubicBezTo>
                  <a:pt x="5763074" y="3920"/>
                  <a:pt x="6253086" y="-7882"/>
                  <a:pt x="6440372" y="0"/>
                </a:cubicBezTo>
                <a:cubicBezTo>
                  <a:pt x="6627658" y="7882"/>
                  <a:pt x="6676331" y="-17932"/>
                  <a:pt x="6813236" y="0"/>
                </a:cubicBezTo>
                <a:cubicBezTo>
                  <a:pt x="6950141" y="17932"/>
                  <a:pt x="7136259" y="19533"/>
                  <a:pt x="7287790" y="0"/>
                </a:cubicBezTo>
                <a:cubicBezTo>
                  <a:pt x="7439321" y="-19533"/>
                  <a:pt x="7615751" y="-1636"/>
                  <a:pt x="7762344" y="0"/>
                </a:cubicBezTo>
                <a:cubicBezTo>
                  <a:pt x="7908937" y="1636"/>
                  <a:pt x="8201618" y="24653"/>
                  <a:pt x="8338587" y="0"/>
                </a:cubicBezTo>
                <a:cubicBezTo>
                  <a:pt x="8475556" y="-24653"/>
                  <a:pt x="8785285" y="-20295"/>
                  <a:pt x="9016521" y="0"/>
                </a:cubicBezTo>
                <a:cubicBezTo>
                  <a:pt x="9247757" y="20295"/>
                  <a:pt x="9399475" y="23891"/>
                  <a:pt x="9592765" y="0"/>
                </a:cubicBezTo>
                <a:cubicBezTo>
                  <a:pt x="9786055" y="-23891"/>
                  <a:pt x="9957048" y="-11631"/>
                  <a:pt x="10169009" y="0"/>
                </a:cubicBezTo>
                <a:cubicBezTo>
                  <a:pt x="10156300" y="275281"/>
                  <a:pt x="10192167" y="390621"/>
                  <a:pt x="10169009" y="609908"/>
                </a:cubicBezTo>
                <a:cubicBezTo>
                  <a:pt x="10145851" y="829195"/>
                  <a:pt x="10154811" y="1031851"/>
                  <a:pt x="10169009" y="1200953"/>
                </a:cubicBezTo>
                <a:cubicBezTo>
                  <a:pt x="10183207" y="1370056"/>
                  <a:pt x="10199307" y="1613615"/>
                  <a:pt x="10169009" y="1886314"/>
                </a:cubicBezTo>
                <a:cubicBezTo>
                  <a:pt x="10033537" y="1869274"/>
                  <a:pt x="9897386" y="1889447"/>
                  <a:pt x="9796145" y="1886314"/>
                </a:cubicBezTo>
                <a:cubicBezTo>
                  <a:pt x="9694904" y="1883181"/>
                  <a:pt x="9383932" y="1870380"/>
                  <a:pt x="9118211" y="1886314"/>
                </a:cubicBezTo>
                <a:cubicBezTo>
                  <a:pt x="8852490" y="1902248"/>
                  <a:pt x="8547833" y="1923717"/>
                  <a:pt x="8338587" y="1886314"/>
                </a:cubicBezTo>
                <a:cubicBezTo>
                  <a:pt x="8129341" y="1848911"/>
                  <a:pt x="7803383" y="1873962"/>
                  <a:pt x="7558963" y="1886314"/>
                </a:cubicBezTo>
                <a:cubicBezTo>
                  <a:pt x="7314543" y="1898666"/>
                  <a:pt x="7293318" y="1905198"/>
                  <a:pt x="7084410" y="1886314"/>
                </a:cubicBezTo>
                <a:cubicBezTo>
                  <a:pt x="6875502" y="1867430"/>
                  <a:pt x="6468464" y="1864182"/>
                  <a:pt x="6304786" y="1886314"/>
                </a:cubicBezTo>
                <a:cubicBezTo>
                  <a:pt x="6141108" y="1908446"/>
                  <a:pt x="5778918" y="1915240"/>
                  <a:pt x="5525162" y="1886314"/>
                </a:cubicBezTo>
                <a:cubicBezTo>
                  <a:pt x="5271406" y="1857388"/>
                  <a:pt x="5195193" y="1883131"/>
                  <a:pt x="4948918" y="1886314"/>
                </a:cubicBezTo>
                <a:cubicBezTo>
                  <a:pt x="4702643" y="1889497"/>
                  <a:pt x="4572974" y="1906784"/>
                  <a:pt x="4474364" y="1886314"/>
                </a:cubicBezTo>
                <a:cubicBezTo>
                  <a:pt x="4375754" y="1865844"/>
                  <a:pt x="4224857" y="1882375"/>
                  <a:pt x="4101500" y="1886314"/>
                </a:cubicBezTo>
                <a:cubicBezTo>
                  <a:pt x="3978143" y="1890253"/>
                  <a:pt x="3682913" y="1914425"/>
                  <a:pt x="3321876" y="1886314"/>
                </a:cubicBezTo>
                <a:cubicBezTo>
                  <a:pt x="2960839" y="1858203"/>
                  <a:pt x="2932354" y="1857892"/>
                  <a:pt x="2745632" y="1886314"/>
                </a:cubicBezTo>
                <a:cubicBezTo>
                  <a:pt x="2558910" y="1914736"/>
                  <a:pt x="2472057" y="1896141"/>
                  <a:pt x="2372769" y="1886314"/>
                </a:cubicBezTo>
                <a:cubicBezTo>
                  <a:pt x="2273481" y="1876487"/>
                  <a:pt x="1998641" y="1869774"/>
                  <a:pt x="1796525" y="1886314"/>
                </a:cubicBezTo>
                <a:cubicBezTo>
                  <a:pt x="1594409" y="1902854"/>
                  <a:pt x="1491995" y="1909002"/>
                  <a:pt x="1321971" y="1886314"/>
                </a:cubicBezTo>
                <a:cubicBezTo>
                  <a:pt x="1151947" y="1863626"/>
                  <a:pt x="1126114" y="1903483"/>
                  <a:pt x="949108" y="1886314"/>
                </a:cubicBezTo>
                <a:cubicBezTo>
                  <a:pt x="772102" y="1869145"/>
                  <a:pt x="739867" y="1898795"/>
                  <a:pt x="576244" y="1886314"/>
                </a:cubicBezTo>
                <a:cubicBezTo>
                  <a:pt x="412621" y="1873833"/>
                  <a:pt x="118591" y="1914199"/>
                  <a:pt x="0" y="1886314"/>
                </a:cubicBezTo>
                <a:cubicBezTo>
                  <a:pt x="-30265" y="1596199"/>
                  <a:pt x="-21158" y="1546727"/>
                  <a:pt x="0" y="1276406"/>
                </a:cubicBezTo>
                <a:cubicBezTo>
                  <a:pt x="21158" y="1006085"/>
                  <a:pt x="-14882" y="861830"/>
                  <a:pt x="0" y="685361"/>
                </a:cubicBezTo>
                <a:cubicBezTo>
                  <a:pt x="14882" y="508892"/>
                  <a:pt x="-6982" y="254180"/>
                  <a:pt x="0" y="0"/>
                </a:cubicBezTo>
                <a:close/>
              </a:path>
              <a:path w="10169009" h="1886314" stroke="0" extrusionOk="0">
                <a:moveTo>
                  <a:pt x="0" y="0"/>
                </a:moveTo>
                <a:cubicBezTo>
                  <a:pt x="200146" y="32027"/>
                  <a:pt x="386563" y="10608"/>
                  <a:pt x="677934" y="0"/>
                </a:cubicBezTo>
                <a:cubicBezTo>
                  <a:pt x="969305" y="-10608"/>
                  <a:pt x="1142002" y="4891"/>
                  <a:pt x="1355868" y="0"/>
                </a:cubicBezTo>
                <a:cubicBezTo>
                  <a:pt x="1569734" y="-4891"/>
                  <a:pt x="1575660" y="-3244"/>
                  <a:pt x="1728732" y="0"/>
                </a:cubicBezTo>
                <a:cubicBezTo>
                  <a:pt x="1881804" y="3244"/>
                  <a:pt x="2218547" y="-2646"/>
                  <a:pt x="2508356" y="0"/>
                </a:cubicBezTo>
                <a:cubicBezTo>
                  <a:pt x="2798165" y="2646"/>
                  <a:pt x="2998176" y="-21497"/>
                  <a:pt x="3389670" y="0"/>
                </a:cubicBezTo>
                <a:cubicBezTo>
                  <a:pt x="3781164" y="21497"/>
                  <a:pt x="3612072" y="-1172"/>
                  <a:pt x="3762533" y="0"/>
                </a:cubicBezTo>
                <a:cubicBezTo>
                  <a:pt x="3912994" y="1172"/>
                  <a:pt x="3993733" y="12094"/>
                  <a:pt x="4135397" y="0"/>
                </a:cubicBezTo>
                <a:cubicBezTo>
                  <a:pt x="4277061" y="-12094"/>
                  <a:pt x="4361562" y="16038"/>
                  <a:pt x="4508261" y="0"/>
                </a:cubicBezTo>
                <a:cubicBezTo>
                  <a:pt x="4654960" y="-16038"/>
                  <a:pt x="4926759" y="-19779"/>
                  <a:pt x="5084505" y="0"/>
                </a:cubicBezTo>
                <a:cubicBezTo>
                  <a:pt x="5242251" y="19779"/>
                  <a:pt x="5366325" y="1165"/>
                  <a:pt x="5559058" y="0"/>
                </a:cubicBezTo>
                <a:cubicBezTo>
                  <a:pt x="5751791" y="-1165"/>
                  <a:pt x="5887044" y="-15978"/>
                  <a:pt x="6033612" y="0"/>
                </a:cubicBezTo>
                <a:cubicBezTo>
                  <a:pt x="6180180" y="15978"/>
                  <a:pt x="6655508" y="21174"/>
                  <a:pt x="6813236" y="0"/>
                </a:cubicBezTo>
                <a:cubicBezTo>
                  <a:pt x="6970964" y="-21174"/>
                  <a:pt x="7176820" y="-346"/>
                  <a:pt x="7287790" y="0"/>
                </a:cubicBezTo>
                <a:cubicBezTo>
                  <a:pt x="7398760" y="346"/>
                  <a:pt x="7514948" y="-4255"/>
                  <a:pt x="7660653" y="0"/>
                </a:cubicBezTo>
                <a:cubicBezTo>
                  <a:pt x="7806358" y="4255"/>
                  <a:pt x="7861135" y="-14434"/>
                  <a:pt x="8033517" y="0"/>
                </a:cubicBezTo>
                <a:cubicBezTo>
                  <a:pt x="8205899" y="14434"/>
                  <a:pt x="8372748" y="28846"/>
                  <a:pt x="8711451" y="0"/>
                </a:cubicBezTo>
                <a:cubicBezTo>
                  <a:pt x="9050154" y="-28846"/>
                  <a:pt x="9198237" y="3028"/>
                  <a:pt x="9592765" y="0"/>
                </a:cubicBezTo>
                <a:cubicBezTo>
                  <a:pt x="9987293" y="-3028"/>
                  <a:pt x="9985492" y="-11188"/>
                  <a:pt x="10169009" y="0"/>
                </a:cubicBezTo>
                <a:cubicBezTo>
                  <a:pt x="10190426" y="278426"/>
                  <a:pt x="10175647" y="448383"/>
                  <a:pt x="10169009" y="628771"/>
                </a:cubicBezTo>
                <a:cubicBezTo>
                  <a:pt x="10162371" y="809159"/>
                  <a:pt x="10140564" y="965498"/>
                  <a:pt x="10169009" y="1295269"/>
                </a:cubicBezTo>
                <a:cubicBezTo>
                  <a:pt x="10197454" y="1625040"/>
                  <a:pt x="10164092" y="1744880"/>
                  <a:pt x="10169009" y="1886314"/>
                </a:cubicBezTo>
                <a:cubicBezTo>
                  <a:pt x="9980503" y="1915304"/>
                  <a:pt x="9675618" y="1915998"/>
                  <a:pt x="9389385" y="1886314"/>
                </a:cubicBezTo>
                <a:cubicBezTo>
                  <a:pt x="9103152" y="1856630"/>
                  <a:pt x="8934362" y="1883768"/>
                  <a:pt x="8813141" y="1886314"/>
                </a:cubicBezTo>
                <a:cubicBezTo>
                  <a:pt x="8691920" y="1888860"/>
                  <a:pt x="8174374" y="1917902"/>
                  <a:pt x="7931827" y="1886314"/>
                </a:cubicBezTo>
                <a:cubicBezTo>
                  <a:pt x="7689280" y="1854726"/>
                  <a:pt x="7290293" y="1886877"/>
                  <a:pt x="7050513" y="1886314"/>
                </a:cubicBezTo>
                <a:cubicBezTo>
                  <a:pt x="6810733" y="1885751"/>
                  <a:pt x="6578364" y="1866946"/>
                  <a:pt x="6372579" y="1886314"/>
                </a:cubicBezTo>
                <a:cubicBezTo>
                  <a:pt x="6166794" y="1905682"/>
                  <a:pt x="5881025" y="1857031"/>
                  <a:pt x="5694645" y="1886314"/>
                </a:cubicBezTo>
                <a:cubicBezTo>
                  <a:pt x="5508265" y="1915597"/>
                  <a:pt x="5263696" y="1893357"/>
                  <a:pt x="4915021" y="1886314"/>
                </a:cubicBezTo>
                <a:cubicBezTo>
                  <a:pt x="4566346" y="1879271"/>
                  <a:pt x="4265066" y="1864365"/>
                  <a:pt x="4033707" y="1886314"/>
                </a:cubicBezTo>
                <a:cubicBezTo>
                  <a:pt x="3802348" y="1908263"/>
                  <a:pt x="3491725" y="1852015"/>
                  <a:pt x="3152393" y="1886314"/>
                </a:cubicBezTo>
                <a:cubicBezTo>
                  <a:pt x="2813061" y="1920613"/>
                  <a:pt x="2736732" y="1865970"/>
                  <a:pt x="2576149" y="1886314"/>
                </a:cubicBezTo>
                <a:cubicBezTo>
                  <a:pt x="2415566" y="1906658"/>
                  <a:pt x="2189725" y="1884410"/>
                  <a:pt x="1999905" y="1886314"/>
                </a:cubicBezTo>
                <a:cubicBezTo>
                  <a:pt x="1810085" y="1888218"/>
                  <a:pt x="1326289" y="1859921"/>
                  <a:pt x="1118591" y="1886314"/>
                </a:cubicBezTo>
                <a:cubicBezTo>
                  <a:pt x="910893" y="1912707"/>
                  <a:pt x="525719" y="1921402"/>
                  <a:pt x="0" y="1886314"/>
                </a:cubicBezTo>
                <a:cubicBezTo>
                  <a:pt x="27865" y="1592054"/>
                  <a:pt x="-4574" y="1404156"/>
                  <a:pt x="0" y="1257543"/>
                </a:cubicBezTo>
                <a:cubicBezTo>
                  <a:pt x="4574" y="1110930"/>
                  <a:pt x="-20540" y="927424"/>
                  <a:pt x="0" y="628771"/>
                </a:cubicBezTo>
                <a:cubicBezTo>
                  <a:pt x="20540" y="330118"/>
                  <a:pt x="-30214" y="255526"/>
                  <a:pt x="0" y="0"/>
                </a:cubicBezTo>
                <a:close/>
              </a:path>
            </a:pathLst>
          </a:custGeom>
          <a:solidFill>
            <a:schemeClr val="accent5">
              <a:lumMod val="20000"/>
              <a:lumOff val="80000"/>
            </a:schemeClr>
          </a:solidFill>
          <a:ln w="9525">
            <a:solidFill>
              <a:schemeClr val="accent5">
                <a:lumMod val="40000"/>
                <a:lumOff val="60000"/>
              </a:schemeClr>
            </a:solidFill>
            <a:miter lim="800000"/>
            <a:headEnd/>
            <a:tailEnd/>
            <a:extLst>
              <a:ext uri="{C807C97D-BFC1-408E-A445-0C87EB9F89A2}">
                <ask:lineSketchStyleProps xmlns:ask="http://schemas.microsoft.com/office/drawing/2018/sketchyshapes" sd="3618615166">
                  <a:prstGeom prst="rect">
                    <a:avLst/>
                  </a:prstGeom>
                  <ask:type>
                    <ask:lineSketchFreehand/>
                  </ask:type>
                </ask:lineSketchStyleProps>
              </a:ext>
            </a:extLst>
          </a:ln>
          <a:effectLst>
            <a:outerShdw blurRad="50800" dist="38100" dir="5400000" algn="t" rotWithShape="0">
              <a:prstClr val="black">
                <a:alpha val="40000"/>
              </a:prstClr>
            </a:outerShdw>
          </a:effectLst>
        </p:spPr>
        <p:txBody>
          <a:bodyPr lIns="72000" tIns="36000" rIns="72000" b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
                <a:srgbClr val="4472C4">
                  <a:lumMod val="75000"/>
                </a:srgbClr>
              </a:buClr>
              <a:buSzPct val="90000"/>
              <a:buFontTx/>
              <a:buNone/>
              <a:tabLst/>
              <a:defRPr/>
            </a:pPr>
            <a:r>
              <a:rPr kumimoji="0" lang="ar-LB" sz="5400" b="0" i="0" u="none" strike="noStrike" kern="1200" cap="none" spc="0" normalizeH="0" baseline="0" noProof="0">
                <a:ln>
                  <a:noFill/>
                </a:ln>
                <a:solidFill>
                  <a:srgbClr val="E7E6E6">
                    <a:lumMod val="50000"/>
                  </a:srgbClr>
                </a:solidFill>
                <a:effectLst/>
                <a:uLnTx/>
                <a:uFillTx/>
                <a:latin typeface="Adobe Arabic"/>
                <a:ea typeface="+mn-ea"/>
                <a:cs typeface="Adobe Arabic"/>
              </a:rPr>
              <a:t> الْمَجالُ: الت</a:t>
            </a:r>
            <a:r>
              <a:rPr kumimoji="0" lang="ar-SA" sz="5400" b="0" i="0" u="none" strike="noStrike" kern="1200" cap="none" spc="0" normalizeH="0" baseline="0" noProof="0">
                <a:ln>
                  <a:noFill/>
                </a:ln>
                <a:solidFill>
                  <a:srgbClr val="E7E6E6">
                    <a:lumMod val="50000"/>
                  </a:srgbClr>
                </a:solidFill>
                <a:effectLst/>
                <a:uLnTx/>
                <a:uFillTx/>
                <a:latin typeface="Adobe Arabic"/>
                <a:ea typeface="+mn-ea"/>
                <a:cs typeface="Adobe Arabic"/>
              </a:rPr>
              <a:t>ّ</a:t>
            </a:r>
            <a:r>
              <a:rPr kumimoji="0" lang="ar-LB" sz="5400" b="0" i="0" u="none" strike="noStrike" kern="1200" cap="none" spc="0" normalizeH="0" baseline="0" noProof="0">
                <a:ln>
                  <a:noFill/>
                </a:ln>
                <a:solidFill>
                  <a:srgbClr val="E7E6E6">
                    <a:lumMod val="50000"/>
                  </a:srgbClr>
                </a:solidFill>
                <a:effectLst/>
                <a:uLnTx/>
                <a:uFillTx/>
                <a:latin typeface="Adobe Arabic"/>
                <a:ea typeface="+mn-ea"/>
                <a:cs typeface="Adobe Arabic"/>
              </a:rPr>
              <a:t>َعَل</a:t>
            </a:r>
            <a:r>
              <a:rPr kumimoji="0" lang="ar-SA" sz="5400" b="0" i="0" u="none" strike="noStrike" kern="1200" cap="none" spc="0" normalizeH="0" baseline="0" noProof="0">
                <a:ln>
                  <a:noFill/>
                </a:ln>
                <a:solidFill>
                  <a:srgbClr val="E7E6E6">
                    <a:lumMod val="50000"/>
                  </a:srgbClr>
                </a:solidFill>
                <a:effectLst/>
                <a:uLnTx/>
                <a:uFillTx/>
                <a:latin typeface="Adobe Arabic"/>
                <a:ea typeface="+mn-ea"/>
                <a:cs typeface="Adobe Arabic"/>
              </a:rPr>
              <a:t>ّ</a:t>
            </a:r>
            <a:r>
              <a:rPr kumimoji="0" lang="ar-LB" sz="5400" b="0" i="0" u="none" strike="noStrike" kern="1200" cap="none" spc="0" normalizeH="0" baseline="0" noProof="0">
                <a:ln>
                  <a:noFill/>
                </a:ln>
                <a:solidFill>
                  <a:srgbClr val="E7E6E6">
                    <a:lumMod val="50000"/>
                  </a:srgbClr>
                </a:solidFill>
                <a:effectLst/>
                <a:uLnTx/>
                <a:uFillTx/>
                <a:latin typeface="Adobe Arabic"/>
                <a:ea typeface="+mn-ea"/>
                <a:cs typeface="Adobe Arabic"/>
              </a:rPr>
              <a:t>ُمُ الْاجْتِماعِي</a:t>
            </a:r>
            <a:r>
              <a:rPr kumimoji="0" lang="ar-SA" sz="5400" b="0" i="0" u="none" strike="noStrike" kern="1200" cap="none" spc="0" normalizeH="0" baseline="0" noProof="0">
                <a:ln>
                  <a:noFill/>
                </a:ln>
                <a:solidFill>
                  <a:srgbClr val="E7E6E6">
                    <a:lumMod val="50000"/>
                  </a:srgbClr>
                </a:solidFill>
                <a:effectLst/>
                <a:uLnTx/>
                <a:uFillTx/>
                <a:latin typeface="Adobe Arabic"/>
                <a:ea typeface="+mn-ea"/>
                <a:cs typeface="Adobe Arabic"/>
              </a:rPr>
              <a:t>ُّ</a:t>
            </a:r>
            <a:r>
              <a:rPr kumimoji="0" lang="ar-LB" sz="5400" b="0" i="0" u="none" strike="noStrike" kern="1200" cap="none" spc="0" normalizeH="0" baseline="0" noProof="0">
                <a:ln>
                  <a:noFill/>
                </a:ln>
                <a:solidFill>
                  <a:srgbClr val="E7E6E6">
                    <a:lumMod val="50000"/>
                  </a:srgbClr>
                </a:solidFill>
                <a:effectLst/>
                <a:uLnTx/>
                <a:uFillTx/>
                <a:latin typeface="Adobe Arabic"/>
                <a:ea typeface="+mn-ea"/>
                <a:cs typeface="Adobe Arabic"/>
              </a:rPr>
              <a:t> الْاِنْفِعالِيُّ </a:t>
            </a:r>
            <a:endParaRPr kumimoji="0" lang="en-US" sz="5400" b="0" i="0" u="none" strike="noStrike" kern="1200" cap="none" spc="0" normalizeH="0" baseline="0" noProof="0">
              <a:ln>
                <a:noFill/>
              </a:ln>
              <a:solidFill>
                <a:srgbClr val="E7E6E6">
                  <a:lumMod val="50000"/>
                </a:srgbClr>
              </a:solidFill>
              <a:effectLst/>
              <a:uLnTx/>
              <a:uFillTx/>
              <a:latin typeface="Adobe Arabic"/>
              <a:ea typeface="+mn-ea"/>
              <a:cs typeface="Adobe Arabic"/>
            </a:endParaRPr>
          </a:p>
        </p:txBody>
      </p:sp>
    </p:spTree>
    <p:custDataLst>
      <p:tags r:id="rId1"/>
    </p:custDataLst>
    <p:extLst>
      <p:ext uri="{BB962C8B-B14F-4D97-AF65-F5344CB8AC3E}">
        <p14:creationId xmlns:p14="http://schemas.microsoft.com/office/powerpoint/2010/main" val="430244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141A3E2-DFED-4936-BDC6-88B96244EA66}"/>
              </a:ext>
            </a:extLst>
          </p:cNvPr>
          <p:cNvGrpSpPr/>
          <p:nvPr/>
        </p:nvGrpSpPr>
        <p:grpSpPr>
          <a:xfrm>
            <a:off x="296835" y="1499772"/>
            <a:ext cx="4632959" cy="3419729"/>
            <a:chOff x="375772" y="1525136"/>
            <a:chExt cx="4632959" cy="3419729"/>
          </a:xfrm>
        </p:grpSpPr>
        <p:pic>
          <p:nvPicPr>
            <p:cNvPr id="6" name="Picture 5">
              <a:extLst>
                <a:ext uri="{FF2B5EF4-FFF2-40B4-BE49-F238E27FC236}">
                  <a16:creationId xmlns:a16="http://schemas.microsoft.com/office/drawing/2014/main" id="{0103AD92-9BD6-412D-9658-F70E067AB5E9}"/>
                </a:ext>
              </a:extLst>
            </p:cNvPr>
            <p:cNvPicPr>
              <a:picLocks noChangeAspect="1"/>
            </p:cNvPicPr>
            <p:nvPr/>
          </p:nvPicPr>
          <p:blipFill rotWithShape="1">
            <a:blip r:embed="rId4">
              <a:extLst>
                <a:ext uri="{28A0092B-C50C-407E-A947-70E740481C1C}">
                  <a14:useLocalDpi xmlns:a14="http://schemas.microsoft.com/office/drawing/2010/main" val="0"/>
                </a:ext>
              </a:extLst>
            </a:blip>
            <a:srcRect t="6027" r="19614"/>
            <a:stretch/>
          </p:blipFill>
          <p:spPr>
            <a:xfrm>
              <a:off x="375772" y="1525136"/>
              <a:ext cx="4632959" cy="3419729"/>
            </a:xfrm>
            <a:prstGeom prst="rect">
              <a:avLst/>
            </a:prstGeom>
          </p:spPr>
        </p:pic>
        <p:pic>
          <p:nvPicPr>
            <p:cNvPr id="7" name="Picture 2" descr="CLOTH COVERED BALLOON BALL - bishopsport.co.uk">
              <a:extLst>
                <a:ext uri="{FF2B5EF4-FFF2-40B4-BE49-F238E27FC236}">
                  <a16:creationId xmlns:a16="http://schemas.microsoft.com/office/drawing/2014/main" id="{7A485619-09B1-40E1-8CA5-86D1B551760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4395" b="74219" l="12500" r="84082"/>
                      </a14:imgEffect>
                    </a14:imgLayer>
                  </a14:imgProps>
                </a:ext>
                <a:ext uri="{28A0092B-C50C-407E-A947-70E740481C1C}">
                  <a14:useLocalDpi xmlns:a14="http://schemas.microsoft.com/office/drawing/2010/main" val="0"/>
                </a:ext>
              </a:extLst>
            </a:blip>
            <a:srcRect l="13423" t="4224" r="15605" b="24510"/>
            <a:stretch/>
          </p:blipFill>
          <p:spPr bwMode="auto">
            <a:xfrm rot="10602714">
              <a:off x="4205981" y="3778217"/>
              <a:ext cx="607092" cy="60960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Content Placeholder 2">
            <a:extLst>
              <a:ext uri="{FF2B5EF4-FFF2-40B4-BE49-F238E27FC236}">
                <a16:creationId xmlns:a16="http://schemas.microsoft.com/office/drawing/2014/main" id="{70E0F910-642F-4958-BC3D-9ABA5E63DB06}"/>
              </a:ext>
            </a:extLst>
          </p:cNvPr>
          <p:cNvSpPr txBox="1">
            <a:spLocks/>
          </p:cNvSpPr>
          <p:nvPr/>
        </p:nvSpPr>
        <p:spPr>
          <a:xfrm>
            <a:off x="4929794" y="1225926"/>
            <a:ext cx="7262206" cy="44961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016" lvl="1"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	</a:t>
            </a:r>
            <a:r>
              <a:rPr lang="ar-LB" sz="3600" kern="1200" dirty="0">
                <a:solidFill>
                  <a:schemeClr val="tx1">
                    <a:lumMod val="65000"/>
                    <a:lumOff val="35000"/>
                  </a:schemeClr>
                </a:solidFill>
                <a:latin typeface="+mn-lt"/>
                <a:ea typeface="+mn-ea"/>
                <a:cs typeface="+mn-cs"/>
              </a:rPr>
              <a:t>فَجْأَةً أَطَلَّ عَلَيْها صَبِيٌّ يَتَسَلَّقُ </a:t>
            </a:r>
            <a:r>
              <a:rPr lang="ar-LB" sz="3600" dirty="0">
                <a:solidFill>
                  <a:srgbClr val="595959"/>
                </a:solidFill>
              </a:rPr>
              <a:t>زاوِيَ</a:t>
            </a:r>
            <a:r>
              <a:rPr lang="ar-LB" sz="3600" kern="1200" dirty="0">
                <a:solidFill>
                  <a:srgbClr val="595959"/>
                </a:solidFill>
                <a:latin typeface="+mn-lt"/>
                <a:ea typeface="+mn-ea"/>
                <a:cs typeface="+mn-cs"/>
              </a:rPr>
              <a:t>ةَ  الْجَلِّ</a:t>
            </a:r>
            <a:r>
              <a:rPr lang="ar-LB" sz="3600" kern="1200" dirty="0">
                <a:solidFill>
                  <a:schemeClr val="tx1">
                    <a:lumMod val="65000"/>
                    <a:lumOff val="35000"/>
                  </a:schemeClr>
                </a:solidFill>
                <a:latin typeface="+mn-lt"/>
                <a:ea typeface="+mn-ea"/>
                <a:cs typeface="+mn-cs"/>
              </a:rPr>
              <a:t>: "أَيْنَ 	طابَتُكِ؟ إِنّي أَنْتَظِرُها".</a:t>
            </a:r>
            <a:endParaRPr lang="en-US" sz="3600" kern="1200" dirty="0">
              <a:solidFill>
                <a:schemeClr val="tx1">
                  <a:lumMod val="65000"/>
                  <a:lumOff val="35000"/>
                </a:schemeClr>
              </a:solidFill>
              <a:latin typeface="+mn-lt"/>
              <a:ea typeface="+mn-ea"/>
              <a:cs typeface="+mn-cs"/>
            </a:endParaRPr>
          </a:p>
          <a:p>
            <a:pPr marL="128016" lvl="1" indent="0" algn="r" rtl="1">
              <a:lnSpc>
                <a:spcPct val="120000"/>
              </a:lnSpc>
              <a:spcBef>
                <a:spcPts val="600"/>
              </a:spcBef>
              <a:spcAft>
                <a:spcPts val="600"/>
              </a:spcAft>
              <a:buClr>
                <a:schemeClr val="accent1"/>
              </a:buClr>
              <a:buNone/>
            </a:pPr>
            <a:r>
              <a:rPr lang="ar-LB" sz="3600" kern="1200" dirty="0">
                <a:solidFill>
                  <a:schemeClr val="tx1">
                    <a:lumMod val="65000"/>
                    <a:lumOff val="35000"/>
                  </a:schemeClr>
                </a:solidFill>
                <a:latin typeface="+mn-lt"/>
                <a:ea typeface="+mn-ea"/>
                <a:cs typeface="+mn-cs"/>
              </a:rPr>
              <a:t>	- "مَنْ أَنْتَ؟".</a:t>
            </a:r>
            <a:endParaRPr lang="en-US" sz="3600" kern="1200" dirty="0">
              <a:solidFill>
                <a:schemeClr val="tx1">
                  <a:lumMod val="65000"/>
                  <a:lumOff val="35000"/>
                </a:schemeClr>
              </a:solidFill>
              <a:latin typeface="+mn-lt"/>
              <a:ea typeface="+mn-ea"/>
              <a:cs typeface="+mn-cs"/>
            </a:endParaRPr>
          </a:p>
          <a:p>
            <a:pPr marL="128016" lvl="1" indent="0" algn="r" rtl="1">
              <a:lnSpc>
                <a:spcPct val="120000"/>
              </a:lnSpc>
              <a:spcBef>
                <a:spcPts val="600"/>
              </a:spcBef>
              <a:spcAft>
                <a:spcPts val="600"/>
              </a:spcAft>
              <a:buClr>
                <a:schemeClr val="accent1"/>
              </a:buClr>
              <a:buNone/>
            </a:pPr>
            <a:r>
              <a:rPr lang="ar-LB" sz="3600" kern="1200" dirty="0">
                <a:solidFill>
                  <a:schemeClr val="tx1">
                    <a:lumMod val="65000"/>
                    <a:lumOff val="35000"/>
                  </a:schemeClr>
                </a:solidFill>
                <a:latin typeface="+mn-lt"/>
                <a:ea typeface="+mn-ea"/>
                <a:cs typeface="+mn-cs"/>
              </a:rPr>
              <a:t>	- "أَنا فاديَ، أَعيشُ في هذِهِ الْقَرْيَةِ. وَمَنْ أَنْتِ؟". </a:t>
            </a:r>
            <a:endParaRPr lang="en-US" sz="3600" kern="1200" dirty="0">
              <a:solidFill>
                <a:schemeClr val="tx1">
                  <a:lumMod val="65000"/>
                  <a:lumOff val="35000"/>
                </a:schemeClr>
              </a:solidFill>
              <a:latin typeface="+mn-lt"/>
              <a:ea typeface="+mn-ea"/>
              <a:cs typeface="+mn-cs"/>
            </a:endParaRPr>
          </a:p>
          <a:p>
            <a:pPr marL="128016" lvl="1" indent="0" algn="r" rtl="1">
              <a:lnSpc>
                <a:spcPct val="120000"/>
              </a:lnSpc>
              <a:spcBef>
                <a:spcPts val="600"/>
              </a:spcBef>
              <a:spcAft>
                <a:spcPts val="600"/>
              </a:spcAft>
              <a:buClr>
                <a:schemeClr val="accent1"/>
              </a:buClr>
              <a:buNone/>
            </a:pPr>
            <a:r>
              <a:rPr lang="ar-LB" sz="3600" kern="1200" dirty="0">
                <a:solidFill>
                  <a:schemeClr val="tx1">
                    <a:lumMod val="65000"/>
                    <a:lumOff val="35000"/>
                  </a:schemeClr>
                </a:solidFill>
                <a:latin typeface="+mn-lt"/>
                <a:ea typeface="+mn-ea"/>
                <a:cs typeface="+mn-cs"/>
              </a:rPr>
              <a:t>	- "أَنا لينُ، مِنْ بَيْروتَ. جِئْتُ مَعَ أَهْلي لِنُمْضِيَ  الصَّيْفَ 	هُنا".</a:t>
            </a:r>
            <a:r>
              <a:rPr lang="ar-LB" sz="3600" dirty="0">
                <a:solidFill>
                  <a:schemeClr val="tx1">
                    <a:lumMod val="65000"/>
                    <a:lumOff val="35000"/>
                  </a:schemeClr>
                </a:solidFill>
              </a:rPr>
              <a:t>	</a:t>
            </a:r>
          </a:p>
        </p:txBody>
      </p:sp>
      <p:sp>
        <p:nvSpPr>
          <p:cNvPr id="2" name="Content Placeholder 2">
            <a:extLst>
              <a:ext uri="{FF2B5EF4-FFF2-40B4-BE49-F238E27FC236}">
                <a16:creationId xmlns:a16="http://schemas.microsoft.com/office/drawing/2014/main" id="{C3EE3ED2-75E3-D07A-4A89-5BEDA42E68F9}"/>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399922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34076" y="1225926"/>
            <a:ext cx="10195973" cy="4558450"/>
          </a:xfrm>
        </p:spPr>
        <p:txBody>
          <a:bodyPr>
            <a:noAutofit/>
          </a:bodyPr>
          <a:lstStyle/>
          <a:p>
            <a:pPr marL="128016" lvl="1" indent="0" algn="r" rtl="1">
              <a:lnSpc>
                <a:spcPct val="120000"/>
              </a:lnSpc>
              <a:spcBef>
                <a:spcPts val="600"/>
              </a:spcBef>
              <a:spcAft>
                <a:spcPts val="600"/>
              </a:spcAft>
              <a:buNone/>
            </a:pPr>
            <a:r>
              <a:rPr lang="ar-LB" sz="3600" dirty="0">
                <a:solidFill>
                  <a:schemeClr val="tx1">
                    <a:lumMod val="65000"/>
                    <a:lumOff val="35000"/>
                  </a:schemeClr>
                </a:solidFill>
              </a:rPr>
              <a:t>- "أَهْلًا بِكِ. هَيّا نَلْعَبْ مَعًا". </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وَتَوالَتِ الْأَيّامُ، وَهُما يَلْعَبانِ مَعًا، وَيَتَنَزَّهان ِمَعًا...</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صارَتْ لينُ مِثْلَ أَهْلِ الْقَرْيَةِ، تَقْطُفُ الْخُضْرَواتِ وَالْفاكِهَةَ النَّدِيَّةَ، تَغْسِلُها مِنْ مِياهِ الْعَيْنِ </a:t>
            </a:r>
            <a:r>
              <a:rPr lang="en-GB" sz="3600" dirty="0">
                <a:solidFill>
                  <a:schemeClr val="tx1">
                    <a:lumMod val="65000"/>
                    <a:lumOff val="35000"/>
                  </a:schemeClr>
                </a:solidFill>
              </a:rPr>
              <a:t> </a:t>
            </a:r>
            <a:r>
              <a:rPr lang="ar-LB" sz="3600" dirty="0">
                <a:solidFill>
                  <a:schemeClr val="tx1">
                    <a:lumMod val="65000"/>
                    <a:lumOff val="35000"/>
                  </a:schemeClr>
                </a:solidFill>
              </a:rPr>
              <a:t>الْبارِدَةِ، 	وَتَأْكُلُها بِشَهِيَّةٍ، وَتَشْرَبُ الْحَليبَ الطّازَجَ...</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كَمْ تَعَثَّرَتْ لينُ وَوَقَعَتْ وَهِيَ تَتَسَلَّقُ الْجِلالَ خَلْفَ فادي! وَكَمْ رافَقَتْهُ إِلى بَيْتِ خالَتِهِ أُمِّ هاني لِصُنْعِ مَناقيشِ </a:t>
            </a:r>
            <a:r>
              <a:rPr lang="ar-LB" sz="3600" dirty="0" err="1">
                <a:solidFill>
                  <a:schemeClr val="tx1">
                    <a:lumMod val="65000"/>
                    <a:lumOff val="35000"/>
                  </a:schemeClr>
                </a:solidFill>
              </a:rPr>
              <a:t>الْمَرْقوقِ</a:t>
            </a:r>
            <a:r>
              <a:rPr lang="ar-LB" sz="3600" dirty="0">
                <a:solidFill>
                  <a:schemeClr val="tx1">
                    <a:lumMod val="65000"/>
                    <a:lumOff val="35000"/>
                  </a:schemeClr>
                </a:solidFill>
              </a:rPr>
              <a:t> اللَّذيذَةِ!</a:t>
            </a:r>
            <a:endParaRPr lang="en-US" sz="3600" dirty="0">
              <a:solidFill>
                <a:schemeClr val="tx1">
                  <a:lumMod val="65000"/>
                  <a:lumOff val="35000"/>
                </a:schemeClr>
              </a:solidFill>
            </a:endParaRPr>
          </a:p>
        </p:txBody>
      </p:sp>
      <p:sp>
        <p:nvSpPr>
          <p:cNvPr id="6" name="TextBox 5">
            <a:extLst>
              <a:ext uri="{FF2B5EF4-FFF2-40B4-BE49-F238E27FC236}">
                <a16:creationId xmlns:a16="http://schemas.microsoft.com/office/drawing/2014/main" id="{CEC703BF-9A11-4C98-92AE-DE8CF6B49916}"/>
              </a:ext>
            </a:extLst>
          </p:cNvPr>
          <p:cNvSpPr txBox="1"/>
          <p:nvPr/>
        </p:nvSpPr>
        <p:spPr>
          <a:xfrm>
            <a:off x="621411" y="5087291"/>
            <a:ext cx="3645789" cy="1569660"/>
          </a:xfrm>
          <a:prstGeom prst="rect">
            <a:avLst/>
          </a:prstGeom>
          <a:solidFill>
            <a:schemeClr val="accent6">
              <a:lumMod val="20000"/>
              <a:lumOff val="80000"/>
            </a:schemeClr>
          </a:solidFill>
          <a:ln>
            <a:noFill/>
          </a:ln>
        </p:spPr>
        <p:txBody>
          <a:bodyPr wrap="square" rtlCol="0">
            <a:spAutoFit/>
          </a:bodyPr>
          <a:lstStyle/>
          <a:p>
            <a:pPr algn="r" rtl="1"/>
            <a:r>
              <a:rPr lang="ar-LB" sz="2400" b="1"/>
              <a:t>قاموسُ الْمَعاني</a:t>
            </a:r>
          </a:p>
          <a:p>
            <a:pPr algn="r" rtl="1"/>
            <a:r>
              <a:rPr lang="ar-LB" sz="2400">
                <a:solidFill>
                  <a:srgbClr val="C00000"/>
                </a:solidFill>
              </a:rPr>
              <a:t>والَتْ</a:t>
            </a:r>
            <a:r>
              <a:rPr lang="ar-LB" sz="2400"/>
              <a:t> = مَرَّت</a:t>
            </a:r>
          </a:p>
          <a:p>
            <a:pPr algn="r" rtl="1"/>
            <a:r>
              <a:rPr lang="ar-LB" sz="2400">
                <a:solidFill>
                  <a:srgbClr val="C00000"/>
                </a:solidFill>
              </a:rPr>
              <a:t>النَّدِيَّةِ</a:t>
            </a:r>
            <a:r>
              <a:rPr lang="ar-LB" sz="2400"/>
              <a:t> =  الرَّطِبَةِ</a:t>
            </a:r>
          </a:p>
          <a:p>
            <a:pPr algn="r" rtl="1"/>
            <a:r>
              <a:rPr lang="ar-LB" sz="2400">
                <a:solidFill>
                  <a:srgbClr val="C00000"/>
                </a:solidFill>
              </a:rPr>
              <a:t>تَعَثَّرَتْ</a:t>
            </a:r>
            <a:r>
              <a:rPr lang="ar-LB" sz="2400"/>
              <a:t> = زَلَّتْ قَدَمَها.</a:t>
            </a:r>
            <a:endParaRPr lang="en-US" sz="2400"/>
          </a:p>
        </p:txBody>
      </p:sp>
      <p:sp>
        <p:nvSpPr>
          <p:cNvPr id="2" name="Content Placeholder 2">
            <a:extLst>
              <a:ext uri="{FF2B5EF4-FFF2-40B4-BE49-F238E27FC236}">
                <a16:creationId xmlns:a16="http://schemas.microsoft.com/office/drawing/2014/main" id="{9243EA12-EC55-AB57-2074-C900468F36FF}"/>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94155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48295" y="1225926"/>
            <a:ext cx="10072256" cy="4266407"/>
          </a:xfrm>
        </p:spPr>
        <p:txBody>
          <a:bodyPr>
            <a:noAutofit/>
          </a:bodyPr>
          <a:lstStyle/>
          <a:p>
            <a:pPr marL="310896" lvl="2" indent="0" algn="r" rtl="1">
              <a:lnSpc>
                <a:spcPct val="120000"/>
              </a:lnSpc>
              <a:spcBef>
                <a:spcPts val="600"/>
              </a:spcBef>
              <a:spcAft>
                <a:spcPts val="600"/>
              </a:spcAft>
              <a:buNone/>
            </a:pPr>
            <a:r>
              <a:rPr lang="ar-LB" sz="3600" dirty="0">
                <a:solidFill>
                  <a:schemeClr val="tx1">
                    <a:lumMod val="65000"/>
                    <a:lumOff val="35000"/>
                  </a:schemeClr>
                </a:solidFill>
              </a:rPr>
              <a:t>مَضى الصَّيْفُ، وَوَقَفَ فاديَ أَمامَ بابِ الدّارِ، يُوَدِّعُ لينَ، وَهِيَ تَرْكَبُ سَيّارَةَ والِدِها في طَريقِ الْعَوْدَةِ إِلى بَيْروتَ.</a:t>
            </a:r>
          </a:p>
          <a:p>
            <a:pPr marL="404813" lvl="2" indent="0" algn="r" rtl="1">
              <a:lnSpc>
                <a:spcPct val="120000"/>
              </a:lnSpc>
              <a:spcBef>
                <a:spcPts val="600"/>
              </a:spcBef>
              <a:spcAft>
                <a:spcPts val="600"/>
              </a:spcAft>
              <a:buNone/>
            </a:pPr>
            <a:r>
              <a:rPr lang="ar-LB" sz="3600" dirty="0">
                <a:solidFill>
                  <a:schemeClr val="tx1">
                    <a:lumMod val="65000"/>
                    <a:lumOff val="35000"/>
                  </a:schemeClr>
                </a:solidFill>
              </a:rPr>
              <a:t>-"لا تَنْسَ يا فاديَ أَنْ تَهْتَمَّ بِشَجَرَتي الصَّغيرَةِ".</a:t>
            </a:r>
          </a:p>
          <a:p>
            <a:pPr marL="404813" lvl="2" indent="0" algn="r" rtl="1">
              <a:lnSpc>
                <a:spcPct val="120000"/>
              </a:lnSpc>
              <a:spcBef>
                <a:spcPts val="600"/>
              </a:spcBef>
              <a:spcAft>
                <a:spcPts val="600"/>
              </a:spcAft>
              <a:buNone/>
            </a:pPr>
            <a:r>
              <a:rPr lang="ar-LB" sz="3600" dirty="0">
                <a:solidFill>
                  <a:schemeClr val="tx1">
                    <a:lumMod val="65000"/>
                    <a:lumOff val="35000"/>
                  </a:schemeClr>
                </a:solidFill>
              </a:rPr>
              <a:t>-"وَأَنْتِ يا لينُ اِهْتَمّي بِالْكَنارِيِّ الَّذي أُحِبُّ". </a:t>
            </a:r>
          </a:p>
          <a:p>
            <a:pPr marL="404813" lvl="2" indent="0" algn="r" rtl="1">
              <a:lnSpc>
                <a:spcPct val="120000"/>
              </a:lnSpc>
              <a:spcBef>
                <a:spcPts val="600"/>
              </a:spcBef>
              <a:spcAft>
                <a:spcPts val="600"/>
              </a:spcAft>
              <a:buNone/>
            </a:pPr>
            <a:r>
              <a:rPr lang="ar-LB" sz="3600" dirty="0">
                <a:solidFill>
                  <a:schemeClr val="tx1">
                    <a:lumMod val="65000"/>
                    <a:lumOff val="35000"/>
                  </a:schemeClr>
                </a:solidFill>
              </a:rPr>
              <a:t>-"إِلى اللِّقاءِ يا فاديَ". </a:t>
            </a:r>
          </a:p>
          <a:p>
            <a:pPr marL="404813" lvl="2" indent="0" algn="r" rtl="1">
              <a:lnSpc>
                <a:spcPct val="120000"/>
              </a:lnSpc>
              <a:spcBef>
                <a:spcPts val="600"/>
              </a:spcBef>
              <a:spcAft>
                <a:spcPts val="600"/>
              </a:spcAft>
              <a:buNone/>
            </a:pPr>
            <a:r>
              <a:rPr lang="ar-LB" sz="3600" dirty="0">
                <a:solidFill>
                  <a:schemeClr val="tx1">
                    <a:lumMod val="65000"/>
                    <a:lumOff val="35000"/>
                  </a:schemeClr>
                </a:solidFill>
              </a:rPr>
              <a:t>-"إلى اللِّقاءِ قريبًا".  </a:t>
            </a:r>
            <a:endParaRPr lang="en-US" sz="3600" dirty="0">
              <a:solidFill>
                <a:schemeClr val="tx1">
                  <a:lumMod val="65000"/>
                  <a:lumOff val="35000"/>
                </a:schemeClr>
              </a:solidFill>
            </a:endParaRPr>
          </a:p>
        </p:txBody>
      </p:sp>
      <p:pic>
        <p:nvPicPr>
          <p:cNvPr id="4" name="Picture 3">
            <a:extLst>
              <a:ext uri="{FF2B5EF4-FFF2-40B4-BE49-F238E27FC236}">
                <a16:creationId xmlns:a16="http://schemas.microsoft.com/office/drawing/2014/main" id="{8ABC2A24-70FB-4AA9-8BB1-0DC7FD40C9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250" y="2387579"/>
            <a:ext cx="5016283" cy="2592026"/>
          </a:xfrm>
          <a:prstGeom prst="rect">
            <a:avLst/>
          </a:prstGeom>
        </p:spPr>
      </p:pic>
      <p:sp>
        <p:nvSpPr>
          <p:cNvPr id="2" name="Content Placeholder 2">
            <a:extLst>
              <a:ext uri="{FF2B5EF4-FFF2-40B4-BE49-F238E27FC236}">
                <a16:creationId xmlns:a16="http://schemas.microsoft.com/office/drawing/2014/main" id="{73007213-899C-9B6E-376F-1FB20F83DF4D}"/>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146521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ماذا لَمَحَتْ لينُ فَجْأَةً؟</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5958840" y="1789889"/>
            <a:ext cx="60767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لَمَحَتْ لينُ ظِلَّ الْكُرَةِ.</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150906" y="281909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لَمَحَتْ لينُ ظِلَّ الشَّجَرَةِ يَمْتَدُّ أَمامَها. </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6506236" y="3848300"/>
            <a:ext cx="5537033"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لَمَحَتْ لينُ ظِلَّها يَمْتَدُّ أَمامَها. </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259810" y="3810219"/>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76442" y="291289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76441" y="187147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pic>
        <p:nvPicPr>
          <p:cNvPr id="14" name="Picture 13">
            <a:extLst>
              <a:ext uri="{FF2B5EF4-FFF2-40B4-BE49-F238E27FC236}">
                <a16:creationId xmlns:a16="http://schemas.microsoft.com/office/drawing/2014/main" id="{A3581410-B8C1-41C1-9E5E-165D1C2E16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9250" y="2387579"/>
            <a:ext cx="5016283" cy="2592026"/>
          </a:xfrm>
          <a:prstGeom prst="rect">
            <a:avLst/>
          </a:prstGeom>
        </p:spPr>
      </p:pic>
    </p:spTree>
    <p:custDataLst>
      <p:tags r:id="rId1"/>
    </p:custDataLst>
    <p:extLst>
      <p:ext uri="{BB962C8B-B14F-4D97-AF65-F5344CB8AC3E}">
        <p14:creationId xmlns:p14="http://schemas.microsoft.com/office/powerpoint/2010/main" val="292048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3" presetClass="emph" presetSubtype="2" fill="hold" grpId="1" nodeType="withEffect">
                                  <p:stCondLst>
                                    <p:cond delay="0"/>
                                  </p:stCondLst>
                                  <p:childTnLst>
                                    <p:animClr clrSpc="rgb" dir="cw">
                                      <p:cBhvr override="childStyle">
                                        <p:cTn id="34" dur="500" fill="hold"/>
                                        <p:tgtEl>
                                          <p:spTgt spid="15">
                                            <p:txEl>
                                              <p:pRg st="0" end="0"/>
                                            </p:txEl>
                                          </p:spTgt>
                                        </p:tgtEl>
                                        <p:attrNameLst>
                                          <p:attrName>style.color</p:attrName>
                                        </p:attrNameLst>
                                      </p:cBhvr>
                                      <p:to>
                                        <a:srgbClr val="74C274"/>
                                      </p:to>
                                    </p:animClr>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12" grpId="0" build="p"/>
      <p:bldP spid="13" grpId="0" build="p"/>
      <p:bldP spid="15" grpId="0" build="p"/>
      <p:bldP spid="15" grpId="1"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C5E4921-2773-4353-8DED-8BFE2D305D09}"/>
              </a:ext>
            </a:extLst>
          </p:cNvPr>
          <p:cNvSpPr txBox="1">
            <a:spLocks/>
          </p:cNvSpPr>
          <p:nvPr/>
        </p:nvSpPr>
        <p:spPr>
          <a:xfrm>
            <a:off x="0" y="1211580"/>
            <a:ext cx="11850873" cy="49149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9863" lvl="1" indent="0" algn="r" rtl="1">
              <a:lnSpc>
                <a:spcPct val="120000"/>
              </a:lnSpc>
              <a:spcBef>
                <a:spcPts val="600"/>
              </a:spcBef>
              <a:spcAft>
                <a:spcPts val="600"/>
              </a:spcAft>
              <a:buNone/>
            </a:pPr>
            <a:r>
              <a:rPr lang="ar-LB" sz="3600" dirty="0">
                <a:solidFill>
                  <a:schemeClr val="tx1">
                    <a:lumMod val="65000"/>
                    <a:lumOff val="35000"/>
                  </a:schemeClr>
                </a:solidFill>
              </a:rPr>
              <a:t> رَمَتْ لينُ الْكُرَةَ بَعيدًا وَقالَتْ لِظِلِّها: "أَسْرِعْ، اِلْتَقِطْها قَبْلَ أَنْ تَتَدَحْرَجَ</a:t>
            </a:r>
            <a:r>
              <a:rPr lang="en-US" sz="3600" dirty="0">
                <a:solidFill>
                  <a:schemeClr val="tx1">
                    <a:lumMod val="65000"/>
                    <a:lumOff val="35000"/>
                  </a:schemeClr>
                </a:solidFill>
              </a:rPr>
              <a:t> </a:t>
            </a:r>
            <a:r>
              <a:rPr lang="ar-LB" sz="3600" dirty="0">
                <a:solidFill>
                  <a:schemeClr val="tx1">
                    <a:lumMod val="65000"/>
                    <a:lumOff val="35000"/>
                  </a:schemeClr>
                </a:solidFill>
              </a:rPr>
              <a:t>الْكُرَةُ في الْوادي الْعَميقِ".</a:t>
            </a:r>
          </a:p>
          <a:p>
            <a:pPr marL="169863" lvl="1"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وَكانَتِ الْمُفاجَأَةُ! "الْكُرَةُ تَعودُ إِلَيْها مِنْ جَديدٍ".</a:t>
            </a:r>
            <a:r>
              <a:rPr lang="ar-LB" sz="3600" b="1" dirty="0">
                <a:solidFill>
                  <a:schemeClr val="tx1">
                    <a:lumMod val="65000"/>
                    <a:lumOff val="35000"/>
                  </a:schemeClr>
                </a:solidFill>
              </a:rPr>
              <a:t> "هَلْ هذا مَعْقولٌ؟!"</a:t>
            </a:r>
          </a:p>
          <a:p>
            <a:pPr marL="169863"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اِلْتَقَطَتِ الْكُرَةُ ثُمَّ رَمَتْها بِقُوَّةٍ.</a:t>
            </a:r>
          </a:p>
          <a:p>
            <a:pPr marL="169863" lvl="1"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ها هِيَ الْكُرَةُ تَعودُ إِلَيْها مَرَّةً ثانِيَةً.</a:t>
            </a:r>
          </a:p>
          <a:p>
            <a:pPr marL="169863" lvl="1" indent="0" algn="r" rtl="1">
              <a:lnSpc>
                <a:spcPct val="120000"/>
              </a:lnSpc>
              <a:spcBef>
                <a:spcPts val="600"/>
              </a:spcBef>
              <a:spcAft>
                <a:spcPts val="600"/>
              </a:spcAft>
              <a:buClr>
                <a:schemeClr val="accent1"/>
              </a:buClr>
              <a:buNone/>
            </a:pPr>
            <a:r>
              <a:rPr lang="ar-LB" sz="3600" dirty="0">
                <a:solidFill>
                  <a:schemeClr val="tx1">
                    <a:lumMod val="65000"/>
                    <a:lumOff val="35000"/>
                  </a:schemeClr>
                </a:solidFill>
              </a:rPr>
              <a:t>بُهِتَتْ لينُ، وَتَسَمَّرَتْ في مَكانِها. 	</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		</a:t>
            </a:r>
          </a:p>
        </p:txBody>
      </p:sp>
      <p:sp>
        <p:nvSpPr>
          <p:cNvPr id="2" name="Content Placeholder 2">
            <a:extLst>
              <a:ext uri="{FF2B5EF4-FFF2-40B4-BE49-F238E27FC236}">
                <a16:creationId xmlns:a16="http://schemas.microsoft.com/office/drawing/2014/main" id="{C55F93DD-3F18-04FF-94B3-0F271FC097A5}"/>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4196266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اِسْتَخْدَمَتْ لينُ عِبارَةَ "هَلْ هذا مَعْقولٌ؟!" لِأَنَّ: </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2921578" y="1789889"/>
            <a:ext cx="9193982"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لَيْسَ مِنَ الْمُعْتادِ  أَنْ تَعودَ الطّابَةُ مِنْ تَلْقاءِ نَفْسِها إِلى لينَ. </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230916" y="281909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لَمْ تَفْهَمْ لينُ ماذا جَرى لِلطّابَةِ. </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5803324" y="3848300"/>
            <a:ext cx="6319956"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 الطّابَةُ عادَتْ مِنْ تَلْقاءِ نَفْسِها مَرَّةً ثانِيَةً. </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290096" y="1776870"/>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256452" y="291289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256449" y="395129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Tree>
    <p:custDataLst>
      <p:tags r:id="rId1"/>
    </p:custDataLst>
    <p:extLst>
      <p:ext uri="{BB962C8B-B14F-4D97-AF65-F5344CB8AC3E}">
        <p14:creationId xmlns:p14="http://schemas.microsoft.com/office/powerpoint/2010/main" val="149208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15"/>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3" presetClass="emph" presetSubtype="2" fill="hold" grpId="1" nodeType="withEffect">
                                  <p:stCondLst>
                                    <p:cond delay="0"/>
                                  </p:stCondLst>
                                  <p:childTnLst>
                                    <p:animClr clrSpc="rgb" dir="cw">
                                      <p:cBhvr override="childStyle">
                                        <p:cTn id="34" dur="500" fill="hold"/>
                                        <p:tgtEl>
                                          <p:spTgt spid="12">
                                            <p:txEl>
                                              <p:pRg st="0" end="0"/>
                                            </p:txEl>
                                          </p:spTgt>
                                        </p:tgtEl>
                                        <p:attrNameLst>
                                          <p:attrName>style.color</p:attrName>
                                        </p:attrNameLst>
                                      </p:cBhvr>
                                      <p:to>
                                        <a:srgbClr val="74C274"/>
                                      </p:to>
                                    </p:animClr>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2" grpId="1" build="allAtOnce"/>
      <p:bldP spid="13" grpId="0" build="p"/>
      <p:bldP spid="1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C5E4921-2773-4353-8DED-8BFE2D305D09}"/>
              </a:ext>
            </a:extLst>
          </p:cNvPr>
          <p:cNvSpPr txBox="1">
            <a:spLocks/>
          </p:cNvSpPr>
          <p:nvPr/>
        </p:nvSpPr>
        <p:spPr>
          <a:xfrm>
            <a:off x="219075" y="1225926"/>
            <a:ext cx="11753850" cy="4660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016" lvl="1" indent="0" algn="r" rtl="1">
              <a:lnSpc>
                <a:spcPct val="120000"/>
              </a:lnSpc>
              <a:spcBef>
                <a:spcPts val="600"/>
              </a:spcBef>
              <a:spcAft>
                <a:spcPts val="600"/>
              </a:spcAft>
              <a:buNone/>
            </a:pPr>
            <a:r>
              <a:rPr lang="ar-LB" sz="3600" dirty="0">
                <a:solidFill>
                  <a:schemeClr val="tx1">
                    <a:lumMod val="65000"/>
                    <a:lumOff val="35000"/>
                  </a:schemeClr>
                </a:solidFill>
              </a:rPr>
              <a:t>	</a:t>
            </a:r>
            <a:r>
              <a:rPr lang="ar-LB" sz="3600" kern="1200" dirty="0">
                <a:solidFill>
                  <a:schemeClr val="tx1">
                    <a:lumMod val="65000"/>
                    <a:lumOff val="35000"/>
                  </a:schemeClr>
                </a:solidFill>
                <a:latin typeface="+mn-lt"/>
                <a:ea typeface="+mn-ea"/>
                <a:cs typeface="+mn-cs"/>
              </a:rPr>
              <a:t>فَجْأَةً أَطَلَّ عَلَيْها صَبِيٌّ يَتَسَلَّقُ زاوِيَةَ الْجَلِّ: "أَيْنَ طابَتُكِ؟ إِنّي أَنْتَظِرُها".</a:t>
            </a:r>
            <a:br>
              <a:rPr lang="ar-LB" sz="3600" kern="1200" dirty="0">
                <a:solidFill>
                  <a:schemeClr val="tx1">
                    <a:lumMod val="65000"/>
                    <a:lumOff val="35000"/>
                  </a:schemeClr>
                </a:solidFill>
                <a:latin typeface="+mn-lt"/>
                <a:ea typeface="+mn-ea"/>
                <a:cs typeface="+mn-cs"/>
              </a:rPr>
            </a:br>
            <a:r>
              <a:rPr lang="ar-LB" sz="3600" kern="1200" dirty="0">
                <a:solidFill>
                  <a:schemeClr val="tx1">
                    <a:lumMod val="65000"/>
                    <a:lumOff val="35000"/>
                  </a:schemeClr>
                </a:solidFill>
                <a:latin typeface="+mn-lt"/>
                <a:ea typeface="+mn-ea"/>
                <a:cs typeface="+mn-cs"/>
              </a:rPr>
              <a:t>	- "مَنْ أَنْتَ؟".</a:t>
            </a:r>
            <a:br>
              <a:rPr lang="ar-LB" sz="3600" kern="1200" dirty="0">
                <a:solidFill>
                  <a:schemeClr val="tx1">
                    <a:lumMod val="65000"/>
                    <a:lumOff val="35000"/>
                  </a:schemeClr>
                </a:solidFill>
                <a:latin typeface="+mn-lt"/>
                <a:ea typeface="+mn-ea"/>
                <a:cs typeface="+mn-cs"/>
              </a:rPr>
            </a:br>
            <a:r>
              <a:rPr lang="ar-LB" sz="3600" kern="1200" dirty="0">
                <a:solidFill>
                  <a:schemeClr val="tx1">
                    <a:lumMod val="65000"/>
                    <a:lumOff val="35000"/>
                  </a:schemeClr>
                </a:solidFill>
                <a:latin typeface="+mn-lt"/>
                <a:ea typeface="+mn-ea"/>
                <a:cs typeface="+mn-cs"/>
              </a:rPr>
              <a:t>	- "أَنا فاديُ، أَعيشُ في هذِهِ الْقَرْيَةِ. وَمَنْ أَنْتِ؟". </a:t>
            </a:r>
            <a:br>
              <a:rPr lang="ar-LB" sz="3600" kern="1200" dirty="0">
                <a:solidFill>
                  <a:schemeClr val="tx1">
                    <a:lumMod val="65000"/>
                    <a:lumOff val="35000"/>
                  </a:schemeClr>
                </a:solidFill>
                <a:latin typeface="+mn-lt"/>
                <a:ea typeface="+mn-ea"/>
                <a:cs typeface="+mn-cs"/>
              </a:rPr>
            </a:br>
            <a:r>
              <a:rPr lang="ar-LB" sz="3600" kern="1200" dirty="0">
                <a:solidFill>
                  <a:schemeClr val="tx1">
                    <a:lumMod val="65000"/>
                    <a:lumOff val="35000"/>
                  </a:schemeClr>
                </a:solidFill>
                <a:latin typeface="+mn-lt"/>
                <a:ea typeface="+mn-ea"/>
                <a:cs typeface="+mn-cs"/>
              </a:rPr>
              <a:t>	- "أَنا لين</a:t>
            </a:r>
            <a:r>
              <a:rPr lang="ar-LB" sz="3600" dirty="0">
                <a:solidFill>
                  <a:schemeClr val="tx1">
                    <a:lumMod val="65000"/>
                    <a:lumOff val="35000"/>
                  </a:schemeClr>
                </a:solidFill>
              </a:rPr>
              <a:t>ُ،</a:t>
            </a:r>
            <a:r>
              <a:rPr lang="ar-LB" sz="3600" kern="1200" dirty="0">
                <a:solidFill>
                  <a:schemeClr val="tx1">
                    <a:lumMod val="65000"/>
                    <a:lumOff val="35000"/>
                  </a:schemeClr>
                </a:solidFill>
                <a:latin typeface="+mn-lt"/>
                <a:ea typeface="+mn-ea"/>
                <a:cs typeface="+mn-cs"/>
              </a:rPr>
              <a:t> مِنْ بَيْروتَ. جِئْتُ مَعْ أَهْلي لِنُمْضِيَ الصَّيْفَ هُنا".	</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	-"أَهْلًا بِكِ. هَيّا نَلْعَبْ مَعًا". </a:t>
            </a:r>
          </a:p>
          <a:p>
            <a:pPr marL="128016" lvl="1" indent="0" algn="r" rtl="1">
              <a:lnSpc>
                <a:spcPct val="120000"/>
              </a:lnSpc>
              <a:spcBef>
                <a:spcPts val="600"/>
              </a:spcBef>
              <a:spcAft>
                <a:spcPts val="600"/>
              </a:spcAft>
              <a:buNone/>
            </a:pPr>
            <a:r>
              <a:rPr lang="ar-LB" sz="3600" dirty="0">
                <a:solidFill>
                  <a:schemeClr val="tx1">
                    <a:lumMod val="65000"/>
                    <a:lumOff val="35000"/>
                  </a:schemeClr>
                </a:solidFill>
              </a:rPr>
              <a:t>		</a:t>
            </a:r>
          </a:p>
        </p:txBody>
      </p:sp>
      <p:sp>
        <p:nvSpPr>
          <p:cNvPr id="2" name="Content Placeholder 2">
            <a:extLst>
              <a:ext uri="{FF2B5EF4-FFF2-40B4-BE49-F238E27FC236}">
                <a16:creationId xmlns:a16="http://schemas.microsoft.com/office/drawing/2014/main" id="{D125524E-5AFD-4286-CF01-96D52C7E5A6C}"/>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2822235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مَنْ أَعادَ الْكُرَةَ إِلى لينَ؟ </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2978728" y="1789889"/>
            <a:ext cx="9193982"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أَعادَ فادي الْكُرَةَ إِلى لينَ.</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288066" y="281909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أَعادَ الْأَبُ الْكُرَةَ إِلى لينَ. </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5860474" y="3848300"/>
            <a:ext cx="6319956"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أَعادَ الْكَلْبُ الْكُرَةَ إِلى لينَ.</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347246" y="1776870"/>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602" y="291289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599" y="395129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grpSp>
        <p:nvGrpSpPr>
          <p:cNvPr id="14" name="Group 13">
            <a:extLst>
              <a:ext uri="{FF2B5EF4-FFF2-40B4-BE49-F238E27FC236}">
                <a16:creationId xmlns:a16="http://schemas.microsoft.com/office/drawing/2014/main" id="{9ADDC275-C197-4D4B-9FA1-5063555C496B}"/>
              </a:ext>
            </a:extLst>
          </p:cNvPr>
          <p:cNvGrpSpPr/>
          <p:nvPr/>
        </p:nvGrpSpPr>
        <p:grpSpPr>
          <a:xfrm>
            <a:off x="837730" y="2483321"/>
            <a:ext cx="4075110" cy="3007964"/>
            <a:chOff x="375772" y="1525136"/>
            <a:chExt cx="4632959" cy="3419729"/>
          </a:xfrm>
        </p:grpSpPr>
        <p:pic>
          <p:nvPicPr>
            <p:cNvPr id="17" name="Picture 16">
              <a:extLst>
                <a:ext uri="{FF2B5EF4-FFF2-40B4-BE49-F238E27FC236}">
                  <a16:creationId xmlns:a16="http://schemas.microsoft.com/office/drawing/2014/main" id="{DD310B64-8529-4E53-921E-A8A45EEAE655}"/>
                </a:ext>
              </a:extLst>
            </p:cNvPr>
            <p:cNvPicPr>
              <a:picLocks noChangeAspect="1"/>
            </p:cNvPicPr>
            <p:nvPr/>
          </p:nvPicPr>
          <p:blipFill rotWithShape="1">
            <a:blip r:embed="rId9">
              <a:extLst>
                <a:ext uri="{28A0092B-C50C-407E-A947-70E740481C1C}">
                  <a14:useLocalDpi xmlns:a14="http://schemas.microsoft.com/office/drawing/2010/main" val="0"/>
                </a:ext>
              </a:extLst>
            </a:blip>
            <a:srcRect t="6027" r="19614"/>
            <a:stretch/>
          </p:blipFill>
          <p:spPr>
            <a:xfrm>
              <a:off x="375772" y="1525136"/>
              <a:ext cx="4632959" cy="3419729"/>
            </a:xfrm>
            <a:prstGeom prst="rect">
              <a:avLst/>
            </a:prstGeom>
            <a:ln>
              <a:noFill/>
            </a:ln>
            <a:effectLst>
              <a:softEdge rad="112500"/>
            </a:effectLst>
          </p:spPr>
        </p:pic>
        <p:pic>
          <p:nvPicPr>
            <p:cNvPr id="18" name="Picture 2" descr="CLOTH COVERED BALLOON BALL - bishopsport.co.uk">
              <a:extLst>
                <a:ext uri="{FF2B5EF4-FFF2-40B4-BE49-F238E27FC236}">
                  <a16:creationId xmlns:a16="http://schemas.microsoft.com/office/drawing/2014/main" id="{3B8F0377-BD93-432D-A0B2-6B27666E8DA9}"/>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4395" b="74219" l="12500" r="84082"/>
                      </a14:imgEffect>
                    </a14:imgLayer>
                  </a14:imgProps>
                </a:ext>
                <a:ext uri="{28A0092B-C50C-407E-A947-70E740481C1C}">
                  <a14:useLocalDpi xmlns:a14="http://schemas.microsoft.com/office/drawing/2010/main" val="0"/>
                </a:ext>
              </a:extLst>
            </a:blip>
            <a:srcRect l="13423" t="4224" r="15605" b="24510"/>
            <a:stretch/>
          </p:blipFill>
          <p:spPr bwMode="auto">
            <a:xfrm rot="10602714">
              <a:off x="4205981" y="3778217"/>
              <a:ext cx="607092" cy="609600"/>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96844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par>
                          <p:cTn id="19" fill="hold">
                            <p:stCondLst>
                              <p:cond delay="0"/>
                            </p:stCondLst>
                            <p:childTnLst>
                              <p:par>
                                <p:cTn id="20" presetID="10"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3" presetClass="emph" presetSubtype="2" fill="hold" grpId="1" nodeType="withEffect">
                                  <p:stCondLst>
                                    <p:cond delay="0"/>
                                  </p:stCondLst>
                                  <p:childTnLst>
                                    <p:animClr clrSpc="rgb" dir="cw">
                                      <p:cBhvr override="childStyle">
                                        <p:cTn id="37" dur="500" fill="hold"/>
                                        <p:tgtEl>
                                          <p:spTgt spid="12">
                                            <p:txEl>
                                              <p:pRg st="0" end="0"/>
                                            </p:txEl>
                                          </p:spTgt>
                                        </p:tgtEl>
                                        <p:attrNameLst>
                                          <p:attrName>style.color</p:attrName>
                                        </p:attrNameLst>
                                      </p:cBhvr>
                                      <p:to>
                                        <a:srgbClr val="74C274"/>
                                      </p:to>
                                    </p:animClr>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2" grpId="1" build="allAtOnce"/>
      <p:bldP spid="13" grpId="0" build="p"/>
      <p:bldP spid="1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07256AD-FBB6-4526-870D-2C5AD75203A7}"/>
              </a:ext>
            </a:extLst>
          </p:cNvPr>
          <p:cNvSpPr txBox="1">
            <a:spLocks/>
          </p:cNvSpPr>
          <p:nvPr/>
        </p:nvSpPr>
        <p:spPr>
          <a:xfrm>
            <a:off x="0" y="1225926"/>
            <a:ext cx="12192000" cy="46478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016" lvl="1" indent="0" algn="r" rtl="1">
              <a:lnSpc>
                <a:spcPct val="120000"/>
              </a:lnSpc>
              <a:spcBef>
                <a:spcPts val="600"/>
              </a:spcBef>
              <a:spcAft>
                <a:spcPts val="600"/>
              </a:spcAft>
              <a:buFont typeface="Arial" panose="020B0604020202020204" pitchFamily="34" charset="0"/>
              <a:buNone/>
            </a:pPr>
            <a:r>
              <a:rPr lang="ar-LB" sz="3600" dirty="0">
                <a:solidFill>
                  <a:schemeClr val="tx1">
                    <a:lumMod val="65000"/>
                    <a:lumOff val="35000"/>
                  </a:schemeClr>
                </a:solidFill>
              </a:rPr>
              <a:t>	وَتَوالَتِ الْأَيّامُ، وَهُما يَلْعَبانِ مَعًا، وَيَتَنَزَّهان ِمَعًا...</a:t>
            </a:r>
          </a:p>
          <a:p>
            <a:pPr marL="128016" lvl="1" indent="0" algn="r" rtl="1">
              <a:lnSpc>
                <a:spcPct val="120000"/>
              </a:lnSpc>
              <a:spcBef>
                <a:spcPts val="600"/>
              </a:spcBef>
              <a:spcAft>
                <a:spcPts val="600"/>
              </a:spcAft>
              <a:buFont typeface="Arial" panose="020B0604020202020204" pitchFamily="34" charset="0"/>
              <a:buNone/>
            </a:pPr>
            <a:r>
              <a:rPr lang="ar-LB" sz="3600" dirty="0">
                <a:solidFill>
                  <a:schemeClr val="tx1">
                    <a:lumMod val="65000"/>
                    <a:lumOff val="35000"/>
                  </a:schemeClr>
                </a:solidFill>
              </a:rPr>
              <a:t>	صارَتْ لينُ مِثْلَ أَهْلِ الْقَرْيَةِ، تَقْطُفُ الْخُضْرَواتِ وَالْفاكِهَةَ النَّدِيَّةَ، تَغْسِلُها مِنْ مِياهِ الْعَيْنِ الْبارِدَةِ، 	وَتَأْكُلُها بِشَهِيَّةٍ، وَتَشْرَبُ الْحَليبَ الطّازَجَ...</a:t>
            </a:r>
          </a:p>
          <a:p>
            <a:pPr marL="128016" lvl="1" indent="0" algn="r" rtl="1">
              <a:lnSpc>
                <a:spcPct val="120000"/>
              </a:lnSpc>
              <a:spcBef>
                <a:spcPts val="600"/>
              </a:spcBef>
              <a:spcAft>
                <a:spcPts val="600"/>
              </a:spcAft>
              <a:buFont typeface="Arial" panose="020B0604020202020204" pitchFamily="34" charset="0"/>
              <a:buNone/>
            </a:pPr>
            <a:r>
              <a:rPr lang="ar-LB" sz="3600" dirty="0">
                <a:solidFill>
                  <a:schemeClr val="tx1">
                    <a:lumMod val="65000"/>
                    <a:lumOff val="35000"/>
                  </a:schemeClr>
                </a:solidFill>
              </a:rPr>
              <a:t>	كَمْ تَعَثَّرَتْ لينُ وَوَقَعَتْ وَهِيَ تَتَسَلَّقُ الْجِلالَ خَلْفَ فادي! وَكَمْ رافَقَتْهُ إِلى بَيْتِ خالَتِهِ أُمِّ هاني 	لِصُنْعِ مَناقيشِ </a:t>
            </a:r>
            <a:r>
              <a:rPr lang="ar-LB" sz="3600" dirty="0" err="1">
                <a:solidFill>
                  <a:schemeClr val="tx1">
                    <a:lumMod val="65000"/>
                    <a:lumOff val="35000"/>
                  </a:schemeClr>
                </a:solidFill>
              </a:rPr>
              <a:t>الْمَرْقوقِ</a:t>
            </a:r>
            <a:r>
              <a:rPr lang="ar-LB" sz="3600" dirty="0">
                <a:solidFill>
                  <a:schemeClr val="tx1">
                    <a:lumMod val="65000"/>
                    <a:lumOff val="35000"/>
                  </a:schemeClr>
                </a:solidFill>
              </a:rPr>
              <a:t> اللَّذيذَةِ!</a:t>
            </a:r>
          </a:p>
          <a:p>
            <a:pPr marL="128016" lvl="1" indent="0" algn="r" rtl="1">
              <a:lnSpc>
                <a:spcPct val="140000"/>
              </a:lnSpc>
              <a:spcBef>
                <a:spcPts val="600"/>
              </a:spcBef>
              <a:spcAft>
                <a:spcPts val="600"/>
              </a:spcAft>
              <a:buFont typeface="Arial" panose="020B0604020202020204" pitchFamily="34" charset="0"/>
              <a:buNone/>
            </a:pPr>
            <a:endParaRPr lang="en-US" sz="3600" dirty="0">
              <a:solidFill>
                <a:schemeClr val="tx1">
                  <a:lumMod val="65000"/>
                  <a:lumOff val="35000"/>
                </a:schemeClr>
              </a:solidFill>
            </a:endParaRPr>
          </a:p>
        </p:txBody>
      </p:sp>
      <p:sp>
        <p:nvSpPr>
          <p:cNvPr id="2" name="Content Placeholder 2">
            <a:extLst>
              <a:ext uri="{FF2B5EF4-FFF2-40B4-BE49-F238E27FC236}">
                <a16:creationId xmlns:a16="http://schemas.microsoft.com/office/drawing/2014/main" id="{BB23DC65-A683-0784-8DF0-E3C47D9BA8E7}"/>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indent="0" algn="r">
              <a:lnSpc>
                <a:spcPct val="90000"/>
              </a:lnSpc>
              <a:spcBef>
                <a:spcPts val="1000"/>
              </a:spcBef>
              <a:buFont typeface="Arial" panose="020B0604020202020204" pitchFamily="34" charset="0"/>
              <a:buNone/>
              <a:defRPr lang="en-US" sz="3600" b="1" dirty="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ar-LB" dirty="0"/>
              <a:t>	ظِلّي وَصاحِبي</a:t>
            </a:r>
          </a:p>
        </p:txBody>
      </p:sp>
    </p:spTree>
    <p:custDataLst>
      <p:tags r:id="rId1"/>
    </p:custDataLst>
    <p:extLst>
      <p:ext uri="{BB962C8B-B14F-4D97-AF65-F5344CB8AC3E}">
        <p14:creationId xmlns:p14="http://schemas.microsoft.com/office/powerpoint/2010/main" val="6785005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40C1F9-5EEC-46A8-A9A0-F28F69FD8AB9}"/>
              </a:ext>
            </a:extLst>
          </p:cNvPr>
          <p:cNvSpPr>
            <a:spLocks noGrp="1"/>
          </p:cNvSpPr>
          <p:nvPr>
            <p:ph sz="quarter" idx="10"/>
          </p:nvPr>
        </p:nvSpPr>
        <p:spPr>
          <a:xfrm>
            <a:off x="0" y="585846"/>
            <a:ext cx="12192000" cy="1188720"/>
          </a:xfr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pPr rtl="1">
              <a:lnSpc>
                <a:spcPct val="100000"/>
              </a:lnSpc>
              <a:spcBef>
                <a:spcPts val="0"/>
              </a:spcBef>
            </a:pPr>
            <a:r>
              <a:rPr lang="ar-LB" dirty="0">
                <a:solidFill>
                  <a:schemeClr val="tx1">
                    <a:lumMod val="65000"/>
                    <a:lumOff val="35000"/>
                  </a:schemeClr>
                </a:solidFill>
              </a:rPr>
              <a:t>أَضَعُ إِشارَةَ صَحِّ أَمامَ الْعِبارَةِ الَّتي تَدُلُّ عَلى طَبيعَةِ الْحَياةِ في الْقَرْيَةِ، وَإِشارَةَ خَطَأٍ حَيْثُ لا تَدُلُّ الْعِبارَةُ عَلى ذلِكَ.</a:t>
            </a:r>
          </a:p>
        </p:txBody>
      </p:sp>
      <p:sp>
        <p:nvSpPr>
          <p:cNvPr id="4" name="Rectangle 3">
            <a:extLst>
              <a:ext uri="{FF2B5EF4-FFF2-40B4-BE49-F238E27FC236}">
                <a16:creationId xmlns:a16="http://schemas.microsoft.com/office/drawing/2014/main" id="{3884A47D-028C-4047-8F84-FF0A1F7EA0EF}"/>
              </a:ext>
            </a:extLst>
          </p:cNvPr>
          <p:cNvSpPr/>
          <p:nvPr/>
        </p:nvSpPr>
        <p:spPr>
          <a:xfrm>
            <a:off x="3810000" y="2992592"/>
            <a:ext cx="7772400" cy="64008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a:solidFill>
                  <a:schemeClr val="bg1"/>
                </a:solidFill>
                <a:latin typeface="Adobe Arabic" panose="02040503050201090203" pitchFamily="18" charset="-78"/>
                <a:cs typeface="Adobe Arabic" panose="02040503050201090203" pitchFamily="18" charset="-78"/>
              </a:rPr>
              <a:t> </a:t>
            </a:r>
            <a:r>
              <a:rPr lang="ar-LB" sz="2800" b="1">
                <a:solidFill>
                  <a:schemeClr val="bg1"/>
                </a:solidFill>
                <a:latin typeface="Adobe Arabic" panose="02040503050201090203" pitchFamily="18" charset="-78"/>
                <a:cs typeface="Adobe Arabic" panose="02040503050201090203" pitchFamily="18" charset="-78"/>
              </a:rPr>
              <a:t>يَتَنَقَّلُ النّاسُ سَيْرًا عَلى الْأَقْدامِ. </a:t>
            </a:r>
            <a:endParaRPr lang="en-GB" sz="2800" b="1">
              <a:solidFill>
                <a:schemeClr val="bg1"/>
              </a:solidFill>
              <a:latin typeface="Adobe Arabic" panose="02040503050201090203" pitchFamily="18" charset="-78"/>
              <a:cs typeface="Adobe Arabic" panose="02040503050201090203" pitchFamily="18" charset="-78"/>
            </a:endParaRPr>
          </a:p>
        </p:txBody>
      </p:sp>
      <p:sp>
        <p:nvSpPr>
          <p:cNvPr id="9" name="Rectangle 8">
            <a:extLst>
              <a:ext uri="{FF2B5EF4-FFF2-40B4-BE49-F238E27FC236}">
                <a16:creationId xmlns:a16="http://schemas.microsoft.com/office/drawing/2014/main" id="{BD6627F1-8380-4DD7-9801-6E4166E3F394}"/>
              </a:ext>
            </a:extLst>
          </p:cNvPr>
          <p:cNvSpPr/>
          <p:nvPr/>
        </p:nvSpPr>
        <p:spPr>
          <a:xfrm>
            <a:off x="3810000" y="3781973"/>
            <a:ext cx="7772400" cy="64008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LB" sz="2800" b="1">
                <a:solidFill>
                  <a:schemeClr val="bg1"/>
                </a:solidFill>
                <a:latin typeface="Adobe Arabic" panose="02040503050201090203" pitchFamily="18" charset="-78"/>
                <a:cs typeface="Adobe Arabic" panose="02040503050201090203" pitchFamily="18" charset="-78"/>
              </a:rPr>
              <a:t>يَأْكُلُ النّاسُ الْمُنْتَجاتِ الزِّراعِيَّةَ الطّازَجَةَ: الْفاكِهَةُ عَنِ الشَّجَرِ  وَالْخُضَرُ مِنَ الْأَرْضِ. </a:t>
            </a:r>
            <a:endParaRPr lang="en-GB" sz="2800" b="1">
              <a:solidFill>
                <a:schemeClr val="bg1"/>
              </a:solidFill>
              <a:latin typeface="Adobe Arabic" panose="02040503050201090203" pitchFamily="18" charset="-78"/>
              <a:cs typeface="Adobe Arabic" panose="02040503050201090203" pitchFamily="18" charset="-78"/>
            </a:endParaRPr>
          </a:p>
        </p:txBody>
      </p:sp>
      <p:sp>
        <p:nvSpPr>
          <p:cNvPr id="11" name="Rectangle 10">
            <a:extLst>
              <a:ext uri="{FF2B5EF4-FFF2-40B4-BE49-F238E27FC236}">
                <a16:creationId xmlns:a16="http://schemas.microsoft.com/office/drawing/2014/main" id="{E54F0663-00F6-440A-A28C-0996B712599E}"/>
              </a:ext>
            </a:extLst>
          </p:cNvPr>
          <p:cNvSpPr/>
          <p:nvPr/>
        </p:nvSpPr>
        <p:spPr>
          <a:xfrm>
            <a:off x="3810000" y="4571354"/>
            <a:ext cx="7772400" cy="64008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LB" sz="2800" b="1">
                <a:solidFill>
                  <a:schemeClr val="bg1"/>
                </a:solidFill>
                <a:latin typeface="Adobe Arabic" panose="02040503050201090203" pitchFamily="18" charset="-78"/>
                <a:cs typeface="Adobe Arabic" panose="02040503050201090203" pitchFamily="18" charset="-78"/>
              </a:rPr>
              <a:t>يَلْعَبُ الْأَوْلادُ في مَدينَةِ الْمَلاهي. </a:t>
            </a:r>
            <a:endParaRPr lang="en-GB" sz="2800" b="1">
              <a:solidFill>
                <a:schemeClr val="bg1"/>
              </a:solidFill>
              <a:latin typeface="Adobe Arabic" panose="02040503050201090203" pitchFamily="18" charset="-78"/>
              <a:cs typeface="Adobe Arabic" panose="02040503050201090203" pitchFamily="18" charset="-78"/>
            </a:endParaRPr>
          </a:p>
        </p:txBody>
      </p:sp>
      <p:sp>
        <p:nvSpPr>
          <p:cNvPr id="12" name="Rectangle 11">
            <a:extLst>
              <a:ext uri="{FF2B5EF4-FFF2-40B4-BE49-F238E27FC236}">
                <a16:creationId xmlns:a16="http://schemas.microsoft.com/office/drawing/2014/main" id="{72A5F56B-1449-40DF-9604-9C93EA1237F4}"/>
              </a:ext>
            </a:extLst>
          </p:cNvPr>
          <p:cNvSpPr/>
          <p:nvPr/>
        </p:nvSpPr>
        <p:spPr>
          <a:xfrm>
            <a:off x="3810000" y="5360736"/>
            <a:ext cx="7772400" cy="64008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a:solidFill>
                  <a:schemeClr val="bg1"/>
                </a:solidFill>
                <a:latin typeface="Adobe Arabic" panose="02040503050201090203" pitchFamily="18" charset="-78"/>
                <a:cs typeface="Adobe Arabic" panose="02040503050201090203" pitchFamily="18" charset="-78"/>
              </a:rPr>
              <a:t> </a:t>
            </a:r>
            <a:r>
              <a:rPr lang="ar-LB" sz="2800" b="1">
                <a:solidFill>
                  <a:schemeClr val="bg1"/>
                </a:solidFill>
                <a:latin typeface="Adobe Arabic" panose="02040503050201090203" pitchFamily="18" charset="-78"/>
                <a:cs typeface="Adobe Arabic" panose="02040503050201090203" pitchFamily="18" charset="-78"/>
              </a:rPr>
              <a:t>يَتَسَلَّقُ الْأَوْلادُ الْأَشْجارَ وَيَقْفِزونَ مِنْ جَلٍّ إِلى آخَرَ. </a:t>
            </a:r>
            <a:endParaRPr lang="en-GB" sz="2800" b="1">
              <a:solidFill>
                <a:schemeClr val="bg1"/>
              </a:solidFill>
              <a:latin typeface="Adobe Arabic" panose="02040503050201090203" pitchFamily="18" charset="-78"/>
              <a:cs typeface="Adobe Arabic" panose="02040503050201090203" pitchFamily="18" charset="-78"/>
            </a:endParaRPr>
          </a:p>
        </p:txBody>
      </p:sp>
      <p:sp>
        <p:nvSpPr>
          <p:cNvPr id="14" name="Rectangle 13">
            <a:extLst>
              <a:ext uri="{FF2B5EF4-FFF2-40B4-BE49-F238E27FC236}">
                <a16:creationId xmlns:a16="http://schemas.microsoft.com/office/drawing/2014/main" id="{0969D527-70CE-4064-94B6-CC6687D2BF22}"/>
              </a:ext>
            </a:extLst>
          </p:cNvPr>
          <p:cNvSpPr/>
          <p:nvPr/>
        </p:nvSpPr>
        <p:spPr>
          <a:xfrm>
            <a:off x="2438400" y="2186577"/>
            <a:ext cx="1371600"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r>
              <a:rPr lang="ar-LB" sz="3600" b="1" kern="1200">
                <a:solidFill>
                  <a:schemeClr val="tx1">
                    <a:lumMod val="65000"/>
                    <a:lumOff val="35000"/>
                  </a:schemeClr>
                </a:solidFill>
                <a:latin typeface="+mn-lt"/>
                <a:ea typeface="+mn-ea"/>
                <a:cs typeface="+mn-cs"/>
              </a:rPr>
              <a:t>صَحٌّ</a:t>
            </a:r>
            <a:endParaRPr lang="en-GB" sz="3600" b="1" kern="1200">
              <a:solidFill>
                <a:schemeClr val="tx1">
                  <a:lumMod val="65000"/>
                  <a:lumOff val="35000"/>
                </a:schemeClr>
              </a:solidFill>
              <a:latin typeface="+mn-lt"/>
              <a:ea typeface="+mn-ea"/>
              <a:cs typeface="+mn-cs"/>
            </a:endParaRPr>
          </a:p>
        </p:txBody>
      </p:sp>
      <p:sp>
        <p:nvSpPr>
          <p:cNvPr id="15" name="Rectangle 14">
            <a:extLst>
              <a:ext uri="{FF2B5EF4-FFF2-40B4-BE49-F238E27FC236}">
                <a16:creationId xmlns:a16="http://schemas.microsoft.com/office/drawing/2014/main" id="{86BB9F24-9FCB-499D-9C60-16D6FEF758A4}"/>
              </a:ext>
            </a:extLst>
          </p:cNvPr>
          <p:cNvSpPr/>
          <p:nvPr/>
        </p:nvSpPr>
        <p:spPr>
          <a:xfrm>
            <a:off x="937039" y="2186577"/>
            <a:ext cx="1371600"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r>
              <a:rPr lang="ar-LB" sz="3600" b="1" kern="1200">
                <a:solidFill>
                  <a:schemeClr val="tx1">
                    <a:lumMod val="65000"/>
                    <a:lumOff val="35000"/>
                  </a:schemeClr>
                </a:solidFill>
                <a:latin typeface="+mn-lt"/>
                <a:ea typeface="+mn-ea"/>
                <a:cs typeface="+mn-cs"/>
              </a:rPr>
              <a:t>خَطَأٌ</a:t>
            </a:r>
            <a:endParaRPr lang="en-GB" sz="3600" b="1" kern="1200">
              <a:solidFill>
                <a:schemeClr val="tx1">
                  <a:lumMod val="65000"/>
                  <a:lumOff val="35000"/>
                </a:schemeClr>
              </a:solidFill>
              <a:latin typeface="+mn-lt"/>
              <a:ea typeface="+mn-ea"/>
              <a:cs typeface="+mn-cs"/>
            </a:endParaRPr>
          </a:p>
        </p:txBody>
      </p:sp>
      <p:sp>
        <p:nvSpPr>
          <p:cNvPr id="17" name="Rectangle 16">
            <a:extLst>
              <a:ext uri="{FF2B5EF4-FFF2-40B4-BE49-F238E27FC236}">
                <a16:creationId xmlns:a16="http://schemas.microsoft.com/office/drawing/2014/main" id="{107816E6-9428-434B-BDC0-D5D88FE60448}"/>
              </a:ext>
            </a:extLst>
          </p:cNvPr>
          <p:cNvSpPr/>
          <p:nvPr/>
        </p:nvSpPr>
        <p:spPr>
          <a:xfrm>
            <a:off x="2438400" y="2970469"/>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buClr>
                <a:schemeClr val="accent5">
                  <a:lumMod val="75000"/>
                </a:schemeClr>
              </a:buClr>
              <a:buSzPct val="85000"/>
            </a:pPr>
            <a:endParaRPr lang="en-GB" sz="3600">
              <a:solidFill>
                <a:schemeClr val="tx1">
                  <a:lumMod val="65000"/>
                  <a:lumOff val="35000"/>
                </a:schemeClr>
              </a:solidFill>
            </a:endParaRPr>
          </a:p>
        </p:txBody>
      </p:sp>
      <p:sp>
        <p:nvSpPr>
          <p:cNvPr id="18" name="Rectangle 17">
            <a:extLst>
              <a:ext uri="{FF2B5EF4-FFF2-40B4-BE49-F238E27FC236}">
                <a16:creationId xmlns:a16="http://schemas.microsoft.com/office/drawing/2014/main" id="{13116E79-DA52-43EE-AAE6-5510BA56B1E9}"/>
              </a:ext>
            </a:extLst>
          </p:cNvPr>
          <p:cNvSpPr/>
          <p:nvPr/>
        </p:nvSpPr>
        <p:spPr>
          <a:xfrm>
            <a:off x="937039" y="2970469"/>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buClr>
                <a:schemeClr val="accent5">
                  <a:lumMod val="75000"/>
                </a:schemeClr>
              </a:buClr>
              <a:buSzPct val="85000"/>
            </a:pPr>
            <a:endParaRPr lang="en-GB" sz="3600">
              <a:solidFill>
                <a:schemeClr val="tx1">
                  <a:lumMod val="65000"/>
                  <a:lumOff val="35000"/>
                </a:schemeClr>
              </a:solidFill>
            </a:endParaRPr>
          </a:p>
        </p:txBody>
      </p:sp>
      <p:sp>
        <p:nvSpPr>
          <p:cNvPr id="19" name="Rectangle 18">
            <a:extLst>
              <a:ext uri="{FF2B5EF4-FFF2-40B4-BE49-F238E27FC236}">
                <a16:creationId xmlns:a16="http://schemas.microsoft.com/office/drawing/2014/main" id="{2EB7A14A-15BF-4AA2-9AFC-7BA0DBBEC36F}"/>
              </a:ext>
            </a:extLst>
          </p:cNvPr>
          <p:cNvSpPr/>
          <p:nvPr/>
        </p:nvSpPr>
        <p:spPr>
          <a:xfrm>
            <a:off x="2438400" y="3798607"/>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endParaRPr lang="en-GB" sz="3600" b="0" kern="1200">
              <a:solidFill>
                <a:schemeClr val="tx1">
                  <a:lumMod val="65000"/>
                  <a:lumOff val="35000"/>
                </a:schemeClr>
              </a:solidFill>
              <a:latin typeface="+mn-lt"/>
              <a:ea typeface="+mn-ea"/>
              <a:cs typeface="+mn-cs"/>
            </a:endParaRPr>
          </a:p>
        </p:txBody>
      </p:sp>
      <p:sp>
        <p:nvSpPr>
          <p:cNvPr id="20" name="Rectangle 19">
            <a:extLst>
              <a:ext uri="{FF2B5EF4-FFF2-40B4-BE49-F238E27FC236}">
                <a16:creationId xmlns:a16="http://schemas.microsoft.com/office/drawing/2014/main" id="{607CB20F-A014-4672-A79F-D354524F1781}"/>
              </a:ext>
            </a:extLst>
          </p:cNvPr>
          <p:cNvSpPr/>
          <p:nvPr/>
        </p:nvSpPr>
        <p:spPr>
          <a:xfrm>
            <a:off x="937039" y="3798607"/>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endParaRPr lang="en-GB" sz="3600" b="0" kern="1200">
              <a:solidFill>
                <a:schemeClr val="tx1">
                  <a:lumMod val="65000"/>
                  <a:lumOff val="35000"/>
                </a:schemeClr>
              </a:solidFill>
              <a:latin typeface="+mn-lt"/>
              <a:ea typeface="+mn-ea"/>
              <a:cs typeface="+mn-cs"/>
            </a:endParaRPr>
          </a:p>
        </p:txBody>
      </p:sp>
      <p:sp>
        <p:nvSpPr>
          <p:cNvPr id="21" name="Rectangle 20">
            <a:extLst>
              <a:ext uri="{FF2B5EF4-FFF2-40B4-BE49-F238E27FC236}">
                <a16:creationId xmlns:a16="http://schemas.microsoft.com/office/drawing/2014/main" id="{DCBF0924-02F5-41D2-8676-71B94C74C7FF}"/>
              </a:ext>
            </a:extLst>
          </p:cNvPr>
          <p:cNvSpPr/>
          <p:nvPr/>
        </p:nvSpPr>
        <p:spPr>
          <a:xfrm>
            <a:off x="2438400" y="4571354"/>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endParaRPr lang="en-GB" sz="3600" b="0" kern="1200">
              <a:solidFill>
                <a:schemeClr val="tx1">
                  <a:lumMod val="65000"/>
                  <a:lumOff val="35000"/>
                </a:schemeClr>
              </a:solidFill>
              <a:latin typeface="+mn-lt"/>
              <a:ea typeface="+mn-ea"/>
              <a:cs typeface="+mn-cs"/>
            </a:endParaRPr>
          </a:p>
        </p:txBody>
      </p:sp>
      <p:sp>
        <p:nvSpPr>
          <p:cNvPr id="22" name="Rectangle 21">
            <a:extLst>
              <a:ext uri="{FF2B5EF4-FFF2-40B4-BE49-F238E27FC236}">
                <a16:creationId xmlns:a16="http://schemas.microsoft.com/office/drawing/2014/main" id="{CA815E03-A41E-4117-9389-DB86AFA6DFDD}"/>
              </a:ext>
            </a:extLst>
          </p:cNvPr>
          <p:cNvSpPr/>
          <p:nvPr/>
        </p:nvSpPr>
        <p:spPr>
          <a:xfrm>
            <a:off x="937039" y="4571354"/>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endParaRPr lang="en-GB" sz="3600" b="0" kern="1200">
              <a:solidFill>
                <a:schemeClr val="tx1">
                  <a:lumMod val="65000"/>
                  <a:lumOff val="35000"/>
                </a:schemeClr>
              </a:solidFill>
              <a:latin typeface="+mn-lt"/>
              <a:ea typeface="+mn-ea"/>
              <a:cs typeface="+mn-cs"/>
            </a:endParaRPr>
          </a:p>
        </p:txBody>
      </p:sp>
      <p:sp>
        <p:nvSpPr>
          <p:cNvPr id="23" name="Rectangle 22">
            <a:extLst>
              <a:ext uri="{FF2B5EF4-FFF2-40B4-BE49-F238E27FC236}">
                <a16:creationId xmlns:a16="http://schemas.microsoft.com/office/drawing/2014/main" id="{07519C11-17AC-4B6D-BF7D-8D300061A43F}"/>
              </a:ext>
            </a:extLst>
          </p:cNvPr>
          <p:cNvSpPr/>
          <p:nvPr/>
        </p:nvSpPr>
        <p:spPr>
          <a:xfrm>
            <a:off x="2438400" y="5360736"/>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endParaRPr lang="en-GB" sz="3600" b="0" kern="1200">
              <a:solidFill>
                <a:schemeClr val="tx1">
                  <a:lumMod val="65000"/>
                  <a:lumOff val="35000"/>
                </a:schemeClr>
              </a:solidFill>
              <a:latin typeface="+mn-lt"/>
              <a:ea typeface="+mn-ea"/>
              <a:cs typeface="+mn-cs"/>
            </a:endParaRPr>
          </a:p>
        </p:txBody>
      </p:sp>
      <p:sp>
        <p:nvSpPr>
          <p:cNvPr id="24" name="Rectangle 23">
            <a:extLst>
              <a:ext uri="{FF2B5EF4-FFF2-40B4-BE49-F238E27FC236}">
                <a16:creationId xmlns:a16="http://schemas.microsoft.com/office/drawing/2014/main" id="{03F74B08-4EA1-49B3-935C-377CC18DD607}"/>
              </a:ext>
            </a:extLst>
          </p:cNvPr>
          <p:cNvSpPr/>
          <p:nvPr/>
        </p:nvSpPr>
        <p:spPr>
          <a:xfrm>
            <a:off x="937039" y="5360736"/>
            <a:ext cx="1371600" cy="640080"/>
          </a:xfrm>
          <a:prstGeom prst="rect">
            <a:avLst/>
          </a:prstGeom>
          <a:solidFill>
            <a:srgbClr val="DAE3F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rtl="1">
              <a:buClr>
                <a:schemeClr val="accent5">
                  <a:lumMod val="75000"/>
                </a:schemeClr>
              </a:buClr>
              <a:buSzPct val="85000"/>
              <a:buFontTx/>
              <a:buNone/>
            </a:pPr>
            <a:endParaRPr lang="en-GB" sz="3600" b="0" kern="1200">
              <a:solidFill>
                <a:schemeClr val="tx1">
                  <a:lumMod val="65000"/>
                  <a:lumOff val="35000"/>
                </a:schemeClr>
              </a:solidFill>
              <a:latin typeface="+mn-lt"/>
              <a:ea typeface="+mn-ea"/>
              <a:cs typeface="+mn-cs"/>
            </a:endParaRPr>
          </a:p>
        </p:txBody>
      </p:sp>
      <p:pic>
        <p:nvPicPr>
          <p:cNvPr id="25" name="true">
            <a:extLst>
              <a:ext uri="{FF2B5EF4-FFF2-40B4-BE49-F238E27FC236}">
                <a16:creationId xmlns:a16="http://schemas.microsoft.com/office/drawing/2014/main" id="{B9287AC5-2E4E-46DA-B397-20465C83D9C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908839" y="3066992"/>
            <a:ext cx="529811" cy="491280"/>
          </a:xfrm>
          <a:prstGeom prst="rect">
            <a:avLst/>
          </a:prstGeom>
        </p:spPr>
      </p:pic>
      <p:pic>
        <p:nvPicPr>
          <p:cNvPr id="26" name="true">
            <a:extLst>
              <a:ext uri="{FF2B5EF4-FFF2-40B4-BE49-F238E27FC236}">
                <a16:creationId xmlns:a16="http://schemas.microsoft.com/office/drawing/2014/main" id="{7D997A40-F8DF-4D24-9324-C191B5F4D3D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832639" y="3856373"/>
            <a:ext cx="529811" cy="491280"/>
          </a:xfrm>
          <a:prstGeom prst="rect">
            <a:avLst/>
          </a:prstGeom>
        </p:spPr>
      </p:pic>
      <p:pic>
        <p:nvPicPr>
          <p:cNvPr id="27" name="true">
            <a:extLst>
              <a:ext uri="{FF2B5EF4-FFF2-40B4-BE49-F238E27FC236}">
                <a16:creationId xmlns:a16="http://schemas.microsoft.com/office/drawing/2014/main" id="{B2DB8787-21E8-45C3-ACB6-882C0497813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832638" y="5502127"/>
            <a:ext cx="529811" cy="491280"/>
          </a:xfrm>
          <a:prstGeom prst="rect">
            <a:avLst/>
          </a:prstGeom>
        </p:spPr>
      </p:pic>
      <p:pic>
        <p:nvPicPr>
          <p:cNvPr id="28" name="x2">
            <a:extLst>
              <a:ext uri="{FF2B5EF4-FFF2-40B4-BE49-F238E27FC236}">
                <a16:creationId xmlns:a16="http://schemas.microsoft.com/office/drawing/2014/main" id="{3ABF17ED-209B-404B-89DB-E2C14F59EE4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403518" y="4633340"/>
            <a:ext cx="438641" cy="516108"/>
          </a:xfrm>
          <a:prstGeom prst="rect">
            <a:avLst/>
          </a:prstGeom>
        </p:spPr>
      </p:pic>
      <p:sp>
        <p:nvSpPr>
          <p:cNvPr id="29" name="Rectangle 28">
            <a:extLst>
              <a:ext uri="{FF2B5EF4-FFF2-40B4-BE49-F238E27FC236}">
                <a16:creationId xmlns:a16="http://schemas.microsoft.com/office/drawing/2014/main" id="{00E0CB58-F924-46BF-94DF-D56E4FB62912}"/>
              </a:ext>
            </a:extLst>
          </p:cNvPr>
          <p:cNvSpPr/>
          <p:nvPr/>
        </p:nvSpPr>
        <p:spPr>
          <a:xfrm>
            <a:off x="0" y="128920"/>
            <a:ext cx="2976880" cy="365760"/>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90000"/>
              </a:lnSpc>
              <a:spcBef>
                <a:spcPts val="1000"/>
              </a:spcBef>
            </a:pPr>
            <a:r>
              <a:rPr lang="ar-LB" cap="all" spc="100">
                <a:solidFill>
                  <a:schemeClr val="tx1">
                    <a:lumMod val="65000"/>
                    <a:lumOff val="35000"/>
                  </a:schemeClr>
                </a:solidFill>
                <a:ea typeface="+mj-ea"/>
                <a:cs typeface="+mj-cs"/>
              </a:rPr>
              <a:t>أَسْئِلَةٌفي فَهْمِ الْنَّصِّ</a:t>
            </a:r>
          </a:p>
        </p:txBody>
      </p:sp>
    </p:spTree>
    <p:custDataLst>
      <p:tags r:id="rId1"/>
    </p:custDataLst>
    <p:extLst>
      <p:ext uri="{BB962C8B-B14F-4D97-AF65-F5344CB8AC3E}">
        <p14:creationId xmlns:p14="http://schemas.microsoft.com/office/powerpoint/2010/main" val="76105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tanding in front of a white screen&#10;&#10;Description automatically generated with low confidence">
            <a:extLst>
              <a:ext uri="{FF2B5EF4-FFF2-40B4-BE49-F238E27FC236}">
                <a16:creationId xmlns:a16="http://schemas.microsoft.com/office/drawing/2014/main" id="{4A93E9D5-B06F-47E1-8E62-CB91BAAC3C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063" y="1574869"/>
            <a:ext cx="5676750" cy="5279571"/>
          </a:xfrm>
          <a:prstGeom prst="rect">
            <a:avLst/>
          </a:prstGeom>
        </p:spPr>
      </p:pic>
      <p:sp>
        <p:nvSpPr>
          <p:cNvPr id="6" name="Title 1">
            <a:extLst>
              <a:ext uri="{FF2B5EF4-FFF2-40B4-BE49-F238E27FC236}">
                <a16:creationId xmlns:a16="http://schemas.microsoft.com/office/drawing/2014/main" id="{B16F43F4-F8FB-4390-9309-8AFF1E881489}"/>
              </a:ext>
            </a:extLst>
          </p:cNvPr>
          <p:cNvSpPr txBox="1">
            <a:spLocks/>
          </p:cNvSpPr>
          <p:nvPr/>
        </p:nvSpPr>
        <p:spPr>
          <a:xfrm>
            <a:off x="0" y="160192"/>
            <a:ext cx="2681921" cy="351391"/>
          </a:xfrm>
          <a:prstGeom prst="rect">
            <a:avLst/>
          </a:prstGeom>
          <a:solidFill>
            <a:srgbClr val="DEEBF7"/>
          </a:solidFill>
        </p:spPr>
        <p:txBody>
          <a:bodyPr vert="horz" lIns="91440" tIns="45720" rIns="91440" bIns="45720" rtlCol="0" anchor="b">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lang="ar-LB" sz="1800" spc="0"/>
              <a:t>ترحيبٌ</a:t>
            </a:r>
            <a:endParaRPr kumimoji="0" lang="en-US" sz="1000" b="0" i="0" u="none" strike="noStrike" kern="1200" cap="all" spc="0" normalizeH="0" noProof="0">
              <a:ln>
                <a:noFill/>
              </a:ln>
              <a:solidFill>
                <a:srgbClr val="1F4E79"/>
              </a:solidFill>
              <a:effectLst/>
              <a:highlight>
                <a:srgbClr val="FFFF00"/>
              </a:highlight>
              <a:uLnTx/>
              <a:uFillTx/>
              <a:latin typeface="Adobe Arabic"/>
              <a:cs typeface="Adobe Arabic"/>
            </a:endParaRPr>
          </a:p>
        </p:txBody>
      </p:sp>
      <p:sp>
        <p:nvSpPr>
          <p:cNvPr id="7" name="TextBox 6">
            <a:extLst>
              <a:ext uri="{FF2B5EF4-FFF2-40B4-BE49-F238E27FC236}">
                <a16:creationId xmlns:a16="http://schemas.microsoft.com/office/drawing/2014/main" id="{B8BC1FE6-D0D9-43D5-BD21-455D974CA356}"/>
              </a:ext>
            </a:extLst>
          </p:cNvPr>
          <p:cNvSpPr txBox="1"/>
          <p:nvPr/>
        </p:nvSpPr>
        <p:spPr>
          <a:xfrm>
            <a:off x="2681921" y="2222469"/>
            <a:ext cx="3672913" cy="1350336"/>
          </a:xfrm>
          <a:prstGeom prst="rect">
            <a:avLst/>
          </a:prstGeom>
          <a:ln w="19050">
            <a:noFill/>
          </a:ln>
        </p:spPr>
        <p:txBody>
          <a:bodyPr vert="horz" wrap="square" lIns="91440" tIns="45720" rIns="91440" bIns="45720" rtlCol="0" anchor="ctr">
            <a:normAutofit fontScale="97500"/>
          </a:bodyPr>
          <a:lstStyle/>
          <a:p>
            <a:pPr algn="ctr" rtl="1">
              <a:defRPr/>
            </a:pPr>
            <a:r>
              <a:rPr lang="ar-LB" sz="4000" b="1" dirty="0">
                <a:solidFill>
                  <a:schemeClr val="tx1">
                    <a:lumMod val="65000"/>
                    <a:lumOff val="35000"/>
                  </a:schemeClr>
                </a:solidFill>
              </a:rPr>
              <a:t>مَرْحَبًا بِكُمْ في نَشاطِ التَّعَلُّمِ الاجتماعيّ الانفعاليّ. </a:t>
            </a:r>
          </a:p>
        </p:txBody>
      </p:sp>
      <p:sp>
        <p:nvSpPr>
          <p:cNvPr id="11" name="Title 1">
            <a:extLst>
              <a:ext uri="{FF2B5EF4-FFF2-40B4-BE49-F238E27FC236}">
                <a16:creationId xmlns:a16="http://schemas.microsoft.com/office/drawing/2014/main" id="{54A1E067-AF34-44F8-BE1E-F3E6F51109AE}"/>
              </a:ext>
            </a:extLst>
          </p:cNvPr>
          <p:cNvSpPr txBox="1">
            <a:spLocks/>
          </p:cNvSpPr>
          <p:nvPr/>
        </p:nvSpPr>
        <p:spPr>
          <a:xfrm>
            <a:off x="6769100" y="2901536"/>
            <a:ext cx="4872771" cy="944563"/>
          </a:xfrm>
          <a:prstGeom prst="rect">
            <a:avLst/>
          </a:prstGeom>
        </p:spPr>
        <p:txBody>
          <a:bodyPr vert="horz" lIns="91440" tIns="45720" rIns="91440" bIns="45720" rtlCol="0" anchor="ctr">
            <a:noAutofit/>
          </a:bodyPr>
          <a:lstStyle/>
          <a:p>
            <a:pPr marR="0" lvl="0" indent="0" algn="r" rtl="1" fontAlgn="auto">
              <a:lnSpc>
                <a:spcPct val="90000"/>
              </a:lnSpc>
              <a:spcAft>
                <a:spcPts val="200"/>
              </a:spcAft>
              <a:buClr>
                <a:schemeClr val="accent1"/>
              </a:buClr>
              <a:buSzPct val="100000"/>
              <a:tabLst/>
              <a:defRPr/>
            </a:pPr>
            <a:r>
              <a:rPr lang="ar-LB" sz="5900" b="1">
                <a:solidFill>
                  <a:srgbClr val="2E75B6"/>
                </a:solidFill>
                <a:latin typeface="Adobe Arabic" panose="02040503050201090203" pitchFamily="18" charset="-78"/>
                <a:cs typeface="Adobe Arabic" panose="02040503050201090203" pitchFamily="18" charset="-78"/>
              </a:rPr>
              <a:t>طابَ يَوْمُكُمْ يا أَعِزّائي!</a:t>
            </a:r>
            <a:endParaRPr lang="en-US" sz="5900" b="1">
              <a:solidFill>
                <a:srgbClr val="2E75B6"/>
              </a:solidFill>
              <a:latin typeface="Adobe Arabic" panose="02040503050201090203" pitchFamily="18" charset="-78"/>
              <a:cs typeface="Adobe Arabic" panose="02040503050201090203" pitchFamily="18" charset="-78"/>
            </a:endParaRPr>
          </a:p>
        </p:txBody>
      </p:sp>
      <p:sp>
        <p:nvSpPr>
          <p:cNvPr id="8" name="Rectangle 7">
            <a:extLst>
              <a:ext uri="{FF2B5EF4-FFF2-40B4-BE49-F238E27FC236}">
                <a16:creationId xmlns:a16="http://schemas.microsoft.com/office/drawing/2014/main" id="{6A3D4211-0028-417E-8EBF-D228087BCBAE}"/>
              </a:ext>
            </a:extLst>
          </p:cNvPr>
          <p:cNvSpPr/>
          <p:nvPr/>
        </p:nvSpPr>
        <p:spPr>
          <a:xfrm>
            <a:off x="0" y="70261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 ترحيبٌ</a:t>
            </a:r>
            <a:endParaRPr lang="en-US" sz="3600" b="1" cap="all" spc="100">
              <a:solidFill>
                <a:schemeClr val="bg1"/>
              </a:solidFill>
              <a:latin typeface="Adobe Arabic"/>
              <a:cs typeface="Adobe Arabic"/>
            </a:endParaRPr>
          </a:p>
        </p:txBody>
      </p:sp>
    </p:spTree>
    <p:custDataLst>
      <p:tags r:id="rId1"/>
    </p:custDataLst>
    <p:extLst>
      <p:ext uri="{BB962C8B-B14F-4D97-AF65-F5344CB8AC3E}">
        <p14:creationId xmlns:p14="http://schemas.microsoft.com/office/powerpoint/2010/main" val="35134280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C4A8108B-D6BB-4CD6-85EE-CAC954745BFB}"/>
              </a:ext>
            </a:extLst>
          </p:cNvPr>
          <p:cNvCxnSpPr>
            <a:cxnSpLocks/>
            <a:stCxn id="6" idx="6"/>
            <a:endCxn id="25" idx="2"/>
          </p:cNvCxnSpPr>
          <p:nvPr/>
        </p:nvCxnSpPr>
        <p:spPr>
          <a:xfrm>
            <a:off x="5618748" y="2133181"/>
            <a:ext cx="2784750" cy="1173813"/>
          </a:xfrm>
          <a:prstGeom prst="line">
            <a:avLst/>
          </a:prstGeom>
          <a:ln w="38100">
            <a:solidFill>
              <a:srgbClr val="74C274"/>
            </a:solidFill>
          </a:ln>
          <a:effectLst/>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FA55129-9F4C-474D-A3CB-261DDAA04D22}"/>
              </a:ext>
            </a:extLst>
          </p:cNvPr>
          <p:cNvCxnSpPr>
            <a:cxnSpLocks/>
            <a:stCxn id="18" idx="6"/>
            <a:endCxn id="27" idx="2"/>
          </p:cNvCxnSpPr>
          <p:nvPr/>
        </p:nvCxnSpPr>
        <p:spPr>
          <a:xfrm>
            <a:off x="5618748" y="4480807"/>
            <a:ext cx="2784750" cy="1173813"/>
          </a:xfrm>
          <a:prstGeom prst="line">
            <a:avLst/>
          </a:prstGeom>
          <a:ln w="38100">
            <a:solidFill>
              <a:srgbClr val="74C274"/>
            </a:soli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9608282-15EA-4D6A-ACA6-9D3A08F5B769}"/>
              </a:ext>
            </a:extLst>
          </p:cNvPr>
          <p:cNvCxnSpPr>
            <a:cxnSpLocks/>
            <a:stCxn id="17" idx="6"/>
            <a:endCxn id="24" idx="2"/>
          </p:cNvCxnSpPr>
          <p:nvPr/>
        </p:nvCxnSpPr>
        <p:spPr>
          <a:xfrm flipV="1">
            <a:off x="5618748" y="2133181"/>
            <a:ext cx="2784750" cy="1173813"/>
          </a:xfrm>
          <a:prstGeom prst="line">
            <a:avLst/>
          </a:prstGeom>
          <a:ln w="38100">
            <a:solidFill>
              <a:srgbClr val="74C274"/>
            </a:soli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F307FFF-124F-48BD-9E9E-DDADCA2A7F16}"/>
              </a:ext>
            </a:extLst>
          </p:cNvPr>
          <p:cNvCxnSpPr>
            <a:cxnSpLocks/>
            <a:stCxn id="19" idx="6"/>
            <a:endCxn id="26" idx="2"/>
          </p:cNvCxnSpPr>
          <p:nvPr/>
        </p:nvCxnSpPr>
        <p:spPr>
          <a:xfrm flipV="1">
            <a:off x="5618748" y="4480807"/>
            <a:ext cx="2784750" cy="1173813"/>
          </a:xfrm>
          <a:prstGeom prst="line">
            <a:avLst/>
          </a:prstGeom>
          <a:ln w="38100">
            <a:solidFill>
              <a:srgbClr val="74C274"/>
            </a:solidFill>
          </a:ln>
          <a:effec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CAD4745-329A-45E8-86E1-479A63CFF4E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pPr rtl="1">
              <a:lnSpc>
                <a:spcPct val="100000"/>
              </a:lnSpc>
              <a:spcBef>
                <a:spcPts val="0"/>
              </a:spcBef>
            </a:pPr>
            <a:r>
              <a:rPr lang="ar-LB">
                <a:solidFill>
                  <a:schemeClr val="tx1">
                    <a:lumMod val="65000"/>
                    <a:lumOff val="35000"/>
                  </a:schemeClr>
                </a:solidFill>
              </a:rPr>
              <a:t>أَرَبِطُ بَيْنَ الْمُفْرَدَةِ في الْعَمودِ الْأَوَّلِ وَمَعْناها في الْعَمودِ الثّاني: </a:t>
            </a:r>
          </a:p>
        </p:txBody>
      </p:sp>
      <p:sp>
        <p:nvSpPr>
          <p:cNvPr id="5" name="Rectangle 4">
            <a:extLst>
              <a:ext uri="{FF2B5EF4-FFF2-40B4-BE49-F238E27FC236}">
                <a16:creationId xmlns:a16="http://schemas.microsoft.com/office/drawing/2014/main" id="{107E5F22-A1D7-4AC9-92FC-4A4760796DA9}"/>
              </a:ext>
            </a:extLst>
          </p:cNvPr>
          <p:cNvSpPr/>
          <p:nvPr/>
        </p:nvSpPr>
        <p:spPr>
          <a:xfrm>
            <a:off x="624845" y="1653435"/>
            <a:ext cx="462501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جَمَعَ مِنْ هُنا وَمِنْ هُناكَ</a:t>
            </a:r>
          </a:p>
        </p:txBody>
      </p:sp>
      <p:sp>
        <p:nvSpPr>
          <p:cNvPr id="9" name="Rectangle 8">
            <a:extLst>
              <a:ext uri="{FF2B5EF4-FFF2-40B4-BE49-F238E27FC236}">
                <a16:creationId xmlns:a16="http://schemas.microsoft.com/office/drawing/2014/main" id="{3819EDD7-5A8D-499D-A9CE-71677F231E3C}"/>
              </a:ext>
            </a:extLst>
          </p:cNvPr>
          <p:cNvSpPr/>
          <p:nvPr/>
        </p:nvSpPr>
        <p:spPr>
          <a:xfrm>
            <a:off x="624845" y="2819523"/>
            <a:ext cx="462501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حَديثُ الْقِطافِ </a:t>
            </a:r>
          </a:p>
        </p:txBody>
      </p:sp>
      <p:sp>
        <p:nvSpPr>
          <p:cNvPr id="10" name="Rectangle 9">
            <a:extLst>
              <a:ext uri="{FF2B5EF4-FFF2-40B4-BE49-F238E27FC236}">
                <a16:creationId xmlns:a16="http://schemas.microsoft.com/office/drawing/2014/main" id="{D049A2E9-A29D-4C16-BC10-31D03ABA917C}"/>
              </a:ext>
            </a:extLst>
          </p:cNvPr>
          <p:cNvSpPr/>
          <p:nvPr/>
        </p:nvSpPr>
        <p:spPr>
          <a:xfrm>
            <a:off x="624845" y="3985611"/>
            <a:ext cx="462501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 يَصْعَدُ عَلى الشَّيْءِ</a:t>
            </a:r>
          </a:p>
        </p:txBody>
      </p:sp>
      <p:sp>
        <p:nvSpPr>
          <p:cNvPr id="11" name="Rectangle 10">
            <a:extLst>
              <a:ext uri="{FF2B5EF4-FFF2-40B4-BE49-F238E27FC236}">
                <a16:creationId xmlns:a16="http://schemas.microsoft.com/office/drawing/2014/main" id="{BA02AC15-6CA8-4A23-B196-AB933A925CC8}"/>
              </a:ext>
            </a:extLst>
          </p:cNvPr>
          <p:cNvSpPr/>
          <p:nvPr/>
        </p:nvSpPr>
        <p:spPr>
          <a:xfrm>
            <a:off x="624845" y="5151700"/>
            <a:ext cx="462501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 عادَتْ إِلى الْمَوْضِعِ الَّذي ابْتَدَأَتْ مِنْهُ</a:t>
            </a:r>
          </a:p>
        </p:txBody>
      </p:sp>
      <p:sp>
        <p:nvSpPr>
          <p:cNvPr id="12" name="طازج">
            <a:extLst>
              <a:ext uri="{FF2B5EF4-FFF2-40B4-BE49-F238E27FC236}">
                <a16:creationId xmlns:a16="http://schemas.microsoft.com/office/drawing/2014/main" id="{CDAB0636-44DB-429A-B5F1-AFF2DD4C0F15}"/>
              </a:ext>
            </a:extLst>
          </p:cNvPr>
          <p:cNvSpPr/>
          <p:nvPr/>
        </p:nvSpPr>
        <p:spPr>
          <a:xfrm>
            <a:off x="8823955" y="1630261"/>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a:solidFill>
                  <a:schemeClr val="tx1">
                    <a:lumMod val="65000"/>
                    <a:lumOff val="35000"/>
                  </a:schemeClr>
                </a:solidFill>
                <a:latin typeface="Adobe Arabic" panose="02040503050201090203" pitchFamily="18" charset="-78"/>
                <a:cs typeface="Adobe Arabic" panose="02040503050201090203" pitchFamily="18" charset="-78"/>
              </a:rPr>
              <a:t>طازَجٌ</a:t>
            </a:r>
            <a:endParaRPr lang="fr-FR" sz="3600">
              <a:solidFill>
                <a:schemeClr val="tx1">
                  <a:lumMod val="65000"/>
                  <a:lumOff val="35000"/>
                </a:schemeClr>
              </a:solidFill>
            </a:endParaRPr>
          </a:p>
        </p:txBody>
      </p:sp>
      <p:sp>
        <p:nvSpPr>
          <p:cNvPr id="13" name="التقط">
            <a:extLst>
              <a:ext uri="{FF2B5EF4-FFF2-40B4-BE49-F238E27FC236}">
                <a16:creationId xmlns:a16="http://schemas.microsoft.com/office/drawing/2014/main" id="{92D02378-BF4E-43BF-B380-D15F083CB15E}"/>
              </a:ext>
            </a:extLst>
          </p:cNvPr>
          <p:cNvSpPr/>
          <p:nvPr/>
        </p:nvSpPr>
        <p:spPr>
          <a:xfrm>
            <a:off x="8823955" y="2796349"/>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kern="1200" baseline="0">
                <a:solidFill>
                  <a:schemeClr val="tx1">
                    <a:lumMod val="65000"/>
                    <a:lumOff val="35000"/>
                  </a:schemeClr>
                </a:solidFill>
                <a:latin typeface="Adobe Arabic" panose="02040503050201090203" pitchFamily="18" charset="-78"/>
                <a:ea typeface="+mn-ea"/>
                <a:cs typeface="Adobe Arabic" panose="02040503050201090203" pitchFamily="18" charset="-78"/>
              </a:rPr>
              <a:t>اِلْتَقَطَ</a:t>
            </a:r>
            <a:endParaRPr lang="fr-FR" sz="3600">
              <a:solidFill>
                <a:schemeClr val="tx1">
                  <a:lumMod val="65000"/>
                  <a:lumOff val="35000"/>
                </a:schemeClr>
              </a:solidFill>
            </a:endParaRPr>
          </a:p>
        </p:txBody>
      </p:sp>
      <p:sp>
        <p:nvSpPr>
          <p:cNvPr id="14" name="استدارت">
            <a:extLst>
              <a:ext uri="{FF2B5EF4-FFF2-40B4-BE49-F238E27FC236}">
                <a16:creationId xmlns:a16="http://schemas.microsoft.com/office/drawing/2014/main" id="{A2D42D18-C972-4657-B711-49F7F4D3DD5F}"/>
              </a:ext>
            </a:extLst>
          </p:cNvPr>
          <p:cNvSpPr/>
          <p:nvPr/>
        </p:nvSpPr>
        <p:spPr>
          <a:xfrm>
            <a:off x="8823955" y="3962437"/>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kern="1200">
                <a:solidFill>
                  <a:schemeClr val="tx1">
                    <a:lumMod val="65000"/>
                    <a:lumOff val="35000"/>
                  </a:schemeClr>
                </a:solidFill>
                <a:latin typeface="Adobe Arabic" panose="02040503050201090203" pitchFamily="18" charset="-78"/>
                <a:ea typeface="+mn-ea"/>
                <a:cs typeface="Adobe Arabic" panose="02040503050201090203" pitchFamily="18" charset="-78"/>
              </a:rPr>
              <a:t>اِسْتَدارَتْ</a:t>
            </a:r>
            <a:endParaRPr lang="fr-FR" sz="3600">
              <a:solidFill>
                <a:schemeClr val="tx1">
                  <a:lumMod val="65000"/>
                  <a:lumOff val="35000"/>
                </a:schemeClr>
              </a:solidFill>
            </a:endParaRPr>
          </a:p>
        </p:txBody>
      </p:sp>
      <p:sp>
        <p:nvSpPr>
          <p:cNvPr id="15" name="يتسلّق">
            <a:extLst>
              <a:ext uri="{FF2B5EF4-FFF2-40B4-BE49-F238E27FC236}">
                <a16:creationId xmlns:a16="http://schemas.microsoft.com/office/drawing/2014/main" id="{B81B105B-9272-40B2-A1F4-1F1D12E952C6}"/>
              </a:ext>
            </a:extLst>
          </p:cNvPr>
          <p:cNvSpPr/>
          <p:nvPr/>
        </p:nvSpPr>
        <p:spPr>
          <a:xfrm>
            <a:off x="8823955" y="5128526"/>
            <a:ext cx="2743200" cy="1005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ltLang="en-US" sz="3600" b="0">
                <a:solidFill>
                  <a:schemeClr val="tx1">
                    <a:lumMod val="65000"/>
                    <a:lumOff val="35000"/>
                  </a:schemeClr>
                </a:solidFill>
                <a:latin typeface="Adobe Arabic" panose="02040503050201090203" pitchFamily="18" charset="-78"/>
                <a:cs typeface="Adobe Arabic" panose="02040503050201090203" pitchFamily="18" charset="-78"/>
              </a:rPr>
              <a:t>يَتَسَلَّقُ</a:t>
            </a:r>
            <a:endParaRPr lang="fr-FR" sz="3600">
              <a:solidFill>
                <a:schemeClr val="tx1">
                  <a:lumMod val="65000"/>
                  <a:lumOff val="35000"/>
                </a:schemeClr>
              </a:solidFill>
            </a:endParaRPr>
          </a:p>
        </p:txBody>
      </p:sp>
      <p:grpSp>
        <p:nvGrpSpPr>
          <p:cNvPr id="7" name="Group 6">
            <a:extLst>
              <a:ext uri="{FF2B5EF4-FFF2-40B4-BE49-F238E27FC236}">
                <a16:creationId xmlns:a16="http://schemas.microsoft.com/office/drawing/2014/main" id="{16C8FF8C-5765-4BAC-879F-DC7BCAEE26D0}"/>
              </a:ext>
            </a:extLst>
          </p:cNvPr>
          <p:cNvGrpSpPr/>
          <p:nvPr/>
        </p:nvGrpSpPr>
        <p:grpSpPr>
          <a:xfrm>
            <a:off x="5344428" y="1996021"/>
            <a:ext cx="274320" cy="3795759"/>
            <a:chOff x="4403523" y="1996021"/>
            <a:chExt cx="274320" cy="3795759"/>
          </a:xfrm>
          <a:solidFill>
            <a:srgbClr val="658DCD"/>
          </a:solidFill>
        </p:grpSpPr>
        <p:sp>
          <p:nvSpPr>
            <p:cNvPr id="6" name="Oval 5">
              <a:extLst>
                <a:ext uri="{FF2B5EF4-FFF2-40B4-BE49-F238E27FC236}">
                  <a16:creationId xmlns:a16="http://schemas.microsoft.com/office/drawing/2014/main" id="{0CA9396B-CD9C-496C-8E5D-767946ED1C13}"/>
                </a:ext>
              </a:extLst>
            </p:cNvPr>
            <p:cNvSpPr/>
            <p:nvPr/>
          </p:nvSpPr>
          <p:spPr>
            <a:xfrm>
              <a:off x="4403523" y="1996021"/>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Oval 16">
              <a:extLst>
                <a:ext uri="{FF2B5EF4-FFF2-40B4-BE49-F238E27FC236}">
                  <a16:creationId xmlns:a16="http://schemas.microsoft.com/office/drawing/2014/main" id="{04B50E99-8A51-4C83-85AD-8B75F8D4CFAD}"/>
                </a:ext>
              </a:extLst>
            </p:cNvPr>
            <p:cNvSpPr/>
            <p:nvPr/>
          </p:nvSpPr>
          <p:spPr>
            <a:xfrm>
              <a:off x="4403523" y="3169834"/>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val 17">
              <a:extLst>
                <a:ext uri="{FF2B5EF4-FFF2-40B4-BE49-F238E27FC236}">
                  <a16:creationId xmlns:a16="http://schemas.microsoft.com/office/drawing/2014/main" id="{31621ABD-ADE0-45A3-AAFC-36ACA6D39818}"/>
                </a:ext>
              </a:extLst>
            </p:cNvPr>
            <p:cNvSpPr/>
            <p:nvPr/>
          </p:nvSpPr>
          <p:spPr>
            <a:xfrm>
              <a:off x="4403523" y="4343647"/>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val 18">
              <a:extLst>
                <a:ext uri="{FF2B5EF4-FFF2-40B4-BE49-F238E27FC236}">
                  <a16:creationId xmlns:a16="http://schemas.microsoft.com/office/drawing/2014/main" id="{F6D4EACE-4F98-43D8-B29C-8D26430C8C47}"/>
                </a:ext>
              </a:extLst>
            </p:cNvPr>
            <p:cNvSpPr/>
            <p:nvPr/>
          </p:nvSpPr>
          <p:spPr>
            <a:xfrm>
              <a:off x="4403523" y="5517460"/>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3" name="Group 22">
            <a:extLst>
              <a:ext uri="{FF2B5EF4-FFF2-40B4-BE49-F238E27FC236}">
                <a16:creationId xmlns:a16="http://schemas.microsoft.com/office/drawing/2014/main" id="{5345C914-1F77-4D9F-B70E-B3FF94A6D474}"/>
              </a:ext>
            </a:extLst>
          </p:cNvPr>
          <p:cNvGrpSpPr/>
          <p:nvPr/>
        </p:nvGrpSpPr>
        <p:grpSpPr>
          <a:xfrm>
            <a:off x="8403498" y="1996021"/>
            <a:ext cx="274320" cy="3795759"/>
            <a:chOff x="4403523" y="1996021"/>
            <a:chExt cx="274320" cy="3795759"/>
          </a:xfrm>
          <a:solidFill>
            <a:srgbClr val="658DCD"/>
          </a:solidFill>
        </p:grpSpPr>
        <p:sp>
          <p:nvSpPr>
            <p:cNvPr id="24" name="Oval 23">
              <a:extLst>
                <a:ext uri="{FF2B5EF4-FFF2-40B4-BE49-F238E27FC236}">
                  <a16:creationId xmlns:a16="http://schemas.microsoft.com/office/drawing/2014/main" id="{75D203B0-363D-4224-A4E4-4C8413637663}"/>
                </a:ext>
              </a:extLst>
            </p:cNvPr>
            <p:cNvSpPr/>
            <p:nvPr/>
          </p:nvSpPr>
          <p:spPr>
            <a:xfrm>
              <a:off x="4403523" y="1996021"/>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Oval 24">
              <a:extLst>
                <a:ext uri="{FF2B5EF4-FFF2-40B4-BE49-F238E27FC236}">
                  <a16:creationId xmlns:a16="http://schemas.microsoft.com/office/drawing/2014/main" id="{2F1EEBB9-3995-4275-9191-AC035F67352A}"/>
                </a:ext>
              </a:extLst>
            </p:cNvPr>
            <p:cNvSpPr/>
            <p:nvPr/>
          </p:nvSpPr>
          <p:spPr>
            <a:xfrm>
              <a:off x="4403523" y="3169834"/>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val 25">
              <a:extLst>
                <a:ext uri="{FF2B5EF4-FFF2-40B4-BE49-F238E27FC236}">
                  <a16:creationId xmlns:a16="http://schemas.microsoft.com/office/drawing/2014/main" id="{7572A56F-621D-41EB-BFB3-C640EF33693C}"/>
                </a:ext>
              </a:extLst>
            </p:cNvPr>
            <p:cNvSpPr/>
            <p:nvPr/>
          </p:nvSpPr>
          <p:spPr>
            <a:xfrm>
              <a:off x="4403523" y="4343647"/>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a:extLst>
                <a:ext uri="{FF2B5EF4-FFF2-40B4-BE49-F238E27FC236}">
                  <a16:creationId xmlns:a16="http://schemas.microsoft.com/office/drawing/2014/main" id="{86BFBDE7-B83C-412F-9BBA-04DB70790B33}"/>
                </a:ext>
              </a:extLst>
            </p:cNvPr>
            <p:cNvSpPr/>
            <p:nvPr/>
          </p:nvSpPr>
          <p:spPr>
            <a:xfrm>
              <a:off x="4403523" y="5517460"/>
              <a:ext cx="274320" cy="274320"/>
            </a:xfrm>
            <a:prstGeom prst="ellipse">
              <a:avLst/>
            </a:prstGeom>
            <a:grpFill/>
            <a:ln>
              <a:solidFill>
                <a:srgbClr val="658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ustDataLst>
      <p:tags r:id="rId1"/>
    </p:custDataLst>
    <p:extLst>
      <p:ext uri="{BB962C8B-B14F-4D97-AF65-F5344CB8AC3E}">
        <p14:creationId xmlns:p14="http://schemas.microsoft.com/office/powerpoint/2010/main" val="30208375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right)">
                                      <p:cBhvr>
                                        <p:cTn id="7" dur="500"/>
                                        <p:tgtEl>
                                          <p:spTgt spid="29"/>
                                        </p:tgtEl>
                                      </p:cBhvr>
                                    </p:animEffec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right)">
                                      <p:cBhvr>
                                        <p:cTn id="13" dur="500"/>
                                        <p:tgtEl>
                                          <p:spTgt spid="16"/>
                                        </p:tgtEl>
                                      </p:cBhvr>
                                    </p:animEffec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500"/>
                                        <p:tgtEl>
                                          <p:spTgt spid="32"/>
                                        </p:tgtEl>
                                      </p:cBhvr>
                                    </p:animEffec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right)">
                                      <p:cBhvr>
                                        <p:cTn id="25" dur="500"/>
                                        <p:tgtEl>
                                          <p:spTgt spid="28"/>
                                        </p:tgtEl>
                                      </p:cBhvr>
                                    </p:animEffect>
                                  </p:childTnLst>
                                </p:cTn>
                              </p:par>
                            </p:childTnLst>
                          </p:cTn>
                        </p:par>
                      </p:childTnLst>
                    </p:cTn>
                  </p:par>
                </p:childTnLst>
              </p:cTn>
              <p:nextCondLst>
                <p:cond evt="onClick" delay="0">
                  <p:tgtEl>
                    <p:spTgt spid="1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pPr rtl="1">
              <a:lnSpc>
                <a:spcPct val="100000"/>
              </a:lnSpc>
              <a:spcBef>
                <a:spcPts val="0"/>
              </a:spcBef>
            </a:pPr>
            <a:r>
              <a:rPr lang="ar-LB">
                <a:solidFill>
                  <a:schemeClr val="tx1">
                    <a:lumMod val="65000"/>
                    <a:lumOff val="35000"/>
                  </a:schemeClr>
                </a:solidFill>
              </a:rPr>
              <a:t>مَنْ هُما شَخْصِيَّتا الْقِصَّةِ؟ </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5970270" y="1892759"/>
            <a:ext cx="60767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شَخْصِيَّتا الْقِصَّةِ هُما لينُ وَالْكُرَةُ. </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6162336" y="2921965"/>
            <a:ext cx="5880784"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شَخْصِيَّتا الْقِصَّةِ هُما لينُ والظِّلُّ. </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6517666" y="3951170"/>
            <a:ext cx="5537033"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شَخْصِيَّتا الْقِصَّةِ هُما لينُ وَفاديَ. </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271240" y="3867369"/>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87872" y="3015762"/>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187871" y="197434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pic>
        <p:nvPicPr>
          <p:cNvPr id="18" name="Picture 17">
            <a:extLst>
              <a:ext uri="{FF2B5EF4-FFF2-40B4-BE49-F238E27FC236}">
                <a16:creationId xmlns:a16="http://schemas.microsoft.com/office/drawing/2014/main" id="{5EAA66D2-2F78-45FD-89C6-88EF5125DCED}"/>
              </a:ext>
            </a:extLst>
          </p:cNvPr>
          <p:cNvPicPr>
            <a:picLocks noChangeAspect="1"/>
          </p:cNvPicPr>
          <p:nvPr/>
        </p:nvPicPr>
        <p:blipFill rotWithShape="1">
          <a:blip r:embed="rId9"/>
          <a:srcRect l="4440" t="17546" r="7475" b="6911"/>
          <a:stretch/>
        </p:blipFill>
        <p:spPr>
          <a:xfrm>
            <a:off x="366170" y="2532059"/>
            <a:ext cx="5045586" cy="2719221"/>
          </a:xfrm>
          <a:prstGeom prst="rect">
            <a:avLst/>
          </a:prstGeom>
          <a:ln>
            <a:noFill/>
          </a:ln>
        </p:spPr>
      </p:pic>
    </p:spTree>
    <p:custDataLst>
      <p:tags r:id="rId1"/>
    </p:custDataLst>
    <p:extLst>
      <p:ext uri="{BB962C8B-B14F-4D97-AF65-F5344CB8AC3E}">
        <p14:creationId xmlns:p14="http://schemas.microsoft.com/office/powerpoint/2010/main" val="68637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3" presetClass="emph" presetSubtype="2" fill="hold" grpId="1" nodeType="withEffect">
                                  <p:stCondLst>
                                    <p:cond delay="0"/>
                                  </p:stCondLst>
                                  <p:childTnLst>
                                    <p:animClr clrSpc="rgb" dir="cw">
                                      <p:cBhvr override="childStyle">
                                        <p:cTn id="34" dur="500" fill="hold"/>
                                        <p:tgtEl>
                                          <p:spTgt spid="15">
                                            <p:txEl>
                                              <p:pRg st="0" end="0"/>
                                            </p:txEl>
                                          </p:spTgt>
                                        </p:tgtEl>
                                        <p:attrNameLst>
                                          <p:attrName>style.color</p:attrName>
                                        </p:attrNameLst>
                                      </p:cBhvr>
                                      <p:to>
                                        <a:srgbClr val="74C274"/>
                                      </p:to>
                                    </p:animClr>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12" grpId="0" build="p"/>
      <p:bldP spid="13" grpId="0" build="p"/>
      <p:bldP spid="15" grpId="0" build="p"/>
      <p:bldP spid="15" grpId="1" build="allAtOnce"/>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pPr rtl="1">
              <a:lnSpc>
                <a:spcPct val="100000"/>
              </a:lnSpc>
              <a:spcBef>
                <a:spcPts val="0"/>
              </a:spcBef>
            </a:pPr>
            <a:r>
              <a:rPr lang="ar-LB" dirty="0">
                <a:solidFill>
                  <a:schemeClr val="tx1">
                    <a:lumMod val="65000"/>
                    <a:lumOff val="35000"/>
                  </a:schemeClr>
                </a:solidFill>
              </a:rPr>
              <a:t>ما سَبَبُ ظُهورِ ظِلِّ لينَ أَمامَها؟</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6096000" y="1915619"/>
            <a:ext cx="60767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ظَهَرَ ظِلُّ لينَ أَمامَها لِأَنَّ الشَّمْسَ أَمامَها.</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5541818" y="2944825"/>
            <a:ext cx="6627032"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ظَهَرَ ظِلُّ لينَ أَمامَها لِأَنَّ الشَّمْسَ خَلْفَها. </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5652656" y="3974030"/>
            <a:ext cx="6527774"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ظَهَرَ ظِلُّ لينَ أَمامَها ِلأَنَّ الشَّمْسَ إِلى جانِبِها. </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355166" y="2914468"/>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601" y="4017399"/>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601" y="199720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pic>
        <p:nvPicPr>
          <p:cNvPr id="18" name="Picture 17">
            <a:extLst>
              <a:ext uri="{FF2B5EF4-FFF2-40B4-BE49-F238E27FC236}">
                <a16:creationId xmlns:a16="http://schemas.microsoft.com/office/drawing/2014/main" id="{5EAA66D2-2F78-45FD-89C6-88EF5125DCED}"/>
              </a:ext>
            </a:extLst>
          </p:cNvPr>
          <p:cNvPicPr>
            <a:picLocks noChangeAspect="1"/>
          </p:cNvPicPr>
          <p:nvPr/>
        </p:nvPicPr>
        <p:blipFill rotWithShape="1">
          <a:blip r:embed="rId9"/>
          <a:srcRect l="4440" t="17546" r="7475" b="6911"/>
          <a:stretch/>
        </p:blipFill>
        <p:spPr>
          <a:xfrm>
            <a:off x="366170" y="2532059"/>
            <a:ext cx="5045586" cy="2719221"/>
          </a:xfrm>
          <a:prstGeom prst="rect">
            <a:avLst/>
          </a:prstGeom>
          <a:ln>
            <a:noFill/>
          </a:ln>
        </p:spPr>
      </p:pic>
    </p:spTree>
    <p:custDataLst>
      <p:tags r:id="rId1"/>
    </p:custDataLst>
    <p:extLst>
      <p:ext uri="{BB962C8B-B14F-4D97-AF65-F5344CB8AC3E}">
        <p14:creationId xmlns:p14="http://schemas.microsoft.com/office/powerpoint/2010/main" val="361694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3" restart="whenNotActive" fill="hold" evtFilter="cancelBubble" nodeType="interactiveSeq">
                <p:stCondLst>
                  <p:cond evt="onClick" delay="0">
                    <p:tgtEl>
                      <p:spTgt spid="13"/>
                    </p:tgtEl>
                  </p:cond>
                </p:stCondLst>
                <p:endSync evt="end" delay="0">
                  <p:rtn val="all"/>
                </p:endSync>
                <p:childTnLst>
                  <p:par>
                    <p:cTn id="34" fill="hold">
                      <p:stCondLst>
                        <p:cond delay="0"/>
                      </p:stCondLst>
                      <p:childTnLst>
                        <p:par>
                          <p:cTn id="35" fill="hold">
                            <p:stCondLst>
                              <p:cond delay="0"/>
                            </p:stCondLst>
                            <p:childTnLst>
                              <p:par>
                                <p:cTn id="36" presetID="3" presetClass="emph" presetSubtype="2" fill="hold" grpId="1" nodeType="withEffect">
                                  <p:stCondLst>
                                    <p:cond delay="0"/>
                                  </p:stCondLst>
                                  <p:childTnLst>
                                    <p:animClr clrSpc="rgb" dir="cw">
                                      <p:cBhvr override="childStyle">
                                        <p:cTn id="37" dur="500" fill="hold"/>
                                        <p:tgtEl>
                                          <p:spTgt spid="13">
                                            <p:txEl>
                                              <p:pRg st="0" end="0"/>
                                            </p:txEl>
                                          </p:spTgt>
                                        </p:tgtEl>
                                        <p:attrNameLst>
                                          <p:attrName>style.color</p:attrName>
                                        </p:attrNameLst>
                                      </p:cBhvr>
                                      <p:to>
                                        <a:srgbClr val="74C274"/>
                                      </p:to>
                                    </p:animClr>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12" grpId="0" build="p"/>
      <p:bldP spid="13" grpId="0" build="p"/>
      <p:bldP spid="13" grpId="1" build="allAtOnce"/>
      <p:bldP spid="1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pPr rtl="1">
              <a:lnSpc>
                <a:spcPct val="100000"/>
              </a:lnSpc>
              <a:spcBef>
                <a:spcPts val="0"/>
              </a:spcBef>
            </a:pPr>
            <a:r>
              <a:rPr lang="ar-LB" dirty="0">
                <a:solidFill>
                  <a:schemeClr val="tx1">
                    <a:lumMod val="65000"/>
                    <a:lumOff val="35000"/>
                  </a:schemeClr>
                </a:solidFill>
              </a:rPr>
              <a:t>لِماذا فَكَّرَتْ لينُ بِالْعَوْدَةِ إِلى الْبَيْتِ؟</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5638800" y="1789889"/>
            <a:ext cx="6533910"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 فَكَّرَتْ لينُ بِالْعَوْدَةِ إِلى الْبَيْتِ لِأَنَّها كانَتْ وَحيدَةً.</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5805054" y="3123900"/>
            <a:ext cx="6363795"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فَكَّرَتْ لينُ بِالْعَوْدَةِ إِلى الْبَيْتِ لِأَنَّها جاعَتْ كَثيرًا. </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6096000" y="4499475"/>
            <a:ext cx="608442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فَكَّرَتْ لينُ بِالْعَوْدَةِ إِلى الْبَيْتِ لِأَنَّها لَمْ تَجِدْ أَوْلادًا تَلْعَبُ مَعَهُمْ. </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396970" y="4461394"/>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602" y="3217697"/>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601" y="1871471"/>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pic>
        <p:nvPicPr>
          <p:cNvPr id="17" name="Picture 16">
            <a:extLst>
              <a:ext uri="{FF2B5EF4-FFF2-40B4-BE49-F238E27FC236}">
                <a16:creationId xmlns:a16="http://schemas.microsoft.com/office/drawing/2014/main" id="{69662CD4-9DD6-4802-A4D4-38BF521DA73E}"/>
              </a:ext>
            </a:extLst>
          </p:cNvPr>
          <p:cNvPicPr>
            <a:picLocks noChangeAspect="1"/>
          </p:cNvPicPr>
          <p:nvPr/>
        </p:nvPicPr>
        <p:blipFill rotWithShape="1">
          <a:blip r:embed="rId9"/>
          <a:srcRect l="4440" t="17546" r="7475" b="6911"/>
          <a:stretch/>
        </p:blipFill>
        <p:spPr>
          <a:xfrm>
            <a:off x="366170" y="2532059"/>
            <a:ext cx="5045586" cy="2719221"/>
          </a:xfrm>
          <a:prstGeom prst="rect">
            <a:avLst/>
          </a:prstGeom>
          <a:ln>
            <a:noFill/>
          </a:ln>
        </p:spPr>
      </p:pic>
    </p:spTree>
    <p:custDataLst>
      <p:tags r:id="rId1"/>
    </p:custDataLst>
    <p:extLst>
      <p:ext uri="{BB962C8B-B14F-4D97-AF65-F5344CB8AC3E}">
        <p14:creationId xmlns:p14="http://schemas.microsoft.com/office/powerpoint/2010/main" val="117540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3" presetClass="emph" presetSubtype="2" fill="hold" grpId="1" nodeType="withEffect">
                                  <p:stCondLst>
                                    <p:cond delay="0"/>
                                  </p:stCondLst>
                                  <p:childTnLst>
                                    <p:animClr clrSpc="rgb" dir="cw">
                                      <p:cBhvr override="childStyle">
                                        <p:cTn id="36" dur="10" fill="hold"/>
                                        <p:tgtEl>
                                          <p:spTgt spid="15">
                                            <p:txEl>
                                              <p:pRg st="0" end="0"/>
                                            </p:txEl>
                                          </p:spTgt>
                                        </p:tgtEl>
                                        <p:attrNameLst>
                                          <p:attrName>style.color</p:attrName>
                                        </p:attrNameLst>
                                      </p:cBhvr>
                                      <p:to>
                                        <a:srgbClr val="74C274"/>
                                      </p:to>
                                    </p:animClr>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bldLst>
      <p:bldP spid="12" grpId="0" build="p"/>
      <p:bldP spid="13" grpId="0" build="p"/>
      <p:bldP spid="15" grpId="0" build="p"/>
      <p:bldP spid="15" grpId="1" build="allAtOnce"/>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4D0B9E-5C62-4A90-A82B-09977601571A}"/>
              </a:ext>
            </a:extLst>
          </p:cNvPr>
          <p:cNvSpPr>
            <a:spLocks noGrp="1"/>
          </p:cNvSpPr>
          <p:nvPr>
            <p:ph sz="quarter" idx="10"/>
          </p:nvPr>
        </p:nvSpPr>
        <p:spPr>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640080" bIns="0" rtlCol="0" anchor="ctr" anchorCtr="0">
            <a:noAutofit/>
          </a:bodyPr>
          <a:lstStyle/>
          <a:p>
            <a:r>
              <a:rPr lang="ar-LB">
                <a:solidFill>
                  <a:schemeClr val="tx1">
                    <a:lumMod val="65000"/>
                    <a:lumOff val="35000"/>
                  </a:schemeClr>
                </a:solidFill>
              </a:rPr>
              <a:t> ما الَّذي يَدُلُّ عَلى أَنَّ فاديَ وَلينَ أَصْبَحا صَديقَيْنِ؟</a:t>
            </a:r>
          </a:p>
        </p:txBody>
      </p:sp>
      <p:sp>
        <p:nvSpPr>
          <p:cNvPr id="12" name="1ST ANSWER">
            <a:extLst>
              <a:ext uri="{FF2B5EF4-FFF2-40B4-BE49-F238E27FC236}">
                <a16:creationId xmlns:a16="http://schemas.microsoft.com/office/drawing/2014/main" id="{57B9A5F0-F519-4DF5-93DE-9BFD81FA4ADA}"/>
              </a:ext>
            </a:extLst>
          </p:cNvPr>
          <p:cNvSpPr txBox="1">
            <a:spLocks/>
          </p:cNvSpPr>
          <p:nvPr/>
        </p:nvSpPr>
        <p:spPr>
          <a:xfrm>
            <a:off x="1537855" y="1789889"/>
            <a:ext cx="10634855"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ما يَدُلُّ عَلى أَنَّ فاديَ وَلينَ أَصْبَحا صَديقَيْنِ هُوَ أَنَّهُما اتَّفَقا عَلى أَنْ يَهْتَمَّ كُلٌّ مِنْهُما بِما يُحِبُّهُ  الْآخَرُ: الشَّجَرَةُ وَالْكَنارِيُّ.</a:t>
            </a:r>
          </a:p>
        </p:txBody>
      </p:sp>
      <p:sp>
        <p:nvSpPr>
          <p:cNvPr id="13" name="2ND ANSWER">
            <a:extLst>
              <a:ext uri="{FF2B5EF4-FFF2-40B4-BE49-F238E27FC236}">
                <a16:creationId xmlns:a16="http://schemas.microsoft.com/office/drawing/2014/main" id="{02E2DB6B-F6D3-4769-8570-1F27EBB8D0D5}"/>
              </a:ext>
            </a:extLst>
          </p:cNvPr>
          <p:cNvSpPr txBox="1">
            <a:spLocks/>
          </p:cNvSpPr>
          <p:nvPr/>
        </p:nvSpPr>
        <p:spPr>
          <a:xfrm>
            <a:off x="1533995" y="3193160"/>
            <a:ext cx="10634855"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SzPct val="80000"/>
            </a:pPr>
            <a:r>
              <a:rPr lang="ar-LB"/>
              <a:t>ما يَدُلُّ عَلى أَنَّ فاديَ وَلينَ أَصْبَحا صَديقَيْنِ هُوَ أَنَّهُما اتَّفَقا عَلى أَنْ يَلْعَبا مَعًا تَحْتَ الشَّجَرَةِ وَمَعَ الْكَنارِيِّ. </a:t>
            </a:r>
          </a:p>
        </p:txBody>
      </p:sp>
      <p:sp>
        <p:nvSpPr>
          <p:cNvPr id="15" name="3RD ANSWER">
            <a:extLst>
              <a:ext uri="{FF2B5EF4-FFF2-40B4-BE49-F238E27FC236}">
                <a16:creationId xmlns:a16="http://schemas.microsoft.com/office/drawing/2014/main" id="{9DEEA080-8EAF-4C66-9589-EEFA60BC0CED}"/>
              </a:ext>
            </a:extLst>
          </p:cNvPr>
          <p:cNvSpPr txBox="1">
            <a:spLocks/>
          </p:cNvSpPr>
          <p:nvPr/>
        </p:nvSpPr>
        <p:spPr>
          <a:xfrm>
            <a:off x="1545575" y="4887389"/>
            <a:ext cx="10634855"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457200" algn="r" rtl="1">
              <a:lnSpc>
                <a:spcPct val="100000"/>
              </a:lnSpc>
              <a:spcBef>
                <a:spcPts val="0"/>
              </a:spcBef>
              <a:buClr>
                <a:schemeClr val="accent5">
                  <a:lumMod val="75000"/>
                </a:schemeClr>
              </a:buClr>
              <a:buSzPct val="80000"/>
              <a:buFont typeface="Courier New" panose="02070309020205020404" pitchFamily="49" charset="0"/>
              <a:buChar char="o"/>
              <a:defRPr/>
            </a:pP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ما يَدُلُّ عَلى أَنَّ فاديَ وَلينَ أَصْبَحا صَديقَيْنِ هُوَ أَنَّهُما  اتَّفَقا عَلى أَنْ يَصْنَعا الْمَناقيشَ في بَيْتِ خالَةِ فادي.</a:t>
            </a:r>
          </a:p>
        </p:txBody>
      </p:sp>
      <p:pic>
        <p:nvPicPr>
          <p:cNvPr id="9" name="true">
            <a:extLst>
              <a:ext uri="{FF2B5EF4-FFF2-40B4-BE49-F238E27FC236}">
                <a16:creationId xmlns:a16="http://schemas.microsoft.com/office/drawing/2014/main" id="{6110E72F-A29A-4246-A180-030259ACDC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319536" y="1776870"/>
            <a:ext cx="529811" cy="491280"/>
          </a:xfrm>
          <a:prstGeom prst="rect">
            <a:avLst/>
          </a:prstGeom>
        </p:spPr>
      </p:pic>
      <p:pic>
        <p:nvPicPr>
          <p:cNvPr id="10" name="x2">
            <a:extLst>
              <a:ext uri="{FF2B5EF4-FFF2-40B4-BE49-F238E27FC236}">
                <a16:creationId xmlns:a16="http://schemas.microsoft.com/office/drawing/2014/main" id="{A81C41D1-0D17-4034-BACB-729C52A3EA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602" y="3286957"/>
            <a:ext cx="438641" cy="516108"/>
          </a:xfrm>
          <a:prstGeom prst="rect">
            <a:avLst/>
          </a:prstGeom>
        </p:spPr>
      </p:pic>
      <p:pic>
        <p:nvPicPr>
          <p:cNvPr id="11" name="x2">
            <a:extLst>
              <a:ext uri="{FF2B5EF4-FFF2-40B4-BE49-F238E27FC236}">
                <a16:creationId xmlns:a16="http://schemas.microsoft.com/office/drawing/2014/main" id="{82601AFB-8381-4347-B1F6-9C4273B5E9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13599" y="4990380"/>
            <a:ext cx="438641" cy="516108"/>
          </a:xfrm>
          <a:prstGeom prst="rect">
            <a:avLst/>
          </a:prstGeom>
        </p:spPr>
      </p:pic>
      <p:pic>
        <p:nvPicPr>
          <p:cNvPr id="16" name="Picture 15">
            <a:extLst>
              <a:ext uri="{FF2B5EF4-FFF2-40B4-BE49-F238E27FC236}">
                <a16:creationId xmlns:a16="http://schemas.microsoft.com/office/drawing/2014/main" id="{C57C2E25-AFC4-4861-AE34-1C958EBF8A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Tree>
    <p:custDataLst>
      <p:tags r:id="rId1"/>
    </p:custDataLst>
    <p:extLst>
      <p:ext uri="{BB962C8B-B14F-4D97-AF65-F5344CB8AC3E}">
        <p14:creationId xmlns:p14="http://schemas.microsoft.com/office/powerpoint/2010/main" val="332602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15"/>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3" presetClass="emph" presetSubtype="2" fill="hold" grpId="1" nodeType="withEffect">
                                  <p:stCondLst>
                                    <p:cond delay="0"/>
                                  </p:stCondLst>
                                  <p:childTnLst>
                                    <p:animClr clrSpc="rgb" dir="cw">
                                      <p:cBhvr override="childStyle">
                                        <p:cTn id="34" dur="500" fill="hold"/>
                                        <p:tgtEl>
                                          <p:spTgt spid="12">
                                            <p:txEl>
                                              <p:pRg st="0" end="0"/>
                                            </p:txEl>
                                          </p:spTgt>
                                        </p:tgtEl>
                                        <p:attrNameLst>
                                          <p:attrName>style.color</p:attrName>
                                        </p:attrNameLst>
                                      </p:cBhvr>
                                      <p:to>
                                        <a:srgbClr val="74C274"/>
                                      </p:to>
                                    </p:animClr>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12" grpId="0" build="p"/>
      <p:bldP spid="12" grpId="1" build="allAtOnce"/>
      <p:bldP spid="13" grpId="0" build="p"/>
      <p:bldP spid="1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12134239-B02B-4E08-B962-7C0AE9694E36}"/>
              </a:ext>
            </a:extLst>
          </p:cNvPr>
          <p:cNvSpPr/>
          <p:nvPr/>
        </p:nvSpPr>
        <p:spPr>
          <a:xfrm>
            <a:off x="6096000" y="2244138"/>
            <a:ext cx="4709460" cy="986565"/>
          </a:xfrm>
          <a:custGeom>
            <a:avLst/>
            <a:gdLst/>
            <a:ahLst/>
            <a:cxnLst/>
            <a:rect l="0" t="0" r="0" b="0"/>
            <a:pathLst>
              <a:path>
                <a:moveTo>
                  <a:pt x="0" y="0"/>
                </a:moveTo>
                <a:lnTo>
                  <a:pt x="0" y="750793"/>
                </a:lnTo>
                <a:lnTo>
                  <a:pt x="4709460" y="750793"/>
                </a:lnTo>
                <a:lnTo>
                  <a:pt x="4709460" y="986565"/>
                </a:lnTo>
              </a:path>
            </a:pathLst>
          </a:custGeom>
          <a:noFill/>
          <a:ln w="38100">
            <a:solidFill>
              <a:schemeClr val="accent5">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5" name="Freeform: Shape 4">
            <a:extLst>
              <a:ext uri="{FF2B5EF4-FFF2-40B4-BE49-F238E27FC236}">
                <a16:creationId xmlns:a16="http://schemas.microsoft.com/office/drawing/2014/main" id="{945EF431-53DF-4F08-A3D7-2E6D00639654}"/>
              </a:ext>
            </a:extLst>
          </p:cNvPr>
          <p:cNvSpPr/>
          <p:nvPr/>
        </p:nvSpPr>
        <p:spPr>
          <a:xfrm>
            <a:off x="6096000" y="2244138"/>
            <a:ext cx="2849985" cy="986565"/>
          </a:xfrm>
          <a:custGeom>
            <a:avLst/>
            <a:gdLst/>
            <a:ahLst/>
            <a:cxnLst/>
            <a:rect l="0" t="0" r="0" b="0"/>
            <a:pathLst>
              <a:path>
                <a:moveTo>
                  <a:pt x="0" y="0"/>
                </a:moveTo>
                <a:lnTo>
                  <a:pt x="0" y="750793"/>
                </a:lnTo>
                <a:lnTo>
                  <a:pt x="2849985" y="750793"/>
                </a:lnTo>
                <a:lnTo>
                  <a:pt x="2849985" y="986565"/>
                </a:lnTo>
              </a:path>
            </a:pathLst>
          </a:custGeom>
          <a:noFill/>
          <a:ln w="38100">
            <a:solidFill>
              <a:schemeClr val="accent5">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 name="Freeform: Shape 5">
            <a:extLst>
              <a:ext uri="{FF2B5EF4-FFF2-40B4-BE49-F238E27FC236}">
                <a16:creationId xmlns:a16="http://schemas.microsoft.com/office/drawing/2014/main" id="{39043503-76E6-4A2C-848E-1B1AE0D567C7}"/>
              </a:ext>
            </a:extLst>
          </p:cNvPr>
          <p:cNvSpPr/>
          <p:nvPr/>
        </p:nvSpPr>
        <p:spPr>
          <a:xfrm>
            <a:off x="6096000" y="2244138"/>
            <a:ext cx="990510" cy="986565"/>
          </a:xfrm>
          <a:custGeom>
            <a:avLst/>
            <a:gdLst/>
            <a:ahLst/>
            <a:cxnLst/>
            <a:rect l="0" t="0" r="0" b="0"/>
            <a:pathLst>
              <a:path>
                <a:moveTo>
                  <a:pt x="0" y="0"/>
                </a:moveTo>
                <a:lnTo>
                  <a:pt x="0" y="750793"/>
                </a:lnTo>
                <a:lnTo>
                  <a:pt x="990510" y="750793"/>
                </a:lnTo>
                <a:lnTo>
                  <a:pt x="990510" y="986565"/>
                </a:lnTo>
              </a:path>
            </a:pathLst>
          </a:custGeom>
          <a:noFill/>
          <a:ln w="38100">
            <a:solidFill>
              <a:schemeClr val="accent5">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7" name="Freeform: Shape 6">
            <a:extLst>
              <a:ext uri="{FF2B5EF4-FFF2-40B4-BE49-F238E27FC236}">
                <a16:creationId xmlns:a16="http://schemas.microsoft.com/office/drawing/2014/main" id="{2CF23D50-5ED4-4551-BF87-FF207E579737}"/>
              </a:ext>
            </a:extLst>
          </p:cNvPr>
          <p:cNvSpPr/>
          <p:nvPr/>
        </p:nvSpPr>
        <p:spPr>
          <a:xfrm>
            <a:off x="4731780" y="2244138"/>
            <a:ext cx="1364219" cy="986565"/>
          </a:xfrm>
          <a:custGeom>
            <a:avLst/>
            <a:gdLst/>
            <a:ahLst/>
            <a:cxnLst/>
            <a:rect l="0" t="0" r="0" b="0"/>
            <a:pathLst>
              <a:path>
                <a:moveTo>
                  <a:pt x="1364219" y="0"/>
                </a:moveTo>
                <a:lnTo>
                  <a:pt x="1364219" y="750793"/>
                </a:lnTo>
                <a:lnTo>
                  <a:pt x="0" y="750793"/>
                </a:lnTo>
                <a:lnTo>
                  <a:pt x="0" y="986565"/>
                </a:lnTo>
              </a:path>
            </a:pathLst>
          </a:custGeom>
          <a:noFill/>
          <a:ln w="38100">
            <a:solidFill>
              <a:schemeClr val="accent5">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A251521E-9DD6-4C62-9BD6-B69FD0AA90B9}"/>
              </a:ext>
            </a:extLst>
          </p:cNvPr>
          <p:cNvSpPr/>
          <p:nvPr/>
        </p:nvSpPr>
        <p:spPr>
          <a:xfrm>
            <a:off x="1881794" y="2244138"/>
            <a:ext cx="4214205" cy="986565"/>
          </a:xfrm>
          <a:custGeom>
            <a:avLst/>
            <a:gdLst/>
            <a:ahLst/>
            <a:cxnLst/>
            <a:rect l="0" t="0" r="0" b="0"/>
            <a:pathLst>
              <a:path>
                <a:moveTo>
                  <a:pt x="4214205" y="0"/>
                </a:moveTo>
                <a:lnTo>
                  <a:pt x="4214205" y="750793"/>
                </a:lnTo>
                <a:lnTo>
                  <a:pt x="0" y="750793"/>
                </a:lnTo>
                <a:lnTo>
                  <a:pt x="0" y="986565"/>
                </a:lnTo>
              </a:path>
            </a:pathLst>
          </a:custGeom>
          <a:noFill/>
          <a:ln w="38100">
            <a:solidFill>
              <a:schemeClr val="accent5">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Freeform: Shape 8">
            <a:extLst>
              <a:ext uri="{FF2B5EF4-FFF2-40B4-BE49-F238E27FC236}">
                <a16:creationId xmlns:a16="http://schemas.microsoft.com/office/drawing/2014/main" id="{5198DE2E-395E-455E-B8E3-425CF48E0DA4}"/>
              </a:ext>
            </a:extLst>
          </p:cNvPr>
          <p:cNvSpPr/>
          <p:nvPr/>
        </p:nvSpPr>
        <p:spPr>
          <a:xfrm>
            <a:off x="4973277" y="812800"/>
            <a:ext cx="2245444" cy="1850438"/>
          </a:xfrm>
          <a:custGeom>
            <a:avLst/>
            <a:gdLst>
              <a:gd name="connsiteX0" fmla="*/ 0 w 2245444"/>
              <a:gd name="connsiteY0" fmla="*/ 0 h 2366058"/>
              <a:gd name="connsiteX1" fmla="*/ 2245444 w 2245444"/>
              <a:gd name="connsiteY1" fmla="*/ 0 h 2366058"/>
              <a:gd name="connsiteX2" fmla="*/ 2245444 w 2245444"/>
              <a:gd name="connsiteY2" fmla="*/ 2366058 h 2366058"/>
              <a:gd name="connsiteX3" fmla="*/ 0 w 2245444"/>
              <a:gd name="connsiteY3" fmla="*/ 2366058 h 2366058"/>
              <a:gd name="connsiteX4" fmla="*/ 0 w 2245444"/>
              <a:gd name="connsiteY4" fmla="*/ 0 h 2366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444" h="2366058">
                <a:moveTo>
                  <a:pt x="0" y="0"/>
                </a:moveTo>
                <a:lnTo>
                  <a:pt x="2245444" y="0"/>
                </a:lnTo>
                <a:lnTo>
                  <a:pt x="2245444" y="2366058"/>
                </a:lnTo>
                <a:lnTo>
                  <a:pt x="0" y="2366058"/>
                </a:lnTo>
                <a:lnTo>
                  <a:pt x="0" y="0"/>
                </a:lnTo>
                <a:close/>
              </a:path>
            </a:pathLst>
          </a:cu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3600" b="1">
                <a:solidFill>
                  <a:schemeClr val="bg1"/>
                </a:solidFill>
                <a:latin typeface="Adobe Arabic" panose="02040503050201090203" pitchFamily="18" charset="-78"/>
                <a:cs typeface="Adobe Arabic" panose="02040503050201090203" pitchFamily="18" charset="-78"/>
              </a:rPr>
              <a:t>عَناصِرُ الْقِصَّةِ:</a:t>
            </a:r>
            <a:endParaRPr lang="en-US" sz="3600" b="1">
              <a:solidFill>
                <a:schemeClr val="bg1"/>
              </a:solidFill>
              <a:latin typeface="Adobe Arabic" panose="02040503050201090203" pitchFamily="18" charset="-78"/>
              <a:cs typeface="Adobe Arabic" panose="02040503050201090203" pitchFamily="18" charset="-78"/>
            </a:endParaRPr>
          </a:p>
          <a:p>
            <a:pPr algn="ctr"/>
            <a:r>
              <a:rPr lang="ar-LB" sz="2800" b="1">
                <a:solidFill>
                  <a:schemeClr val="bg1"/>
                </a:solidFill>
                <a:latin typeface="Adobe Arabic" panose="02040503050201090203" pitchFamily="18" charset="-78"/>
                <a:cs typeface="Adobe Arabic" panose="02040503050201090203" pitchFamily="18" charset="-78"/>
              </a:rPr>
              <a:t>الْعُنْوانُ</a:t>
            </a:r>
          </a:p>
          <a:p>
            <a:pPr algn="ctr"/>
            <a:r>
              <a:rPr lang="ar-LB" sz="2800" b="1">
                <a:solidFill>
                  <a:schemeClr val="bg1"/>
                </a:solidFill>
                <a:latin typeface="Adobe Arabic" panose="02040503050201090203" pitchFamily="18" charset="-78"/>
                <a:cs typeface="Adobe Arabic" panose="02040503050201090203" pitchFamily="18" charset="-78"/>
              </a:rPr>
              <a:t>ظِلّي وَصاحِبي</a:t>
            </a:r>
            <a:endParaRPr lang="fr-FR" sz="2800" b="1">
              <a:solidFill>
                <a:schemeClr val="bg1"/>
              </a:solidFill>
              <a:latin typeface="Adobe Arabic" panose="02040503050201090203" pitchFamily="18" charset="-78"/>
              <a:cs typeface="Adobe Arabic" panose="02040503050201090203" pitchFamily="18" charset="-78"/>
            </a:endParaRPr>
          </a:p>
        </p:txBody>
      </p:sp>
      <p:sp>
        <p:nvSpPr>
          <p:cNvPr id="10" name="Freeform: Shape 9">
            <a:extLst>
              <a:ext uri="{FF2B5EF4-FFF2-40B4-BE49-F238E27FC236}">
                <a16:creationId xmlns:a16="http://schemas.microsoft.com/office/drawing/2014/main" id="{33A4B87E-C91C-4EE5-AC78-364F0C3BA49D}"/>
              </a:ext>
            </a:extLst>
          </p:cNvPr>
          <p:cNvSpPr/>
          <p:nvPr/>
        </p:nvSpPr>
        <p:spPr>
          <a:xfrm>
            <a:off x="692573" y="3230703"/>
            <a:ext cx="2378442" cy="2954198"/>
          </a:xfrm>
          <a:custGeom>
            <a:avLst/>
            <a:gdLst>
              <a:gd name="connsiteX0" fmla="*/ 0 w 2378442"/>
              <a:gd name="connsiteY0" fmla="*/ 0 h 2911016"/>
              <a:gd name="connsiteX1" fmla="*/ 2378442 w 2378442"/>
              <a:gd name="connsiteY1" fmla="*/ 0 h 2911016"/>
              <a:gd name="connsiteX2" fmla="*/ 2378442 w 2378442"/>
              <a:gd name="connsiteY2" fmla="*/ 2911016 h 2911016"/>
              <a:gd name="connsiteX3" fmla="*/ 0 w 2378442"/>
              <a:gd name="connsiteY3" fmla="*/ 2911016 h 2911016"/>
              <a:gd name="connsiteX4" fmla="*/ 0 w 2378442"/>
              <a:gd name="connsiteY4" fmla="*/ 0 h 291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442" h="2911016">
                <a:moveTo>
                  <a:pt x="0" y="0"/>
                </a:moveTo>
                <a:lnTo>
                  <a:pt x="2378442" y="0"/>
                </a:lnTo>
                <a:lnTo>
                  <a:pt x="2378442" y="2911016"/>
                </a:lnTo>
                <a:lnTo>
                  <a:pt x="0" y="2911016"/>
                </a:lnTo>
                <a:lnTo>
                  <a:pt x="0" y="0"/>
                </a:lnTo>
                <a:close/>
              </a:path>
            </a:pathLst>
          </a:custGeom>
          <a:solidFill>
            <a:schemeClr val="accent1">
              <a:lumMod val="20000"/>
              <a:lumOff val="80000"/>
            </a:schemeClr>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lvl="0" algn="ctr" defTabSz="1422400" rtl="1">
              <a:lnSpc>
                <a:spcPct val="90000"/>
              </a:lnSpc>
              <a:spcBef>
                <a:spcPct val="0"/>
              </a:spcBef>
              <a:spcAft>
                <a:spcPct val="35000"/>
              </a:spcAft>
            </a:pPr>
            <a:r>
              <a:rPr lang="ar-LB" sz="3200">
                <a:solidFill>
                  <a:schemeClr val="tx1">
                    <a:lumMod val="65000"/>
                    <a:lumOff val="35000"/>
                  </a:schemeClr>
                </a:solidFill>
              </a:rPr>
              <a:t>ما الْحَلُّ؟​​</a:t>
            </a:r>
          </a:p>
          <a:p>
            <a:pPr lvl="0" algn="ctr" defTabSz="1422400" rtl="1">
              <a:lnSpc>
                <a:spcPct val="90000"/>
              </a:lnSpc>
              <a:spcBef>
                <a:spcPct val="0"/>
              </a:spcBef>
              <a:spcAft>
                <a:spcPct val="35000"/>
              </a:spcAft>
            </a:pPr>
            <a:r>
              <a:rPr lang="ar-LB" sz="3200">
                <a:solidFill>
                  <a:schemeClr val="tx1">
                    <a:lumMod val="65000"/>
                    <a:lumOff val="35000"/>
                  </a:schemeClr>
                </a:solidFill>
              </a:rPr>
              <a:t>الْنَّتيجَةُ​</a:t>
            </a:r>
          </a:p>
          <a:p>
            <a:pPr lvl="0" algn="ctr" defTabSz="1422400" rtl="1">
              <a:lnSpc>
                <a:spcPct val="90000"/>
              </a:lnSpc>
              <a:spcBef>
                <a:spcPct val="0"/>
              </a:spcBef>
              <a:spcAft>
                <a:spcPct val="35000"/>
              </a:spcAft>
            </a:pPr>
            <a:r>
              <a:rPr lang="ar-LB" sz="3200">
                <a:solidFill>
                  <a:srgbClr val="1F4E79"/>
                </a:solidFill>
              </a:rPr>
              <a:t>اِلْتَقَتْ بِفادي وَصارا صَديقَيْنِ وَلَعِبا مَعْ بَعْضِهِما طوالَ الصَّيْفِ. </a:t>
            </a:r>
            <a:endParaRPr lang="fr-FR" sz="3200">
              <a:solidFill>
                <a:srgbClr val="1F4E79"/>
              </a:solidFill>
            </a:endParaRPr>
          </a:p>
        </p:txBody>
      </p:sp>
      <p:sp>
        <p:nvSpPr>
          <p:cNvPr id="11" name="Freeform: Shape 10">
            <a:extLst>
              <a:ext uri="{FF2B5EF4-FFF2-40B4-BE49-F238E27FC236}">
                <a16:creationId xmlns:a16="http://schemas.microsoft.com/office/drawing/2014/main" id="{D4ED97ED-6354-4AF1-81A5-DCC9D5F8E0F3}"/>
              </a:ext>
            </a:extLst>
          </p:cNvPr>
          <p:cNvSpPr/>
          <p:nvPr/>
        </p:nvSpPr>
        <p:spPr>
          <a:xfrm>
            <a:off x="3542559" y="3230703"/>
            <a:ext cx="2378442" cy="2954198"/>
          </a:xfrm>
          <a:custGeom>
            <a:avLst/>
            <a:gdLst>
              <a:gd name="connsiteX0" fmla="*/ 0 w 2378442"/>
              <a:gd name="connsiteY0" fmla="*/ 0 h 2911016"/>
              <a:gd name="connsiteX1" fmla="*/ 2378442 w 2378442"/>
              <a:gd name="connsiteY1" fmla="*/ 0 h 2911016"/>
              <a:gd name="connsiteX2" fmla="*/ 2378442 w 2378442"/>
              <a:gd name="connsiteY2" fmla="*/ 2911016 h 2911016"/>
              <a:gd name="connsiteX3" fmla="*/ 0 w 2378442"/>
              <a:gd name="connsiteY3" fmla="*/ 2911016 h 2911016"/>
              <a:gd name="connsiteX4" fmla="*/ 0 w 2378442"/>
              <a:gd name="connsiteY4" fmla="*/ 0 h 291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442" h="2911016">
                <a:moveTo>
                  <a:pt x="0" y="0"/>
                </a:moveTo>
                <a:lnTo>
                  <a:pt x="2378442" y="0"/>
                </a:lnTo>
                <a:lnTo>
                  <a:pt x="2378442" y="2911016"/>
                </a:lnTo>
                <a:lnTo>
                  <a:pt x="0" y="2911016"/>
                </a:lnTo>
                <a:lnTo>
                  <a:pt x="0" y="0"/>
                </a:lnTo>
                <a:close/>
              </a:path>
            </a:pathLst>
          </a:custGeom>
          <a:solidFill>
            <a:schemeClr val="accent1">
              <a:lumMod val="20000"/>
              <a:lumOff val="80000"/>
            </a:schemeClr>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lvl="0" algn="ctr" defTabSz="1422400" rtl="1">
              <a:lnSpc>
                <a:spcPct val="90000"/>
              </a:lnSpc>
              <a:spcBef>
                <a:spcPct val="0"/>
              </a:spcBef>
              <a:spcAft>
                <a:spcPct val="35000"/>
              </a:spcAft>
            </a:pPr>
            <a:r>
              <a:rPr lang="ar-LB" sz="3200">
                <a:solidFill>
                  <a:schemeClr val="tx1">
                    <a:lumMod val="65000"/>
                    <a:lumOff val="35000"/>
                  </a:schemeClr>
                </a:solidFill>
              </a:rPr>
              <a:t>ماذا حدث؟​​</a:t>
            </a:r>
          </a:p>
          <a:p>
            <a:pPr lvl="0" algn="ctr" defTabSz="1422400" rtl="1">
              <a:lnSpc>
                <a:spcPct val="90000"/>
              </a:lnSpc>
              <a:spcBef>
                <a:spcPct val="0"/>
              </a:spcBef>
              <a:spcAft>
                <a:spcPct val="35000"/>
              </a:spcAft>
            </a:pPr>
            <a:r>
              <a:rPr lang="ar-LB" sz="3200">
                <a:solidFill>
                  <a:schemeClr val="tx1">
                    <a:lumMod val="65000"/>
                    <a:lumOff val="35000"/>
                  </a:schemeClr>
                </a:solidFill>
              </a:rPr>
              <a:t>الْمُشْكِلَةُ</a:t>
            </a:r>
          </a:p>
          <a:p>
            <a:pPr lvl="0" algn="ctr" defTabSz="1422400" rtl="1">
              <a:lnSpc>
                <a:spcPct val="90000"/>
              </a:lnSpc>
              <a:spcBef>
                <a:spcPct val="0"/>
              </a:spcBef>
              <a:spcAft>
                <a:spcPct val="35000"/>
              </a:spcAft>
            </a:pPr>
            <a:r>
              <a:rPr lang="ar-LB" sz="3200">
                <a:solidFill>
                  <a:srgbClr val="1F4E79"/>
                </a:solidFill>
              </a:rPr>
              <a:t>تَبْحَثُ لينُ عَنْ أَصْدِقاءَ تَلْعَبُ مَعَهُم. </a:t>
            </a:r>
            <a:endParaRPr lang="fr-FR" sz="3200">
              <a:solidFill>
                <a:srgbClr val="1F4E79"/>
              </a:solidFill>
            </a:endParaRPr>
          </a:p>
        </p:txBody>
      </p:sp>
      <p:sp>
        <p:nvSpPr>
          <p:cNvPr id="12" name="Freeform: Shape 11">
            <a:extLst>
              <a:ext uri="{FF2B5EF4-FFF2-40B4-BE49-F238E27FC236}">
                <a16:creationId xmlns:a16="http://schemas.microsoft.com/office/drawing/2014/main" id="{55E04DA7-4296-4C29-9252-53A3AE388CE6}"/>
              </a:ext>
            </a:extLst>
          </p:cNvPr>
          <p:cNvSpPr/>
          <p:nvPr/>
        </p:nvSpPr>
        <p:spPr>
          <a:xfrm>
            <a:off x="6392544" y="3230703"/>
            <a:ext cx="1387931" cy="2954198"/>
          </a:xfrm>
          <a:custGeom>
            <a:avLst/>
            <a:gdLst>
              <a:gd name="connsiteX0" fmla="*/ 0 w 1387931"/>
              <a:gd name="connsiteY0" fmla="*/ 0 h 2911016"/>
              <a:gd name="connsiteX1" fmla="*/ 1387931 w 1387931"/>
              <a:gd name="connsiteY1" fmla="*/ 0 h 2911016"/>
              <a:gd name="connsiteX2" fmla="*/ 1387931 w 1387931"/>
              <a:gd name="connsiteY2" fmla="*/ 2911016 h 2911016"/>
              <a:gd name="connsiteX3" fmla="*/ 0 w 1387931"/>
              <a:gd name="connsiteY3" fmla="*/ 2911016 h 2911016"/>
              <a:gd name="connsiteX4" fmla="*/ 0 w 1387931"/>
              <a:gd name="connsiteY4" fmla="*/ 0 h 291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931" h="2911016">
                <a:moveTo>
                  <a:pt x="0" y="0"/>
                </a:moveTo>
                <a:lnTo>
                  <a:pt x="1387931" y="0"/>
                </a:lnTo>
                <a:lnTo>
                  <a:pt x="1387931" y="2911016"/>
                </a:lnTo>
                <a:lnTo>
                  <a:pt x="0" y="2911016"/>
                </a:lnTo>
                <a:lnTo>
                  <a:pt x="0" y="0"/>
                </a:lnTo>
                <a:close/>
              </a:path>
            </a:pathLst>
          </a:custGeom>
          <a:solidFill>
            <a:schemeClr val="accent1">
              <a:lumMod val="20000"/>
              <a:lumOff val="80000"/>
            </a:schemeClr>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marL="0" lvl="0" indent="0" algn="ctr" defTabSz="1422400" rtl="1">
              <a:lnSpc>
                <a:spcPct val="90000"/>
              </a:lnSpc>
              <a:spcBef>
                <a:spcPct val="0"/>
              </a:spcBef>
              <a:spcAft>
                <a:spcPct val="35000"/>
              </a:spcAft>
              <a:buNone/>
            </a:pPr>
            <a:r>
              <a:rPr lang="ar-LB" sz="3200" b="0" kern="1200">
                <a:solidFill>
                  <a:schemeClr val="tx1">
                    <a:lumMod val="65000"/>
                    <a:lumOff val="35000"/>
                  </a:schemeClr>
                </a:solidFill>
              </a:rPr>
              <a:t>أَيْنَ؟</a:t>
            </a:r>
          </a:p>
          <a:p>
            <a:pPr marL="0" lvl="0" indent="0" algn="ctr" defTabSz="1422400" rtl="1">
              <a:lnSpc>
                <a:spcPct val="90000"/>
              </a:lnSpc>
              <a:spcBef>
                <a:spcPct val="0"/>
              </a:spcBef>
              <a:spcAft>
                <a:spcPct val="35000"/>
              </a:spcAft>
              <a:buNone/>
            </a:pPr>
            <a:r>
              <a:rPr lang="ar-LB" sz="3200" b="0" kern="1200">
                <a:solidFill>
                  <a:schemeClr val="tx1">
                    <a:lumMod val="65000"/>
                    <a:lumOff val="35000"/>
                  </a:schemeClr>
                </a:solidFill>
              </a:rPr>
              <a:t>الْمَكانُ</a:t>
            </a:r>
            <a:endParaRPr lang="en-US" sz="3200" b="0" kern="1200">
              <a:solidFill>
                <a:schemeClr val="tx1">
                  <a:lumMod val="65000"/>
                  <a:lumOff val="35000"/>
                </a:schemeClr>
              </a:solidFill>
            </a:endParaRPr>
          </a:p>
          <a:p>
            <a:pPr algn="ctr" defTabSz="1422400" rtl="1">
              <a:lnSpc>
                <a:spcPct val="90000"/>
              </a:lnSpc>
              <a:spcBef>
                <a:spcPct val="0"/>
              </a:spcBef>
              <a:spcAft>
                <a:spcPct val="35000"/>
              </a:spcAft>
            </a:pPr>
            <a:r>
              <a:rPr lang="ar-LB" sz="3200">
                <a:solidFill>
                  <a:srgbClr val="1F4E79"/>
                </a:solidFill>
              </a:rPr>
              <a:t>في الْقَرْيَةِ</a:t>
            </a:r>
            <a:endParaRPr lang="en-US" sz="3200">
              <a:solidFill>
                <a:srgbClr val="1F4E79"/>
              </a:solidFill>
            </a:endParaRPr>
          </a:p>
        </p:txBody>
      </p:sp>
      <p:sp>
        <p:nvSpPr>
          <p:cNvPr id="13" name="Freeform: Shape 12">
            <a:extLst>
              <a:ext uri="{FF2B5EF4-FFF2-40B4-BE49-F238E27FC236}">
                <a16:creationId xmlns:a16="http://schemas.microsoft.com/office/drawing/2014/main" id="{AEC034AB-47E8-410A-ACF8-EB96DDA03B4B}"/>
              </a:ext>
            </a:extLst>
          </p:cNvPr>
          <p:cNvSpPr/>
          <p:nvPr/>
        </p:nvSpPr>
        <p:spPr>
          <a:xfrm>
            <a:off x="8252019" y="3230703"/>
            <a:ext cx="1387931" cy="2954198"/>
          </a:xfrm>
          <a:custGeom>
            <a:avLst/>
            <a:gdLst>
              <a:gd name="connsiteX0" fmla="*/ 0 w 1387931"/>
              <a:gd name="connsiteY0" fmla="*/ 0 h 2911016"/>
              <a:gd name="connsiteX1" fmla="*/ 1387931 w 1387931"/>
              <a:gd name="connsiteY1" fmla="*/ 0 h 2911016"/>
              <a:gd name="connsiteX2" fmla="*/ 1387931 w 1387931"/>
              <a:gd name="connsiteY2" fmla="*/ 2911016 h 2911016"/>
              <a:gd name="connsiteX3" fmla="*/ 0 w 1387931"/>
              <a:gd name="connsiteY3" fmla="*/ 2911016 h 2911016"/>
              <a:gd name="connsiteX4" fmla="*/ 0 w 1387931"/>
              <a:gd name="connsiteY4" fmla="*/ 0 h 291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931" h="2911016">
                <a:moveTo>
                  <a:pt x="0" y="0"/>
                </a:moveTo>
                <a:lnTo>
                  <a:pt x="1387931" y="0"/>
                </a:lnTo>
                <a:lnTo>
                  <a:pt x="1387931" y="2911016"/>
                </a:lnTo>
                <a:lnTo>
                  <a:pt x="0" y="2911016"/>
                </a:lnTo>
                <a:lnTo>
                  <a:pt x="0" y="0"/>
                </a:lnTo>
                <a:close/>
              </a:path>
            </a:pathLst>
          </a:custGeom>
          <a:solidFill>
            <a:schemeClr val="accent1">
              <a:lumMod val="20000"/>
              <a:lumOff val="80000"/>
            </a:schemeClr>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marL="0" lvl="0" indent="0" algn="ctr" defTabSz="1422400" rtl="1">
              <a:lnSpc>
                <a:spcPct val="90000"/>
              </a:lnSpc>
              <a:spcBef>
                <a:spcPct val="0"/>
              </a:spcBef>
              <a:spcAft>
                <a:spcPct val="35000"/>
              </a:spcAft>
              <a:buNone/>
            </a:pPr>
            <a:r>
              <a:rPr lang="ar-LB" sz="3200" b="0" kern="1200">
                <a:solidFill>
                  <a:schemeClr val="tx1">
                    <a:lumMod val="65000"/>
                    <a:lumOff val="35000"/>
                  </a:schemeClr>
                </a:solidFill>
              </a:rPr>
              <a:t>مَتى؟</a:t>
            </a:r>
          </a:p>
          <a:p>
            <a:pPr marL="0" lvl="0" indent="0" algn="ctr" defTabSz="1422400" rtl="1">
              <a:lnSpc>
                <a:spcPct val="90000"/>
              </a:lnSpc>
              <a:spcBef>
                <a:spcPct val="0"/>
              </a:spcBef>
              <a:spcAft>
                <a:spcPct val="35000"/>
              </a:spcAft>
              <a:buNone/>
            </a:pPr>
            <a:r>
              <a:rPr lang="ar-LB" sz="3200" b="0" kern="1200">
                <a:solidFill>
                  <a:schemeClr val="tx1">
                    <a:lumMod val="65000"/>
                    <a:lumOff val="35000"/>
                  </a:schemeClr>
                </a:solidFill>
              </a:rPr>
              <a:t>الزَّمانُ</a:t>
            </a:r>
            <a:endParaRPr lang="en-US" sz="3200" b="0" kern="1200">
              <a:solidFill>
                <a:schemeClr val="tx1">
                  <a:lumMod val="65000"/>
                  <a:lumOff val="35000"/>
                </a:schemeClr>
              </a:solidFill>
            </a:endParaRPr>
          </a:p>
          <a:p>
            <a:pPr algn="ctr" defTabSz="1422400" rtl="1">
              <a:lnSpc>
                <a:spcPct val="90000"/>
              </a:lnSpc>
              <a:spcBef>
                <a:spcPct val="0"/>
              </a:spcBef>
              <a:spcAft>
                <a:spcPct val="35000"/>
              </a:spcAft>
            </a:pPr>
            <a:r>
              <a:rPr lang="ar-LB" sz="3200">
                <a:solidFill>
                  <a:srgbClr val="1F4E79"/>
                </a:solidFill>
              </a:rPr>
              <a:t>في الصَّباحِ الْباكِرِ</a:t>
            </a:r>
            <a:endParaRPr lang="fr-FR" sz="3200">
              <a:solidFill>
                <a:srgbClr val="1F4E79"/>
              </a:solidFill>
            </a:endParaRPr>
          </a:p>
        </p:txBody>
      </p:sp>
      <p:sp>
        <p:nvSpPr>
          <p:cNvPr id="14" name="Freeform: Shape 13">
            <a:extLst>
              <a:ext uri="{FF2B5EF4-FFF2-40B4-BE49-F238E27FC236}">
                <a16:creationId xmlns:a16="http://schemas.microsoft.com/office/drawing/2014/main" id="{77A6310B-08D3-46FE-9D17-990E74C649AA}"/>
              </a:ext>
            </a:extLst>
          </p:cNvPr>
          <p:cNvSpPr/>
          <p:nvPr/>
        </p:nvSpPr>
        <p:spPr>
          <a:xfrm>
            <a:off x="10111494" y="3230703"/>
            <a:ext cx="1387931" cy="2954198"/>
          </a:xfrm>
          <a:custGeom>
            <a:avLst/>
            <a:gdLst>
              <a:gd name="connsiteX0" fmla="*/ 0 w 1387931"/>
              <a:gd name="connsiteY0" fmla="*/ 0 h 2911016"/>
              <a:gd name="connsiteX1" fmla="*/ 1387931 w 1387931"/>
              <a:gd name="connsiteY1" fmla="*/ 0 h 2911016"/>
              <a:gd name="connsiteX2" fmla="*/ 1387931 w 1387931"/>
              <a:gd name="connsiteY2" fmla="*/ 2911016 h 2911016"/>
              <a:gd name="connsiteX3" fmla="*/ 0 w 1387931"/>
              <a:gd name="connsiteY3" fmla="*/ 2911016 h 2911016"/>
              <a:gd name="connsiteX4" fmla="*/ 0 w 1387931"/>
              <a:gd name="connsiteY4" fmla="*/ 0 h 291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931" h="2911016">
                <a:moveTo>
                  <a:pt x="0" y="0"/>
                </a:moveTo>
                <a:lnTo>
                  <a:pt x="1387931" y="0"/>
                </a:lnTo>
                <a:lnTo>
                  <a:pt x="1387931" y="2911016"/>
                </a:lnTo>
                <a:lnTo>
                  <a:pt x="0" y="2911016"/>
                </a:lnTo>
                <a:lnTo>
                  <a:pt x="0" y="0"/>
                </a:lnTo>
                <a:close/>
              </a:path>
            </a:pathLst>
          </a:custGeom>
          <a:solidFill>
            <a:schemeClr val="accent1">
              <a:lumMod val="20000"/>
              <a:lumOff val="80000"/>
            </a:schemeClr>
          </a:solid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marL="0" lvl="0" indent="0" algn="ctr" defTabSz="1422400" rtl="1">
              <a:lnSpc>
                <a:spcPct val="90000"/>
              </a:lnSpc>
              <a:spcBef>
                <a:spcPct val="0"/>
              </a:spcBef>
              <a:spcAft>
                <a:spcPct val="35000"/>
              </a:spcAft>
              <a:buNone/>
            </a:pPr>
            <a:r>
              <a:rPr lang="ar-LB" sz="3200" b="0" kern="1200">
                <a:solidFill>
                  <a:schemeClr val="tx1">
                    <a:lumMod val="65000"/>
                    <a:lumOff val="35000"/>
                  </a:schemeClr>
                </a:solidFill>
              </a:rPr>
              <a:t>مَنْ؟</a:t>
            </a:r>
          </a:p>
          <a:p>
            <a:pPr marL="0" lvl="0" indent="0" algn="ctr" defTabSz="1422400" rtl="1">
              <a:lnSpc>
                <a:spcPct val="90000"/>
              </a:lnSpc>
              <a:spcBef>
                <a:spcPct val="0"/>
              </a:spcBef>
              <a:spcAft>
                <a:spcPct val="35000"/>
              </a:spcAft>
              <a:buNone/>
            </a:pPr>
            <a:r>
              <a:rPr lang="ar-LB" sz="3200" b="0" kern="1200">
                <a:solidFill>
                  <a:schemeClr val="tx1">
                    <a:lumMod val="65000"/>
                    <a:lumOff val="35000"/>
                  </a:schemeClr>
                </a:solidFill>
              </a:rPr>
              <a:t>الشَّخْصِيَاتُ</a:t>
            </a:r>
            <a:endParaRPr lang="en-US" sz="3200" b="0" kern="1200">
              <a:solidFill>
                <a:schemeClr val="tx1">
                  <a:lumMod val="65000"/>
                  <a:lumOff val="35000"/>
                </a:schemeClr>
              </a:solidFill>
            </a:endParaRPr>
          </a:p>
          <a:p>
            <a:pPr marL="0" lvl="0" indent="0" algn="ctr" defTabSz="1422400" rtl="1">
              <a:lnSpc>
                <a:spcPct val="90000"/>
              </a:lnSpc>
              <a:spcBef>
                <a:spcPct val="0"/>
              </a:spcBef>
              <a:spcAft>
                <a:spcPct val="35000"/>
              </a:spcAft>
              <a:buNone/>
            </a:pPr>
            <a:r>
              <a:rPr lang="ar-LB" sz="3200" b="0" kern="1200">
                <a:solidFill>
                  <a:srgbClr val="1F4E79"/>
                </a:solidFill>
              </a:rPr>
              <a:t>لينُ وَفادي </a:t>
            </a:r>
            <a:endParaRPr lang="fr-FR" sz="3200" b="0" kern="1200">
              <a:solidFill>
                <a:srgbClr val="1F4E79"/>
              </a:solidFill>
            </a:endParaRPr>
          </a:p>
        </p:txBody>
      </p:sp>
    </p:spTree>
    <p:custDataLst>
      <p:tags r:id="rId1"/>
    </p:custDataLst>
    <p:extLst>
      <p:ext uri="{BB962C8B-B14F-4D97-AF65-F5344CB8AC3E}">
        <p14:creationId xmlns:p14="http://schemas.microsoft.com/office/powerpoint/2010/main" val="151472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0188F5-B12F-41EA-A2B0-21AAA665B9B8}"/>
              </a:ext>
            </a:extLst>
          </p:cNvPr>
          <p:cNvSpPr>
            <a:spLocks noGrp="1"/>
          </p:cNvSpPr>
          <p:nvPr>
            <p:ph sz="quarter" idx="10"/>
          </p:nvPr>
        </p:nvSpPr>
        <p:spPr/>
        <p:txBody>
          <a:bodyPr/>
          <a:lstStyle/>
          <a:p>
            <a:pPr rtl="1"/>
            <a:r>
              <a:rPr lang="ar-LB"/>
              <a:t>أَقْرَأُ بمُفْرَدِي</a:t>
            </a:r>
            <a:endParaRPr lang="fr-FR"/>
          </a:p>
        </p:txBody>
      </p:sp>
      <p:sp>
        <p:nvSpPr>
          <p:cNvPr id="7" name="Rectangle 6">
            <a:extLst>
              <a:ext uri="{FF2B5EF4-FFF2-40B4-BE49-F238E27FC236}">
                <a16:creationId xmlns:a16="http://schemas.microsoft.com/office/drawing/2014/main" id="{1F4A258D-CDAA-4617-8772-95FEB6719BFD}"/>
              </a:ext>
            </a:extLst>
          </p:cNvPr>
          <p:cNvSpPr/>
          <p:nvPr/>
        </p:nvSpPr>
        <p:spPr>
          <a:xfrm>
            <a:off x="0" y="115339"/>
            <a:ext cx="3316942" cy="365760"/>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90000"/>
              </a:lnSpc>
              <a:spcBef>
                <a:spcPts val="1000"/>
              </a:spcBef>
            </a:pPr>
            <a:r>
              <a:rPr lang="ar-LB" cap="all" spc="100">
                <a:solidFill>
                  <a:schemeClr val="tx1">
                    <a:lumMod val="65000"/>
                    <a:lumOff val="35000"/>
                  </a:schemeClr>
                </a:solidFill>
                <a:ea typeface="+mj-ea"/>
                <a:cs typeface="+mj-cs"/>
              </a:rPr>
              <a:t>التَّدَرُّبُ عَلى مَهاراتِ الْقِراءَةِ الْأَدائِيَّةِ</a:t>
            </a:r>
          </a:p>
        </p:txBody>
      </p:sp>
      <p:pic>
        <p:nvPicPr>
          <p:cNvPr id="10" name="Picture 9" descr="A picture containing toy, vector graphics, doll&#10;&#10;Description automatically generated">
            <a:extLst>
              <a:ext uri="{FF2B5EF4-FFF2-40B4-BE49-F238E27FC236}">
                <a16:creationId xmlns:a16="http://schemas.microsoft.com/office/drawing/2014/main" id="{29536196-5536-4AEF-8604-D29A5C8E72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0857" y="1866006"/>
            <a:ext cx="4951099" cy="4701987"/>
          </a:xfrm>
          <a:prstGeom prst="rect">
            <a:avLst/>
          </a:prstGeom>
        </p:spPr>
      </p:pic>
      <p:sp>
        <p:nvSpPr>
          <p:cNvPr id="8" name="Rectangle 7">
            <a:extLst>
              <a:ext uri="{FF2B5EF4-FFF2-40B4-BE49-F238E27FC236}">
                <a16:creationId xmlns:a16="http://schemas.microsoft.com/office/drawing/2014/main" id="{D4F783B0-92F4-4992-9DF2-0D27ECC8A3DB}"/>
              </a:ext>
            </a:extLst>
          </p:cNvPr>
          <p:cNvSpPr/>
          <p:nvPr/>
        </p:nvSpPr>
        <p:spPr>
          <a:xfrm>
            <a:off x="4812324" y="1225926"/>
            <a:ext cx="2888166" cy="5798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28016" lvl="1" indent="0" algn="ctr" rtl="1">
              <a:buNone/>
            </a:pPr>
            <a:r>
              <a:rPr lang="ar-LB" sz="4000" b="1">
                <a:solidFill>
                  <a:schemeClr val="tx1">
                    <a:lumMod val="65000"/>
                    <a:lumOff val="35000"/>
                  </a:schemeClr>
                </a:solidFill>
              </a:rPr>
              <a:t>ظِلّي وَصاحِبي</a:t>
            </a:r>
            <a:endParaRPr lang="en-US" sz="4000" b="1">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3617466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23792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4" cstate="print">
            <a:extLst>
              <a:ext uri="{28A0092B-C50C-407E-A947-70E740481C1C}">
                <a14:useLocalDpi xmlns:a14="http://schemas.microsoft.com/office/drawing/2010/main" val="0"/>
              </a:ext>
            </a:extLst>
          </a:blip>
          <a:srcRect/>
          <a:stretch/>
        </p:blipFill>
        <p:spPr bwMode="auto">
          <a:xfrm>
            <a:off x="7683544" y="2490921"/>
            <a:ext cx="3118104" cy="2962656"/>
          </a:xfrm>
          <a:prstGeom prst="rect">
            <a:avLst/>
          </a:prstGeom>
          <a:noFill/>
        </p:spPr>
      </p:pic>
      <p:pic>
        <p:nvPicPr>
          <p:cNvPr id="9" name="Picture 8"/>
          <p:cNvPicPr/>
          <p:nvPr/>
        </p:nvPicPr>
        <p:blipFill>
          <a:blip r:embed="rId5" cstate="print">
            <a:extLst>
              <a:ext uri="{28A0092B-C50C-407E-A947-70E740481C1C}">
                <a14:useLocalDpi xmlns:a14="http://schemas.microsoft.com/office/drawing/2010/main" val="0"/>
              </a:ext>
            </a:extLst>
          </a:blip>
          <a:srcRect/>
          <a:stretch/>
        </p:blipFill>
        <p:spPr bwMode="auto">
          <a:xfrm>
            <a:off x="1623470" y="2490921"/>
            <a:ext cx="3121705" cy="2960914"/>
          </a:xfrm>
          <a:prstGeom prst="rect">
            <a:avLst/>
          </a:prstGeom>
          <a:noFill/>
        </p:spPr>
      </p:pic>
      <p:sp>
        <p:nvSpPr>
          <p:cNvPr id="2" name="Content Placeholder 1">
            <a:extLst>
              <a:ext uri="{FF2B5EF4-FFF2-40B4-BE49-F238E27FC236}">
                <a16:creationId xmlns:a16="http://schemas.microsoft.com/office/drawing/2014/main" id="{EA469D1B-BEF6-4E82-80D7-1CCD5ADD7252}"/>
              </a:ext>
            </a:extLst>
          </p:cNvPr>
          <p:cNvSpPr>
            <a:spLocks noGrp="1"/>
          </p:cNvSpPr>
          <p:nvPr>
            <p:ph sz="quarter" idx="10"/>
          </p:nvPr>
        </p:nvSpPr>
        <p:spPr/>
        <p:txBody>
          <a:bodyPr/>
          <a:lstStyle/>
          <a:p>
            <a:r>
              <a:rPr lang="ar-LB"/>
              <a:t>تَحْديدُ ما قَدْ يُشَتِّتُ انْتِباهَنا في الصَّفِّ:</a:t>
            </a:r>
          </a:p>
        </p:txBody>
      </p:sp>
    </p:spTree>
    <p:custDataLst>
      <p:tags r:id="rId1"/>
    </p:custDataLst>
    <p:extLst>
      <p:ext uri="{BB962C8B-B14F-4D97-AF65-F5344CB8AC3E}">
        <p14:creationId xmlns:p14="http://schemas.microsoft.com/office/powerpoint/2010/main" val="1309394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469D1B-BEF6-4E82-80D7-1CCD5ADD7252}"/>
              </a:ext>
            </a:extLst>
          </p:cNvPr>
          <p:cNvSpPr>
            <a:spLocks noGrp="1"/>
          </p:cNvSpPr>
          <p:nvPr>
            <p:ph sz="quarter" idx="10"/>
          </p:nvPr>
        </p:nvSpPr>
        <p:spPr/>
        <p:txBody>
          <a:bodyPr/>
          <a:lstStyle/>
          <a:p>
            <a:r>
              <a:rPr lang="ar-LB"/>
              <a:t>تَحْديدُ ما قَدْ يُشَتِّتُ انْتِباهَنا في الصَّفِّ:</a:t>
            </a:r>
          </a:p>
        </p:txBody>
      </p:sp>
      <p:pic>
        <p:nvPicPr>
          <p:cNvPr id="9" name="Picture 8" descr="Graphical user interface, diagram&#10;&#10;Description automatically generated">
            <a:extLst>
              <a:ext uri="{FF2B5EF4-FFF2-40B4-BE49-F238E27FC236}">
                <a16:creationId xmlns:a16="http://schemas.microsoft.com/office/drawing/2014/main" id="{4D969876-B2BD-4419-A390-B0D7CC393E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7985" y="1197250"/>
            <a:ext cx="5703447" cy="5366260"/>
          </a:xfrm>
          <a:prstGeom prst="rect">
            <a:avLst/>
          </a:prstGeom>
        </p:spPr>
      </p:pic>
      <p:pic>
        <p:nvPicPr>
          <p:cNvPr id="11" name="Picture 10" descr="Graphical user interface, diagram, application&#10;&#10;Description automatically generated">
            <a:extLst>
              <a:ext uri="{FF2B5EF4-FFF2-40B4-BE49-F238E27FC236}">
                <a16:creationId xmlns:a16="http://schemas.microsoft.com/office/drawing/2014/main" id="{4E1C2C1F-1AD5-486E-AD82-A7D0537E1B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16720" y="1177243"/>
            <a:ext cx="5745977" cy="5406275"/>
          </a:xfrm>
          <a:prstGeom prst="rect">
            <a:avLst/>
          </a:prstGeom>
        </p:spPr>
      </p:pic>
      <p:pic>
        <p:nvPicPr>
          <p:cNvPr id="7" name="Picture 6" descr="Graphical user interface, diagram&#10;&#10;Description automatically generated">
            <a:extLst>
              <a:ext uri="{FF2B5EF4-FFF2-40B4-BE49-F238E27FC236}">
                <a16:creationId xmlns:a16="http://schemas.microsoft.com/office/drawing/2014/main" id="{718B7B4B-4269-4C13-86E7-A360C101BE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2076" y="1172875"/>
            <a:ext cx="5755264" cy="5415011"/>
          </a:xfrm>
          <a:prstGeom prst="rect">
            <a:avLst/>
          </a:prstGeom>
        </p:spPr>
      </p:pic>
    </p:spTree>
    <p:custDataLst>
      <p:tags r:id="rId1"/>
    </p:custDataLst>
    <p:extLst>
      <p:ext uri="{BB962C8B-B14F-4D97-AF65-F5344CB8AC3E}">
        <p14:creationId xmlns:p14="http://schemas.microsoft.com/office/powerpoint/2010/main" val="16612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50"/>
                                        <p:tgtEl>
                                          <p:spTgt spid="9"/>
                                        </p:tgtEl>
                                      </p:cBhvr>
                                    </p:animEffect>
                                    <p:set>
                                      <p:cBhvr>
                                        <p:cTn id="12" dur="1" fill="hold">
                                          <p:stCondLst>
                                            <p:cond delay="249"/>
                                          </p:stCondLst>
                                        </p:cTn>
                                        <p:tgtEl>
                                          <p:spTgt spid="9"/>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1"/>
                                        </p:tgtEl>
                                      </p:cBhvr>
                                    </p:animEffect>
                                    <p:set>
                                      <p:cBhvr>
                                        <p:cTn id="20" dur="1" fill="hold">
                                          <p:stCondLst>
                                            <p:cond delay="499"/>
                                          </p:stCondLst>
                                        </p:cTn>
                                        <p:tgtEl>
                                          <p:spTgt spid="11"/>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948F4D-B235-4A03-861A-A7AE977E1602}"/>
              </a:ext>
            </a:extLst>
          </p:cNvPr>
          <p:cNvSpPr>
            <a:spLocks noGrp="1"/>
          </p:cNvSpPr>
          <p:nvPr>
            <p:ph sz="quarter" idx="10"/>
          </p:nvPr>
        </p:nvSpPr>
        <p:spPr/>
        <p:txBody>
          <a:bodyPr/>
          <a:lstStyle/>
          <a:p>
            <a:r>
              <a:rPr lang="ar-LB"/>
              <a:t>تَحْديدُ ما قَدْ يُشَتِّتُ انْتِباهَنا في الصَّفِّ:</a:t>
            </a:r>
          </a:p>
        </p:txBody>
      </p:sp>
      <p:pic>
        <p:nvPicPr>
          <p:cNvPr id="9" name="Picture 8">
            <a:extLst>
              <a:ext uri="{FF2B5EF4-FFF2-40B4-BE49-F238E27FC236}">
                <a16:creationId xmlns:a16="http://schemas.microsoft.com/office/drawing/2014/main" id="{05F92B89-F1BB-4FAE-BC44-622894962B1C}"/>
              </a:ext>
            </a:extLst>
          </p:cNvPr>
          <p:cNvPicPr>
            <a:picLocks noChangeAspect="1"/>
          </p:cNvPicPr>
          <p:nvPr/>
        </p:nvPicPr>
        <p:blipFill rotWithShape="1">
          <a:blip r:embed="rId4">
            <a:extLst>
              <a:ext uri="{28A0092B-C50C-407E-A947-70E740481C1C}">
                <a14:useLocalDpi xmlns:a14="http://schemas.microsoft.com/office/drawing/2010/main" val="0"/>
              </a:ext>
            </a:extLst>
          </a:blip>
          <a:srcRect l="1997" r="1997"/>
          <a:stretch/>
        </p:blipFill>
        <p:spPr>
          <a:xfrm>
            <a:off x="646908" y="1283930"/>
            <a:ext cx="11545092" cy="5098915"/>
          </a:xfrm>
          <a:prstGeom prst="rect">
            <a:avLst/>
          </a:prstGeom>
        </p:spPr>
      </p:pic>
    </p:spTree>
    <p:custDataLst>
      <p:tags r:id="rId1"/>
    </p:custDataLst>
    <p:extLst>
      <p:ext uri="{BB962C8B-B14F-4D97-AF65-F5344CB8AC3E}">
        <p14:creationId xmlns:p14="http://schemas.microsoft.com/office/powerpoint/2010/main" val="4289781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7A16612-6038-44F7-82F3-93525CE1B3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08586" y="774700"/>
            <a:ext cx="1574828" cy="2952802"/>
          </a:xfrm>
          <a:prstGeom prst="rect">
            <a:avLst/>
          </a:prstGeom>
        </p:spPr>
      </p:pic>
      <p:sp>
        <p:nvSpPr>
          <p:cNvPr id="5" name="Rectangle 16">
            <a:extLst>
              <a:ext uri="{FF2B5EF4-FFF2-40B4-BE49-F238E27FC236}">
                <a16:creationId xmlns:a16="http://schemas.microsoft.com/office/drawing/2014/main" id="{0285AE02-8F3A-47E6-82B3-1ED969A6B138}"/>
              </a:ext>
            </a:extLst>
          </p:cNvPr>
          <p:cNvSpPr>
            <a:spLocks noChangeArrowheads="1"/>
          </p:cNvSpPr>
          <p:nvPr/>
        </p:nvSpPr>
        <p:spPr bwMode="gray">
          <a:xfrm>
            <a:off x="2345871" y="4115293"/>
            <a:ext cx="7271657" cy="1968007"/>
          </a:xfrm>
          <a:custGeom>
            <a:avLst/>
            <a:gdLst>
              <a:gd name="connsiteX0" fmla="*/ 0 w 7271657"/>
              <a:gd name="connsiteY0" fmla="*/ 0 h 1968007"/>
              <a:gd name="connsiteX1" fmla="*/ 806493 w 7271657"/>
              <a:gd name="connsiteY1" fmla="*/ 0 h 1968007"/>
              <a:gd name="connsiteX2" fmla="*/ 1612986 w 7271657"/>
              <a:gd name="connsiteY2" fmla="*/ 0 h 1968007"/>
              <a:gd name="connsiteX3" fmla="*/ 2274045 w 7271657"/>
              <a:gd name="connsiteY3" fmla="*/ 0 h 1968007"/>
              <a:gd name="connsiteX4" fmla="*/ 2862389 w 7271657"/>
              <a:gd name="connsiteY4" fmla="*/ 0 h 1968007"/>
              <a:gd name="connsiteX5" fmla="*/ 3450732 w 7271657"/>
              <a:gd name="connsiteY5" fmla="*/ 0 h 1968007"/>
              <a:gd name="connsiteX6" fmla="*/ 4257225 w 7271657"/>
              <a:gd name="connsiteY6" fmla="*/ 0 h 1968007"/>
              <a:gd name="connsiteX7" fmla="*/ 5063718 w 7271657"/>
              <a:gd name="connsiteY7" fmla="*/ 0 h 1968007"/>
              <a:gd name="connsiteX8" fmla="*/ 5797494 w 7271657"/>
              <a:gd name="connsiteY8" fmla="*/ 0 h 1968007"/>
              <a:gd name="connsiteX9" fmla="*/ 6458554 w 7271657"/>
              <a:gd name="connsiteY9" fmla="*/ 0 h 1968007"/>
              <a:gd name="connsiteX10" fmla="*/ 7271657 w 7271657"/>
              <a:gd name="connsiteY10" fmla="*/ 0 h 1968007"/>
              <a:gd name="connsiteX11" fmla="*/ 7271657 w 7271657"/>
              <a:gd name="connsiteY11" fmla="*/ 675682 h 1968007"/>
              <a:gd name="connsiteX12" fmla="*/ 7271657 w 7271657"/>
              <a:gd name="connsiteY12" fmla="*/ 1331685 h 1968007"/>
              <a:gd name="connsiteX13" fmla="*/ 7271657 w 7271657"/>
              <a:gd name="connsiteY13" fmla="*/ 1968007 h 1968007"/>
              <a:gd name="connsiteX14" fmla="*/ 6828747 w 7271657"/>
              <a:gd name="connsiteY14" fmla="*/ 1968007 h 1968007"/>
              <a:gd name="connsiteX15" fmla="*/ 6094971 w 7271657"/>
              <a:gd name="connsiteY15" fmla="*/ 1968007 h 1968007"/>
              <a:gd name="connsiteX16" fmla="*/ 5579344 w 7271657"/>
              <a:gd name="connsiteY16" fmla="*/ 1968007 h 1968007"/>
              <a:gd name="connsiteX17" fmla="*/ 4845568 w 7271657"/>
              <a:gd name="connsiteY17" fmla="*/ 1968007 h 1968007"/>
              <a:gd name="connsiteX18" fmla="*/ 4111792 w 7271657"/>
              <a:gd name="connsiteY18" fmla="*/ 1968007 h 1968007"/>
              <a:gd name="connsiteX19" fmla="*/ 3378015 w 7271657"/>
              <a:gd name="connsiteY19" fmla="*/ 1968007 h 1968007"/>
              <a:gd name="connsiteX20" fmla="*/ 2935105 w 7271657"/>
              <a:gd name="connsiteY20" fmla="*/ 1968007 h 1968007"/>
              <a:gd name="connsiteX21" fmla="*/ 2492195 w 7271657"/>
              <a:gd name="connsiteY21" fmla="*/ 1968007 h 1968007"/>
              <a:gd name="connsiteX22" fmla="*/ 1685702 w 7271657"/>
              <a:gd name="connsiteY22" fmla="*/ 1968007 h 1968007"/>
              <a:gd name="connsiteX23" fmla="*/ 1024643 w 7271657"/>
              <a:gd name="connsiteY23" fmla="*/ 1968007 h 1968007"/>
              <a:gd name="connsiteX24" fmla="*/ 0 w 7271657"/>
              <a:gd name="connsiteY24" fmla="*/ 1968007 h 1968007"/>
              <a:gd name="connsiteX25" fmla="*/ 0 w 7271657"/>
              <a:gd name="connsiteY25" fmla="*/ 1292325 h 1968007"/>
              <a:gd name="connsiteX26" fmla="*/ 0 w 7271657"/>
              <a:gd name="connsiteY26" fmla="*/ 695362 h 1968007"/>
              <a:gd name="connsiteX27" fmla="*/ 0 w 7271657"/>
              <a:gd name="connsiteY27" fmla="*/ 0 h 19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71657" h="1968007" fill="none" extrusionOk="0">
                <a:moveTo>
                  <a:pt x="0" y="0"/>
                </a:moveTo>
                <a:cubicBezTo>
                  <a:pt x="284609" y="-24822"/>
                  <a:pt x="445962" y="34040"/>
                  <a:pt x="806493" y="0"/>
                </a:cubicBezTo>
                <a:cubicBezTo>
                  <a:pt x="1167024" y="-34040"/>
                  <a:pt x="1253469" y="-21704"/>
                  <a:pt x="1612986" y="0"/>
                </a:cubicBezTo>
                <a:cubicBezTo>
                  <a:pt x="1972503" y="21704"/>
                  <a:pt x="2101869" y="1362"/>
                  <a:pt x="2274045" y="0"/>
                </a:cubicBezTo>
                <a:cubicBezTo>
                  <a:pt x="2446221" y="-1362"/>
                  <a:pt x="2703859" y="6961"/>
                  <a:pt x="2862389" y="0"/>
                </a:cubicBezTo>
                <a:cubicBezTo>
                  <a:pt x="3020919" y="-6961"/>
                  <a:pt x="3255073" y="-13773"/>
                  <a:pt x="3450732" y="0"/>
                </a:cubicBezTo>
                <a:cubicBezTo>
                  <a:pt x="3646391" y="13773"/>
                  <a:pt x="3959284" y="17934"/>
                  <a:pt x="4257225" y="0"/>
                </a:cubicBezTo>
                <a:cubicBezTo>
                  <a:pt x="4555166" y="-17934"/>
                  <a:pt x="4761533" y="-12559"/>
                  <a:pt x="5063718" y="0"/>
                </a:cubicBezTo>
                <a:cubicBezTo>
                  <a:pt x="5365903" y="12559"/>
                  <a:pt x="5444451" y="-17982"/>
                  <a:pt x="5797494" y="0"/>
                </a:cubicBezTo>
                <a:cubicBezTo>
                  <a:pt x="6150537" y="17982"/>
                  <a:pt x="6264912" y="14645"/>
                  <a:pt x="6458554" y="0"/>
                </a:cubicBezTo>
                <a:cubicBezTo>
                  <a:pt x="6652196" y="-14645"/>
                  <a:pt x="6991932" y="10086"/>
                  <a:pt x="7271657" y="0"/>
                </a:cubicBezTo>
                <a:cubicBezTo>
                  <a:pt x="7251575" y="299857"/>
                  <a:pt x="7287303" y="367818"/>
                  <a:pt x="7271657" y="675682"/>
                </a:cubicBezTo>
                <a:cubicBezTo>
                  <a:pt x="7256011" y="983546"/>
                  <a:pt x="7262823" y="1113703"/>
                  <a:pt x="7271657" y="1331685"/>
                </a:cubicBezTo>
                <a:cubicBezTo>
                  <a:pt x="7280491" y="1549667"/>
                  <a:pt x="7279285" y="1688025"/>
                  <a:pt x="7271657" y="1968007"/>
                </a:cubicBezTo>
                <a:cubicBezTo>
                  <a:pt x="7095927" y="1962265"/>
                  <a:pt x="6940141" y="1946673"/>
                  <a:pt x="6828747" y="1968007"/>
                </a:cubicBezTo>
                <a:cubicBezTo>
                  <a:pt x="6717353" y="1989342"/>
                  <a:pt x="6444233" y="1943852"/>
                  <a:pt x="6094971" y="1968007"/>
                </a:cubicBezTo>
                <a:cubicBezTo>
                  <a:pt x="5745709" y="1992162"/>
                  <a:pt x="5811082" y="1952078"/>
                  <a:pt x="5579344" y="1968007"/>
                </a:cubicBezTo>
                <a:cubicBezTo>
                  <a:pt x="5347606" y="1983936"/>
                  <a:pt x="5162495" y="1968702"/>
                  <a:pt x="4845568" y="1968007"/>
                </a:cubicBezTo>
                <a:cubicBezTo>
                  <a:pt x="4528641" y="1967312"/>
                  <a:pt x="4297920" y="1990247"/>
                  <a:pt x="4111792" y="1968007"/>
                </a:cubicBezTo>
                <a:cubicBezTo>
                  <a:pt x="3925664" y="1945767"/>
                  <a:pt x="3577388" y="1952327"/>
                  <a:pt x="3378015" y="1968007"/>
                </a:cubicBezTo>
                <a:cubicBezTo>
                  <a:pt x="3178642" y="1983687"/>
                  <a:pt x="3047716" y="1968372"/>
                  <a:pt x="2935105" y="1968007"/>
                </a:cubicBezTo>
                <a:cubicBezTo>
                  <a:pt x="2822494" y="1967643"/>
                  <a:pt x="2678600" y="1985328"/>
                  <a:pt x="2492195" y="1968007"/>
                </a:cubicBezTo>
                <a:cubicBezTo>
                  <a:pt x="2305790" y="1950687"/>
                  <a:pt x="1938245" y="2000585"/>
                  <a:pt x="1685702" y="1968007"/>
                </a:cubicBezTo>
                <a:cubicBezTo>
                  <a:pt x="1433159" y="1935429"/>
                  <a:pt x="1330506" y="1963408"/>
                  <a:pt x="1024643" y="1968007"/>
                </a:cubicBezTo>
                <a:cubicBezTo>
                  <a:pt x="718780" y="1972606"/>
                  <a:pt x="454183" y="1997606"/>
                  <a:pt x="0" y="1968007"/>
                </a:cubicBezTo>
                <a:cubicBezTo>
                  <a:pt x="-23705" y="1761888"/>
                  <a:pt x="-9" y="1620553"/>
                  <a:pt x="0" y="1292325"/>
                </a:cubicBezTo>
                <a:cubicBezTo>
                  <a:pt x="9" y="964097"/>
                  <a:pt x="-24264" y="917151"/>
                  <a:pt x="0" y="695362"/>
                </a:cubicBezTo>
                <a:cubicBezTo>
                  <a:pt x="24264" y="473573"/>
                  <a:pt x="3258" y="341913"/>
                  <a:pt x="0" y="0"/>
                </a:cubicBezTo>
                <a:close/>
              </a:path>
              <a:path w="7271657" h="1968007" stroke="0" extrusionOk="0">
                <a:moveTo>
                  <a:pt x="0" y="0"/>
                </a:moveTo>
                <a:cubicBezTo>
                  <a:pt x="158667" y="-17041"/>
                  <a:pt x="425224" y="-10675"/>
                  <a:pt x="661060" y="0"/>
                </a:cubicBezTo>
                <a:cubicBezTo>
                  <a:pt x="896896" y="10675"/>
                  <a:pt x="1150727" y="31645"/>
                  <a:pt x="1322119" y="0"/>
                </a:cubicBezTo>
                <a:cubicBezTo>
                  <a:pt x="1493511" y="-31645"/>
                  <a:pt x="1599649" y="4988"/>
                  <a:pt x="1765029" y="0"/>
                </a:cubicBezTo>
                <a:cubicBezTo>
                  <a:pt x="1930409" y="-4988"/>
                  <a:pt x="2303441" y="-24346"/>
                  <a:pt x="2498806" y="0"/>
                </a:cubicBezTo>
                <a:cubicBezTo>
                  <a:pt x="2694171" y="24346"/>
                  <a:pt x="3032092" y="28020"/>
                  <a:pt x="3305299" y="0"/>
                </a:cubicBezTo>
                <a:cubicBezTo>
                  <a:pt x="3578506" y="-28020"/>
                  <a:pt x="3611171" y="16906"/>
                  <a:pt x="3748209" y="0"/>
                </a:cubicBezTo>
                <a:cubicBezTo>
                  <a:pt x="3885247" y="-16906"/>
                  <a:pt x="4091970" y="-13166"/>
                  <a:pt x="4191119" y="0"/>
                </a:cubicBezTo>
                <a:cubicBezTo>
                  <a:pt x="4290268" y="13166"/>
                  <a:pt x="4412993" y="-87"/>
                  <a:pt x="4634029" y="0"/>
                </a:cubicBezTo>
                <a:cubicBezTo>
                  <a:pt x="4855065" y="87"/>
                  <a:pt x="5103411" y="9676"/>
                  <a:pt x="5222372" y="0"/>
                </a:cubicBezTo>
                <a:cubicBezTo>
                  <a:pt x="5341333" y="-9676"/>
                  <a:pt x="5548901" y="-24847"/>
                  <a:pt x="5737998" y="0"/>
                </a:cubicBezTo>
                <a:cubicBezTo>
                  <a:pt x="5927095" y="24847"/>
                  <a:pt x="6030272" y="13177"/>
                  <a:pt x="6253625" y="0"/>
                </a:cubicBezTo>
                <a:cubicBezTo>
                  <a:pt x="6476978" y="-13177"/>
                  <a:pt x="6897983" y="-25635"/>
                  <a:pt x="7271657" y="0"/>
                </a:cubicBezTo>
                <a:cubicBezTo>
                  <a:pt x="7258984" y="133838"/>
                  <a:pt x="7268398" y="341205"/>
                  <a:pt x="7271657" y="616642"/>
                </a:cubicBezTo>
                <a:cubicBezTo>
                  <a:pt x="7274916" y="892079"/>
                  <a:pt x="7298817" y="1028383"/>
                  <a:pt x="7271657" y="1312005"/>
                </a:cubicBezTo>
                <a:cubicBezTo>
                  <a:pt x="7244497" y="1595627"/>
                  <a:pt x="7284618" y="1741944"/>
                  <a:pt x="7271657" y="1968007"/>
                </a:cubicBezTo>
                <a:cubicBezTo>
                  <a:pt x="7015690" y="1987906"/>
                  <a:pt x="6837011" y="1974663"/>
                  <a:pt x="6610597" y="1968007"/>
                </a:cubicBezTo>
                <a:cubicBezTo>
                  <a:pt x="6384183" y="1961351"/>
                  <a:pt x="6184807" y="1972334"/>
                  <a:pt x="5876821" y="1968007"/>
                </a:cubicBezTo>
                <a:cubicBezTo>
                  <a:pt x="5568835" y="1963680"/>
                  <a:pt x="5467900" y="1962655"/>
                  <a:pt x="5288478" y="1968007"/>
                </a:cubicBezTo>
                <a:cubicBezTo>
                  <a:pt x="5109056" y="1973359"/>
                  <a:pt x="4905676" y="1963164"/>
                  <a:pt x="4772851" y="1968007"/>
                </a:cubicBezTo>
                <a:cubicBezTo>
                  <a:pt x="4640026" y="1972850"/>
                  <a:pt x="4364124" y="1946197"/>
                  <a:pt x="4111792" y="1968007"/>
                </a:cubicBezTo>
                <a:cubicBezTo>
                  <a:pt x="3859460" y="1989817"/>
                  <a:pt x="3715849" y="1972356"/>
                  <a:pt x="3596165" y="1968007"/>
                </a:cubicBezTo>
                <a:cubicBezTo>
                  <a:pt x="3476481" y="1963658"/>
                  <a:pt x="3151778" y="1971387"/>
                  <a:pt x="2789672" y="1968007"/>
                </a:cubicBezTo>
                <a:cubicBezTo>
                  <a:pt x="2427566" y="1964627"/>
                  <a:pt x="2421655" y="1952732"/>
                  <a:pt x="2201329" y="1968007"/>
                </a:cubicBezTo>
                <a:cubicBezTo>
                  <a:pt x="1981003" y="1983282"/>
                  <a:pt x="1792969" y="1964482"/>
                  <a:pt x="1394836" y="1968007"/>
                </a:cubicBezTo>
                <a:cubicBezTo>
                  <a:pt x="996703" y="1971532"/>
                  <a:pt x="809044" y="1994020"/>
                  <a:pt x="588343" y="1968007"/>
                </a:cubicBezTo>
                <a:cubicBezTo>
                  <a:pt x="367642" y="1941994"/>
                  <a:pt x="277476" y="1954202"/>
                  <a:pt x="0" y="1968007"/>
                </a:cubicBezTo>
                <a:cubicBezTo>
                  <a:pt x="-15338" y="1693731"/>
                  <a:pt x="-31674" y="1522968"/>
                  <a:pt x="0" y="1312005"/>
                </a:cubicBezTo>
                <a:cubicBezTo>
                  <a:pt x="31674" y="1101042"/>
                  <a:pt x="-31065" y="867099"/>
                  <a:pt x="0" y="616642"/>
                </a:cubicBezTo>
                <a:cubicBezTo>
                  <a:pt x="31065" y="366185"/>
                  <a:pt x="4015" y="135126"/>
                  <a:pt x="0" y="0"/>
                </a:cubicBezTo>
                <a:close/>
              </a:path>
            </a:pathLst>
          </a:custGeom>
          <a:solidFill>
            <a:schemeClr val="accent5">
              <a:lumMod val="20000"/>
              <a:lumOff val="80000"/>
            </a:schemeClr>
          </a:solidFill>
          <a:ln w="9525">
            <a:solidFill>
              <a:schemeClr val="accent5">
                <a:lumMod val="40000"/>
                <a:lumOff val="60000"/>
              </a:schemeClr>
            </a:solidFill>
            <a:miter lim="800000"/>
            <a:headEnd/>
            <a:tailEnd/>
            <a:extLst>
              <a:ext uri="{C807C97D-BFC1-408E-A445-0C87EB9F89A2}">
                <ask:lineSketchStyleProps xmlns:ask="http://schemas.microsoft.com/office/drawing/2018/sketchyshapes" sd="3618615166">
                  <a:prstGeom prst="rect">
                    <a:avLst/>
                  </a:prstGeom>
                  <ask:type>
                    <ask:lineSketchFreehand/>
                  </ask:type>
                </ask:lineSketchStyleProps>
              </a:ext>
            </a:extLst>
          </a:ln>
          <a:effectLst>
            <a:outerShdw blurRad="50800" dist="38100" dir="5400000" algn="t" rotWithShape="0">
              <a:prstClr val="black">
                <a:alpha val="40000"/>
              </a:prstClr>
            </a:outerShdw>
          </a:effectLst>
        </p:spPr>
        <p:txBody>
          <a:bodyPr lIns="72000" tIns="36000" rIns="72000" bIns="36000" anchor="ctr"/>
          <a:lstStyle/>
          <a:p>
            <a:pPr algn="ctr" rtl="1">
              <a:buClr>
                <a:schemeClr val="accent5">
                  <a:lumMod val="75000"/>
                </a:schemeClr>
              </a:buClr>
              <a:buSzPct val="90000"/>
            </a:pPr>
            <a:r>
              <a:rPr lang="ar-LB" sz="5400">
                <a:solidFill>
                  <a:schemeClr val="tx1">
                    <a:lumMod val="65000"/>
                    <a:lumOff val="35000"/>
                  </a:schemeClr>
                </a:solidFill>
                <a:latin typeface="Adobe Arabic" panose="02040503050201090203" pitchFamily="18" charset="-78"/>
                <a:cs typeface="Adobe Arabic" panose="02040503050201090203" pitchFamily="18" charset="-78"/>
              </a:rPr>
              <a:t>الْمَجالُ: الْقِراءَةُ </a:t>
            </a:r>
            <a:r>
              <a:rPr lang="en-US" sz="5400">
                <a:solidFill>
                  <a:schemeClr val="tx1">
                    <a:lumMod val="65000"/>
                    <a:lumOff val="35000"/>
                  </a:schemeClr>
                </a:solidFill>
                <a:latin typeface="Adobe Arabic" panose="02040503050201090203" pitchFamily="18" charset="-78"/>
                <a:cs typeface="Adobe Arabic" panose="02040503050201090203" pitchFamily="18" charset="-78"/>
              </a:rPr>
              <a:t>-</a:t>
            </a:r>
            <a:r>
              <a:rPr lang="ar-LB" sz="5400">
                <a:solidFill>
                  <a:schemeClr val="tx1">
                    <a:lumMod val="65000"/>
                    <a:lumOff val="35000"/>
                  </a:schemeClr>
                </a:solidFill>
                <a:latin typeface="Adobe Arabic" panose="02040503050201090203" pitchFamily="18" charset="-78"/>
                <a:cs typeface="Adobe Arabic" panose="02040503050201090203" pitchFamily="18" charset="-78"/>
              </a:rPr>
              <a:t> الْفَهْمُ القرائيّ</a:t>
            </a:r>
          </a:p>
        </p:txBody>
      </p:sp>
    </p:spTree>
    <p:custDataLst>
      <p:tags r:id="rId1"/>
    </p:custDataLst>
    <p:extLst>
      <p:ext uri="{BB962C8B-B14F-4D97-AF65-F5344CB8AC3E}">
        <p14:creationId xmlns:p14="http://schemas.microsoft.com/office/powerpoint/2010/main" val="722881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tanding in front of a white screen&#10;&#10;Description automatically generated with low confidence">
            <a:extLst>
              <a:ext uri="{FF2B5EF4-FFF2-40B4-BE49-F238E27FC236}">
                <a16:creationId xmlns:a16="http://schemas.microsoft.com/office/drawing/2014/main" id="{302EDF69-D7E5-4BEC-A741-C0C2F803C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7551" y="1372365"/>
            <a:ext cx="5484230" cy="5100521"/>
          </a:xfrm>
          <a:prstGeom prst="rect">
            <a:avLst/>
          </a:prstGeom>
        </p:spPr>
      </p:pic>
      <p:sp>
        <p:nvSpPr>
          <p:cNvPr id="2" name="Title 1">
            <a:extLst>
              <a:ext uri="{FF2B5EF4-FFF2-40B4-BE49-F238E27FC236}">
                <a16:creationId xmlns:a16="http://schemas.microsoft.com/office/drawing/2014/main" id="{08289CB0-D7A8-4E76-BC80-0BE774BB7C6A}"/>
              </a:ext>
            </a:extLst>
          </p:cNvPr>
          <p:cNvSpPr>
            <a:spLocks noGrp="1"/>
          </p:cNvSpPr>
          <p:nvPr>
            <p:ph type="title" idx="4294967295"/>
          </p:nvPr>
        </p:nvSpPr>
        <p:spPr>
          <a:xfrm>
            <a:off x="6681781" y="2484437"/>
            <a:ext cx="4893992" cy="944563"/>
          </a:xfrm>
        </p:spPr>
        <p:txBody>
          <a:bodyPr vert="horz" lIns="91440" tIns="45720" rIns="91440" bIns="45720" rtlCol="0" anchor="ctr">
            <a:noAutofit/>
          </a:bodyPr>
          <a:lstStyle/>
          <a:p>
            <a:pPr algn="r" rtl="1">
              <a:spcBef>
                <a:spcPts val="0"/>
              </a:spcBef>
              <a:spcAft>
                <a:spcPts val="200"/>
              </a:spcAft>
              <a:buClr>
                <a:srgbClr val="5B9BD5"/>
              </a:buClr>
              <a:buSzPct val="100000"/>
            </a:pPr>
            <a:r>
              <a:rPr lang="ar-LB" sz="5400" b="1">
                <a:solidFill>
                  <a:srgbClr val="2E75B6"/>
                </a:solidFill>
                <a:latin typeface="Adobe Arabic" panose="02040503050201090203" pitchFamily="18" charset="-78"/>
                <a:ea typeface="+mn-ea"/>
                <a:cs typeface="Adobe Arabic" panose="02040503050201090203" pitchFamily="18" charset="-78"/>
              </a:rPr>
              <a:t>طابَ يَوْمُكُمْ يا أَعِزّائِي!</a:t>
            </a:r>
            <a:endParaRPr lang="en-US" sz="5400" b="1">
              <a:solidFill>
                <a:srgbClr val="2E75B6"/>
              </a:solidFill>
              <a:latin typeface="Adobe Arabic" panose="02040503050201090203" pitchFamily="18" charset="-78"/>
              <a:ea typeface="+mn-ea"/>
              <a:cs typeface="Adobe Arabic" panose="02040503050201090203" pitchFamily="18" charset="-78"/>
            </a:endParaRPr>
          </a:p>
        </p:txBody>
      </p:sp>
      <p:sp>
        <p:nvSpPr>
          <p:cNvPr id="5" name="TextBox 4">
            <a:extLst>
              <a:ext uri="{FF2B5EF4-FFF2-40B4-BE49-F238E27FC236}">
                <a16:creationId xmlns:a16="http://schemas.microsoft.com/office/drawing/2014/main" id="{B8BC1FE6-D0D9-43D5-BD21-455D974CA356}"/>
              </a:ext>
            </a:extLst>
          </p:cNvPr>
          <p:cNvSpPr txBox="1"/>
          <p:nvPr/>
        </p:nvSpPr>
        <p:spPr>
          <a:xfrm>
            <a:off x="2785154" y="1981446"/>
            <a:ext cx="3672913" cy="1350336"/>
          </a:xfrm>
          <a:prstGeom prst="rect">
            <a:avLst/>
          </a:prstGeom>
          <a:ln w="19050">
            <a:noFill/>
          </a:ln>
        </p:spPr>
        <p:txBody>
          <a:bodyPr vert="horz" wrap="square" lIns="91440" tIns="45720" rIns="91440" bIns="45720" rtlCol="0" anchor="ctr">
            <a:normAutofit fontScale="97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mj-lt"/>
                <a:ea typeface="+mj-ea"/>
                <a:cs typeface="+mj-cs"/>
              </a:rPr>
              <a:t>أَهْلًا بِكُمْ في صَفِّ الفَهْمِ القرائيّ. </a:t>
            </a:r>
            <a:endParaRPr lang="en-US" sz="4000">
              <a:solidFill>
                <a:schemeClr val="tx1">
                  <a:lumMod val="65000"/>
                  <a:lumOff val="35000"/>
                </a:schemeClr>
              </a:solidFill>
              <a:latin typeface="+mj-lt"/>
              <a:ea typeface="+mj-ea"/>
              <a:cs typeface="+mj-cs"/>
            </a:endParaRPr>
          </a:p>
        </p:txBody>
      </p:sp>
      <p:sp>
        <p:nvSpPr>
          <p:cNvPr id="7" name="Content Placeholder 1">
            <a:extLst>
              <a:ext uri="{FF2B5EF4-FFF2-40B4-BE49-F238E27FC236}">
                <a16:creationId xmlns:a16="http://schemas.microsoft.com/office/drawing/2014/main" id="{5F0AEB61-E769-4AB8-BC7D-E13D36037797}"/>
              </a:ext>
            </a:extLst>
          </p:cNvPr>
          <p:cNvSpPr txBox="1">
            <a:spLocks/>
          </p:cNvSpPr>
          <p:nvPr/>
        </p:nvSpPr>
        <p:spPr>
          <a:xfrm>
            <a:off x="0" y="585846"/>
            <a:ext cx="12192000" cy="640080"/>
          </a:xfrm>
          <a:prstGeom prst="rect">
            <a:avLst/>
          </a:prstGeom>
          <a:solidFill>
            <a:srgbClr val="658DCD"/>
          </a:solidFill>
          <a:ln>
            <a:noFill/>
          </a:ln>
        </p:spPr>
        <p:txBody>
          <a:bodyPr vert="horz" lIns="0" tIns="0" rIns="640080" bIns="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lang="en-US" sz="3600" b="1" kern="1200" dirty="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rtl="1">
              <a:defRPr/>
            </a:pPr>
            <a:r>
              <a:rPr lang="ar-LB">
                <a:solidFill>
                  <a:sysClr val="window" lastClr="FFFFFF"/>
                </a:solidFill>
              </a:rPr>
              <a:t>تَرْحيبٌ</a:t>
            </a:r>
          </a:p>
        </p:txBody>
      </p:sp>
    </p:spTree>
    <p:custDataLst>
      <p:tags r:id="rId1"/>
    </p:custDataLst>
    <p:extLst>
      <p:ext uri="{BB962C8B-B14F-4D97-AF65-F5344CB8AC3E}">
        <p14:creationId xmlns:p14="http://schemas.microsoft.com/office/powerpoint/2010/main" val="34280339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uCKJ1tQn"/>
  <p:tag name="ARTICULATE_SLIDE_COUNT" val="17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abic">
      <a:majorFont>
        <a:latin typeface="Adobe Arabic"/>
        <a:ea typeface=""/>
        <a:cs typeface="Adobe Arabic"/>
      </a:majorFont>
      <a:minorFont>
        <a:latin typeface="Adobe Arabic"/>
        <a:ea typeface=""/>
        <a:cs typeface="Adobe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19050">
          <a:noFill/>
        </a:ln>
      </a:spPr>
      <a:bodyPr wrap="none" rtlCol="0">
        <a:spAutoFit/>
      </a:bodyPr>
      <a:lstStyle>
        <a:defPPr algn="r" rtl="1">
          <a:defRPr sz="4000" smtClean="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ote">
      <a:majorFont>
        <a:latin typeface="Adobe Arabic"/>
        <a:ea typeface=""/>
        <a:cs typeface="Adobe Arabic"/>
      </a:majorFont>
      <a:minorFont>
        <a:latin typeface="Adobe Arabic"/>
        <a:ea typeface=""/>
        <a:cs typeface="Adobe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9FCF113A0D7C4FA0E0D409FC67089F" ma:contentTypeVersion="5" ma:contentTypeDescription="Create a new document." ma:contentTypeScope="" ma:versionID="94a21e2c7153a2a1f88d27d053a1fc72">
  <xsd:schema xmlns:xsd="http://www.w3.org/2001/XMLSchema" xmlns:xs="http://www.w3.org/2001/XMLSchema" xmlns:p="http://schemas.microsoft.com/office/2006/metadata/properties" xmlns:ns2="9f85da93-28a0-48c2-a67b-34b8a50d1416" xmlns:ns3="8d4c2fee-b999-4d5d-bdd1-38f9e9270d61" targetNamespace="http://schemas.microsoft.com/office/2006/metadata/properties" ma:root="true" ma:fieldsID="056a299eafde71e1e1183f143c2178f3" ns2:_="" ns3:_="">
    <xsd:import namespace="9f85da93-28a0-48c2-a67b-34b8a50d1416"/>
    <xsd:import namespace="8d4c2fee-b999-4d5d-bdd1-38f9e9270d6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85da93-28a0-48c2-a67b-34b8a50d14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c2fee-b999-4d5d-bdd1-38f9e9270d6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944556-0A45-421C-AF35-FAB4AE2B59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85da93-28a0-48c2-a67b-34b8a50d1416"/>
    <ds:schemaRef ds:uri="8d4c2fee-b999-4d5d-bdd1-38f9e9270d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8FAB3C-222A-400B-AEF4-C2F0E53EDC17}">
  <ds:schemaRefs>
    <ds:schemaRef ds:uri="21cd1f1f-690e-43c6-93a1-974e2aed5732"/>
    <ds:schemaRef ds:uri="8391aac8-0e43-4222-a07e-a2cd4a24af8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6812FB7-B456-4ACA-B994-41003A85B0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55</TotalTime>
  <Words>4285</Words>
  <Application>Microsoft Office PowerPoint</Application>
  <PresentationFormat>Widescreen</PresentationFormat>
  <Paragraphs>487</Paragraphs>
  <Slides>47</Slides>
  <Notes>47</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47</vt:i4>
      </vt:variant>
    </vt:vector>
  </HeadingPairs>
  <TitlesOfParts>
    <vt:vector size="56" baseType="lpstr">
      <vt:lpstr>Arial</vt:lpstr>
      <vt:lpstr>Calibri</vt:lpstr>
      <vt:lpstr>Tw Cen MT</vt:lpstr>
      <vt:lpstr>Adobe Arabic</vt:lpstr>
      <vt:lpstr>Courier New</vt:lpstr>
      <vt:lpstr>Times New Roman</vt:lpstr>
      <vt:lpstr>Office Theme</vt:lpstr>
      <vt:lpstr>cover</vt:lpstr>
      <vt:lpstr>Custom Design</vt:lpstr>
      <vt:lpstr>PowerPoint Presentation</vt:lpstr>
      <vt:lpstr> الدَّرْسُ الْأَوَّلُ - ظِلّي وَصاحِبي</vt:lpstr>
      <vt:lpstr>PowerPoint Presentation</vt:lpstr>
      <vt:lpstr>PowerPoint Presentation</vt:lpstr>
      <vt:lpstr>PowerPoint Presentation</vt:lpstr>
      <vt:lpstr>PowerPoint Presentation</vt:lpstr>
      <vt:lpstr>PowerPoint Presentation</vt:lpstr>
      <vt:lpstr>PowerPoint Presentation</vt:lpstr>
      <vt:lpstr>طابَ يَوْمُكُمْ يا أَعِزّائِي!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Rania Khalil</dc:creator>
  <cp:lastModifiedBy>Farid Minawi</cp:lastModifiedBy>
  <cp:revision>337</cp:revision>
  <dcterms:created xsi:type="dcterms:W3CDTF">2020-12-28T17:26:12Z</dcterms:created>
  <dcterms:modified xsi:type="dcterms:W3CDTF">2023-10-20T07:09:48Z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C5134366-9DF6-4967-8B77-5D4FEA044B8E</vt:lpwstr>
  </property>
  <property fmtid="{D5CDD505-2E9C-101B-9397-08002B2CF9AE}" pid="3" name="ArticulatePath">
    <vt:lpwstr>Edit-AG2U1L1</vt:lpwstr>
  </property>
  <property fmtid="{D5CDD505-2E9C-101B-9397-08002B2CF9AE}" pid="4" name="ContentTypeId">
    <vt:lpwstr>0x01010091F25C16AA6BCA49B862F3C253BD7F5A</vt:lpwstr>
  </property>
</Properties>
</file>