
<file path=[Content_Types].xml><?xml version="1.0" encoding="utf-8"?>
<Types xmlns="http://schemas.openxmlformats.org/package/2006/content-types">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10.xml" ContentType="application/vnd.openxmlformats-officedocument.presentationml.tags+xml"/>
  <Override PartName="/ppt/theme/theme4.xml" ContentType="application/vnd.openxmlformats-officedocument.theme+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8.xml" ContentType="application/vnd.openxmlformats-officedocument.presentationml.tags+xml"/>
  <Override PartName="/ppt/notesSlides/notesSlide14.xml" ContentType="application/vnd.openxmlformats-officedocument.presentationml.notesSlide+xml"/>
  <Override PartName="/ppt/tags/tag19.xml" ContentType="application/vnd.openxmlformats-officedocument.presentationml.tags+xml"/>
  <Override PartName="/ppt/notesSlides/notesSlide15.xml" ContentType="application/vnd.openxmlformats-officedocument.presentationml.notesSlide+xml"/>
  <Override PartName="/ppt/tags/tag20.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21.xml" ContentType="application/vnd.openxmlformats-officedocument.presentationml.tags+xml"/>
  <Override PartName="/ppt/notesSlides/notesSlide18.xml" ContentType="application/vnd.openxmlformats-officedocument.presentationml.notesSlide+xml"/>
  <Override PartName="/ppt/tags/tag22.xml" ContentType="application/vnd.openxmlformats-officedocument.presentationml.tags+xml"/>
  <Override PartName="/ppt/notesSlides/notesSlide19.xml" ContentType="application/vnd.openxmlformats-officedocument.presentationml.notesSlide+xml"/>
  <Override PartName="/ppt/tags/tag23.xml" ContentType="application/vnd.openxmlformats-officedocument.presentationml.tags+xml"/>
  <Override PartName="/ppt/notesSlides/notesSlide20.xml" ContentType="application/vnd.openxmlformats-officedocument.presentationml.notesSlide+xml"/>
  <Override PartName="/ppt/tags/tag24.xml" ContentType="application/vnd.openxmlformats-officedocument.presentationml.tags+xml"/>
  <Override PartName="/ppt/notesSlides/notesSlide21.xml" ContentType="application/vnd.openxmlformats-officedocument.presentationml.notesSlide+xml"/>
  <Override PartName="/ppt/tags/tag25.xml" ContentType="application/vnd.openxmlformats-officedocument.presentationml.tags+xml"/>
  <Override PartName="/ppt/notesSlides/notesSlide22.xml" ContentType="application/vnd.openxmlformats-officedocument.presentationml.notesSlide+xml"/>
  <Override PartName="/ppt/tags/tag26.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33.xml" ContentType="application/vnd.openxmlformats-officedocument.presentationml.tags+xml"/>
  <Override PartName="/ppt/notesSlides/notesSlide33.xml" ContentType="application/vnd.openxmlformats-officedocument.presentationml.notesSlide+xml"/>
  <Override PartName="/ppt/tags/tag34.xml" ContentType="application/vnd.openxmlformats-officedocument.presentationml.tags+xml"/>
  <Override PartName="/ppt/notesSlides/notesSlide3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93" r:id="rId5"/>
    <p:sldMasterId id="2147483708" r:id="rId6"/>
  </p:sldMasterIdLst>
  <p:notesMasterIdLst>
    <p:notesMasterId r:id="rId41"/>
  </p:notesMasterIdLst>
  <p:sldIdLst>
    <p:sldId id="2634" r:id="rId7"/>
    <p:sldId id="3460" r:id="rId8"/>
    <p:sldId id="1935" r:id="rId9"/>
    <p:sldId id="2633" r:id="rId10"/>
    <p:sldId id="1398" r:id="rId11"/>
    <p:sldId id="1625" r:id="rId12"/>
    <p:sldId id="1628" r:id="rId13"/>
    <p:sldId id="1778" r:id="rId14"/>
    <p:sldId id="1633" r:id="rId15"/>
    <p:sldId id="1674" r:id="rId16"/>
    <p:sldId id="1408" r:id="rId17"/>
    <p:sldId id="1409" r:id="rId18"/>
    <p:sldId id="1774" r:id="rId19"/>
    <p:sldId id="1634" r:id="rId20"/>
    <p:sldId id="1410" r:id="rId21"/>
    <p:sldId id="1411" r:id="rId22"/>
    <p:sldId id="1787" r:id="rId23"/>
    <p:sldId id="3491" r:id="rId24"/>
    <p:sldId id="3461" r:id="rId25"/>
    <p:sldId id="3463" r:id="rId26"/>
    <p:sldId id="3464" r:id="rId27"/>
    <p:sldId id="1786" r:id="rId28"/>
    <p:sldId id="1781" r:id="rId29"/>
    <p:sldId id="1784" r:id="rId30"/>
    <p:sldId id="1785" r:id="rId31"/>
    <p:sldId id="1416" r:id="rId32"/>
    <p:sldId id="1417" r:id="rId33"/>
    <p:sldId id="1639" r:id="rId34"/>
    <p:sldId id="1641" r:id="rId35"/>
    <p:sldId id="1418" r:id="rId36"/>
    <p:sldId id="1789" r:id="rId37"/>
    <p:sldId id="1790" r:id="rId38"/>
    <p:sldId id="1424" r:id="rId39"/>
    <p:sldId id="3492" r:id="rId40"/>
  </p:sldIdLst>
  <p:sldSz cx="12192000" cy="6858000"/>
  <p:notesSz cx="6858000" cy="9144000"/>
  <p:embeddedFontLst>
    <p:embeddedFont>
      <p:font typeface="Adobe Arabic" panose="02040503050201020203" pitchFamily="18" charset="-78"/>
      <p:regular r:id="rId42"/>
      <p:bold r:id="rId43"/>
      <p:italic r:id="rId44"/>
      <p:boldItalic r:id="rId45"/>
    </p:embeddedFont>
    <p:embeddedFont>
      <p:font typeface="Arial Narrow" panose="020B0606020202030204" pitchFamily="34" charset="0"/>
      <p:regular r:id="rId46"/>
      <p:bold r:id="rId47"/>
      <p:italic r:id="rId48"/>
      <p:boldItalic r:id="rId49"/>
    </p:embeddedFont>
    <p:embeddedFont>
      <p:font typeface="Calibri" panose="020F0502020204030204" pitchFamily="34" charset="0"/>
      <p:regular r:id="rId50"/>
      <p:bold r:id="rId51"/>
      <p:italic r:id="rId52"/>
      <p:boldItalic r:id="rId53"/>
    </p:embeddedFont>
    <p:embeddedFont>
      <p:font typeface="Calibri Light" panose="020F0302020204030204" pitchFamily="34" charset="0"/>
      <p:regular r:id="rId54"/>
      <p:italic r:id="rId55"/>
    </p:embeddedFont>
    <p:embeddedFont>
      <p:font typeface="Segoe UI" panose="020B0502040204020203" pitchFamily="34" charset="0"/>
      <p:regular r:id="rId56"/>
      <p:bold r:id="rId57"/>
      <p:italic r:id="rId58"/>
      <p:boldItalic r:id="rId59"/>
    </p:embeddedFont>
    <p:embeddedFont>
      <p:font typeface="Tw Cen MT" panose="020B0602020104020603" pitchFamily="34" charset="0"/>
      <p:regular r:id="rId60"/>
      <p:bold r:id="rId61"/>
      <p:italic r:id="rId62"/>
      <p:boldItalic r:id="rId63"/>
    </p:embeddedFont>
  </p:embeddedFontLst>
  <p:custDataLst>
    <p:tags r:id="rId6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C2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EEEEAF-9A90-4B45-BBA9-16BDCB124C1F}" v="14" dt="2023-09-07T09:32:28.2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6392" autoAdjust="0"/>
  </p:normalViewPr>
  <p:slideViewPr>
    <p:cSldViewPr snapToGrid="0">
      <p:cViewPr varScale="1">
        <p:scale>
          <a:sx n="72" d="100"/>
          <a:sy n="72" d="100"/>
        </p:scale>
        <p:origin x="1956"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font" Target="fonts/font1.fntdata"/><Relationship Id="rId47" Type="http://schemas.openxmlformats.org/officeDocument/2006/relationships/font" Target="fonts/font6.fntdata"/><Relationship Id="rId63" Type="http://schemas.openxmlformats.org/officeDocument/2006/relationships/font" Target="fonts/font22.fntdata"/><Relationship Id="rId68"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font" Target="fonts/font17.fntdata"/><Relationship Id="rId66"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font" Target="fonts/font20.fntdata"/><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font" Target="fonts/font15.fntdata"/><Relationship Id="rId64" Type="http://schemas.openxmlformats.org/officeDocument/2006/relationships/tags" Target="tags/tag1.xml"/><Relationship Id="rId69" Type="http://schemas.microsoft.com/office/2015/10/relationships/revisionInfo" Target="revisionInfo.xml"/><Relationship Id="rId8" Type="http://schemas.openxmlformats.org/officeDocument/2006/relationships/slide" Target="slides/slide2.xml"/><Relationship Id="rId51" Type="http://schemas.openxmlformats.org/officeDocument/2006/relationships/font" Target="fonts/font10.fntdata"/><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font" Target="fonts/font5.fntdata"/><Relationship Id="rId59" Type="http://schemas.openxmlformats.org/officeDocument/2006/relationships/font" Target="fonts/font18.fntdata"/><Relationship Id="rId67"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notesMaster" Target="notesMasters/notesMaster1.xml"/><Relationship Id="rId54" Type="http://schemas.openxmlformats.org/officeDocument/2006/relationships/font" Target="fonts/font13.fntdata"/><Relationship Id="rId62" Type="http://schemas.openxmlformats.org/officeDocument/2006/relationships/font" Target="fonts/font21.fntdata"/><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font" Target="fonts/font8.fntdata"/><Relationship Id="rId57" Type="http://schemas.openxmlformats.org/officeDocument/2006/relationships/font" Target="fonts/font16.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font" Target="fonts/font3.fntdata"/><Relationship Id="rId52" Type="http://schemas.openxmlformats.org/officeDocument/2006/relationships/font" Target="fonts/font11.fntdata"/><Relationship Id="rId60" Type="http://schemas.openxmlformats.org/officeDocument/2006/relationships/font" Target="fonts/font19.fntdata"/><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font" Target="fonts/font9.fntdata"/><Relationship Id="rId55"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AA5DC2-0D31-48FE-9966-37CFF7A4AB27}" type="datetimeFigureOut">
              <a:rPr lang="en-US" smtClean="0"/>
              <a:t>10/2/2023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99A4A7-4683-4D24-8F47-6F9FB39659DC}" type="slidenum">
              <a:rPr lang="en-US" smtClean="0"/>
              <a:t>‹#›</a:t>
            </a:fld>
            <a:endParaRPr lang="en-US"/>
          </a:p>
        </p:txBody>
      </p:sp>
    </p:spTree>
    <p:extLst>
      <p:ext uri="{BB962C8B-B14F-4D97-AF65-F5344CB8AC3E}">
        <p14:creationId xmlns:p14="http://schemas.microsoft.com/office/powerpoint/2010/main" val="2304170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r>
              <a:rPr lang="ar-LB" sz="1200" b="1" kern="1200" dirty="0">
                <a:solidFill>
                  <a:schemeClr val="tx1"/>
                </a:solidFill>
                <a:effectLst/>
                <a:latin typeface="Adobe Arabic" panose="02040503050201020203" pitchFamily="18" charset="-78"/>
                <a:ea typeface="+mn-ea"/>
                <a:cs typeface="Adobe Arabic" panose="02040503050201020203" pitchFamily="18" charset="-78"/>
              </a:rPr>
              <a:t>توجيهات للمعلّم/ة:</a:t>
            </a:r>
          </a:p>
          <a:p>
            <a:pPr algn="r" rtl="1"/>
            <a:r>
              <a:rPr lang="ar-LB" sz="1200" kern="1200" dirty="0">
                <a:solidFill>
                  <a:schemeClr val="tx1"/>
                </a:solidFill>
                <a:effectLst/>
                <a:latin typeface="Adobe Arabic" panose="02040503050201020203" pitchFamily="18" charset="-78"/>
                <a:ea typeface="+mn-ea"/>
                <a:cs typeface="Adobe Arabic" panose="02040503050201020203" pitchFamily="18" charset="-78"/>
              </a:rPr>
              <a:t>يتألّف كلّ محور من مجموعة دروس مترابطة،</a:t>
            </a:r>
            <a:r>
              <a:rPr lang="en-US" sz="1200" kern="1200" dirty="0">
                <a:solidFill>
                  <a:schemeClr val="tx1"/>
                </a:solidFill>
                <a:effectLst/>
                <a:latin typeface="Adobe Arabic" panose="02040503050201020203" pitchFamily="18" charset="-78"/>
                <a:ea typeface="+mn-ea"/>
                <a:cs typeface="Adobe Arabic" panose="02040503050201020203" pitchFamily="18" charset="-78"/>
              </a:rPr>
              <a:t> </a:t>
            </a:r>
            <a:r>
              <a:rPr lang="ar-LB" sz="1200" kern="1200" dirty="0">
                <a:solidFill>
                  <a:schemeClr val="tx1"/>
                </a:solidFill>
                <a:effectLst/>
                <a:latin typeface="Adobe Arabic" panose="02040503050201020203" pitchFamily="18" charset="-78"/>
                <a:ea typeface="+mn-ea"/>
                <a:cs typeface="Adobe Arabic" panose="02040503050201020203" pitchFamily="18" charset="-78"/>
              </a:rPr>
              <a:t>ويتألَّف كلُّ درسٍ من مجموعة مجالات (الفهم الشفويّ، والتعبير الشفويّ، والقراءة، والقواعد والإملاء، والكتابة).</a:t>
            </a:r>
          </a:p>
          <a:p>
            <a:pPr algn="r" rtl="1"/>
            <a:r>
              <a:rPr lang="ar-LB" sz="1200" kern="1200" dirty="0">
                <a:solidFill>
                  <a:schemeClr val="tx1"/>
                </a:solidFill>
                <a:effectLst/>
                <a:latin typeface="Adobe Arabic" panose="02040503050201020203" pitchFamily="18" charset="-78"/>
                <a:ea typeface="+mn-ea"/>
                <a:cs typeface="Adobe Arabic" panose="02040503050201020203" pitchFamily="18" charset="-78"/>
              </a:rPr>
              <a:t>يبدأ كلُّ محور بتقويمٍ تشخيصيّ ونشاط تمهيديّ وينتهي بتقويم تقريريّ. يتخلّل كلُّ درسٍ تقويمات تكوينيّة عِدّة حيث يلزم.</a:t>
            </a:r>
          </a:p>
          <a:p>
            <a:pPr algn="r" rtl="1"/>
            <a:r>
              <a:rPr lang="ar-LB" sz="1200" kern="1200" dirty="0">
                <a:solidFill>
                  <a:schemeClr val="tx1"/>
                </a:solidFill>
                <a:effectLst/>
                <a:latin typeface="Adobe Arabic" panose="02040503050201020203" pitchFamily="18" charset="-78"/>
                <a:ea typeface="+mn-ea"/>
                <a:cs typeface="Adobe Arabic" panose="02040503050201020203" pitchFamily="18" charset="-78"/>
              </a:rPr>
              <a:t> </a:t>
            </a:r>
            <a:endParaRPr lang="en-US" sz="1200" b="1" u="none" kern="1200" dirty="0">
              <a:solidFill>
                <a:srgbClr val="FF0000"/>
              </a:solidFill>
              <a:highlight>
                <a:srgbClr val="FFFF00"/>
              </a:highlight>
              <a:latin typeface="Adobe Arabic" panose="02040503050201020203" pitchFamily="18" charset="-78"/>
              <a:ea typeface="+mn-ea"/>
              <a:cs typeface="Adobe Arabic" panose="02040503050201020203" pitchFamily="18" charset="-78"/>
            </a:endParaRPr>
          </a:p>
          <a:p>
            <a:pPr algn="r" rtl="1"/>
            <a:r>
              <a:rPr lang="ar-LB" sz="1200" b="1" dirty="0">
                <a:solidFill>
                  <a:schemeClr val="tx1"/>
                </a:solidFill>
                <a:latin typeface="Adobe Arabic" panose="02040503050201020203" pitchFamily="18" charset="-78"/>
                <a:cs typeface="Adobe Arabic" panose="02040503050201020203" pitchFamily="18" charset="-78"/>
              </a:rPr>
              <a:t>المحور الأوّل: </a:t>
            </a:r>
            <a:r>
              <a:rPr lang="ar-LB" sz="1200" b="1" dirty="0">
                <a:latin typeface="Adobe Arabic" panose="02040503050201020203" pitchFamily="18" charset="-78"/>
                <a:cs typeface="Adobe Arabic" panose="02040503050201020203" pitchFamily="18" charset="-78"/>
              </a:rPr>
              <a:t>نشاطات ممهِّدة (من المحور التمهيدي)</a:t>
            </a:r>
          </a:p>
          <a:p>
            <a:pPr algn="r" rtl="1"/>
            <a:r>
              <a:rPr lang="ar-LB" sz="1200" b="1" dirty="0">
                <a:solidFill>
                  <a:schemeClr val="tx1"/>
                </a:solidFill>
                <a:latin typeface="Adobe Arabic" panose="02040503050201020203" pitchFamily="18" charset="-78"/>
                <a:cs typeface="Adobe Arabic" panose="02040503050201020203" pitchFamily="18" charset="-78"/>
              </a:rPr>
              <a:t>الدَّرْسُ الأَوّلُ:</a:t>
            </a:r>
            <a:r>
              <a:rPr lang="ar-LB" sz="1200" b="0" dirty="0">
                <a:solidFill>
                  <a:schemeClr val="tx1"/>
                </a:solidFill>
                <a:latin typeface="Adobe Arabic" panose="02040503050201020203" pitchFamily="18" charset="-78"/>
                <a:cs typeface="Adobe Arabic" panose="02040503050201020203" pitchFamily="18" charset="-78"/>
              </a:rPr>
              <a:t> وَداد في دكّان اللّعب ص 100 </a:t>
            </a:r>
            <a:endParaRPr lang="ar-LB" sz="1200" b="1" dirty="0">
              <a:solidFill>
                <a:schemeClr val="tx1"/>
              </a:solidFill>
              <a:highlight>
                <a:srgbClr val="FFFF00"/>
              </a:highlight>
              <a:latin typeface="Adobe Arabic" panose="02040503050201020203" pitchFamily="18" charset="-78"/>
              <a:cs typeface="Adobe Arabic" panose="02040503050201020203" pitchFamily="18" charset="-78"/>
            </a:endParaRPr>
          </a:p>
          <a:p>
            <a:pPr marL="0" marR="0" algn="r" rtl="1">
              <a:lnSpc>
                <a:spcPct val="107000"/>
              </a:lnSpc>
              <a:spcBef>
                <a:spcPts val="0"/>
              </a:spcBef>
              <a:spcAft>
                <a:spcPts val="800"/>
              </a:spcAft>
            </a:pPr>
            <a:r>
              <a:rPr lang="ar-SA" sz="1800" b="1" dirty="0">
                <a:effectLst/>
                <a:latin typeface="Adobe Arabic" panose="02040503050201020203" pitchFamily="18" charset="-78"/>
                <a:ea typeface="Calibri" panose="020F0502020204030204" pitchFamily="34" charset="0"/>
                <a:cs typeface="Adobe Arabic" panose="02040503050201020203" pitchFamily="18" charset="-78"/>
              </a:rPr>
              <a:t>الد</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ر</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س</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 الث</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اني: </a:t>
            </a:r>
            <a:r>
              <a:rPr lang="ar-LB" sz="1800" dirty="0">
                <a:effectLst/>
                <a:latin typeface="Adobe Arabic" panose="02040503050201020203" pitchFamily="18" charset="-78"/>
                <a:ea typeface="Calibri" panose="020F0502020204030204" pitchFamily="34" charset="0"/>
                <a:cs typeface="Adobe Arabic" panose="02040503050201020203" pitchFamily="18" charset="-78"/>
              </a:rPr>
              <a:t>أبطالنا رباب وبدر </a:t>
            </a:r>
            <a:r>
              <a:rPr lang="ar-SA" sz="1800" dirty="0">
                <a:effectLst/>
                <a:latin typeface="Adobe Arabic" panose="02040503050201020203" pitchFamily="18" charset="-78"/>
                <a:ea typeface="Calibri" panose="020F0502020204030204" pitchFamily="34" charset="0"/>
                <a:cs typeface="Adobe Arabic" panose="02040503050201020203" pitchFamily="18" charset="-78"/>
              </a:rPr>
              <a:t>ص </a:t>
            </a:r>
            <a:r>
              <a:rPr lang="ar-LB" sz="1800" dirty="0">
                <a:effectLst/>
                <a:latin typeface="Adobe Arabic" panose="02040503050201020203" pitchFamily="18" charset="-78"/>
                <a:ea typeface="Calibri" panose="020F0502020204030204" pitchFamily="34" charset="0"/>
                <a:cs typeface="Adobe Arabic" panose="02040503050201020203" pitchFamily="18" charset="-78"/>
              </a:rPr>
              <a:t>119</a:t>
            </a:r>
            <a:endParaRPr lang="en-US" sz="1800" dirty="0">
              <a:effectLst/>
              <a:latin typeface="Adobe Arabic" panose="02040503050201020203" pitchFamily="18" charset="-78"/>
              <a:ea typeface="Calibri" panose="020F0502020204030204" pitchFamily="34" charset="0"/>
              <a:cs typeface="Adobe Arabic" panose="02040503050201020203" pitchFamily="18" charset="-78"/>
            </a:endParaRPr>
          </a:p>
          <a:p>
            <a:pPr marL="0" marR="0" algn="r" rtl="1">
              <a:lnSpc>
                <a:spcPct val="107000"/>
              </a:lnSpc>
              <a:spcBef>
                <a:spcPts val="0"/>
              </a:spcBef>
              <a:spcAft>
                <a:spcPts val="800"/>
              </a:spcAft>
            </a:pPr>
            <a:r>
              <a:rPr lang="ar-SA" sz="1800" b="1" dirty="0">
                <a:effectLst/>
                <a:latin typeface="Adobe Arabic" panose="02040503050201020203" pitchFamily="18" charset="-78"/>
                <a:ea typeface="Calibri" panose="020F0502020204030204" pitchFamily="34" charset="0"/>
                <a:cs typeface="Adobe Arabic" panose="02040503050201020203" pitchFamily="18" charset="-78"/>
              </a:rPr>
              <a:t>الد</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ر</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س</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 الث</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ال</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ث</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 </a:t>
            </a:r>
            <a:r>
              <a:rPr lang="ar-LB" sz="1800" dirty="0">
                <a:effectLst/>
                <a:latin typeface="Adobe Arabic" panose="02040503050201020203" pitchFamily="18" charset="-78"/>
                <a:ea typeface="Calibri" panose="020F0502020204030204" pitchFamily="34" charset="0"/>
                <a:cs typeface="Adobe Arabic" panose="02040503050201020203" pitchFamily="18" charset="-78"/>
              </a:rPr>
              <a:t>طيّارة طروب وطارق </a:t>
            </a:r>
            <a:r>
              <a:rPr lang="ar-SA" sz="1800" dirty="0">
                <a:effectLst/>
                <a:latin typeface="Adobe Arabic" panose="02040503050201020203" pitchFamily="18" charset="-78"/>
                <a:ea typeface="Calibri" panose="020F0502020204030204" pitchFamily="34" charset="0"/>
                <a:cs typeface="Adobe Arabic" panose="02040503050201020203" pitchFamily="18" charset="-78"/>
              </a:rPr>
              <a:t>ص </a:t>
            </a:r>
            <a:r>
              <a:rPr lang="ar-LB" sz="1800" dirty="0">
                <a:effectLst/>
                <a:latin typeface="Adobe Arabic" panose="02040503050201020203" pitchFamily="18" charset="-78"/>
                <a:ea typeface="Calibri" panose="020F0502020204030204" pitchFamily="34" charset="0"/>
                <a:cs typeface="Adobe Arabic" panose="02040503050201020203" pitchFamily="18" charset="-78"/>
              </a:rPr>
              <a:t>123</a:t>
            </a:r>
            <a:endParaRPr lang="en-US" sz="1800" dirty="0">
              <a:effectLst/>
              <a:latin typeface="Adobe Arabic" panose="02040503050201020203" pitchFamily="18" charset="-78"/>
              <a:ea typeface="Calibri" panose="020F0502020204030204" pitchFamily="34" charset="0"/>
              <a:cs typeface="Adobe Arabic" panose="02040503050201020203" pitchFamily="18" charset="-78"/>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10719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sz="1200" kern="1200" dirty="0">
              <a:solidFill>
                <a:schemeClr val="tx1"/>
              </a:solidFill>
              <a:latin typeface="+mn-lt"/>
              <a:cs typeface="Calibri"/>
            </a:endParaRPr>
          </a:p>
          <a:p>
            <a:pPr algn="r" rtl="1"/>
            <a:r>
              <a:rPr lang="ar-LB" sz="1200" kern="1200" dirty="0">
                <a:solidFill>
                  <a:schemeClr val="tx1"/>
                </a:solidFill>
                <a:latin typeface="Adobe Arabic" panose="02040503050201020203" pitchFamily="18" charset="-78"/>
                <a:ea typeface="+mn-ea"/>
                <a:cs typeface="Adobe Arabic" panose="02040503050201020203" pitchFamily="18" charset="-78"/>
              </a:rPr>
              <a:t>انتبهوا أعزّائي،</a:t>
            </a:r>
            <a:r>
              <a:rPr lang="ar-LB" sz="1200" kern="1200" baseline="0" dirty="0">
                <a:solidFill>
                  <a:schemeClr val="tx1"/>
                </a:solidFill>
                <a:latin typeface="Adobe Arabic" panose="02040503050201020203" pitchFamily="18" charset="-78"/>
                <a:ea typeface="+mn-ea"/>
                <a:cs typeface="Adobe Arabic" panose="02040503050201020203" pitchFamily="18" charset="-78"/>
              </a:rPr>
              <a:t> </a:t>
            </a:r>
            <a:r>
              <a:rPr lang="ar-LB" sz="1200" kern="1200" dirty="0">
                <a:solidFill>
                  <a:schemeClr val="tx1"/>
                </a:solidFill>
                <a:latin typeface="Adobe Arabic" panose="02040503050201020203" pitchFamily="18" charset="-78"/>
                <a:ea typeface="+mn-ea"/>
                <a:cs typeface="Adobe Arabic" panose="02040503050201020203" pitchFamily="18" charset="-78"/>
              </a:rPr>
              <a:t> </a:t>
            </a:r>
            <a:r>
              <a:rPr lang="ar-LB" sz="1200" kern="1200" baseline="0" dirty="0">
                <a:solidFill>
                  <a:schemeClr val="tx1"/>
                </a:solidFill>
                <a:latin typeface="Adobe Arabic" panose="02040503050201020203" pitchFamily="18" charset="-78"/>
                <a:ea typeface="+mn-ea"/>
                <a:cs typeface="Adobe Arabic" panose="02040503050201020203" pitchFamily="18" charset="-78"/>
              </a:rPr>
              <a:t>توجد ستة حروف منها نسمّيها الحروف المنفصلة، أي التي تنفصل عن الحرف الذي يأتي بعدها، وهي: </a:t>
            </a:r>
          </a:p>
          <a:p>
            <a:pPr algn="r" rtl="1"/>
            <a:r>
              <a:rPr lang="ar-LB" sz="1200" kern="1200" baseline="0" dirty="0">
                <a:solidFill>
                  <a:schemeClr val="tx1"/>
                </a:solidFill>
                <a:latin typeface="Adobe Arabic" panose="02040503050201020203" pitchFamily="18" charset="-78"/>
                <a:ea typeface="+mn-ea"/>
                <a:cs typeface="Adobe Arabic" panose="02040503050201020203" pitchFamily="18" charset="-78"/>
              </a:rPr>
              <a:t>ألف – أسد – أْ</a:t>
            </a:r>
          </a:p>
          <a:p>
            <a:pPr algn="r" rtl="1"/>
            <a:r>
              <a:rPr lang="ar-LB" sz="1200" kern="1200" baseline="0" dirty="0">
                <a:solidFill>
                  <a:schemeClr val="tx1"/>
                </a:solidFill>
                <a:latin typeface="Adobe Arabic" panose="02040503050201020203" pitchFamily="18" charset="-78"/>
                <a:ea typeface="+mn-ea"/>
                <a:cs typeface="Adobe Arabic" panose="02040503050201020203" pitchFamily="18" charset="-78"/>
              </a:rPr>
              <a:t>دال – ديك – دْ</a:t>
            </a:r>
          </a:p>
          <a:p>
            <a:pPr algn="r" rtl="1"/>
            <a:r>
              <a:rPr lang="ar-LB" sz="1200" kern="1200" baseline="0" dirty="0">
                <a:solidFill>
                  <a:schemeClr val="tx1"/>
                </a:solidFill>
                <a:latin typeface="Adobe Arabic" panose="02040503050201020203" pitchFamily="18" charset="-78"/>
                <a:ea typeface="+mn-ea"/>
                <a:cs typeface="Adobe Arabic" panose="02040503050201020203" pitchFamily="18" charset="-78"/>
              </a:rPr>
              <a:t>ذال – ذرة – ذْ</a:t>
            </a:r>
          </a:p>
          <a:p>
            <a:pPr algn="r" rtl="1"/>
            <a:r>
              <a:rPr lang="ar-LB" sz="1200" kern="1200" baseline="0" dirty="0">
                <a:solidFill>
                  <a:schemeClr val="tx1"/>
                </a:solidFill>
                <a:latin typeface="Adobe Arabic" panose="02040503050201020203" pitchFamily="18" charset="-78"/>
                <a:ea typeface="+mn-ea"/>
                <a:cs typeface="Adobe Arabic" panose="02040503050201020203" pitchFamily="18" charset="-78"/>
              </a:rPr>
              <a:t>راء – ريشة – رْ</a:t>
            </a:r>
          </a:p>
          <a:p>
            <a:pPr algn="r" rtl="1"/>
            <a:r>
              <a:rPr lang="ar-LB" sz="1200" kern="1200" baseline="0" dirty="0">
                <a:solidFill>
                  <a:schemeClr val="tx1"/>
                </a:solidFill>
                <a:latin typeface="Adobe Arabic" panose="02040503050201020203" pitchFamily="18" charset="-78"/>
                <a:ea typeface="+mn-ea"/>
                <a:cs typeface="Adobe Arabic" panose="02040503050201020203" pitchFamily="18" charset="-78"/>
              </a:rPr>
              <a:t>زاي – زرافة – زْ</a:t>
            </a:r>
          </a:p>
          <a:p>
            <a:pPr algn="r" rtl="1"/>
            <a:r>
              <a:rPr lang="ar-LB" sz="1200" kern="1200" baseline="0" dirty="0">
                <a:solidFill>
                  <a:schemeClr val="tx1"/>
                </a:solidFill>
                <a:latin typeface="Adobe Arabic" panose="02040503050201020203" pitchFamily="18" charset="-78"/>
                <a:ea typeface="+mn-ea"/>
                <a:cs typeface="Adobe Arabic" panose="02040503050201020203" pitchFamily="18" charset="-78"/>
              </a:rPr>
              <a:t>واو – ولد – وْ</a:t>
            </a:r>
          </a:p>
          <a:p>
            <a:pPr algn="r" rtl="1"/>
            <a:r>
              <a:rPr lang="ar-LB" sz="1200" kern="1200" baseline="0" dirty="0">
                <a:solidFill>
                  <a:schemeClr val="tx1"/>
                </a:solidFill>
                <a:latin typeface="Adobe Arabic" panose="02040503050201020203" pitchFamily="18" charset="-78"/>
                <a:ea typeface="+mn-ea"/>
                <a:cs typeface="Adobe Arabic" panose="02040503050201020203" pitchFamily="18" charset="-78"/>
              </a:rPr>
              <a:t>أما الحروف المتبقية فهي الحروف المتّصلة أي الّتي تتّصل بالحروف الّتي تأتي قبلها أو بعدها. </a:t>
            </a:r>
            <a:endParaRPr lang="en-US" sz="1200" kern="1200" dirty="0">
              <a:solidFill>
                <a:schemeClr val="tx1"/>
              </a:solidFill>
              <a:latin typeface="Adobe Arabic" panose="02040503050201020203" pitchFamily="18" charset="-78"/>
              <a:ea typeface="+mn-ea"/>
              <a:cs typeface="Adobe Arabic" panose="02040503050201020203" pitchFamily="18" charset="-78"/>
            </a:endParaRPr>
          </a:p>
          <a:p>
            <a:pPr algn="r" rtl="1"/>
            <a:r>
              <a:rPr lang="ar-LB" sz="1200" kern="1200" dirty="0">
                <a:solidFill>
                  <a:schemeClr val="tx1"/>
                </a:solidFill>
                <a:latin typeface="Adobe Arabic" panose="02040503050201020203" pitchFamily="18" charset="-78"/>
                <a:ea typeface="+mn-ea"/>
                <a:cs typeface="Adobe Arabic" panose="02040503050201020203" pitchFamily="18" charset="-78"/>
              </a:rPr>
              <a:t>وسنتعرّف أكثر</a:t>
            </a:r>
            <a:r>
              <a:rPr lang="ar-LB" sz="1200" kern="1200" baseline="0" dirty="0">
                <a:solidFill>
                  <a:schemeClr val="tx1"/>
                </a:solidFill>
                <a:latin typeface="Adobe Arabic" panose="02040503050201020203" pitchFamily="18" charset="-78"/>
                <a:ea typeface="+mn-ea"/>
                <a:cs typeface="Adobe Arabic" panose="02040503050201020203" pitchFamily="18" charset="-78"/>
              </a:rPr>
              <a:t> على الحروف المنفصلة والحروف  المتّصلة </a:t>
            </a:r>
            <a:r>
              <a:rPr lang="ar-LB" sz="1200" kern="1200" dirty="0">
                <a:solidFill>
                  <a:schemeClr val="tx1"/>
                </a:solidFill>
                <a:latin typeface="Adobe Arabic" panose="02040503050201020203" pitchFamily="18" charset="-78"/>
                <a:ea typeface="+mn-ea"/>
                <a:cs typeface="Adobe Arabic" panose="02040503050201020203" pitchFamily="18" charset="-78"/>
              </a:rPr>
              <a:t>خلال دروسنا المقبلة  لأنّها ستساعدنا على كتابة</a:t>
            </a:r>
            <a:r>
              <a:rPr lang="ar-LB" sz="1200" kern="1200" baseline="0" dirty="0">
                <a:solidFill>
                  <a:schemeClr val="tx1"/>
                </a:solidFill>
                <a:latin typeface="Adobe Arabic" panose="02040503050201020203" pitchFamily="18" charset="-78"/>
                <a:ea typeface="+mn-ea"/>
                <a:cs typeface="Adobe Arabic" panose="02040503050201020203" pitchFamily="18" charset="-78"/>
              </a:rPr>
              <a:t> الحروف بالشّكل الصّحيح في مختلف مواقعها في الكلمة</a:t>
            </a:r>
            <a:r>
              <a:rPr lang="ar-LB" sz="1200" kern="1200" dirty="0">
                <a:solidFill>
                  <a:schemeClr val="tx1"/>
                </a:solidFill>
                <a:latin typeface="Adobe Arabic" panose="02040503050201020203" pitchFamily="18" charset="-78"/>
                <a:ea typeface="+mn-ea"/>
                <a:cs typeface="Adobe Arabic" panose="02040503050201020203" pitchFamily="18" charset="-78"/>
              </a:rPr>
              <a:t>. </a:t>
            </a:r>
            <a:endParaRPr lang="en-US" sz="1200" kern="1200" dirty="0">
              <a:solidFill>
                <a:schemeClr val="tx1"/>
              </a:solidFill>
              <a:latin typeface="Adobe Arabic" panose="02040503050201020203" pitchFamily="18" charset="-78"/>
              <a:ea typeface="+mn-ea"/>
              <a:cs typeface="Adobe Arabic" panose="02040503050201020203" pitchFamily="18" charset="-78"/>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96917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tx1"/>
                </a:solidFill>
                <a:latin typeface="Adobe Arabic" panose="02040503050201020203" pitchFamily="18" charset="-78"/>
                <a:ea typeface="+mn-ea"/>
                <a:cs typeface="Adobe Arabic" panose="02040503050201020203" pitchFamily="18" charset="-78"/>
              </a:rPr>
              <a:t>الْيَوْمَ سَوْفَ نَتَعَلَّمُ </a:t>
            </a:r>
            <a:r>
              <a:rPr lang="ar-LB" sz="1200" dirty="0">
                <a:solidFill>
                  <a:schemeClr val="bg2">
                    <a:lumMod val="50000"/>
                  </a:schemeClr>
                </a:solidFill>
                <a:latin typeface="Adobe Arabic" panose="02040503050201020203" pitchFamily="18" charset="-78"/>
                <a:cs typeface="Adobe Arabic" panose="02040503050201020203" pitchFamily="18" charset="-78"/>
              </a:rPr>
              <a:t>كِتابَةَ أشكال الْحَرْفِ دال (دْ) مع الْحَرَكاتِ في مُخْتَلِفِ مَواقِعِهِ في الْكَلِمَةِ</a:t>
            </a:r>
            <a:r>
              <a:rPr lang="ar-LB" sz="1200" dirty="0">
                <a:solidFill>
                  <a:schemeClr val="tx1"/>
                </a:solidFill>
                <a:latin typeface="Adobe Arabic" panose="02040503050201020203" pitchFamily="18" charset="-78"/>
                <a:cs typeface="Adobe Arabic" panose="02040503050201020203" pitchFamily="18" charset="-78"/>
              </a:rPr>
              <a:t>،</a:t>
            </a:r>
            <a:r>
              <a:rPr lang="ar-LB" sz="1200" kern="1200" baseline="0" dirty="0">
                <a:solidFill>
                  <a:schemeClr val="tx1"/>
                </a:solidFill>
                <a:latin typeface="Adobe Arabic" panose="02040503050201020203" pitchFamily="18" charset="-78"/>
                <a:ea typeface="+mn-ea"/>
                <a:cs typeface="Adobe Arabic" panose="02040503050201020203" pitchFamily="18" charset="-78"/>
              </a:rPr>
              <a:t> أي في أوّل الكلمة، وسطها وآخرها. </a:t>
            </a:r>
            <a:endParaRPr lang="ar-LB" sz="1200" b="1" kern="1200" baseline="0" dirty="0">
              <a:solidFill>
                <a:schemeClr val="tx1"/>
              </a:solidFill>
              <a:latin typeface="Adobe Arabic" panose="02040503050201020203" pitchFamily="18" charset="-78"/>
              <a:ea typeface="+mn-ea"/>
              <a:cs typeface="Adobe Arabic" panose="02040503050201020203" pitchFamily="18" charset="-78"/>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C467C1-6FB2-4A73-A497-41901D705B2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30457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ar-LB" dirty="0"/>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سنفكّر معًا كيف نكتب الحرف دال د مع الحركات بالشّكل الصّحيح في مختلف مواقع الكلمة:</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ما هذا؟ ( انتظار) هذا درج . دَرج.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 كيف أسمع صوت د؟ دَ فتحة دَ دَرج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أين أسمع صوت دَ في كلمة دَرج؟(انتظار)  أسمعه في أول الكلمة. (تظهر الكلمة).</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كيف هو شكل دَ في أول الكلمة؟ متصل أم منفصل؟ (انتظار)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شكل دَ منفصل في أول الكلمة، وفوقه فتحة.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تذكّروا أن د هي من الحروف المنفصلة الّتي لا تتّصل بالحروف من جهة اليسار.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انْظُروا إِلى الصُّورَةِ الثّانِيَةِ: ما هذا؟ هذا هُدْهُدٌ.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أَيْنَ أَسْمَعُ صَوْتَ د في كَلِمَةِ هُدْهُدٍ؟(انتظار)  أَسْمَعُهُ في وَسَطِ الكلمة وآخرها.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كيف أسمع صوت د في وسط الكلمة؟ د سكون دْ .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كيف هو شكل دْ في وَسَطِ الْكَلِمَةِ ؟ (انتظار) مُتَّصِل بِحَرْفٍ آخَرَ أَوْ مُنْفَصِل؟(انتظار)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 شكل ـد في وسط الكلمة متّصل بالحرف المتّصل الّذي يأتي قبله.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من أي جهة؟ جهة اليمين أم اليسار؟ (انتظار)؟) مِنَ جهة الْيَمينِ.</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شكل د متّصل بالْحَرْفَ الَّذي يَأْتي قَبْلَهُ من جِهَةِ الْيَمينِ، وحركته السكون وهي تدل على صوت الحرف الأساسي، لذا يمكننا أن نكتبها فوق الحرف كما يمكننا أن لا نكتبها.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أَيْنَ أَسْمَعُ أَيْضًا صَوْتَ د في كَلِمَةِ هُدْهُد؟ في آخِرِ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لاحِظوا مَعي، كَيْفَ هو شكل ـد في آخر كلمة هدهد ؟ ( انتظار)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يكون شكل ـد في آخر الكلمة متّصلًا بالحرف الّذي يأتي قبله من جهة اليمين، وفوقه السكون.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ما هذا ؟ (انتظار) وردُ البستانِ.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كيف أسمع صوت د في كلمة وردُ؟(انتظار) دُ (د ضمةــُ دُ)</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كَيْفَ هُوَ شَكْلُ د في آخِرِ الْكَلِمَةِ؟ متّصل أم منفصل؟ (انتظار)</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شكل دُ منفصل في آخر الكلمة لأن الحرف راء  الّذي يأتي قبله هو من الحروف المنفصلة الّتي لا تتصل بالحروف الّتي تأتي بعدها من جهة اليسار .هُوَ مْثْلُ الحَرْفِ دالِ، </a:t>
            </a:r>
            <a:b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b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إذًا يكون شكل د في آخر الكلمة منفصلًا إذا سبقه حرف من الحروف المنفصلة مثل الحرف ر، ونضع فوقه ضمة لأن صوته دُ.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ما هذِهِ؟ هذِهِ يَدُ.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أَيْنَ أَسْمَعُ د في كَلِمَةِ "يَد"؟ أَسْمَعُهُ في آخِرِ الْكَلِمَةِ.( تظهر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كَيْفَ هُوَ شَكْلُ د في آخِرِ الْكَلِمَةِ، مُتَّصِل أَمْ مُنْفَصِل؟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شكل ـد في آخر الكلمة متصل بِالْحَرْفِ الَّذي يَأْتي قَبْلَهُ مِنْ جِهَةِ الْيَمينِ وفوقه ضمة لأن صوته دُ.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algn="r" rtl="1"/>
            <a:r>
              <a:rPr lang="ar-LB" b="1" dirty="0">
                <a:latin typeface="Adobe Arabic" panose="02040503050201020203" pitchFamily="18" charset="-78"/>
                <a:cs typeface="Adobe Arabic" panose="02040503050201020203" pitchFamily="18" charset="-78"/>
              </a:rPr>
              <a:t>توجيهات</a:t>
            </a:r>
            <a:r>
              <a:rPr lang="ar-LB" b="1" baseline="0" dirty="0">
                <a:latin typeface="Adobe Arabic" panose="02040503050201020203" pitchFamily="18" charset="-78"/>
                <a:cs typeface="Adobe Arabic" panose="02040503050201020203" pitchFamily="18" charset="-78"/>
              </a:rPr>
              <a:t> للمعلّم/ـة: </a:t>
            </a:r>
          </a:p>
          <a:p>
            <a:pPr algn="r" rtl="1"/>
            <a:r>
              <a:rPr lang="ar-LB" b="0" baseline="0" dirty="0">
                <a:latin typeface="Adobe Arabic" panose="02040503050201020203" pitchFamily="18" charset="-78"/>
                <a:cs typeface="Adobe Arabic" panose="02040503050201020203" pitchFamily="18" charset="-78"/>
              </a:rPr>
              <a:t>الخانات الموجودة تحت كل صورة تمثّل عدد المقاطع الصّوتية للكلمة مثال: درج. عدد المقاطع الصوتيّة ثلاثة . دَ / ر َ / جٌ.  </a:t>
            </a:r>
          </a:p>
          <a:p>
            <a:pPr algn="r" rtl="1"/>
            <a:r>
              <a:rPr lang="ar-LB" b="0" baseline="0" dirty="0">
                <a:latin typeface="Adobe Arabic" panose="02040503050201020203" pitchFamily="18" charset="-78"/>
                <a:cs typeface="Adobe Arabic" panose="02040503050201020203" pitchFamily="18" charset="-78"/>
              </a:rPr>
              <a:t>كلمة هدهدٌ عدد المقاطع الصّوتية   ثلاثة: هُدْ/ هُـ / ـدٌ ، لكن وُضع  تحت الكلمة أربع خانات بدلًا من ثلاث خانات  والقصد منها أن  يتعرّف المتعلّم إلى  موقع الحرف(د)  في وسط الكلمة .</a:t>
            </a:r>
          </a:p>
          <a:p>
            <a:pPr algn="r" rtl="1"/>
            <a:r>
              <a:rPr lang="ar-LB" b="0" baseline="0" dirty="0">
                <a:latin typeface="Adobe Arabic" panose="02040503050201020203" pitchFamily="18" charset="-78"/>
                <a:cs typeface="Adobe Arabic" panose="02040503050201020203" pitchFamily="18" charset="-78"/>
              </a:rPr>
              <a:t>إذًا عدد المربّعات الموجودة تحت كل كلمة تمثّل  التقطيع الصّوتي  للكلمة باستثناء بعض الكلمات الّتي اضطررنا أن نزيد خانة إضافيّة قاصدين منها  أن يتعرّف المتعلّم إلى موقع الحرف في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0" kern="1200" baseline="0" dirty="0">
                <a:solidFill>
                  <a:schemeClr val="bg2">
                    <a:lumMod val="50000"/>
                  </a:schemeClr>
                </a:solidFill>
                <a:latin typeface="Adobe Arabic" panose="02040503050201020203" pitchFamily="18" charset="-78"/>
                <a:ea typeface="+mn-ea"/>
                <a:cs typeface="Adobe Arabic" panose="02040503050201020203" pitchFamily="18" charset="-78"/>
              </a:rPr>
              <a:t>التقطيع الصوتي الصحيح هو الآتي:</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0" kern="1200" baseline="0" dirty="0">
                <a:solidFill>
                  <a:schemeClr val="bg2">
                    <a:lumMod val="50000"/>
                  </a:schemeClr>
                </a:solidFill>
                <a:latin typeface="Adobe Arabic" panose="02040503050201020203" pitchFamily="18" charset="-78"/>
                <a:ea typeface="+mn-ea"/>
                <a:cs typeface="Adobe Arabic" panose="02040503050201020203" pitchFamily="18" charset="-78"/>
              </a:rPr>
              <a:t>دَرَجٌ = دَ/رَ/جٌ</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0" kern="1200" baseline="0" dirty="0">
                <a:solidFill>
                  <a:schemeClr val="bg2">
                    <a:lumMod val="50000"/>
                  </a:schemeClr>
                </a:solidFill>
                <a:latin typeface="Adobe Arabic" panose="02040503050201020203" pitchFamily="18" charset="-78"/>
                <a:ea typeface="+mn-ea"/>
                <a:cs typeface="Adobe Arabic" panose="02040503050201020203" pitchFamily="18" charset="-78"/>
              </a:rPr>
              <a:t>هُدْهُدٌ = هُدْ/هــُ/ـدٌ</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0" kern="1200" baseline="0" dirty="0">
                <a:solidFill>
                  <a:schemeClr val="bg2">
                    <a:lumMod val="50000"/>
                  </a:schemeClr>
                </a:solidFill>
                <a:latin typeface="Adobe Arabic" panose="02040503050201020203" pitchFamily="18" charset="-78"/>
                <a:ea typeface="+mn-ea"/>
                <a:cs typeface="Adobe Arabic" panose="02040503050201020203" pitchFamily="18" charset="-78"/>
              </a:rPr>
              <a:t>وَرْدُ = وَرْ/دُ</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0" kern="1200" baseline="0" dirty="0">
                <a:solidFill>
                  <a:schemeClr val="bg2">
                    <a:lumMod val="50000"/>
                  </a:schemeClr>
                </a:solidFill>
                <a:latin typeface="Adobe Arabic" panose="02040503050201020203" pitchFamily="18" charset="-78"/>
                <a:ea typeface="+mn-ea"/>
                <a:cs typeface="Adobe Arabic" panose="02040503050201020203" pitchFamily="18" charset="-78"/>
              </a:rPr>
              <a:t>يَتدُ = يَـ/ ـدُ</a:t>
            </a:r>
            <a:endParaRPr lang="ar-LB" sz="1200" b="1"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b="1"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b="1"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b="1"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C467C1-6FB2-4A73-A497-41901D705B2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45949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baseline="0" dirty="0">
              <a:cs typeface="Calibri"/>
            </a:endParaRPr>
          </a:p>
          <a:p>
            <a:pPr algn="r" rtl="1"/>
            <a:r>
              <a:rPr lang="ar-LB" dirty="0">
                <a:latin typeface="Adobe Arabic" panose="02040503050201020203" pitchFamily="18" charset="-78"/>
                <a:cs typeface="Adobe Arabic" panose="02040503050201020203" pitchFamily="18" charset="-78"/>
              </a:rPr>
              <a:t>نستنتج إذًا  أن الحرف دال </a:t>
            </a:r>
            <a:r>
              <a:rPr lang="ar-LB" baseline="0" dirty="0">
                <a:latin typeface="Adobe Arabic" panose="02040503050201020203" pitchFamily="18" charset="-78"/>
                <a:cs typeface="Adobe Arabic" panose="02040503050201020203" pitchFamily="18" charset="-78"/>
              </a:rPr>
              <a:t> هو من الحروف المنفصلة. أي أنّه حرف لا  يتّصل بالحرف الّذي يأتي بعده من جهة اليسار.</a:t>
            </a:r>
          </a:p>
          <a:p>
            <a:pPr algn="r" rtl="1"/>
            <a:r>
              <a:rPr lang="ar-LB" u="sng" baseline="0" dirty="0">
                <a:latin typeface="Adobe Arabic" panose="02040503050201020203" pitchFamily="18" charset="-78"/>
                <a:cs typeface="Adobe Arabic" panose="02040503050201020203" pitchFamily="18" charset="-78"/>
              </a:rPr>
              <a:t> أوّل الكلمة</a:t>
            </a:r>
            <a:r>
              <a:rPr lang="ar-LB" u="sng" dirty="0">
                <a:latin typeface="Adobe Arabic" panose="02040503050201020203" pitchFamily="18" charset="-78"/>
                <a:cs typeface="Adobe Arabic" panose="02040503050201020203" pitchFamily="18" charset="-78"/>
              </a:rPr>
              <a:t> </a:t>
            </a:r>
            <a:endParaRPr lang="ar-LB" u="sng" baseline="0" dirty="0">
              <a:latin typeface="Adobe Arabic" panose="02040503050201020203" pitchFamily="18" charset="-78"/>
              <a:cs typeface="Adobe Arabic" panose="02040503050201020203" pitchFamily="18" charset="-78"/>
            </a:endParaRPr>
          </a:p>
          <a:p>
            <a:pPr algn="r" rtl="1"/>
            <a:r>
              <a:rPr lang="ar-LB" baseline="0" dirty="0">
                <a:latin typeface="Adobe Arabic" panose="02040503050201020203" pitchFamily="18" charset="-78"/>
                <a:cs typeface="Adobe Arabic" panose="02040503050201020203" pitchFamily="18" charset="-78"/>
              </a:rPr>
              <a:t>يكون شكل د في أوّل الكلمة  منفصلًا  دائمًا كما في كلمة درج – دبّ – درع.. </a:t>
            </a:r>
          </a:p>
          <a:p>
            <a:pPr algn="r" rtl="1"/>
            <a:r>
              <a:rPr lang="ar-LB" u="sng" baseline="0" dirty="0">
                <a:latin typeface="Adobe Arabic" panose="02040503050201020203" pitchFamily="18" charset="-78"/>
                <a:cs typeface="Adobe Arabic" panose="02040503050201020203" pitchFamily="18" charset="-78"/>
              </a:rPr>
              <a:t> وسط الكلمة:</a:t>
            </a:r>
          </a:p>
          <a:p>
            <a:pPr algn="r" rtl="1"/>
            <a:r>
              <a:rPr lang="ar-LB" baseline="0" dirty="0">
                <a:latin typeface="Adobe Arabic" panose="02040503050201020203" pitchFamily="18" charset="-78"/>
                <a:cs typeface="Adobe Arabic" panose="02040503050201020203" pitchFamily="18" charset="-78"/>
              </a:rPr>
              <a:t>يكون شكل ــد متّصلًا  في وسط الكلمة بالحرف المتّصل الّذي يأتي قبله من جهة اليمين. كما في كلمة هدهد.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يكون شكل ــد منفصلًا  في وسط الكلمة  إذا سبقه حرف من الحروف المنفصلة مثل الحرف ر في كلمة وردة.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u="sng" baseline="0" dirty="0">
                <a:latin typeface="Adobe Arabic" panose="02040503050201020203" pitchFamily="18" charset="-78"/>
                <a:cs typeface="Adobe Arabic" panose="02040503050201020203" pitchFamily="18" charset="-78"/>
              </a:rPr>
              <a:t> آخر الكلمة.</a:t>
            </a:r>
          </a:p>
          <a:p>
            <a:pPr algn="r" rtl="1"/>
            <a:r>
              <a:rPr lang="ar-LB" baseline="0" dirty="0">
                <a:latin typeface="Adobe Arabic" panose="02040503050201020203" pitchFamily="18" charset="-78"/>
                <a:cs typeface="Adobe Arabic" panose="02040503050201020203" pitchFamily="18" charset="-78"/>
              </a:rPr>
              <a:t>يكون شكل ــد متّصلًا  في آخر الكلمة بالحرف المتّصل الّذي يأتي قبله من جهة اليمين كما في كلمة أسد</a:t>
            </a:r>
          </a:p>
          <a:p>
            <a:pPr algn="r" rtl="1"/>
            <a:r>
              <a:rPr lang="ar-LB" baseline="0" dirty="0">
                <a:latin typeface="Adobe Arabic" panose="02040503050201020203" pitchFamily="18" charset="-78"/>
                <a:cs typeface="Adobe Arabic" panose="02040503050201020203" pitchFamily="18" charset="-78"/>
              </a:rPr>
              <a:t>يكون شكل د في آخر الكلمة منفصلًا إذا سبقه حرف من الحروف المنفصلة  مثل الحرف راء كما في كلمة قرد</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0" baseline="0" dirty="0">
                <a:latin typeface="Adobe Arabic" panose="02040503050201020203" pitchFamily="18" charset="-78"/>
                <a:cs typeface="Adobe Arabic" panose="02040503050201020203" pitchFamily="18" charset="-78"/>
              </a:rPr>
              <a:t>نستنتج إذًا أن شكل الحرف دال يتغيّر حسب موقعه في الكلمة أي أول الكلمة يكون منفصلًا وفي وسط الكلمة وفي آخرها يكون متّصلًا بالحروف المتّصلة الّتي تأتي قبله من جهة اليمين فقط .</a:t>
            </a:r>
            <a:endParaRPr lang="en-US" b="0" dirty="0">
              <a:latin typeface="Adobe Arabic" panose="02040503050201020203" pitchFamily="18" charset="-78"/>
              <a:cs typeface="Adobe Arabic" panose="02040503050201020203" pitchFamily="18"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نضع على الحرف دال الحركة التي تناسب الصوت الذي نسمعه في الكلمة: الفتحة، الكسرة، أو الضمة. أما السّكون، فيمكننا أن نكتبها أو لا لأنها تمثّل صوت الحرف الأساسي. </a:t>
            </a:r>
            <a:endParaRPr lang="en-US" dirty="0">
              <a:latin typeface="Adobe Arabic" panose="02040503050201020203" pitchFamily="18" charset="-78"/>
              <a:cs typeface="Adobe Arabic" panose="02040503050201020203" pitchFamily="18" charset="-78"/>
            </a:endParaRPr>
          </a:p>
          <a:p>
            <a:pPr algn="r"/>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76093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ar-LB" baseline="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هيّا نعمل معًا لنكتب شكل الحرف دال مع الحركات في مواقع الكلمة بالشّكل الصّحيح.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تظهر صورة قرد.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انظروا جيّدًا . ما هذا؟(انتظار) هذا قرد الغابة.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أين أسمع صوت د في كلمة قردُ؟(انتظار) في آخر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كيف أسمع صوت  د  في كلمة قردُ؟  د ضمةــُــ دُ.. (تظهر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كيف هو شكل دُ في كلمة قرد؟ متّصل أو منفصل؟ (انتظار).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شكل  دُ  منفصل لأن الحرف الّذي يأتي قبله (ر) هو من الحروف المنفصلة أي الّتي لا تتّصل بالحرف الّذي يأتي بعدها.</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يظهر شكل دُ في المربّع الآخير.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إذًا يكون شكل "د"  منفصلًا في آخر الكلمة إذا سبقه حرف من الحروف المنفصل مثل الحرف راء.</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baseline="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الصّورة الثانية.  ما هذا ؟ هذا أسد.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أين أسمع صوت "د" في كلمة أسدُ؟(انتظار) في آخر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كيف أسمع  صوت "د"  في كلمة أسدُ؟  د ضمةــُـــ  دُ. تظهر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كيف هو شكل دُ في كلمة أسدُ؟ متّصل أو منفصل؟ (انتظار).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شكل ــدُ  متّصل بالحرف المتّصل الّذي يأتي قبله من جهة اليمين.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يظهر شكل ـدُ في المربع الآخير.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إذًا يكون شكل ـدُ في آخر الكلمة متّصلًا بالحرف المتّصل الّذي يأتي قبله من جهة اليمين.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baseline="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 الصّورة الثّالثة: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ما هذا؟ (انتظار) هذا عدسٌ.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أين أسمع صوت د في كلمة عدس؟(انتظار) في وسط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كيف أسمع  صوت  د  في كلمة عدس؟  د فتحة ــَـــ  دَ. تظهر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كيف هو شكل دَ في كلمةعدس؟ متّصل أو منفصل؟ (انتظار).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شكل ــدَ  متّصل بالحرف المتّصل الّذي يأتي قبله من جهة اليمين.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يظهر شكل ـدَ في المربّع الوسط.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إذًا يكون شكل ـدَ في وسط الكلمة متّصلًا بالحرف المتّصل الّذي يأتي قبله من جهة اليمين.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baseline="0" dirty="0">
              <a:latin typeface="Adobe Arabic" panose="02040503050201020203" pitchFamily="18" charset="-78"/>
              <a:cs typeface="Adobe Arabic" panose="02040503050201020203" pitchFamily="18" charset="-78"/>
            </a:endParaRPr>
          </a:p>
          <a:p>
            <a:pPr algn="r" rtl="1"/>
            <a:r>
              <a:rPr lang="ar-LB" b="1" dirty="0">
                <a:latin typeface="Adobe Arabic" panose="02040503050201020203" pitchFamily="18" charset="-78"/>
                <a:cs typeface="Adobe Arabic" panose="02040503050201020203" pitchFamily="18" charset="-78"/>
              </a:rPr>
              <a:t>توجيهات</a:t>
            </a:r>
            <a:r>
              <a:rPr lang="ar-LB" b="1" baseline="0" dirty="0">
                <a:latin typeface="Adobe Arabic" panose="02040503050201020203" pitchFamily="18" charset="-78"/>
                <a:cs typeface="Adobe Arabic" panose="02040503050201020203" pitchFamily="18" charset="-78"/>
              </a:rPr>
              <a:t> للمعلّم/ـة: </a:t>
            </a:r>
          </a:p>
          <a:p>
            <a:pPr algn="r" rtl="1"/>
            <a:r>
              <a:rPr lang="ar-LB" b="1" baseline="0" dirty="0">
                <a:latin typeface="Adobe Arabic" panose="02040503050201020203" pitchFamily="18" charset="-78"/>
                <a:cs typeface="Adobe Arabic" panose="02040503050201020203" pitchFamily="18" charset="-78"/>
              </a:rPr>
              <a:t>الخانات الموجودة تحت كل صورة تمثّل عدد المقاطع الصّوتية للكلمة مثال: قرد .عدد المقاطع الصوتيّة اثنان.  قِرْ/ دُ.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baseline="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baseline="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C467C1-6FB2-4A73-A497-41901D705B2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142185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 المزيد من الكلمات.</a:t>
            </a:r>
            <a:r>
              <a:rPr lang="ar-LB" dirty="0">
                <a:solidFill>
                  <a:schemeClr val="bg2">
                    <a:lumMod val="50000"/>
                  </a:schemeClr>
                </a:solidFill>
                <a:latin typeface="Adobe Arabic" panose="02040503050201020203" pitchFamily="18" charset="-78"/>
                <a:cs typeface="Adobe Arabic" panose="02040503050201020203" pitchFamily="18" charset="-78"/>
              </a:rPr>
              <a:t> </a:t>
            </a:r>
            <a:endParaRPr lang="en-US"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ما هذا ؟ هذا دُبٌّ. دُ دُبٌّ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أَيْنَ أَسْمَعُ صَوْتَ دُ؟ ( انتظار. ) أَسْمَعُهُ في أَوَّلِ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كيف أسمع صوت د؟ (أنتظار) دضمة ــُ دُ.</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كَيْفَ هُوَ شَكْلُ دُ ؟ اِنْتِظارٌ. مُنْفَصِلٌ أَوْ مُتّصِلٌ؟(تظهر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شَكْلُ دُ مُنْفَصِلٌ في أَوَّلِ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يظهر شكل دُ في المربّع الأول.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شكل دُ  منفصل دائمًا في أوّل الكلمة. </a:t>
            </a:r>
          </a:p>
          <a:p>
            <a:pPr algn="r" rtl="1">
              <a:defRPr/>
            </a:pPr>
            <a:r>
              <a:rPr lang="ar-LB" sz="1200" u="sng" kern="1200" baseline="0" dirty="0">
                <a:solidFill>
                  <a:schemeClr val="bg2">
                    <a:lumMod val="50000"/>
                  </a:schemeClr>
                </a:solidFill>
                <a:latin typeface="Adobe Arabic" panose="02040503050201020203" pitchFamily="18" charset="-78"/>
                <a:ea typeface="+mn-ea"/>
                <a:cs typeface="Adobe Arabic" panose="02040503050201020203" pitchFamily="18" charset="-78"/>
              </a:rPr>
              <a:t> الصورة الثانية:</a:t>
            </a:r>
            <a:r>
              <a:rPr lang="ar-LB" u="sng" dirty="0">
                <a:solidFill>
                  <a:schemeClr val="bg2">
                    <a:lumMod val="50000"/>
                  </a:schemeClr>
                </a:solidFill>
                <a:latin typeface="Adobe Arabic" panose="02040503050201020203" pitchFamily="18" charset="-78"/>
                <a:cs typeface="Adobe Arabic" panose="02040503050201020203" pitchFamily="18" charset="-78"/>
              </a:rPr>
              <a:t> </a:t>
            </a:r>
            <a:endParaRPr lang="ar-LB" sz="1200" u="sng" kern="1200" baseline="0" dirty="0">
              <a:solidFill>
                <a:schemeClr val="bg2">
                  <a:lumMod val="50000"/>
                </a:schemeClr>
              </a:solidFill>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ما هذا ؟ هذا بَدْرٌ. أَيْنَ أَسْمَعُ صَوْتَ دْ؟  اِنْتِظارٌ . أَسْمَعُهُ في وَسَطِ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كيف أسمع صوت د؟ د سكون دْ بدْرٌ.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تَظْهَرُ الْكَلِمَةُ تَحْتَ الصُّورَةِ. كَيْفَ هُوَ شَكْلُ دْ في الْكَلِمَةِ؟ مُنْفَصِلٌ أَوْ مُتَّصِلٌ؟ اِنْتِظارٌ</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شَكْلُ ـدْ مُتَّصِلٌ في وَسَطِ الْكَلِمَةِ بِالْحَرْفِ المتّصل الّذي يَأْتي قَبْلَهُ من جِهَةِ الْيَمينِ.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يظهر  شكل ـدْ في المربع الوسط.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هكذا يكون شكل ـدْ في وسط الكلمة متّصلًا بالحرف المتّصل الّذي يأتي قبله من جهة اليمين.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تَظْهَرُ صُورَةُ عودٍ. </a:t>
            </a:r>
          </a:p>
          <a:p>
            <a:pPr algn="r" rtl="1">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 ما هذا ؟ هذا عودُ أبي . أَيْنَ أَسْمَعُ صَوْتَ د؟</a:t>
            </a:r>
            <a:r>
              <a:rPr lang="ar-LB" dirty="0">
                <a:solidFill>
                  <a:schemeClr val="bg2">
                    <a:lumMod val="50000"/>
                  </a:schemeClr>
                </a:solidFill>
                <a:latin typeface="Adobe Arabic" panose="02040503050201020203" pitchFamily="18" charset="-78"/>
                <a:cs typeface="Adobe Arabic" panose="02040503050201020203" pitchFamily="18" charset="-78"/>
              </a:rPr>
              <a:t> </a:t>
            </a: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 اِنْتِظارٌ . أَسْمَعُهُ في آخِرِ الْكَلِمَةِ.</a:t>
            </a:r>
            <a:r>
              <a:rPr lang="ar-LB" dirty="0">
                <a:solidFill>
                  <a:schemeClr val="bg2">
                    <a:lumMod val="50000"/>
                  </a:schemeClr>
                </a:solidFill>
                <a:latin typeface="Adobe Arabic" panose="02040503050201020203" pitchFamily="18" charset="-78"/>
                <a:cs typeface="Adobe Arabic" panose="02040503050201020203" pitchFamily="18" charset="-78"/>
              </a:rPr>
              <a:t> </a:t>
            </a:r>
            <a:endParaRPr lang="ar-LB" sz="1200" kern="1200" baseline="0" dirty="0">
              <a:solidFill>
                <a:schemeClr val="bg2">
                  <a:lumMod val="50000"/>
                </a:schemeClr>
              </a:solidFill>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كيف أسمع صوت د في كلمة عودُ ؟ دضمة ــُــ دُ .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كَيْفَ هُوَ شَكْلُ د في كَلِمَةِ عودٍ؟ مُنْفَصِلٌ أَوْ مُتَّصِلٌ؟ اِنْتِظارٌ.(تظهر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شَكْلُ د مُنْفَصِلٌ في آخِرِ الْكَلِمَةِ لِأَنَّ  الحرف و والّذي يأتي قبله هو من الحروف المنفصلة، أي الّتي لا تتّصل بالحروف الّتي تاتي بعدها من جهة اليسار.</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يظهر شكل د منفصلًا في المربع الأخير.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إذًا  يكون شكل د في آخر الكلمة منفصلًا إذا سبقه حرف من الحروف المنفصلة مثل الحرف واو.  </a:t>
            </a:r>
          </a:p>
          <a:p>
            <a:pPr algn="r" rtl="1"/>
            <a:endParaRPr lang="ar-LB" dirty="0">
              <a:latin typeface="Adobe Arabic" panose="02040503050201020203" pitchFamily="18" charset="-78"/>
              <a:cs typeface="Adobe Arabic" panose="02040503050201020203" pitchFamily="18" charset="-78"/>
            </a:endParaRPr>
          </a:p>
          <a:p>
            <a:pPr algn="r" rtl="1"/>
            <a:endParaRPr lang="ar-LB" dirty="0">
              <a:latin typeface="Adobe Arabic" panose="02040503050201020203" pitchFamily="18" charset="-78"/>
              <a:cs typeface="Adobe Arabic" panose="02040503050201020203" pitchFamily="18" charset="-78"/>
            </a:endParaRPr>
          </a:p>
          <a:p>
            <a:pPr algn="r" rtl="1"/>
            <a:r>
              <a:rPr lang="ar-LB" b="1" dirty="0">
                <a:latin typeface="Adobe Arabic" panose="02040503050201020203" pitchFamily="18" charset="-78"/>
                <a:cs typeface="Adobe Arabic" panose="02040503050201020203" pitchFamily="18" charset="-78"/>
              </a:rPr>
              <a:t>توجيهات</a:t>
            </a:r>
            <a:r>
              <a:rPr lang="ar-LB" b="1" baseline="0" dirty="0">
                <a:latin typeface="Adobe Arabic" panose="02040503050201020203" pitchFamily="18" charset="-78"/>
                <a:cs typeface="Adobe Arabic" panose="02040503050201020203" pitchFamily="18" charset="-78"/>
              </a:rPr>
              <a:t> للمعلّم/ـة: </a:t>
            </a:r>
          </a:p>
          <a:p>
            <a:pPr algn="r" rtl="1"/>
            <a:r>
              <a:rPr lang="ar-LB" b="1" baseline="0" dirty="0">
                <a:latin typeface="Adobe Arabic" panose="02040503050201020203" pitchFamily="18" charset="-78"/>
                <a:cs typeface="Adobe Arabic" panose="02040503050201020203" pitchFamily="18" charset="-78"/>
              </a:rPr>
              <a:t>الخانات الموجودة تحت كل صورة تمثّل عدد المقاطع الصّوتية للكلمة مثال: دبٌّ  دُبْـ/ بٌ . عدد المقاطع الصوتيّة اثنان . وكذلك كلمة عود.</a:t>
            </a:r>
          </a:p>
          <a:p>
            <a:pPr algn="r" rtl="1"/>
            <a:r>
              <a:rPr lang="ar-LB" b="1" baseline="0" dirty="0">
                <a:latin typeface="Adobe Arabic" panose="02040503050201020203" pitchFamily="18" charset="-78"/>
                <a:cs typeface="Adobe Arabic" panose="02040503050201020203" pitchFamily="18" charset="-78"/>
              </a:rPr>
              <a:t>كلمة بدرٌ عدد المقاطع الصّوتية  اثنان : بَدْ/ رٌ   ، لكن وُضع  تحت الكلمة ثلاث خانات بدلًا من خانتين   والقصد منها أن  يتعرّف المتعلّم إلى موقع الحرف(د)  في وسط الكلمة .</a:t>
            </a:r>
          </a:p>
          <a:p>
            <a:pPr algn="r" rtl="1"/>
            <a:r>
              <a:rPr lang="ar-LB" b="1" baseline="0" dirty="0">
                <a:latin typeface="Adobe Arabic" panose="02040503050201020203" pitchFamily="18" charset="-78"/>
                <a:cs typeface="Adobe Arabic" panose="02040503050201020203" pitchFamily="18" charset="-78"/>
              </a:rPr>
              <a:t>إذًا عدد المربّعات الموجودة تحت كل كلمة تمثّل  التقطيع الصّوتي  للكلمة باستثناء بعض الكلمات الّتي اضطررنا أن نزيد خانة  قاصدين منها  أن يتعرّف المتعلّم إلى موقع الحرف في الكلمة. </a:t>
            </a:r>
          </a:p>
          <a:p>
            <a:pPr algn="r" rtl="1"/>
            <a:endParaRPr lang="ar-LB" dirty="0">
              <a:latin typeface="Adobe Arabic" panose="02040503050201020203" pitchFamily="18" charset="-78"/>
              <a:cs typeface="Adobe Arabic" panose="02040503050201020203" pitchFamily="18" charset="-78"/>
            </a:endParaRPr>
          </a:p>
          <a:p>
            <a:pPr algn="r" rtl="1"/>
            <a:endParaRPr lang="ar-LB" dirty="0">
              <a:latin typeface="Adobe Arabic" panose="02040503050201020203" pitchFamily="18" charset="-78"/>
              <a:cs typeface="Adobe Arabic" panose="02040503050201020203" pitchFamily="18" charset="-78"/>
            </a:endParaRPr>
          </a:p>
          <a:p>
            <a:pPr algn="r" rtl="1"/>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C467C1-6FB2-4A73-A497-41901D705B2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326997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mn-lt"/>
              <a:cs typeface="Calibri"/>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حان الوقت لتعملوا بمفردكم. </a:t>
            </a:r>
            <a:endParaRPr lang="en-US"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0" kern="1200" baseline="0" dirty="0">
                <a:solidFill>
                  <a:schemeClr val="bg2">
                    <a:lumMod val="50000"/>
                  </a:schemeClr>
                </a:solidFill>
                <a:latin typeface="Adobe Arabic" panose="02040503050201020203" pitchFamily="18" charset="-78"/>
                <a:ea typeface="+mn-ea"/>
                <a:cs typeface="Adobe Arabic" panose="02040503050201020203" pitchFamily="18" charset="-78"/>
              </a:rPr>
              <a:t>اُكْتُبوا </a:t>
            </a:r>
            <a:r>
              <a:rPr lang="ar-LB" sz="1200" b="0" dirty="0">
                <a:solidFill>
                  <a:schemeClr val="bg2">
                    <a:lumMod val="50000"/>
                  </a:schemeClr>
                </a:solidFill>
                <a:latin typeface="Adobe Arabic" panose="02040503050201020203" pitchFamily="18" charset="-78"/>
                <a:cs typeface="Adobe Arabic" panose="02040503050201020203" pitchFamily="18" charset="-78"/>
              </a:rPr>
              <a:t>الْحَرْفَ دال </a:t>
            </a:r>
            <a:r>
              <a:rPr lang="ar-LB" sz="1200" b="0" dirty="0">
                <a:solidFill>
                  <a:srgbClr val="FF0000"/>
                </a:solidFill>
                <a:latin typeface="Adobe Arabic" panose="02040503050201020203" pitchFamily="18" charset="-78"/>
                <a:cs typeface="Adobe Arabic" panose="02040503050201020203" pitchFamily="18" charset="-78"/>
              </a:rPr>
              <a:t>د</a:t>
            </a:r>
            <a:r>
              <a:rPr lang="ar-LB" sz="1200" b="0" dirty="0">
                <a:solidFill>
                  <a:schemeClr val="bg2">
                    <a:lumMod val="50000"/>
                  </a:schemeClr>
                </a:solidFill>
                <a:latin typeface="Adobe Arabic" panose="02040503050201020203" pitchFamily="18" charset="-78"/>
                <a:cs typeface="Adobe Arabic" panose="02040503050201020203" pitchFamily="18" charset="-78"/>
              </a:rPr>
              <a:t> مَعَ الْحَرَكاتِ في مُخْتَلَفِ مَواقِعِهِ في الْكَلِمَةِ</a:t>
            </a:r>
            <a:r>
              <a:rPr lang="ar-LB" sz="1200" b="0" kern="1200" baseline="0" dirty="0">
                <a:solidFill>
                  <a:schemeClr val="bg2">
                    <a:lumMod val="50000"/>
                  </a:schemeClr>
                </a:solidFill>
                <a:latin typeface="Adobe Arabic" panose="02040503050201020203" pitchFamily="18" charset="-78"/>
                <a:ea typeface="+mn-ea"/>
                <a:cs typeface="Adobe Arabic" panose="02040503050201020203" pitchFamily="18" charset="-78"/>
              </a:rPr>
              <a:t>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أَوَّلًا عَلَيْكُمْ أَنْ تَذْكُروا اسْمَ الصُّورَةِ. تُحَدِّدوا مَوْقِعَ صَوْتِ الْحَرْفِ د مع السّكون أو الحركات ثم تكتبوا الشَّكْلِ الصَّحيحِ مُنْفَصِلًا أَوْ مُتَّصِلًا وتمّموا كتابة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ا</a:t>
            </a:r>
            <a:endParaRPr lang="en-US"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C467C1-6FB2-4A73-A497-41901D705B2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899806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mn-lt"/>
              <a:cs typeface="Calibri"/>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تَعَلَّمْنا اليوم  </a:t>
            </a:r>
            <a:r>
              <a:rPr lang="ar-LB" sz="1200" b="0" dirty="0">
                <a:solidFill>
                  <a:schemeClr val="bg2">
                    <a:lumMod val="50000"/>
                  </a:schemeClr>
                </a:solidFill>
                <a:latin typeface="Adobe Arabic" panose="02040503050201020203" pitchFamily="18" charset="-78"/>
                <a:cs typeface="Adobe Arabic" panose="02040503050201020203" pitchFamily="18" charset="-78"/>
              </a:rPr>
              <a:t>كِتابَةَ أشكالِ الْحَرْفِ دال </a:t>
            </a:r>
            <a:r>
              <a:rPr lang="ar-LB" sz="1200" b="0" dirty="0">
                <a:solidFill>
                  <a:srgbClr val="FF0000"/>
                </a:solidFill>
                <a:latin typeface="Adobe Arabic" panose="02040503050201020203" pitchFamily="18" charset="-78"/>
                <a:cs typeface="Adobe Arabic" panose="02040503050201020203" pitchFamily="18" charset="-78"/>
              </a:rPr>
              <a:t>د</a:t>
            </a:r>
            <a:r>
              <a:rPr lang="ar-LB" sz="1200" b="0" dirty="0">
                <a:solidFill>
                  <a:schemeClr val="bg2">
                    <a:lumMod val="50000"/>
                  </a:schemeClr>
                </a:solidFill>
                <a:latin typeface="Adobe Arabic" panose="02040503050201020203" pitchFamily="18" charset="-78"/>
                <a:cs typeface="Adobe Arabic" panose="02040503050201020203" pitchFamily="18" charset="-78"/>
              </a:rPr>
              <a:t> مَعَ  السّكون والْحَرَكاتِ في مُخْتَلَفِ مَواقِعِهِ في الْكَلِمَةِ</a:t>
            </a:r>
            <a:r>
              <a:rPr lang="ar-LB" sz="1200" b="0" baseline="0" dirty="0">
                <a:solidFill>
                  <a:schemeClr val="tx1"/>
                </a:solidFill>
                <a:latin typeface="Adobe Arabic" panose="02040503050201020203" pitchFamily="18" charset="-78"/>
                <a:cs typeface="Adobe Arabic" panose="02040503050201020203" pitchFamily="18" charset="-78"/>
              </a:rPr>
              <a:t> أَيْ </a:t>
            </a:r>
            <a:r>
              <a:rPr lang="ar-LB" sz="1200" b="0" u="none" kern="1200" baseline="0" dirty="0">
                <a:solidFill>
                  <a:schemeClr val="bg2">
                    <a:lumMod val="50000"/>
                  </a:schemeClr>
                </a:solidFill>
                <a:latin typeface="Adobe Arabic" panose="02040503050201020203" pitchFamily="18" charset="-78"/>
                <a:ea typeface="+mn-ea"/>
                <a:cs typeface="Adobe Arabic" panose="02040503050201020203" pitchFamily="18" charset="-78"/>
              </a:rPr>
              <a:t>في أوّل الكلمة وسطها وآخرها.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0" u="sng" kern="1200" baseline="0" dirty="0">
                <a:solidFill>
                  <a:schemeClr val="bg2">
                    <a:lumMod val="50000"/>
                  </a:schemeClr>
                </a:solidFill>
                <a:latin typeface="Adobe Arabic" panose="02040503050201020203" pitchFamily="18" charset="-78"/>
                <a:ea typeface="+mn-ea"/>
                <a:cs typeface="Adobe Arabic" panose="02040503050201020203" pitchFamily="18" charset="-78"/>
              </a:rPr>
              <a:t>أوّل الكلمة:</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 يكون شكل "د" مُنْفَصِلًا دائِمًا في أَوَّلِ الْكَلِمَةِ، مِثْلَ دَرَجٍ،دُبّ  دِرْبَكَّة،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u="sng" kern="1200" baseline="0" dirty="0">
                <a:solidFill>
                  <a:schemeClr val="bg2">
                    <a:lumMod val="50000"/>
                  </a:schemeClr>
                </a:solidFill>
                <a:latin typeface="Adobe Arabic" panose="02040503050201020203" pitchFamily="18" charset="-78"/>
                <a:ea typeface="+mn-ea"/>
                <a:cs typeface="Adobe Arabic" panose="02040503050201020203" pitchFamily="18" charset="-78"/>
              </a:rPr>
              <a:t>وسط الكلمة:</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يكون شكل ـد مُتَّصِلًا في وَسَطِ  الْكَلِمَةِ بالْحَرْفِ المتّصل الّذي يَأْتي قَبْلَهُ من جِهَةِ الْيَمينِ. مِثْلَ هُدْهُدٍ</a:t>
            </a:r>
            <a:endParaRPr lang="en-US"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 ويكون شكل د مُنْفَصِلًا في وَسَطِ الْكَلِمَةِ إِذا سبقه حرف من الحروف المنفصلة مثل الحَرْف ر مِثْلَ وَرْدَةٍ.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u="sng" kern="1200" baseline="0" dirty="0">
                <a:solidFill>
                  <a:schemeClr val="bg2">
                    <a:lumMod val="50000"/>
                  </a:schemeClr>
                </a:solidFill>
                <a:latin typeface="Adobe Arabic" panose="02040503050201020203" pitchFamily="18" charset="-78"/>
                <a:ea typeface="+mn-ea"/>
                <a:cs typeface="Adobe Arabic" panose="02040503050201020203" pitchFamily="18" charset="-78"/>
              </a:rPr>
              <a:t>آخر الكلمة:</a:t>
            </a:r>
            <a:endParaRPr lang="en-US" sz="1200" u="sng"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يكون شكل ـد في آخر الكلمة مُتَّصِلًا بالحرف المّتصل  الّذي يَأْتي قَبْلَهُ من جِهَةِ الْيَمينِ مِثْلَ أَسَدٍ.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يكون شكل  د مُنْفَصِلًا في آخِرِ الْكَلِمَةِ إِذا سبقه حرف من الحروف المنفصلة مثل الحَرْفُ ر مِثْلَ قِرْدٍ.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نضع على الحرف دال الحركة التي تناسب الصوت الذي نسمعه في الكلمة: الفتحة، الكسرة، أو الضمة. أما السّكون، فيمكننا أن نكتبها أو لا لأنها تمثّل صوت الحرف الأساسي. </a:t>
            </a:r>
            <a:endParaRPr lang="en-US"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613419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99A4A7-4683-4D24-8F47-6F9FB39659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03421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r>
              <a:rPr lang="ar-LB" sz="1200" b="1" kern="1200" dirty="0">
                <a:solidFill>
                  <a:schemeClr val="tx1"/>
                </a:solidFill>
                <a:effectLst/>
                <a:latin typeface="Adobe Arabic" panose="02040503050201020203" pitchFamily="18" charset="-78"/>
                <a:ea typeface="+mn-ea"/>
                <a:cs typeface="Adobe Arabic" panose="02040503050201020203" pitchFamily="18" charset="-78"/>
              </a:rPr>
              <a:t>توجيهات للمعلّم/ة:</a:t>
            </a:r>
          </a:p>
          <a:p>
            <a:pPr algn="r" rtl="1"/>
            <a:r>
              <a:rPr lang="ar-LB" sz="1200" kern="1200" dirty="0">
                <a:solidFill>
                  <a:schemeClr val="tx1"/>
                </a:solidFill>
                <a:effectLst/>
                <a:latin typeface="Adobe Arabic" panose="02040503050201020203" pitchFamily="18" charset="-78"/>
                <a:ea typeface="+mn-ea"/>
                <a:cs typeface="Adobe Arabic" panose="02040503050201020203" pitchFamily="18" charset="-78"/>
              </a:rPr>
              <a:t>يتألّف كلّ محور من مجموعة دروس مترابطة،</a:t>
            </a:r>
            <a:r>
              <a:rPr lang="en-US" sz="1200" kern="1200" dirty="0">
                <a:solidFill>
                  <a:schemeClr val="tx1"/>
                </a:solidFill>
                <a:effectLst/>
                <a:latin typeface="Adobe Arabic" panose="02040503050201020203" pitchFamily="18" charset="-78"/>
                <a:ea typeface="+mn-ea"/>
                <a:cs typeface="Adobe Arabic" panose="02040503050201020203" pitchFamily="18" charset="-78"/>
              </a:rPr>
              <a:t> </a:t>
            </a:r>
            <a:r>
              <a:rPr lang="ar-LB" sz="1200" kern="1200" dirty="0">
                <a:solidFill>
                  <a:schemeClr val="tx1"/>
                </a:solidFill>
                <a:effectLst/>
                <a:latin typeface="Adobe Arabic" panose="02040503050201020203" pitchFamily="18" charset="-78"/>
                <a:ea typeface="+mn-ea"/>
                <a:cs typeface="Adobe Arabic" panose="02040503050201020203" pitchFamily="18" charset="-78"/>
              </a:rPr>
              <a:t>ويتألَّف كلُّ درسٍ من مجموعة مجالات (الفهم الشفويّ، والتعبير الشفويّ، والقراءة، والقواعد والإملاء، والكتابة).</a:t>
            </a:r>
          </a:p>
          <a:p>
            <a:pPr algn="r" rtl="1"/>
            <a:r>
              <a:rPr lang="ar-LB" sz="1200" kern="1200" dirty="0">
                <a:solidFill>
                  <a:schemeClr val="tx1"/>
                </a:solidFill>
                <a:effectLst/>
                <a:latin typeface="Adobe Arabic" panose="02040503050201020203" pitchFamily="18" charset="-78"/>
                <a:ea typeface="+mn-ea"/>
                <a:cs typeface="Adobe Arabic" panose="02040503050201020203" pitchFamily="18" charset="-78"/>
              </a:rPr>
              <a:t>يبدأ كلُّ محور بتقويمٍ تشخيصيّ ونشاط تمهيديّ وينتهي بتقويم تقريريّ. يتخلّل كلُّ درسٍ تقويمات تكوينيّة عِدّة حيث يلزم.</a:t>
            </a:r>
          </a:p>
          <a:p>
            <a:pPr algn="r" rtl="1"/>
            <a:r>
              <a:rPr lang="ar-LB" sz="1200" kern="1200" dirty="0">
                <a:solidFill>
                  <a:schemeClr val="tx1"/>
                </a:solidFill>
                <a:effectLst/>
                <a:latin typeface="Adobe Arabic" panose="02040503050201020203" pitchFamily="18" charset="-78"/>
                <a:ea typeface="+mn-ea"/>
                <a:cs typeface="Adobe Arabic" panose="02040503050201020203" pitchFamily="18" charset="-78"/>
              </a:rPr>
              <a:t> </a:t>
            </a:r>
            <a:endParaRPr lang="en-US" sz="1200" b="1" u="none" kern="1200" dirty="0">
              <a:solidFill>
                <a:srgbClr val="FF0000"/>
              </a:solidFill>
              <a:highlight>
                <a:srgbClr val="FFFF00"/>
              </a:highlight>
              <a:latin typeface="Adobe Arabic" panose="02040503050201020203" pitchFamily="18" charset="-78"/>
              <a:ea typeface="+mn-ea"/>
              <a:cs typeface="Adobe Arabic" panose="02040503050201020203" pitchFamily="18" charset="-78"/>
            </a:endParaRPr>
          </a:p>
          <a:p>
            <a:pPr algn="r" rtl="1"/>
            <a:r>
              <a:rPr lang="ar-LB" sz="1200" b="1" dirty="0">
                <a:solidFill>
                  <a:schemeClr val="tx1"/>
                </a:solidFill>
                <a:latin typeface="Adobe Arabic" panose="02040503050201020203" pitchFamily="18" charset="-78"/>
                <a:cs typeface="Adobe Arabic" panose="02040503050201020203" pitchFamily="18" charset="-78"/>
              </a:rPr>
              <a:t>المحور الأوّل: </a:t>
            </a:r>
            <a:r>
              <a:rPr lang="ar-LB" sz="1200" b="1" dirty="0">
                <a:latin typeface="Adobe Arabic" panose="02040503050201020203" pitchFamily="18" charset="-78"/>
                <a:cs typeface="Adobe Arabic" panose="02040503050201020203" pitchFamily="18" charset="-78"/>
              </a:rPr>
              <a:t>نشاطات ممهِّدة (من المحور التمهيدي)</a:t>
            </a:r>
          </a:p>
          <a:p>
            <a:pPr algn="r" rtl="1"/>
            <a:r>
              <a:rPr lang="ar-LB" sz="1200" b="1" dirty="0">
                <a:solidFill>
                  <a:schemeClr val="tx1"/>
                </a:solidFill>
                <a:latin typeface="Adobe Arabic" panose="02040503050201020203" pitchFamily="18" charset="-78"/>
                <a:cs typeface="Adobe Arabic" panose="02040503050201020203" pitchFamily="18" charset="-78"/>
              </a:rPr>
              <a:t>الدَّرْسُ الأَوّلُ:</a:t>
            </a:r>
            <a:r>
              <a:rPr lang="ar-LB" sz="1200" b="0" dirty="0">
                <a:solidFill>
                  <a:schemeClr val="tx1"/>
                </a:solidFill>
                <a:latin typeface="Adobe Arabic" panose="02040503050201020203" pitchFamily="18" charset="-78"/>
                <a:cs typeface="Adobe Arabic" panose="02040503050201020203" pitchFamily="18" charset="-78"/>
              </a:rPr>
              <a:t> وَداد في دكّان اللّعب ص 100 </a:t>
            </a:r>
            <a:endParaRPr lang="ar-LB" sz="1200" b="1" dirty="0">
              <a:solidFill>
                <a:schemeClr val="tx1"/>
              </a:solidFill>
              <a:highlight>
                <a:srgbClr val="FFFF00"/>
              </a:highlight>
              <a:latin typeface="Adobe Arabic" panose="02040503050201020203" pitchFamily="18" charset="-78"/>
              <a:cs typeface="Adobe Arabic" panose="02040503050201020203" pitchFamily="18" charset="-78"/>
            </a:endParaRPr>
          </a:p>
          <a:p>
            <a:pPr marL="0" marR="0" algn="r" rtl="1">
              <a:lnSpc>
                <a:spcPct val="107000"/>
              </a:lnSpc>
              <a:spcBef>
                <a:spcPts val="0"/>
              </a:spcBef>
              <a:spcAft>
                <a:spcPts val="800"/>
              </a:spcAft>
            </a:pPr>
            <a:r>
              <a:rPr lang="ar-SA" sz="1800" b="1" dirty="0">
                <a:effectLst/>
                <a:latin typeface="Adobe Arabic" panose="02040503050201020203" pitchFamily="18" charset="-78"/>
                <a:ea typeface="Calibri" panose="020F0502020204030204" pitchFamily="34" charset="0"/>
                <a:cs typeface="Adobe Arabic" panose="02040503050201020203" pitchFamily="18" charset="-78"/>
              </a:rPr>
              <a:t>الد</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ر</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س</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 الث</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اني: </a:t>
            </a:r>
            <a:r>
              <a:rPr lang="ar-LB" sz="1800" dirty="0">
                <a:effectLst/>
                <a:latin typeface="Adobe Arabic" panose="02040503050201020203" pitchFamily="18" charset="-78"/>
                <a:ea typeface="Calibri" panose="020F0502020204030204" pitchFamily="34" charset="0"/>
                <a:cs typeface="Adobe Arabic" panose="02040503050201020203" pitchFamily="18" charset="-78"/>
              </a:rPr>
              <a:t>أبطالنا رباب وبدر </a:t>
            </a:r>
            <a:r>
              <a:rPr lang="ar-SA" sz="1800" dirty="0">
                <a:effectLst/>
                <a:latin typeface="Adobe Arabic" panose="02040503050201020203" pitchFamily="18" charset="-78"/>
                <a:ea typeface="Calibri" panose="020F0502020204030204" pitchFamily="34" charset="0"/>
                <a:cs typeface="Adobe Arabic" panose="02040503050201020203" pitchFamily="18" charset="-78"/>
              </a:rPr>
              <a:t>ص </a:t>
            </a:r>
            <a:r>
              <a:rPr lang="ar-LB" sz="1800" dirty="0">
                <a:effectLst/>
                <a:latin typeface="Adobe Arabic" panose="02040503050201020203" pitchFamily="18" charset="-78"/>
                <a:ea typeface="Calibri" panose="020F0502020204030204" pitchFamily="34" charset="0"/>
                <a:cs typeface="Adobe Arabic" panose="02040503050201020203" pitchFamily="18" charset="-78"/>
              </a:rPr>
              <a:t>119</a:t>
            </a:r>
            <a:endParaRPr lang="en-US" sz="1800" dirty="0">
              <a:effectLst/>
              <a:latin typeface="Adobe Arabic" panose="02040503050201020203" pitchFamily="18" charset="-78"/>
              <a:ea typeface="Calibri" panose="020F0502020204030204" pitchFamily="34" charset="0"/>
              <a:cs typeface="Adobe Arabic" panose="02040503050201020203" pitchFamily="18" charset="-78"/>
            </a:endParaRPr>
          </a:p>
          <a:p>
            <a:pPr marL="0" marR="0" algn="r" rtl="1">
              <a:lnSpc>
                <a:spcPct val="107000"/>
              </a:lnSpc>
              <a:spcBef>
                <a:spcPts val="0"/>
              </a:spcBef>
              <a:spcAft>
                <a:spcPts val="800"/>
              </a:spcAft>
            </a:pPr>
            <a:r>
              <a:rPr lang="ar-SA" sz="1800" b="1" dirty="0">
                <a:effectLst/>
                <a:latin typeface="Adobe Arabic" panose="02040503050201020203" pitchFamily="18" charset="-78"/>
                <a:ea typeface="Calibri" panose="020F0502020204030204" pitchFamily="34" charset="0"/>
                <a:cs typeface="Adobe Arabic" panose="02040503050201020203" pitchFamily="18" charset="-78"/>
              </a:rPr>
              <a:t>الد</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ر</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س</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 الث</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ال</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ث</a:t>
            </a:r>
            <a:r>
              <a:rPr lang="ar-LB" sz="1800" b="1" dirty="0">
                <a:effectLst/>
                <a:latin typeface="Adobe Arabic" panose="02040503050201020203" pitchFamily="18" charset="-78"/>
                <a:ea typeface="Calibri" panose="020F0502020204030204" pitchFamily="34" charset="0"/>
                <a:cs typeface="Adobe Arabic" panose="02040503050201020203" pitchFamily="18" charset="-78"/>
              </a:rPr>
              <a:t>ُ</a:t>
            </a:r>
            <a:r>
              <a:rPr lang="ar-SA" sz="1800" b="1" dirty="0">
                <a:effectLst/>
                <a:latin typeface="Adobe Arabic" panose="02040503050201020203" pitchFamily="18" charset="-78"/>
                <a:ea typeface="Calibri" panose="020F0502020204030204" pitchFamily="34" charset="0"/>
                <a:cs typeface="Adobe Arabic" panose="02040503050201020203" pitchFamily="18" charset="-78"/>
              </a:rPr>
              <a:t>: </a:t>
            </a:r>
            <a:r>
              <a:rPr lang="ar-LB" sz="1800" dirty="0">
                <a:effectLst/>
                <a:latin typeface="Adobe Arabic" panose="02040503050201020203" pitchFamily="18" charset="-78"/>
                <a:ea typeface="Calibri" panose="020F0502020204030204" pitchFamily="34" charset="0"/>
                <a:cs typeface="Adobe Arabic" panose="02040503050201020203" pitchFamily="18" charset="-78"/>
              </a:rPr>
              <a:t>طيّارة طروب وطارق </a:t>
            </a:r>
            <a:r>
              <a:rPr lang="ar-SA" sz="1800" dirty="0">
                <a:effectLst/>
                <a:latin typeface="Adobe Arabic" panose="02040503050201020203" pitchFamily="18" charset="-78"/>
                <a:ea typeface="Calibri" panose="020F0502020204030204" pitchFamily="34" charset="0"/>
                <a:cs typeface="Adobe Arabic" panose="02040503050201020203" pitchFamily="18" charset="-78"/>
              </a:rPr>
              <a:t>ص </a:t>
            </a:r>
            <a:r>
              <a:rPr lang="ar-LB" sz="1800" dirty="0">
                <a:effectLst/>
                <a:latin typeface="Adobe Arabic" panose="02040503050201020203" pitchFamily="18" charset="-78"/>
                <a:ea typeface="Calibri" panose="020F0502020204030204" pitchFamily="34" charset="0"/>
                <a:cs typeface="Adobe Arabic" panose="02040503050201020203" pitchFamily="18" charset="-78"/>
              </a:rPr>
              <a:t>123</a:t>
            </a:r>
            <a:endParaRPr lang="en-US" sz="1800" dirty="0">
              <a:effectLst/>
              <a:latin typeface="Adobe Arabic" panose="02040503050201020203" pitchFamily="18" charset="-78"/>
              <a:ea typeface="Calibri" panose="020F0502020204030204" pitchFamily="34" charset="0"/>
              <a:cs typeface="Adobe Arabic" panose="02040503050201020203" pitchFamily="18" charset="-78"/>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0324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r>
              <a:rPr lang="ar-LB" b="1" dirty="0">
                <a:latin typeface="Adobe Arabic" panose="02040503050201020203" pitchFamily="18" charset="-78"/>
                <a:cs typeface="Adobe Arabic" panose="02040503050201020203" pitchFamily="18" charset="-78"/>
              </a:rPr>
              <a:t>الأهداف:</a:t>
            </a:r>
          </a:p>
          <a:p>
            <a:pPr algn="r" rtl="1"/>
            <a:endParaRPr lang="ar-LB" dirty="0">
              <a:latin typeface="Adobe Arabic" panose="02040503050201020203" pitchFamily="18" charset="-78"/>
              <a:cs typeface="Adobe Arabic" panose="02040503050201020203" pitchFamily="18" charset="-78"/>
            </a:endParaRPr>
          </a:p>
          <a:p>
            <a:pPr marL="0" lvl="0" indent="0" algn="r" rtl="1">
              <a:buFont typeface="Arial" panose="020B0604020202020204" pitchFamily="34" charset="0"/>
              <a:buNone/>
            </a:pPr>
            <a:r>
              <a:rPr lang="ar-LB" sz="1200" b="1" kern="1200" dirty="0">
                <a:solidFill>
                  <a:schemeClr val="tx1"/>
                </a:solidFill>
                <a:latin typeface="Adobe Arabic" panose="02040503050201020203" pitchFamily="18" charset="-78"/>
                <a:ea typeface="+mn-ea"/>
                <a:cs typeface="Adobe Arabic" panose="02040503050201020203" pitchFamily="18" charset="-78"/>
              </a:rPr>
              <a:t> أهداف الفهم الشفويّ: </a:t>
            </a:r>
          </a:p>
          <a:p>
            <a:pPr marL="171450" indent="-171450" algn="r" rtl="1">
              <a:buFontTx/>
              <a:buChar char="-"/>
            </a:pPr>
            <a:r>
              <a:rPr lang="ar-LB" sz="1200" kern="1200" dirty="0">
                <a:solidFill>
                  <a:schemeClr val="tx1"/>
                </a:solidFill>
                <a:effectLst/>
                <a:latin typeface="Adobe Arabic" panose="02040503050201020203" pitchFamily="18" charset="-78"/>
                <a:ea typeface="+mn-ea"/>
                <a:cs typeface="Adobe Arabic" panose="02040503050201020203" pitchFamily="18" charset="-78"/>
              </a:rPr>
              <a:t>ي</a:t>
            </a:r>
            <a:r>
              <a:rPr lang="ar-SA" sz="1200" kern="1200" dirty="0">
                <a:solidFill>
                  <a:schemeClr val="tx1"/>
                </a:solidFill>
                <a:effectLst/>
                <a:latin typeface="Adobe Arabic" panose="02040503050201020203" pitchFamily="18" charset="-78"/>
                <a:ea typeface="+mn-ea"/>
                <a:cs typeface="Adobe Arabic" panose="02040503050201020203" pitchFamily="18" charset="-78"/>
              </a:rPr>
              <a:t>فهم ما يسمعه و</a:t>
            </a:r>
            <a:r>
              <a:rPr lang="ar-LB" sz="1200" kern="1200" dirty="0">
                <a:solidFill>
                  <a:schemeClr val="tx1"/>
                </a:solidFill>
                <a:effectLst/>
                <a:latin typeface="Adobe Arabic" panose="02040503050201020203" pitchFamily="18" charset="-78"/>
                <a:ea typeface="+mn-ea"/>
                <a:cs typeface="Adobe Arabic" panose="02040503050201020203" pitchFamily="18" charset="-78"/>
              </a:rPr>
              <a:t>ي</a:t>
            </a:r>
            <a:r>
              <a:rPr lang="ar-SA" sz="1200" kern="1200" dirty="0">
                <a:solidFill>
                  <a:schemeClr val="tx1"/>
                </a:solidFill>
                <a:effectLst/>
                <a:latin typeface="Adobe Arabic" panose="02040503050201020203" pitchFamily="18" charset="-78"/>
                <a:ea typeface="+mn-ea"/>
                <a:cs typeface="Adobe Arabic" panose="02040503050201020203" pitchFamily="18" charset="-78"/>
              </a:rPr>
              <a:t>تفاعل معه</a:t>
            </a:r>
            <a:endParaRPr lang="ar-LB" sz="1200" kern="1200" dirty="0">
              <a:solidFill>
                <a:schemeClr val="tx1"/>
              </a:solidFill>
              <a:effectLst/>
              <a:latin typeface="Adobe Arabic" panose="02040503050201020203" pitchFamily="18" charset="-78"/>
              <a:ea typeface="+mn-ea"/>
              <a:cs typeface="Adobe Arabic" panose="02040503050201020203" pitchFamily="18" charset="-78"/>
            </a:endParaRPr>
          </a:p>
          <a:p>
            <a:pPr marL="0" indent="0" algn="r" rtl="1">
              <a:buFontTx/>
              <a:buNone/>
            </a:pPr>
            <a:r>
              <a:rPr lang="ar-LB" sz="1200" b="1" kern="1200" dirty="0">
                <a:solidFill>
                  <a:schemeClr val="tx1"/>
                </a:solidFill>
                <a:effectLst/>
                <a:latin typeface="Adobe Arabic" panose="02040503050201020203" pitchFamily="18" charset="-78"/>
                <a:ea typeface="+mn-ea"/>
                <a:cs typeface="Adobe Arabic" panose="02040503050201020203" pitchFamily="18" charset="-78"/>
              </a:rPr>
              <a:t>أهداف</a:t>
            </a:r>
            <a:r>
              <a:rPr lang="ar-LB" sz="1200" b="1" kern="1200" baseline="0" dirty="0">
                <a:solidFill>
                  <a:schemeClr val="tx1"/>
                </a:solidFill>
                <a:effectLst/>
                <a:latin typeface="Adobe Arabic" panose="02040503050201020203" pitchFamily="18" charset="-78"/>
                <a:ea typeface="+mn-ea"/>
                <a:cs typeface="Adobe Arabic" panose="02040503050201020203" pitchFamily="18" charset="-78"/>
              </a:rPr>
              <a:t> التعبير الشفويّ: </a:t>
            </a:r>
          </a:p>
          <a:p>
            <a:pPr marL="171450" indent="-171450" algn="r" rtl="1">
              <a:buFontTx/>
              <a:buChar char="-"/>
            </a:pPr>
            <a:r>
              <a:rPr lang="ar-LB" sz="1800" u="none" dirty="0">
                <a:effectLst/>
                <a:latin typeface="Adobe Arabic" panose="02040503050201020203" pitchFamily="18" charset="-78"/>
                <a:ea typeface="Calibri" panose="020F0502020204030204" pitchFamily="34" charset="0"/>
                <a:cs typeface="Adobe Arabic" panose="02040503050201020203" pitchFamily="18" charset="-78"/>
              </a:rPr>
              <a:t>يُعبِّر </a:t>
            </a:r>
            <a:r>
              <a:rPr lang="ar-SA" sz="1800" u="none" dirty="0">
                <a:effectLst/>
                <a:latin typeface="Adobe Arabic" panose="02040503050201020203" pitchFamily="18" charset="-78"/>
                <a:ea typeface="Calibri" panose="020F0502020204030204" pitchFamily="34" charset="0"/>
                <a:cs typeface="Adobe Arabic" panose="02040503050201020203" pitchFamily="18" charset="-78"/>
              </a:rPr>
              <a:t>بلغة فصيحة وتراكيب بسيطة وقصيرة عن موضوع ما أو عن معنى نصّ أو حكاية</a:t>
            </a:r>
            <a:r>
              <a:rPr lang="ar-LB" sz="1800" u="none" dirty="0">
                <a:effectLst/>
                <a:latin typeface="Adobe Arabic" panose="02040503050201020203" pitchFamily="18" charset="-78"/>
                <a:ea typeface="Calibri" panose="020F0502020204030204" pitchFamily="34" charset="0"/>
                <a:cs typeface="Adobe Arabic" panose="02040503050201020203" pitchFamily="18" charset="-78"/>
              </a:rPr>
              <a:t>.</a:t>
            </a:r>
            <a:r>
              <a:rPr lang="ar-LB" sz="1800" u="none" baseline="0" dirty="0">
                <a:effectLst/>
                <a:latin typeface="Adobe Arabic" panose="02040503050201020203" pitchFamily="18" charset="-78"/>
                <a:ea typeface="Calibri" panose="020F0502020204030204" pitchFamily="34" charset="0"/>
                <a:cs typeface="Adobe Arabic" panose="02040503050201020203" pitchFamily="18" charset="-78"/>
              </a:rPr>
              <a:t> </a:t>
            </a:r>
            <a:endParaRPr lang="ar-LB" sz="1200" b="1" u="none" dirty="0">
              <a:latin typeface="Adobe Arabic" panose="02040503050201020203" pitchFamily="18" charset="-78"/>
              <a:cs typeface="Adobe Arabic" panose="02040503050201020203" pitchFamily="18" charset="-78"/>
            </a:endParaRPr>
          </a:p>
          <a:p>
            <a:pPr marL="0" indent="0" algn="r" rtl="1">
              <a:buFont typeface="Arial" panose="020B0604020202020204" pitchFamily="34" charset="0"/>
              <a:buNone/>
            </a:pPr>
            <a:r>
              <a:rPr lang="ar-LB" sz="1200" b="1" dirty="0">
                <a:latin typeface="Adobe Arabic" panose="02040503050201020203" pitchFamily="18" charset="-78"/>
                <a:cs typeface="Adobe Arabic" panose="02040503050201020203" pitchFamily="18" charset="-78"/>
              </a:rPr>
              <a:t>أهداف القراءة: </a:t>
            </a:r>
          </a:p>
          <a:p>
            <a:pPr algn="r" rtl="1" hangingPunct="0"/>
            <a:r>
              <a:rPr lang="ar-LB" sz="1200" b="1" dirty="0">
                <a:solidFill>
                  <a:srgbClr val="FF0000"/>
                </a:solidFill>
                <a:latin typeface="Adobe Arabic" panose="02040503050201020203" pitchFamily="18" charset="-78"/>
                <a:cs typeface="Adobe Arabic" panose="02040503050201020203" pitchFamily="18" charset="-78"/>
              </a:rPr>
              <a:t>أ.  </a:t>
            </a:r>
            <a:r>
              <a:rPr lang="ar-SA" sz="1200" b="1" dirty="0">
                <a:solidFill>
                  <a:srgbClr val="FF0000"/>
                </a:solidFill>
                <a:latin typeface="Adobe Arabic" panose="02040503050201020203" pitchFamily="18" charset="-78"/>
                <a:cs typeface="Adobe Arabic" panose="02040503050201020203" pitchFamily="18" charset="-78"/>
              </a:rPr>
              <a:t>المعجم الل</a:t>
            </a:r>
            <a:r>
              <a:rPr lang="ar-LB" sz="1200" b="1" dirty="0">
                <a:solidFill>
                  <a:srgbClr val="FF0000"/>
                </a:solidFill>
                <a:latin typeface="Adobe Arabic" panose="02040503050201020203" pitchFamily="18" charset="-78"/>
                <a:cs typeface="Adobe Arabic" panose="02040503050201020203" pitchFamily="18" charset="-78"/>
              </a:rPr>
              <a:t>ّ</a:t>
            </a:r>
            <a:r>
              <a:rPr lang="ar-SA" sz="1200" b="1" dirty="0">
                <a:solidFill>
                  <a:srgbClr val="FF0000"/>
                </a:solidFill>
                <a:latin typeface="Adobe Arabic" panose="02040503050201020203" pitchFamily="18" charset="-78"/>
                <a:cs typeface="Adobe Arabic" panose="02040503050201020203" pitchFamily="18" charset="-78"/>
              </a:rPr>
              <a:t>غوي</a:t>
            </a:r>
            <a:r>
              <a:rPr lang="ar-LB" sz="1200" b="1" dirty="0">
                <a:solidFill>
                  <a:srgbClr val="FF0000"/>
                </a:solidFill>
                <a:latin typeface="Adobe Arabic" panose="02040503050201020203" pitchFamily="18" charset="-78"/>
                <a:cs typeface="Adobe Arabic" panose="02040503050201020203" pitchFamily="18" charset="-78"/>
              </a:rPr>
              <a:t>ّ</a:t>
            </a:r>
            <a:endParaRPr lang="en-US" sz="1200" b="1" dirty="0">
              <a:solidFill>
                <a:srgbClr val="FF0000"/>
              </a:solidFill>
              <a:latin typeface="Adobe Arabic" panose="02040503050201020203" pitchFamily="18" charset="-78"/>
              <a:cs typeface="Adobe Arabic" panose="02040503050201020203" pitchFamily="18" charset="-78"/>
            </a:endParaRPr>
          </a:p>
          <a:p>
            <a:pPr marL="342900" indent="-342900" algn="r" rtl="1" hangingPunct="0">
              <a:buClr>
                <a:srgbClr val="4472C4">
                  <a:lumMod val="75000"/>
                </a:srgbClr>
              </a:buClr>
              <a:buFont typeface="Arial" panose="020B0604020202020204" pitchFamily="34" charset="0"/>
              <a:buChar char="•"/>
            </a:pPr>
            <a:r>
              <a:rPr lang="ar-SA" sz="1200" dirty="0">
                <a:solidFill>
                  <a:prstClr val="black">
                    <a:lumMod val="65000"/>
                    <a:lumOff val="35000"/>
                  </a:prstClr>
                </a:solidFill>
                <a:latin typeface="Adobe Arabic" panose="02040503050201020203" pitchFamily="18" charset="-78"/>
                <a:cs typeface="Adobe Arabic" panose="02040503050201020203" pitchFamily="18" charset="-78"/>
              </a:rPr>
              <a:t>يُغني مخزونَهُ اللّغويّ من مفردات وتراكيب لتوظيفها في الكلام فهمًا وأداءً.</a:t>
            </a:r>
          </a:p>
          <a:p>
            <a:pPr marL="342900" indent="-342900" algn="r" rtl="1" hangingPunct="0">
              <a:buClr>
                <a:srgbClr val="4472C4">
                  <a:lumMod val="75000"/>
                </a:srgbClr>
              </a:buClr>
              <a:buFont typeface="Arial" panose="020B0604020202020204" pitchFamily="34" charset="0"/>
              <a:buChar char="•"/>
            </a:pPr>
            <a:r>
              <a:rPr lang="ar-SA" sz="1200" dirty="0">
                <a:solidFill>
                  <a:prstClr val="black">
                    <a:lumMod val="65000"/>
                    <a:lumOff val="35000"/>
                  </a:prstClr>
                </a:solidFill>
                <a:latin typeface="Adobe Arabic" panose="02040503050201020203" pitchFamily="18" charset="-78"/>
                <a:cs typeface="Adobe Arabic" panose="02040503050201020203" pitchFamily="18" charset="-78"/>
              </a:rPr>
              <a:t>يُحدِّد الكلمات المترادفة والكلمات المتضادّة. </a:t>
            </a:r>
          </a:p>
          <a:p>
            <a:pPr algn="r" rtl="1">
              <a:buClr>
                <a:schemeClr val="accent1">
                  <a:lumMod val="50000"/>
                </a:schemeClr>
              </a:buClr>
              <a:buSzPct val="90000"/>
            </a:pPr>
            <a:r>
              <a:rPr lang="ar-LB" sz="1200" b="1" dirty="0">
                <a:solidFill>
                  <a:srgbClr val="FF0000"/>
                </a:solidFill>
                <a:latin typeface="Adobe Arabic" panose="02040503050201020203" pitchFamily="18" charset="-78"/>
                <a:cs typeface="Adobe Arabic" panose="02040503050201020203" pitchFamily="18" charset="-78"/>
              </a:rPr>
              <a:t>ب. الفهم القرائيّ </a:t>
            </a:r>
          </a:p>
          <a:p>
            <a:pPr marL="342900" indent="-342900" algn="r" rtl="1">
              <a:buClr>
                <a:srgbClr val="4472C4">
                  <a:lumMod val="75000"/>
                </a:srgbClr>
              </a:buClr>
              <a:buSzPct val="90000"/>
              <a:buFont typeface="Arial" panose="020B0604020202020204" pitchFamily="34" charset="0"/>
              <a:buChar char="•"/>
            </a:pPr>
            <a:r>
              <a:rPr lang="ar-LB" sz="1200" dirty="0">
                <a:solidFill>
                  <a:prstClr val="black">
                    <a:lumMod val="65000"/>
                    <a:lumOff val="35000"/>
                  </a:prstClr>
                </a:solidFill>
                <a:latin typeface="Adobe Arabic" panose="02040503050201020203" pitchFamily="18" charset="-78"/>
                <a:cs typeface="Adobe Arabic" panose="02040503050201020203" pitchFamily="18" charset="-78"/>
              </a:rPr>
              <a:t>يُفهَم النّصُّ فهمًا مجملًا ثمّ مفصَّلًا.</a:t>
            </a:r>
          </a:p>
          <a:p>
            <a:pPr algn="r" rtl="1" hangingPunct="0">
              <a:buClr>
                <a:schemeClr val="accent5">
                  <a:lumMod val="75000"/>
                </a:schemeClr>
              </a:buClr>
              <a:buSzPct val="90000"/>
            </a:pPr>
            <a:r>
              <a:rPr lang="ar-LB" sz="1200" b="1" dirty="0">
                <a:solidFill>
                  <a:srgbClr val="FF0000"/>
                </a:solidFill>
                <a:latin typeface="Adobe Arabic" panose="02040503050201020203" pitchFamily="18" charset="-78"/>
                <a:cs typeface="Adobe Arabic" panose="02040503050201020203" pitchFamily="18" charset="-78"/>
              </a:rPr>
              <a:t>ج.</a:t>
            </a:r>
            <a:r>
              <a:rPr lang="ar-LB" sz="1200" b="1" baseline="0" dirty="0">
                <a:solidFill>
                  <a:srgbClr val="FF0000"/>
                </a:solidFill>
                <a:latin typeface="Adobe Arabic" panose="02040503050201020203" pitchFamily="18" charset="-78"/>
                <a:cs typeface="Adobe Arabic" panose="02040503050201020203" pitchFamily="18" charset="-78"/>
              </a:rPr>
              <a:t> </a:t>
            </a:r>
            <a:r>
              <a:rPr lang="ar-SA" sz="1200" b="1" dirty="0">
                <a:solidFill>
                  <a:srgbClr val="FF0000"/>
                </a:solidFill>
                <a:latin typeface="Adobe Arabic" panose="02040503050201020203" pitchFamily="18" charset="-78"/>
                <a:cs typeface="Adobe Arabic" panose="02040503050201020203" pitchFamily="18" charset="-78"/>
              </a:rPr>
              <a:t>الوعي الفونولوجي</a:t>
            </a:r>
            <a:endParaRPr lang="en-US" sz="1200" b="1" dirty="0">
              <a:solidFill>
                <a:srgbClr val="FF0000"/>
              </a:solidFill>
              <a:latin typeface="Adobe Arabic" panose="02040503050201020203" pitchFamily="18" charset="-78"/>
              <a:cs typeface="Adobe Arabic" panose="02040503050201020203" pitchFamily="18" charset="-78"/>
            </a:endParaRPr>
          </a:p>
          <a:p>
            <a:pPr marL="342900" indent="-342900" algn="r" rtl="1" hangingPunct="0">
              <a:buClr>
                <a:srgbClr val="4472C4">
                  <a:lumMod val="75000"/>
                </a:srgbClr>
              </a:buClr>
              <a:buSzPct val="90000"/>
              <a:buFont typeface="Arial" panose="020B0604020202020204" pitchFamily="34" charset="0"/>
              <a:buChar char="•"/>
            </a:pPr>
            <a:r>
              <a:rPr lang="ar-SA" sz="1200" dirty="0">
                <a:solidFill>
                  <a:prstClr val="black">
                    <a:lumMod val="65000"/>
                    <a:lumOff val="35000"/>
                  </a:prstClr>
                </a:solidFill>
                <a:latin typeface="Adobe Arabic" panose="02040503050201020203" pitchFamily="18" charset="-78"/>
                <a:cs typeface="Adobe Arabic" panose="02040503050201020203" pitchFamily="18" charset="-78"/>
              </a:rPr>
              <a:t>يُميّز سمعيًّا الحروف وأصواتها الطّويلة والقصيرة، في أوّل الكلمة ووسطها وآخرها، منفصلة ومتّصلة.</a:t>
            </a:r>
            <a:endParaRPr lang="en-US" sz="1200" b="1" dirty="0">
              <a:solidFill>
                <a:srgbClr val="FF0000"/>
              </a:solidFill>
              <a:latin typeface="Adobe Arabic" panose="02040503050201020203" pitchFamily="18" charset="-78"/>
              <a:cs typeface="Adobe Arabic" panose="02040503050201020203" pitchFamily="18" charset="-78"/>
            </a:endParaRPr>
          </a:p>
          <a:p>
            <a:pPr algn="r" rtl="1">
              <a:buClr>
                <a:schemeClr val="accent1">
                  <a:lumMod val="50000"/>
                </a:schemeClr>
              </a:buClr>
              <a:buSzPct val="90000"/>
            </a:pPr>
            <a:r>
              <a:rPr lang="ar-LB" sz="1200" b="1" dirty="0">
                <a:solidFill>
                  <a:srgbClr val="FF0000"/>
                </a:solidFill>
                <a:latin typeface="Adobe Arabic" panose="02040503050201020203" pitchFamily="18" charset="-78"/>
                <a:cs typeface="Adobe Arabic" panose="02040503050201020203" pitchFamily="18" charset="-78"/>
              </a:rPr>
              <a:t>د. الصّوتيّات</a:t>
            </a:r>
            <a:endParaRPr lang="en-US" sz="1200" b="1" dirty="0">
              <a:solidFill>
                <a:srgbClr val="FF0000"/>
              </a:solidFill>
              <a:latin typeface="Adobe Arabic" panose="02040503050201020203" pitchFamily="18" charset="-78"/>
              <a:cs typeface="Adobe Arabic" panose="02040503050201020203" pitchFamily="18" charset="-78"/>
            </a:endParaRPr>
          </a:p>
          <a:p>
            <a:pPr marL="342900" indent="-342900" algn="r" rtl="1">
              <a:buClr>
                <a:srgbClr val="4472C4">
                  <a:lumMod val="75000"/>
                </a:srgbClr>
              </a:buClr>
              <a:buSzPct val="90000"/>
              <a:buFont typeface="Arial" panose="020B0604020202020204" pitchFamily="34" charset="0"/>
              <a:buChar char="•"/>
            </a:pPr>
            <a:r>
              <a:rPr lang="ar-LB" sz="1200" dirty="0">
                <a:solidFill>
                  <a:prstClr val="black">
                    <a:lumMod val="65000"/>
                    <a:lumOff val="35000"/>
                  </a:prstClr>
                </a:solidFill>
                <a:latin typeface="Adobe Arabic" panose="02040503050201020203" pitchFamily="18" charset="-78"/>
                <a:cs typeface="Adobe Arabic" panose="02040503050201020203" pitchFamily="18" charset="-78"/>
              </a:rPr>
              <a:t>يُميِّز الحروفَ وصُورَها (رسمها أو كتابتها) وأصواتها الطّويلة والقصيرة، في أوّل الكلمة ووسطها وآخرها، منفصلة ومتّصلة.</a:t>
            </a:r>
          </a:p>
          <a:p>
            <a:pPr marL="342900" indent="-342900" algn="r" rtl="1">
              <a:buClr>
                <a:srgbClr val="4472C4">
                  <a:lumMod val="75000"/>
                </a:srgbClr>
              </a:buClr>
              <a:buSzPct val="90000"/>
              <a:buFont typeface="Arial" panose="020B0604020202020204" pitchFamily="34" charset="0"/>
              <a:buChar char="•"/>
            </a:pPr>
            <a:endParaRPr lang="ar-LB" sz="1200" dirty="0">
              <a:solidFill>
                <a:prstClr val="black">
                  <a:lumMod val="65000"/>
                  <a:lumOff val="35000"/>
                </a:prstClr>
              </a:solidFill>
              <a:latin typeface="Adobe Arabic" panose="02040503050201020203" pitchFamily="18" charset="-78"/>
              <a:cs typeface="Adobe Arabic" panose="02040503050201020203" pitchFamily="18" charset="-78"/>
            </a:endParaRPr>
          </a:p>
          <a:p>
            <a:pPr algn="r" rtl="1">
              <a:lnSpc>
                <a:spcPts val="3360"/>
              </a:lnSpc>
              <a:buClr>
                <a:schemeClr val="accent5">
                  <a:lumMod val="75000"/>
                </a:schemeClr>
              </a:buClr>
              <a:buSzPct val="90000"/>
            </a:pPr>
            <a:r>
              <a:rPr lang="ar-LB" sz="1200" b="1" dirty="0">
                <a:solidFill>
                  <a:srgbClr val="FF0000"/>
                </a:solidFill>
                <a:latin typeface="Adobe Arabic" panose="02040503050201020203" pitchFamily="18" charset="-78"/>
                <a:cs typeface="Adobe Arabic" panose="02040503050201020203" pitchFamily="18" charset="-78"/>
              </a:rPr>
              <a:t>هـ. الطلاقة</a:t>
            </a:r>
            <a:r>
              <a:rPr lang="en-US" sz="1200" b="1" dirty="0">
                <a:solidFill>
                  <a:srgbClr val="FF0000"/>
                </a:solidFill>
                <a:latin typeface="Adobe Arabic" panose="02040503050201020203" pitchFamily="18" charset="-78"/>
                <a:cs typeface="Adobe Arabic" panose="02040503050201020203" pitchFamily="18" charset="-78"/>
              </a:rPr>
              <a:t> </a:t>
            </a:r>
            <a:r>
              <a:rPr lang="ar-LB" sz="1200" b="1" dirty="0">
                <a:solidFill>
                  <a:srgbClr val="FF0000"/>
                </a:solidFill>
                <a:latin typeface="Adobe Arabic" panose="02040503050201020203" pitchFamily="18" charset="-78"/>
                <a:cs typeface="Adobe Arabic" panose="02040503050201020203" pitchFamily="18" charset="-78"/>
              </a:rPr>
              <a:t> في القراءة</a:t>
            </a:r>
            <a:endParaRPr lang="en-US" sz="1200" b="1" dirty="0">
              <a:solidFill>
                <a:srgbClr val="FF0000"/>
              </a:solidFill>
              <a:latin typeface="Adobe Arabic" panose="02040503050201020203" pitchFamily="18" charset="-78"/>
              <a:cs typeface="Adobe Arabic" panose="02040503050201020203" pitchFamily="18" charset="-78"/>
            </a:endParaRPr>
          </a:p>
          <a:p>
            <a:pPr marL="342900" indent="-342900" algn="r" rtl="1">
              <a:buClr>
                <a:srgbClr val="4472C4">
                  <a:lumMod val="75000"/>
                </a:srgbClr>
              </a:buClr>
              <a:buSzPct val="90000"/>
              <a:buFont typeface="Arial" panose="020B0604020202020204" pitchFamily="34" charset="0"/>
              <a:buChar char="•"/>
            </a:pPr>
            <a:r>
              <a:rPr lang="ar-SA" sz="1200" dirty="0">
                <a:solidFill>
                  <a:prstClr val="black">
                    <a:lumMod val="65000"/>
                    <a:lumOff val="35000"/>
                  </a:prstClr>
                </a:solidFill>
                <a:latin typeface="Adobe Arabic" panose="02040503050201020203" pitchFamily="18" charset="-78"/>
                <a:cs typeface="Adobe Arabic" panose="02040503050201020203" pitchFamily="18" charset="-78"/>
              </a:rPr>
              <a:t>يتعرّف كلمات جديدة</a:t>
            </a:r>
            <a:r>
              <a:rPr lang="ar-LB" sz="1200" dirty="0">
                <a:solidFill>
                  <a:prstClr val="black">
                    <a:lumMod val="65000"/>
                    <a:lumOff val="35000"/>
                  </a:prstClr>
                </a:solidFill>
                <a:latin typeface="Adobe Arabic" panose="02040503050201020203" pitchFamily="18" charset="-78"/>
                <a:cs typeface="Adobe Arabic" panose="02040503050201020203" pitchFamily="18" charset="-78"/>
              </a:rPr>
              <a:t> بطريقة كلية.</a:t>
            </a:r>
            <a:endParaRPr lang="en-US" sz="1200" dirty="0">
              <a:solidFill>
                <a:prstClr val="black">
                  <a:lumMod val="65000"/>
                  <a:lumOff val="35000"/>
                </a:prstClr>
              </a:solidFill>
              <a:latin typeface="Adobe Arabic" panose="02040503050201020203" pitchFamily="18" charset="-78"/>
              <a:cs typeface="Adobe Arabic" panose="02040503050201020203" pitchFamily="18" charset="-78"/>
            </a:endParaRPr>
          </a:p>
          <a:p>
            <a:pPr marL="342900" indent="-342900" algn="r" rtl="1">
              <a:buClr>
                <a:srgbClr val="4472C4">
                  <a:lumMod val="75000"/>
                </a:srgbClr>
              </a:buClr>
              <a:buSzPct val="90000"/>
              <a:buFont typeface="Arial" panose="020B0604020202020204" pitchFamily="34" charset="0"/>
              <a:buChar char="•"/>
            </a:pPr>
            <a:r>
              <a:rPr lang="ar-LB" sz="1200" dirty="0">
                <a:solidFill>
                  <a:prstClr val="black">
                    <a:lumMod val="65000"/>
                    <a:lumOff val="35000"/>
                  </a:prstClr>
                </a:solidFill>
                <a:latin typeface="Adobe Arabic" panose="02040503050201020203" pitchFamily="18" charset="-78"/>
                <a:cs typeface="Adobe Arabic" panose="02040503050201020203" pitchFamily="18" charset="-78"/>
              </a:rPr>
              <a:t>يتعرف كيفية </a:t>
            </a:r>
            <a:r>
              <a:rPr lang="ar-SA" sz="1200" dirty="0">
                <a:solidFill>
                  <a:prstClr val="black">
                    <a:lumMod val="65000"/>
                    <a:lumOff val="35000"/>
                  </a:prstClr>
                </a:solidFill>
                <a:latin typeface="Adobe Arabic" panose="02040503050201020203" pitchFamily="18" charset="-78"/>
                <a:cs typeface="Adobe Arabic" panose="02040503050201020203" pitchFamily="18" charset="-78"/>
              </a:rPr>
              <a:t>دخول </a:t>
            </a:r>
            <a:r>
              <a:rPr lang="ar-LB" sz="1200" dirty="0">
                <a:solidFill>
                  <a:prstClr val="black">
                    <a:lumMod val="65000"/>
                    <a:lumOff val="35000"/>
                  </a:prstClr>
                </a:solidFill>
                <a:latin typeface="Adobe Arabic" panose="02040503050201020203" pitchFamily="18" charset="-78"/>
                <a:cs typeface="Adobe Arabic" panose="02040503050201020203" pitchFamily="18" charset="-78"/>
              </a:rPr>
              <a:t>"</a:t>
            </a:r>
            <a:r>
              <a:rPr lang="ar-SA" sz="1200" dirty="0">
                <a:solidFill>
                  <a:prstClr val="black">
                    <a:lumMod val="65000"/>
                    <a:lumOff val="35000"/>
                  </a:prstClr>
                </a:solidFill>
                <a:latin typeface="Adobe Arabic" panose="02040503050201020203" pitchFamily="18" charset="-78"/>
                <a:cs typeface="Adobe Arabic" panose="02040503050201020203" pitchFamily="18" charset="-78"/>
              </a:rPr>
              <a:t>أل</a:t>
            </a:r>
            <a:r>
              <a:rPr lang="ar-LB" sz="1200" dirty="0">
                <a:solidFill>
                  <a:prstClr val="black">
                    <a:lumMod val="65000"/>
                    <a:lumOff val="35000"/>
                  </a:prstClr>
                </a:solidFill>
                <a:latin typeface="Adobe Arabic" panose="02040503050201020203" pitchFamily="18" charset="-78"/>
                <a:cs typeface="Adobe Arabic" panose="02040503050201020203" pitchFamily="18" charset="-78"/>
              </a:rPr>
              <a:t>" التعريف</a:t>
            </a:r>
            <a:r>
              <a:rPr lang="ar-SA" sz="1200" dirty="0">
                <a:solidFill>
                  <a:prstClr val="black">
                    <a:lumMod val="65000"/>
                    <a:lumOff val="35000"/>
                  </a:prstClr>
                </a:solidFill>
                <a:latin typeface="Adobe Arabic" panose="02040503050201020203" pitchFamily="18" charset="-78"/>
                <a:cs typeface="Adobe Arabic" panose="02040503050201020203" pitchFamily="18" charset="-78"/>
              </a:rPr>
              <a:t> على الحرف الش</a:t>
            </a:r>
            <a:r>
              <a:rPr lang="ar-LB" sz="1200" dirty="0">
                <a:solidFill>
                  <a:prstClr val="black">
                    <a:lumMod val="65000"/>
                    <a:lumOff val="35000"/>
                  </a:prstClr>
                </a:solidFill>
                <a:latin typeface="Adobe Arabic" panose="02040503050201020203" pitchFamily="18" charset="-78"/>
                <a:cs typeface="Adobe Arabic" panose="02040503050201020203" pitchFamily="18" charset="-78"/>
              </a:rPr>
              <a:t>ّ</a:t>
            </a:r>
            <a:r>
              <a:rPr lang="ar-SA" sz="1200" dirty="0">
                <a:solidFill>
                  <a:prstClr val="black">
                    <a:lumMod val="65000"/>
                    <a:lumOff val="35000"/>
                  </a:prstClr>
                </a:solidFill>
                <a:latin typeface="Adobe Arabic" panose="02040503050201020203" pitchFamily="18" charset="-78"/>
                <a:cs typeface="Adobe Arabic" panose="02040503050201020203" pitchFamily="18" charset="-78"/>
              </a:rPr>
              <a:t>مسيّ أو القمريّ.</a:t>
            </a:r>
            <a:endParaRPr lang="en-US" sz="1200" dirty="0">
              <a:solidFill>
                <a:prstClr val="black">
                  <a:lumMod val="65000"/>
                  <a:lumOff val="35000"/>
                </a:prstClr>
              </a:solidFill>
              <a:latin typeface="Adobe Arabic" panose="02040503050201020203" pitchFamily="18" charset="-78"/>
              <a:cs typeface="Adobe Arabic" panose="02040503050201020203" pitchFamily="18" charset="-78"/>
            </a:endParaRPr>
          </a:p>
          <a:p>
            <a:pPr marL="0" indent="0" algn="r" rtl="1">
              <a:buFont typeface="Arial" panose="020B0604020202020204" pitchFamily="34" charset="0"/>
              <a:buNone/>
            </a:pPr>
            <a:endParaRPr lang="ar-LB" sz="1200" b="1" dirty="0">
              <a:latin typeface="Adobe Arabic" panose="02040503050201020203" pitchFamily="18" charset="-78"/>
              <a:cs typeface="Adobe Arabic" panose="02040503050201020203" pitchFamily="18" charset="-78"/>
            </a:endParaRPr>
          </a:p>
          <a:p>
            <a:pPr marL="0" indent="0" algn="r" rtl="1">
              <a:buFont typeface="Arial" panose="020B0604020202020204" pitchFamily="34" charset="0"/>
              <a:buNone/>
            </a:pPr>
            <a:r>
              <a:rPr lang="ar-LB" sz="1200" b="1" dirty="0">
                <a:latin typeface="Adobe Arabic" panose="02040503050201020203" pitchFamily="18" charset="-78"/>
                <a:cs typeface="Adobe Arabic" panose="02040503050201020203" pitchFamily="18" charset="-78"/>
              </a:rPr>
              <a:t>- أهداف الإملاء: </a:t>
            </a:r>
          </a:p>
          <a:p>
            <a:pPr marL="171450" marR="0" lvl="0" indent="-171450" algn="r" defTabSz="914400" rtl="1" eaLnBrk="1" fontAlgn="auto" latinLnBrk="0" hangingPunct="1">
              <a:lnSpc>
                <a:spcPct val="100000"/>
              </a:lnSpc>
              <a:spcBef>
                <a:spcPts val="0"/>
              </a:spcBef>
              <a:spcAft>
                <a:spcPts val="0"/>
              </a:spcAft>
              <a:buClrTx/>
              <a:buSzTx/>
              <a:buFontTx/>
              <a:buChar char="-"/>
              <a:tabLst/>
              <a:defRPr/>
            </a:pPr>
            <a:r>
              <a:rPr lang="ar-LB" sz="1200" b="0" baseline="0" dirty="0">
                <a:latin typeface="Adobe Arabic" panose="02040503050201020203" pitchFamily="18" charset="-78"/>
                <a:cs typeface="Adobe Arabic" panose="02040503050201020203" pitchFamily="18" charset="-78"/>
              </a:rPr>
              <a:t>يُميِّز أصوات الحرف (حرف د). </a:t>
            </a:r>
          </a:p>
          <a:p>
            <a:pPr marL="171450" marR="0" lvl="0" indent="-171450" algn="r" defTabSz="914400" rtl="1" eaLnBrk="1" fontAlgn="auto" latinLnBrk="0" hangingPunct="1">
              <a:lnSpc>
                <a:spcPct val="100000"/>
              </a:lnSpc>
              <a:spcBef>
                <a:spcPts val="0"/>
              </a:spcBef>
              <a:spcAft>
                <a:spcPts val="0"/>
              </a:spcAft>
              <a:buClrTx/>
              <a:buSzTx/>
              <a:buFontTx/>
              <a:buChar char="-"/>
              <a:tabLst/>
              <a:defRPr/>
            </a:pPr>
            <a:r>
              <a:rPr lang="ar-LB" sz="1200" kern="1200" dirty="0">
                <a:solidFill>
                  <a:schemeClr val="tx1"/>
                </a:solidFill>
                <a:effectLst/>
                <a:latin typeface="Adobe Arabic" panose="02040503050201020203" pitchFamily="18" charset="-78"/>
                <a:ea typeface="+mn-ea"/>
                <a:cs typeface="Adobe Arabic" panose="02040503050201020203" pitchFamily="18" charset="-78"/>
              </a:rPr>
              <a:t>ي</a:t>
            </a:r>
            <a:r>
              <a:rPr lang="ar-SA" sz="1200" kern="1200" dirty="0">
                <a:solidFill>
                  <a:schemeClr val="tx1"/>
                </a:solidFill>
                <a:effectLst/>
                <a:latin typeface="Adobe Arabic" panose="02040503050201020203" pitchFamily="18" charset="-78"/>
                <a:ea typeface="+mn-ea"/>
                <a:cs typeface="Adobe Arabic" panose="02040503050201020203" pitchFamily="18" charset="-78"/>
              </a:rPr>
              <a:t>ربط صوت الحرف بص</a:t>
            </a:r>
            <a:r>
              <a:rPr lang="ar-LB" sz="1200" kern="1200" dirty="0">
                <a:solidFill>
                  <a:schemeClr val="tx1"/>
                </a:solidFill>
                <a:effectLst/>
                <a:latin typeface="Adobe Arabic" panose="02040503050201020203" pitchFamily="18" charset="-78"/>
                <a:ea typeface="+mn-ea"/>
                <a:cs typeface="Adobe Arabic" panose="02040503050201020203" pitchFamily="18" charset="-78"/>
              </a:rPr>
              <a:t>ُ</a:t>
            </a:r>
            <a:r>
              <a:rPr lang="ar-SA" sz="1200" kern="1200" dirty="0">
                <a:solidFill>
                  <a:schemeClr val="tx1"/>
                </a:solidFill>
                <a:effectLst/>
                <a:latin typeface="Adobe Arabic" panose="02040503050201020203" pitchFamily="18" charset="-78"/>
                <a:ea typeface="+mn-ea"/>
                <a:cs typeface="Adobe Arabic" panose="02040503050201020203" pitchFamily="18" charset="-78"/>
              </a:rPr>
              <a:t>و</a:t>
            </a:r>
            <a:r>
              <a:rPr lang="ar-LB" sz="1200" kern="1200" dirty="0">
                <a:solidFill>
                  <a:schemeClr val="tx1"/>
                </a:solidFill>
                <a:effectLst/>
                <a:latin typeface="Adobe Arabic" panose="02040503050201020203" pitchFamily="18" charset="-78"/>
                <a:ea typeface="+mn-ea"/>
                <a:cs typeface="Adobe Arabic" panose="02040503050201020203" pitchFamily="18" charset="-78"/>
              </a:rPr>
              <a:t>َ</a:t>
            </a:r>
            <a:r>
              <a:rPr lang="ar-SA" sz="1200" kern="1200" dirty="0">
                <a:solidFill>
                  <a:schemeClr val="tx1"/>
                </a:solidFill>
                <a:effectLst/>
                <a:latin typeface="Adobe Arabic" panose="02040503050201020203" pitchFamily="18" charset="-78"/>
                <a:ea typeface="+mn-ea"/>
                <a:cs typeface="Adobe Arabic" panose="02040503050201020203" pitchFamily="18" charset="-78"/>
              </a:rPr>
              <a:t>ر</a:t>
            </a:r>
            <a:r>
              <a:rPr lang="ar-LB" sz="1200" kern="1200" dirty="0">
                <a:solidFill>
                  <a:schemeClr val="tx1"/>
                </a:solidFill>
                <a:effectLst/>
                <a:latin typeface="Adobe Arabic" panose="02040503050201020203" pitchFamily="18" charset="-78"/>
                <a:ea typeface="+mn-ea"/>
                <a:cs typeface="Adobe Arabic" panose="02040503050201020203" pitchFamily="18" charset="-78"/>
              </a:rPr>
              <a:t>ِ</a:t>
            </a:r>
            <a:r>
              <a:rPr lang="ar-SA" sz="1200" kern="1200" dirty="0">
                <a:solidFill>
                  <a:schemeClr val="tx1"/>
                </a:solidFill>
                <a:effectLst/>
                <a:latin typeface="Adobe Arabic" panose="02040503050201020203" pitchFamily="18" charset="-78"/>
                <a:ea typeface="+mn-ea"/>
                <a:cs typeface="Adobe Arabic" panose="02040503050201020203" pitchFamily="18" charset="-78"/>
              </a:rPr>
              <a:t>ه المكتوبة لرسم هذه الص</a:t>
            </a:r>
            <a:r>
              <a:rPr lang="ar-LB" sz="1200" kern="1200" dirty="0">
                <a:solidFill>
                  <a:schemeClr val="tx1"/>
                </a:solidFill>
                <a:effectLst/>
                <a:latin typeface="Adobe Arabic" panose="02040503050201020203" pitchFamily="18" charset="-78"/>
                <a:ea typeface="+mn-ea"/>
                <a:cs typeface="Adobe Arabic" panose="02040503050201020203" pitchFamily="18" charset="-78"/>
              </a:rPr>
              <a:t>ُّ</a:t>
            </a:r>
            <a:r>
              <a:rPr lang="ar-SA" sz="1200" kern="1200" dirty="0">
                <a:solidFill>
                  <a:schemeClr val="tx1"/>
                </a:solidFill>
                <a:effectLst/>
                <a:latin typeface="Adobe Arabic" panose="02040503050201020203" pitchFamily="18" charset="-78"/>
                <a:ea typeface="+mn-ea"/>
                <a:cs typeface="Adobe Arabic" panose="02040503050201020203" pitchFamily="18" charset="-78"/>
              </a:rPr>
              <a:t>و</a:t>
            </a:r>
            <a:r>
              <a:rPr lang="ar-LB" sz="1200" kern="1200" dirty="0">
                <a:solidFill>
                  <a:schemeClr val="tx1"/>
                </a:solidFill>
                <a:effectLst/>
                <a:latin typeface="Adobe Arabic" panose="02040503050201020203" pitchFamily="18" charset="-78"/>
                <a:ea typeface="+mn-ea"/>
                <a:cs typeface="Adobe Arabic" panose="02040503050201020203" pitchFamily="18" charset="-78"/>
              </a:rPr>
              <a:t>َ</a:t>
            </a:r>
            <a:r>
              <a:rPr lang="ar-SA" sz="1200" kern="1200" dirty="0">
                <a:solidFill>
                  <a:schemeClr val="tx1"/>
                </a:solidFill>
                <a:effectLst/>
                <a:latin typeface="Adobe Arabic" panose="02040503050201020203" pitchFamily="18" charset="-78"/>
                <a:ea typeface="+mn-ea"/>
                <a:cs typeface="Adobe Arabic" panose="02040503050201020203" pitchFamily="18" charset="-78"/>
              </a:rPr>
              <a:t>ر رسمًا صحيحًا بحسب مواقعها في الكلمة.</a:t>
            </a:r>
            <a:endParaRPr lang="ar-LB" sz="1200" dirty="0">
              <a:latin typeface="Adobe Arabic" panose="02040503050201020203" pitchFamily="18" charset="-78"/>
              <a:cs typeface="Adobe Arabic" panose="02040503050201020203" pitchFamily="18" charset="-78"/>
            </a:endParaRPr>
          </a:p>
          <a:p>
            <a:pPr algn="r" rtl="1"/>
            <a:r>
              <a:rPr lang="ar-LB" sz="1200" b="1" dirty="0">
                <a:latin typeface="Adobe Arabic" panose="02040503050201020203" pitchFamily="18" charset="-78"/>
                <a:cs typeface="Adobe Arabic" panose="02040503050201020203" pitchFamily="18" charset="-78"/>
              </a:rPr>
              <a:t>- أهداف التعبير الكتابيّ: </a:t>
            </a:r>
          </a:p>
          <a:p>
            <a:pPr marL="342900" indent="-342900" algn="r" rtl="1">
              <a:buFont typeface="Arial" panose="020B0604020202020204" pitchFamily="34" charset="0"/>
              <a:buChar char="•"/>
            </a:pPr>
            <a:r>
              <a:rPr lang="ar-SA" sz="1200" kern="1200" dirty="0">
                <a:solidFill>
                  <a:schemeClr val="tx1"/>
                </a:solidFill>
                <a:effectLst/>
                <a:latin typeface="Adobe Arabic" panose="02040503050201020203" pitchFamily="18" charset="-78"/>
                <a:ea typeface="+mn-ea"/>
                <a:cs typeface="Adobe Arabic" panose="02040503050201020203" pitchFamily="18" charset="-78"/>
              </a:rPr>
              <a:t>المقارنة والملاحظة: (ملاحظة رسوم لاكتشاف الفوارق بينها </a:t>
            </a:r>
            <a:r>
              <a:rPr lang="ar-LB" sz="1200" kern="1200" dirty="0">
                <a:solidFill>
                  <a:schemeClr val="tx1"/>
                </a:solidFill>
                <a:effectLst/>
                <a:latin typeface="Adobe Arabic" panose="02040503050201020203" pitchFamily="18" charset="-78"/>
                <a:ea typeface="+mn-ea"/>
                <a:cs typeface="Adobe Arabic" panose="02040503050201020203" pitchFamily="18" charset="-78"/>
              </a:rPr>
              <a:t>أ</a:t>
            </a:r>
            <a:r>
              <a:rPr lang="ar-SA" sz="1200" kern="1200" dirty="0">
                <a:solidFill>
                  <a:schemeClr val="tx1"/>
                </a:solidFill>
                <a:effectLst/>
                <a:latin typeface="Adobe Arabic" panose="02040503050201020203" pitchFamily="18" charset="-78"/>
                <a:ea typeface="+mn-ea"/>
                <a:cs typeface="Adobe Arabic" panose="02040503050201020203" pitchFamily="18" charset="-78"/>
              </a:rPr>
              <a:t>و ل</a:t>
            </a:r>
            <a:r>
              <a:rPr lang="ar-LB" sz="1200" kern="1200" dirty="0">
                <a:solidFill>
                  <a:schemeClr val="tx1"/>
                </a:solidFill>
                <a:effectLst/>
                <a:latin typeface="Adobe Arabic" panose="02040503050201020203" pitchFamily="18" charset="-78"/>
                <a:ea typeface="+mn-ea"/>
                <a:cs typeface="Adobe Arabic" panose="02040503050201020203" pitchFamily="18" charset="-78"/>
              </a:rPr>
              <a:t>إ</a:t>
            </a:r>
            <a:r>
              <a:rPr lang="ar-SA" sz="1200" kern="1200" dirty="0">
                <a:solidFill>
                  <a:schemeClr val="tx1"/>
                </a:solidFill>
                <a:effectLst/>
                <a:latin typeface="Adobe Arabic" panose="02040503050201020203" pitchFamily="18" charset="-78"/>
                <a:ea typeface="+mn-ea"/>
                <a:cs typeface="Adobe Arabic" panose="02040503050201020203" pitchFamily="18" charset="-78"/>
              </a:rPr>
              <a:t>تمام نقص فيها: ي</a:t>
            </a:r>
            <a:r>
              <a:rPr lang="ar-LB" sz="1200" kern="1200" dirty="0">
                <a:solidFill>
                  <a:schemeClr val="tx1"/>
                </a:solidFill>
                <a:effectLst/>
                <a:latin typeface="Adobe Arabic" panose="02040503050201020203" pitchFamily="18" charset="-78"/>
                <a:ea typeface="+mn-ea"/>
                <a:cs typeface="Adobe Arabic" panose="02040503050201020203" pitchFamily="18" charset="-78"/>
              </a:rPr>
              <a:t>ُ</a:t>
            </a:r>
            <a:r>
              <a:rPr lang="ar-SA" sz="1200" kern="1200" dirty="0">
                <a:solidFill>
                  <a:schemeClr val="tx1"/>
                </a:solidFill>
                <a:effectLst/>
                <a:latin typeface="Adobe Arabic" panose="02040503050201020203" pitchFamily="18" charset="-78"/>
                <a:ea typeface="+mn-ea"/>
                <a:cs typeface="Adobe Arabic" panose="02040503050201020203" pitchFamily="18" charset="-78"/>
              </a:rPr>
              <a:t>كمل الرسم الناقص يحذف الزائد من رسم معي</a:t>
            </a:r>
            <a:r>
              <a:rPr lang="ar-LB" sz="1200" kern="1200" dirty="0">
                <a:solidFill>
                  <a:schemeClr val="tx1"/>
                </a:solidFill>
                <a:effectLst/>
                <a:latin typeface="Adobe Arabic" panose="02040503050201020203" pitchFamily="18" charset="-78"/>
                <a:ea typeface="+mn-ea"/>
                <a:cs typeface="Adobe Arabic" panose="02040503050201020203" pitchFamily="18" charset="-78"/>
              </a:rPr>
              <a:t>َّ</a:t>
            </a:r>
            <a:r>
              <a:rPr lang="ar-SA" sz="1200" kern="1200" dirty="0">
                <a:solidFill>
                  <a:schemeClr val="tx1"/>
                </a:solidFill>
                <a:effectLst/>
                <a:latin typeface="Adobe Arabic" panose="02040503050201020203" pitchFamily="18" charset="-78"/>
                <a:ea typeface="+mn-ea"/>
                <a:cs typeface="Adobe Arabic" panose="02040503050201020203" pitchFamily="18" charset="-78"/>
              </a:rPr>
              <a:t>ن</a:t>
            </a:r>
            <a:r>
              <a:rPr lang="ar-LB" sz="1200" kern="1200" dirty="0">
                <a:solidFill>
                  <a:schemeClr val="tx1"/>
                </a:solidFill>
                <a:effectLst/>
                <a:latin typeface="Adobe Arabic" panose="02040503050201020203" pitchFamily="18" charset="-78"/>
                <a:ea typeface="+mn-ea"/>
                <a:cs typeface="Adobe Arabic" panose="02040503050201020203" pitchFamily="18" charset="-78"/>
              </a:rPr>
              <a:t>،</a:t>
            </a:r>
            <a:r>
              <a:rPr lang="ar-SA" sz="1200" kern="1200" dirty="0">
                <a:solidFill>
                  <a:schemeClr val="tx1"/>
                </a:solidFill>
                <a:effectLst/>
                <a:latin typeface="Adobe Arabic" panose="02040503050201020203" pitchFamily="18" charset="-78"/>
                <a:ea typeface="+mn-ea"/>
                <a:cs typeface="Adobe Arabic" panose="02040503050201020203" pitchFamily="18" charset="-78"/>
              </a:rPr>
              <a:t> </a:t>
            </a:r>
            <a:r>
              <a:rPr lang="ar-LB" sz="1200" kern="1200" dirty="0">
                <a:solidFill>
                  <a:schemeClr val="tx1"/>
                </a:solidFill>
                <a:effectLst/>
                <a:latin typeface="Adobe Arabic" panose="02040503050201020203" pitchFamily="18" charset="-78"/>
                <a:ea typeface="+mn-ea"/>
                <a:cs typeface="Adobe Arabic" panose="02040503050201020203" pitchFamily="18" charset="-78"/>
              </a:rPr>
              <a:t>و</a:t>
            </a:r>
            <a:r>
              <a:rPr lang="ar-SA" sz="1200" kern="1200" dirty="0">
                <a:solidFill>
                  <a:schemeClr val="tx1"/>
                </a:solidFill>
                <a:effectLst/>
                <a:latin typeface="Adobe Arabic" panose="02040503050201020203" pitchFamily="18" charset="-78"/>
                <a:ea typeface="+mn-ea"/>
                <a:cs typeface="Adobe Arabic" panose="02040503050201020203" pitchFamily="18" charset="-78"/>
              </a:rPr>
              <a:t>ي</a:t>
            </a:r>
            <a:r>
              <a:rPr lang="ar-LB" sz="1200" kern="1200" dirty="0">
                <a:solidFill>
                  <a:schemeClr val="tx1"/>
                </a:solidFill>
                <a:effectLst/>
                <a:latin typeface="Adobe Arabic" panose="02040503050201020203" pitchFamily="18" charset="-78"/>
                <a:ea typeface="+mn-ea"/>
                <a:cs typeface="Adobe Arabic" panose="02040503050201020203" pitchFamily="18" charset="-78"/>
              </a:rPr>
              <a:t>ُ</a:t>
            </a:r>
            <a:r>
              <a:rPr lang="ar-SA" sz="1200" kern="1200" dirty="0">
                <a:solidFill>
                  <a:schemeClr val="tx1"/>
                </a:solidFill>
                <a:effectLst/>
                <a:latin typeface="Adobe Arabic" panose="02040503050201020203" pitchFamily="18" charset="-78"/>
                <a:ea typeface="+mn-ea"/>
                <a:cs typeface="Adobe Arabic" panose="02040503050201020203" pitchFamily="18" charset="-78"/>
              </a:rPr>
              <a:t>حد</a:t>
            </a:r>
            <a:r>
              <a:rPr lang="ar-LB" sz="1200" kern="1200" dirty="0">
                <a:solidFill>
                  <a:schemeClr val="tx1"/>
                </a:solidFill>
                <a:effectLst/>
                <a:latin typeface="Adobe Arabic" panose="02040503050201020203" pitchFamily="18" charset="-78"/>
                <a:ea typeface="+mn-ea"/>
                <a:cs typeface="Adobe Arabic" panose="02040503050201020203" pitchFamily="18" charset="-78"/>
              </a:rPr>
              <a:t>ِّ</a:t>
            </a:r>
            <a:r>
              <a:rPr lang="ar-SA" sz="1200" kern="1200" dirty="0">
                <a:solidFill>
                  <a:schemeClr val="tx1"/>
                </a:solidFill>
                <a:effectLst/>
                <a:latin typeface="Adobe Arabic" panose="02040503050201020203" pitchFamily="18" charset="-78"/>
                <a:ea typeface="+mn-ea"/>
                <a:cs typeface="Adobe Arabic" panose="02040503050201020203" pitchFamily="18" charset="-78"/>
              </a:rPr>
              <a:t>د </a:t>
            </a:r>
            <a:r>
              <a:rPr lang="ar-LB" sz="1200" kern="1200" dirty="0">
                <a:solidFill>
                  <a:schemeClr val="tx1"/>
                </a:solidFill>
                <a:effectLst/>
                <a:latin typeface="Adobe Arabic" panose="02040503050201020203" pitchFamily="18" charset="-78"/>
                <a:ea typeface="+mn-ea"/>
                <a:cs typeface="Adobe Arabic" panose="02040503050201020203" pitchFamily="18" charset="-78"/>
              </a:rPr>
              <a:t>أ</a:t>
            </a:r>
            <a:r>
              <a:rPr lang="ar-SA" sz="1200" kern="1200" dirty="0">
                <a:solidFill>
                  <a:schemeClr val="tx1"/>
                </a:solidFill>
                <a:effectLst/>
                <a:latin typeface="Adobe Arabic" panose="02040503050201020203" pitchFamily="18" charset="-78"/>
                <a:ea typeface="+mn-ea"/>
                <a:cs typeface="Adobe Arabic" panose="02040503050201020203" pitchFamily="18" charset="-78"/>
              </a:rPr>
              <a:t>جزاء جسم معي</a:t>
            </a:r>
            <a:r>
              <a:rPr lang="ar-LB" sz="1200" kern="1200" dirty="0">
                <a:solidFill>
                  <a:schemeClr val="tx1"/>
                </a:solidFill>
                <a:effectLst/>
                <a:latin typeface="Adobe Arabic" panose="02040503050201020203" pitchFamily="18" charset="-78"/>
                <a:ea typeface="+mn-ea"/>
                <a:cs typeface="Adobe Arabic" panose="02040503050201020203" pitchFamily="18" charset="-78"/>
              </a:rPr>
              <a:t>َّ</a:t>
            </a:r>
            <a:r>
              <a:rPr lang="ar-SA" sz="1200" kern="1200" dirty="0">
                <a:solidFill>
                  <a:schemeClr val="tx1"/>
                </a:solidFill>
                <a:effectLst/>
                <a:latin typeface="Adobe Arabic" panose="02040503050201020203" pitchFamily="18" charset="-78"/>
                <a:ea typeface="+mn-ea"/>
                <a:cs typeface="Adobe Arabic" panose="02040503050201020203" pitchFamily="18" charset="-78"/>
              </a:rPr>
              <a:t>ن...).</a:t>
            </a:r>
            <a:endParaRPr lang="en-US" dirty="0">
              <a:latin typeface="Adobe Arabic" panose="02040503050201020203" pitchFamily="18" charset="-78"/>
              <a:cs typeface="Adobe Arabic" panose="02040503050201020203" pitchFamily="18" charset="-78"/>
            </a:endParaRPr>
          </a:p>
          <a:p>
            <a:pPr algn="r" rtl="1"/>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67E13-77E3-49C1-AE2D-684752D4F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650098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r>
              <a:rPr lang="ar-LB" b="1" dirty="0">
                <a:latin typeface="Adobe Arabic" panose="02040503050201020203" pitchFamily="18" charset="-78"/>
                <a:cs typeface="Adobe Arabic" panose="02040503050201020203" pitchFamily="18" charset="-78"/>
              </a:rPr>
              <a:t>الأهداف:</a:t>
            </a:r>
          </a:p>
          <a:p>
            <a:pPr algn="r" rtl="1"/>
            <a:endParaRPr lang="ar-LB" dirty="0">
              <a:latin typeface="Adobe Arabic" panose="02040503050201020203" pitchFamily="18" charset="-78"/>
              <a:cs typeface="Adobe Arabic" panose="02040503050201020203" pitchFamily="18" charset="-78"/>
            </a:endParaRPr>
          </a:p>
          <a:p>
            <a:pPr marL="0" lvl="0" indent="0" algn="r" rtl="1">
              <a:buFont typeface="Arial" panose="020B0604020202020204" pitchFamily="34" charset="0"/>
              <a:buNone/>
            </a:pPr>
            <a:r>
              <a:rPr lang="ar-LB" sz="1200" b="1" kern="1200" dirty="0">
                <a:solidFill>
                  <a:schemeClr val="tx1"/>
                </a:solidFill>
                <a:latin typeface="Adobe Arabic" panose="02040503050201020203" pitchFamily="18" charset="-78"/>
                <a:ea typeface="+mn-ea"/>
                <a:cs typeface="Adobe Arabic" panose="02040503050201020203" pitchFamily="18" charset="-78"/>
              </a:rPr>
              <a:t> أهداف الفهم الشفويّ: </a:t>
            </a:r>
          </a:p>
          <a:p>
            <a:pPr marL="171450" indent="-171450" algn="r" rtl="1">
              <a:buFontTx/>
              <a:buChar char="-"/>
            </a:pPr>
            <a:r>
              <a:rPr lang="ar-LB" sz="1200" kern="1200" dirty="0">
                <a:solidFill>
                  <a:schemeClr val="tx1"/>
                </a:solidFill>
                <a:effectLst/>
                <a:latin typeface="Adobe Arabic" panose="02040503050201020203" pitchFamily="18" charset="-78"/>
                <a:ea typeface="+mn-ea"/>
                <a:cs typeface="Adobe Arabic" panose="02040503050201020203" pitchFamily="18" charset="-78"/>
              </a:rPr>
              <a:t>ي</a:t>
            </a:r>
            <a:r>
              <a:rPr lang="ar-SA" sz="1200" kern="1200" dirty="0">
                <a:solidFill>
                  <a:schemeClr val="tx1"/>
                </a:solidFill>
                <a:effectLst/>
                <a:latin typeface="Adobe Arabic" panose="02040503050201020203" pitchFamily="18" charset="-78"/>
                <a:ea typeface="+mn-ea"/>
                <a:cs typeface="Adobe Arabic" panose="02040503050201020203" pitchFamily="18" charset="-78"/>
              </a:rPr>
              <a:t>فهم ما يسمعه و</a:t>
            </a:r>
            <a:r>
              <a:rPr lang="ar-LB" sz="1200" kern="1200" dirty="0">
                <a:solidFill>
                  <a:schemeClr val="tx1"/>
                </a:solidFill>
                <a:effectLst/>
                <a:latin typeface="Adobe Arabic" panose="02040503050201020203" pitchFamily="18" charset="-78"/>
                <a:ea typeface="+mn-ea"/>
                <a:cs typeface="Adobe Arabic" panose="02040503050201020203" pitchFamily="18" charset="-78"/>
              </a:rPr>
              <a:t>ي</a:t>
            </a:r>
            <a:r>
              <a:rPr lang="ar-SA" sz="1200" kern="1200" dirty="0">
                <a:solidFill>
                  <a:schemeClr val="tx1"/>
                </a:solidFill>
                <a:effectLst/>
                <a:latin typeface="Adobe Arabic" panose="02040503050201020203" pitchFamily="18" charset="-78"/>
                <a:ea typeface="+mn-ea"/>
                <a:cs typeface="Adobe Arabic" panose="02040503050201020203" pitchFamily="18" charset="-78"/>
              </a:rPr>
              <a:t>تفاعل معه</a:t>
            </a:r>
            <a:endParaRPr lang="ar-LB" sz="1200" kern="1200" dirty="0">
              <a:solidFill>
                <a:schemeClr val="tx1"/>
              </a:solidFill>
              <a:effectLst/>
              <a:latin typeface="Adobe Arabic" panose="02040503050201020203" pitchFamily="18" charset="-78"/>
              <a:ea typeface="+mn-ea"/>
              <a:cs typeface="Adobe Arabic" panose="02040503050201020203" pitchFamily="18" charset="-78"/>
            </a:endParaRPr>
          </a:p>
          <a:p>
            <a:pPr marL="0" indent="0" algn="r" rtl="1">
              <a:buFontTx/>
              <a:buNone/>
            </a:pPr>
            <a:r>
              <a:rPr lang="ar-LB" sz="1200" b="1" kern="1200" dirty="0">
                <a:solidFill>
                  <a:schemeClr val="tx1"/>
                </a:solidFill>
                <a:effectLst/>
                <a:latin typeface="Adobe Arabic" panose="02040503050201020203" pitchFamily="18" charset="-78"/>
                <a:ea typeface="+mn-ea"/>
                <a:cs typeface="Adobe Arabic" panose="02040503050201020203" pitchFamily="18" charset="-78"/>
              </a:rPr>
              <a:t>أهداف</a:t>
            </a:r>
            <a:r>
              <a:rPr lang="ar-LB" sz="1200" b="1" kern="1200" baseline="0" dirty="0">
                <a:solidFill>
                  <a:schemeClr val="tx1"/>
                </a:solidFill>
                <a:effectLst/>
                <a:latin typeface="Adobe Arabic" panose="02040503050201020203" pitchFamily="18" charset="-78"/>
                <a:ea typeface="+mn-ea"/>
                <a:cs typeface="Adobe Arabic" panose="02040503050201020203" pitchFamily="18" charset="-78"/>
              </a:rPr>
              <a:t> التعبير الشفويّ: </a:t>
            </a:r>
          </a:p>
          <a:p>
            <a:pPr marL="171450" indent="-171450" algn="r" rtl="1">
              <a:buFontTx/>
              <a:buChar char="-"/>
            </a:pPr>
            <a:r>
              <a:rPr lang="ar-LB" sz="1800" u="none" dirty="0">
                <a:effectLst/>
                <a:latin typeface="Adobe Arabic" panose="02040503050201020203" pitchFamily="18" charset="-78"/>
                <a:ea typeface="Calibri" panose="020F0502020204030204" pitchFamily="34" charset="0"/>
                <a:cs typeface="Adobe Arabic" panose="02040503050201020203" pitchFamily="18" charset="-78"/>
              </a:rPr>
              <a:t>يُعبِّر </a:t>
            </a:r>
            <a:r>
              <a:rPr lang="ar-SA" sz="1800" u="none" dirty="0">
                <a:effectLst/>
                <a:latin typeface="Adobe Arabic" panose="02040503050201020203" pitchFamily="18" charset="-78"/>
                <a:ea typeface="Calibri" panose="020F0502020204030204" pitchFamily="34" charset="0"/>
                <a:cs typeface="Adobe Arabic" panose="02040503050201020203" pitchFamily="18" charset="-78"/>
              </a:rPr>
              <a:t>بلغة فصيحة وتراكيب بسيطة وقصيرة عن موضوع ما أو عن معنى نصّ أو حكاية</a:t>
            </a:r>
            <a:r>
              <a:rPr lang="ar-LB" sz="1800" u="none" dirty="0">
                <a:effectLst/>
                <a:latin typeface="Adobe Arabic" panose="02040503050201020203" pitchFamily="18" charset="-78"/>
                <a:ea typeface="Calibri" panose="020F0502020204030204" pitchFamily="34" charset="0"/>
                <a:cs typeface="Adobe Arabic" panose="02040503050201020203" pitchFamily="18" charset="-78"/>
              </a:rPr>
              <a:t>.</a:t>
            </a:r>
            <a:r>
              <a:rPr lang="ar-LB" sz="1800" u="none" baseline="0" dirty="0">
                <a:effectLst/>
                <a:latin typeface="Adobe Arabic" panose="02040503050201020203" pitchFamily="18" charset="-78"/>
                <a:ea typeface="Calibri" panose="020F0502020204030204" pitchFamily="34" charset="0"/>
                <a:cs typeface="Adobe Arabic" panose="02040503050201020203" pitchFamily="18" charset="-78"/>
              </a:rPr>
              <a:t> </a:t>
            </a:r>
            <a:endParaRPr lang="ar-LB" sz="1200" b="1" u="none" dirty="0">
              <a:latin typeface="Adobe Arabic" panose="02040503050201020203" pitchFamily="18" charset="-78"/>
              <a:cs typeface="Adobe Arabic" panose="02040503050201020203" pitchFamily="18" charset="-78"/>
            </a:endParaRPr>
          </a:p>
          <a:p>
            <a:pPr marL="0" indent="0" algn="r" rtl="1">
              <a:buFont typeface="Arial" panose="020B0604020202020204" pitchFamily="34" charset="0"/>
              <a:buNone/>
            </a:pPr>
            <a:r>
              <a:rPr lang="ar-LB" sz="1200" b="1" dirty="0">
                <a:latin typeface="Adobe Arabic" panose="02040503050201020203" pitchFamily="18" charset="-78"/>
                <a:cs typeface="Adobe Arabic" panose="02040503050201020203" pitchFamily="18" charset="-78"/>
              </a:rPr>
              <a:t>أهداف القراءة: </a:t>
            </a:r>
          </a:p>
          <a:p>
            <a:pPr algn="r" rtl="1" hangingPunct="0"/>
            <a:r>
              <a:rPr lang="ar-LB" sz="1200" b="1" dirty="0">
                <a:solidFill>
                  <a:srgbClr val="FF0000"/>
                </a:solidFill>
                <a:latin typeface="Adobe Arabic" panose="02040503050201020203" pitchFamily="18" charset="-78"/>
                <a:cs typeface="Adobe Arabic" panose="02040503050201020203" pitchFamily="18" charset="-78"/>
              </a:rPr>
              <a:t>أ.  </a:t>
            </a:r>
            <a:r>
              <a:rPr lang="ar-SA" sz="1200" b="1" dirty="0">
                <a:solidFill>
                  <a:srgbClr val="FF0000"/>
                </a:solidFill>
                <a:latin typeface="Adobe Arabic" panose="02040503050201020203" pitchFamily="18" charset="-78"/>
                <a:cs typeface="Adobe Arabic" panose="02040503050201020203" pitchFamily="18" charset="-78"/>
              </a:rPr>
              <a:t>المعجم الل</a:t>
            </a:r>
            <a:r>
              <a:rPr lang="ar-LB" sz="1200" b="1" dirty="0">
                <a:solidFill>
                  <a:srgbClr val="FF0000"/>
                </a:solidFill>
                <a:latin typeface="Adobe Arabic" panose="02040503050201020203" pitchFamily="18" charset="-78"/>
                <a:cs typeface="Adobe Arabic" panose="02040503050201020203" pitchFamily="18" charset="-78"/>
              </a:rPr>
              <a:t>ّ</a:t>
            </a:r>
            <a:r>
              <a:rPr lang="ar-SA" sz="1200" b="1" dirty="0">
                <a:solidFill>
                  <a:srgbClr val="FF0000"/>
                </a:solidFill>
                <a:latin typeface="Adobe Arabic" panose="02040503050201020203" pitchFamily="18" charset="-78"/>
                <a:cs typeface="Adobe Arabic" panose="02040503050201020203" pitchFamily="18" charset="-78"/>
              </a:rPr>
              <a:t>غوي</a:t>
            </a:r>
            <a:r>
              <a:rPr lang="ar-LB" sz="1200" b="1" dirty="0">
                <a:solidFill>
                  <a:srgbClr val="FF0000"/>
                </a:solidFill>
                <a:latin typeface="Adobe Arabic" panose="02040503050201020203" pitchFamily="18" charset="-78"/>
                <a:cs typeface="Adobe Arabic" panose="02040503050201020203" pitchFamily="18" charset="-78"/>
              </a:rPr>
              <a:t>ّ</a:t>
            </a:r>
            <a:endParaRPr lang="en-US" sz="1200" b="1" dirty="0">
              <a:solidFill>
                <a:srgbClr val="FF0000"/>
              </a:solidFill>
              <a:latin typeface="Adobe Arabic" panose="02040503050201020203" pitchFamily="18" charset="-78"/>
              <a:cs typeface="Adobe Arabic" panose="02040503050201020203" pitchFamily="18" charset="-78"/>
            </a:endParaRPr>
          </a:p>
          <a:p>
            <a:pPr marL="342900" indent="-342900" algn="r" rtl="1" hangingPunct="0">
              <a:buClr>
                <a:srgbClr val="4472C4">
                  <a:lumMod val="75000"/>
                </a:srgbClr>
              </a:buClr>
              <a:buFont typeface="Arial" panose="020B0604020202020204" pitchFamily="34" charset="0"/>
              <a:buChar char="•"/>
            </a:pPr>
            <a:r>
              <a:rPr lang="ar-SA" sz="1200" dirty="0">
                <a:solidFill>
                  <a:prstClr val="black">
                    <a:lumMod val="65000"/>
                    <a:lumOff val="35000"/>
                  </a:prstClr>
                </a:solidFill>
                <a:latin typeface="Adobe Arabic" panose="02040503050201020203" pitchFamily="18" charset="-78"/>
                <a:cs typeface="Adobe Arabic" panose="02040503050201020203" pitchFamily="18" charset="-78"/>
              </a:rPr>
              <a:t>يُغني مخزونَهُ اللّغويّ من مفردات وتراكيب لتوظيفها في الكلام فهمًا وأداءً.</a:t>
            </a:r>
          </a:p>
          <a:p>
            <a:pPr marL="342900" indent="-342900" algn="r" rtl="1" hangingPunct="0">
              <a:buClr>
                <a:srgbClr val="4472C4">
                  <a:lumMod val="75000"/>
                </a:srgbClr>
              </a:buClr>
              <a:buFont typeface="Arial" panose="020B0604020202020204" pitchFamily="34" charset="0"/>
              <a:buChar char="•"/>
            </a:pPr>
            <a:r>
              <a:rPr lang="ar-SA" sz="1200" dirty="0">
                <a:solidFill>
                  <a:prstClr val="black">
                    <a:lumMod val="65000"/>
                    <a:lumOff val="35000"/>
                  </a:prstClr>
                </a:solidFill>
                <a:latin typeface="Adobe Arabic" panose="02040503050201020203" pitchFamily="18" charset="-78"/>
                <a:cs typeface="Adobe Arabic" panose="02040503050201020203" pitchFamily="18" charset="-78"/>
              </a:rPr>
              <a:t>يُحدِّد الكلمات المترادفة والكلمات المتضادّة. </a:t>
            </a:r>
          </a:p>
          <a:p>
            <a:pPr algn="r" rtl="1">
              <a:buClr>
                <a:schemeClr val="accent1">
                  <a:lumMod val="50000"/>
                </a:schemeClr>
              </a:buClr>
              <a:buSzPct val="90000"/>
            </a:pPr>
            <a:r>
              <a:rPr lang="ar-LB" sz="1200" b="1" dirty="0">
                <a:solidFill>
                  <a:srgbClr val="FF0000"/>
                </a:solidFill>
                <a:latin typeface="Adobe Arabic" panose="02040503050201020203" pitchFamily="18" charset="-78"/>
                <a:cs typeface="Adobe Arabic" panose="02040503050201020203" pitchFamily="18" charset="-78"/>
              </a:rPr>
              <a:t>ب. الفهم القرائيّ </a:t>
            </a:r>
          </a:p>
          <a:p>
            <a:pPr marL="342900" indent="-342900" algn="r" rtl="1">
              <a:buClr>
                <a:srgbClr val="4472C4">
                  <a:lumMod val="75000"/>
                </a:srgbClr>
              </a:buClr>
              <a:buSzPct val="90000"/>
              <a:buFont typeface="Arial" panose="020B0604020202020204" pitchFamily="34" charset="0"/>
              <a:buChar char="•"/>
            </a:pPr>
            <a:r>
              <a:rPr lang="ar-LB" sz="1200" dirty="0">
                <a:solidFill>
                  <a:prstClr val="black">
                    <a:lumMod val="65000"/>
                    <a:lumOff val="35000"/>
                  </a:prstClr>
                </a:solidFill>
                <a:latin typeface="Adobe Arabic" panose="02040503050201020203" pitchFamily="18" charset="-78"/>
                <a:cs typeface="Adobe Arabic" panose="02040503050201020203" pitchFamily="18" charset="-78"/>
              </a:rPr>
              <a:t>يُفهَم النّصُّ فهمًا مجملًا ثمّ مفصَّلًا.</a:t>
            </a:r>
          </a:p>
          <a:p>
            <a:pPr algn="r" rtl="1" hangingPunct="0">
              <a:buClr>
                <a:schemeClr val="accent5">
                  <a:lumMod val="75000"/>
                </a:schemeClr>
              </a:buClr>
              <a:buSzPct val="90000"/>
            </a:pPr>
            <a:r>
              <a:rPr lang="ar-LB" sz="1200" b="1" dirty="0">
                <a:solidFill>
                  <a:srgbClr val="FF0000"/>
                </a:solidFill>
                <a:latin typeface="Adobe Arabic" panose="02040503050201020203" pitchFamily="18" charset="-78"/>
                <a:cs typeface="Adobe Arabic" panose="02040503050201020203" pitchFamily="18" charset="-78"/>
              </a:rPr>
              <a:t>ج.</a:t>
            </a:r>
            <a:r>
              <a:rPr lang="ar-LB" sz="1200" b="1" baseline="0" dirty="0">
                <a:solidFill>
                  <a:srgbClr val="FF0000"/>
                </a:solidFill>
                <a:latin typeface="Adobe Arabic" panose="02040503050201020203" pitchFamily="18" charset="-78"/>
                <a:cs typeface="Adobe Arabic" panose="02040503050201020203" pitchFamily="18" charset="-78"/>
              </a:rPr>
              <a:t> </a:t>
            </a:r>
            <a:r>
              <a:rPr lang="ar-SA" sz="1200" b="1" dirty="0">
                <a:solidFill>
                  <a:srgbClr val="FF0000"/>
                </a:solidFill>
                <a:latin typeface="Adobe Arabic" panose="02040503050201020203" pitchFamily="18" charset="-78"/>
                <a:cs typeface="Adobe Arabic" panose="02040503050201020203" pitchFamily="18" charset="-78"/>
              </a:rPr>
              <a:t>الوعي الفونولوجي</a:t>
            </a:r>
            <a:endParaRPr lang="en-US" sz="1200" b="1" dirty="0">
              <a:solidFill>
                <a:srgbClr val="FF0000"/>
              </a:solidFill>
              <a:latin typeface="Adobe Arabic" panose="02040503050201020203" pitchFamily="18" charset="-78"/>
              <a:cs typeface="Adobe Arabic" panose="02040503050201020203" pitchFamily="18" charset="-78"/>
            </a:endParaRPr>
          </a:p>
          <a:p>
            <a:pPr marL="342900" indent="-342900" algn="r" rtl="1" hangingPunct="0">
              <a:buClr>
                <a:srgbClr val="4472C4">
                  <a:lumMod val="75000"/>
                </a:srgbClr>
              </a:buClr>
              <a:buSzPct val="90000"/>
              <a:buFont typeface="Arial" panose="020B0604020202020204" pitchFamily="34" charset="0"/>
              <a:buChar char="•"/>
            </a:pPr>
            <a:r>
              <a:rPr lang="ar-SA" sz="1200" dirty="0">
                <a:solidFill>
                  <a:prstClr val="black">
                    <a:lumMod val="65000"/>
                    <a:lumOff val="35000"/>
                  </a:prstClr>
                </a:solidFill>
                <a:latin typeface="Adobe Arabic" panose="02040503050201020203" pitchFamily="18" charset="-78"/>
                <a:cs typeface="Adobe Arabic" panose="02040503050201020203" pitchFamily="18" charset="-78"/>
              </a:rPr>
              <a:t>يُميّز سمعيًّا الحروف وأصواتها الطّويلة والقصيرة، في أوّل الكلمة ووسطها وآخرها، منفصلة ومتّصلة.</a:t>
            </a:r>
            <a:endParaRPr lang="en-US" sz="1200" b="1" dirty="0">
              <a:solidFill>
                <a:srgbClr val="FF0000"/>
              </a:solidFill>
              <a:latin typeface="Adobe Arabic" panose="02040503050201020203" pitchFamily="18" charset="-78"/>
              <a:cs typeface="Adobe Arabic" panose="02040503050201020203" pitchFamily="18" charset="-78"/>
            </a:endParaRPr>
          </a:p>
          <a:p>
            <a:pPr algn="r" rtl="1">
              <a:buClr>
                <a:schemeClr val="accent1">
                  <a:lumMod val="50000"/>
                </a:schemeClr>
              </a:buClr>
              <a:buSzPct val="90000"/>
            </a:pPr>
            <a:r>
              <a:rPr lang="ar-LB" sz="1200" b="1" dirty="0">
                <a:solidFill>
                  <a:srgbClr val="FF0000"/>
                </a:solidFill>
                <a:latin typeface="Adobe Arabic" panose="02040503050201020203" pitchFamily="18" charset="-78"/>
                <a:cs typeface="Adobe Arabic" panose="02040503050201020203" pitchFamily="18" charset="-78"/>
              </a:rPr>
              <a:t>د. الصّوتيّات</a:t>
            </a:r>
            <a:endParaRPr lang="en-US" sz="1200" b="1" dirty="0">
              <a:solidFill>
                <a:srgbClr val="FF0000"/>
              </a:solidFill>
              <a:latin typeface="Adobe Arabic" panose="02040503050201020203" pitchFamily="18" charset="-78"/>
              <a:cs typeface="Adobe Arabic" panose="02040503050201020203" pitchFamily="18" charset="-78"/>
            </a:endParaRPr>
          </a:p>
          <a:p>
            <a:pPr marL="342900" indent="-342900" algn="r" rtl="1">
              <a:buClr>
                <a:srgbClr val="4472C4">
                  <a:lumMod val="75000"/>
                </a:srgbClr>
              </a:buClr>
              <a:buSzPct val="90000"/>
              <a:buFont typeface="Arial" panose="020B0604020202020204" pitchFamily="34" charset="0"/>
              <a:buChar char="•"/>
            </a:pPr>
            <a:r>
              <a:rPr lang="ar-LB" sz="1200" dirty="0">
                <a:solidFill>
                  <a:prstClr val="black">
                    <a:lumMod val="65000"/>
                    <a:lumOff val="35000"/>
                  </a:prstClr>
                </a:solidFill>
                <a:latin typeface="Adobe Arabic" panose="02040503050201020203" pitchFamily="18" charset="-78"/>
                <a:cs typeface="Adobe Arabic" panose="02040503050201020203" pitchFamily="18" charset="-78"/>
              </a:rPr>
              <a:t>يُميِّز الحروفَ وصُورَها (رسمها أو كتابتها) وأصواتها الطّويلة والقصيرة، في أوّل الكلمة ووسطها وآخرها، منفصلة ومتّصلة.</a:t>
            </a:r>
          </a:p>
          <a:p>
            <a:pPr marL="342900" indent="-342900" algn="r" rtl="1">
              <a:buClr>
                <a:srgbClr val="4472C4">
                  <a:lumMod val="75000"/>
                </a:srgbClr>
              </a:buClr>
              <a:buSzPct val="90000"/>
              <a:buFont typeface="Arial" panose="020B0604020202020204" pitchFamily="34" charset="0"/>
              <a:buChar char="•"/>
            </a:pPr>
            <a:endParaRPr lang="ar-LB" sz="1200" dirty="0">
              <a:solidFill>
                <a:prstClr val="black">
                  <a:lumMod val="65000"/>
                  <a:lumOff val="35000"/>
                </a:prstClr>
              </a:solidFill>
              <a:latin typeface="Adobe Arabic" panose="02040503050201020203" pitchFamily="18" charset="-78"/>
              <a:cs typeface="Adobe Arabic" panose="02040503050201020203" pitchFamily="18" charset="-78"/>
            </a:endParaRPr>
          </a:p>
          <a:p>
            <a:pPr algn="r" rtl="1">
              <a:lnSpc>
                <a:spcPts val="3360"/>
              </a:lnSpc>
              <a:buClr>
                <a:schemeClr val="accent5">
                  <a:lumMod val="75000"/>
                </a:schemeClr>
              </a:buClr>
              <a:buSzPct val="90000"/>
            </a:pPr>
            <a:r>
              <a:rPr lang="ar-LB" sz="1200" b="1" dirty="0">
                <a:solidFill>
                  <a:srgbClr val="FF0000"/>
                </a:solidFill>
                <a:latin typeface="Adobe Arabic" panose="02040503050201020203" pitchFamily="18" charset="-78"/>
                <a:cs typeface="Adobe Arabic" panose="02040503050201020203" pitchFamily="18" charset="-78"/>
              </a:rPr>
              <a:t>هـ. الطلاقة</a:t>
            </a:r>
            <a:r>
              <a:rPr lang="en-US" sz="1200" b="1" dirty="0">
                <a:solidFill>
                  <a:srgbClr val="FF0000"/>
                </a:solidFill>
                <a:latin typeface="Adobe Arabic" panose="02040503050201020203" pitchFamily="18" charset="-78"/>
                <a:cs typeface="Adobe Arabic" panose="02040503050201020203" pitchFamily="18" charset="-78"/>
              </a:rPr>
              <a:t> </a:t>
            </a:r>
            <a:r>
              <a:rPr lang="ar-LB" sz="1200" b="1" dirty="0">
                <a:solidFill>
                  <a:srgbClr val="FF0000"/>
                </a:solidFill>
                <a:latin typeface="Adobe Arabic" panose="02040503050201020203" pitchFamily="18" charset="-78"/>
                <a:cs typeface="Adobe Arabic" panose="02040503050201020203" pitchFamily="18" charset="-78"/>
              </a:rPr>
              <a:t> في القراءة</a:t>
            </a:r>
            <a:endParaRPr lang="en-US" sz="1200" b="1" dirty="0">
              <a:solidFill>
                <a:srgbClr val="FF0000"/>
              </a:solidFill>
              <a:latin typeface="Adobe Arabic" panose="02040503050201020203" pitchFamily="18" charset="-78"/>
              <a:cs typeface="Adobe Arabic" panose="02040503050201020203" pitchFamily="18" charset="-78"/>
            </a:endParaRPr>
          </a:p>
          <a:p>
            <a:pPr marL="342900" indent="-342900" algn="r" rtl="1">
              <a:buClr>
                <a:srgbClr val="4472C4">
                  <a:lumMod val="75000"/>
                </a:srgbClr>
              </a:buClr>
              <a:buSzPct val="90000"/>
              <a:buFont typeface="Arial" panose="020B0604020202020204" pitchFamily="34" charset="0"/>
              <a:buChar char="•"/>
            </a:pPr>
            <a:r>
              <a:rPr lang="ar-SA" sz="1200" dirty="0">
                <a:solidFill>
                  <a:prstClr val="black">
                    <a:lumMod val="65000"/>
                    <a:lumOff val="35000"/>
                  </a:prstClr>
                </a:solidFill>
                <a:latin typeface="Adobe Arabic" panose="02040503050201020203" pitchFamily="18" charset="-78"/>
                <a:cs typeface="Adobe Arabic" panose="02040503050201020203" pitchFamily="18" charset="-78"/>
              </a:rPr>
              <a:t>يتعرّف كلمات جديدة</a:t>
            </a:r>
            <a:r>
              <a:rPr lang="ar-LB" sz="1200" dirty="0">
                <a:solidFill>
                  <a:prstClr val="black">
                    <a:lumMod val="65000"/>
                    <a:lumOff val="35000"/>
                  </a:prstClr>
                </a:solidFill>
                <a:latin typeface="Adobe Arabic" panose="02040503050201020203" pitchFamily="18" charset="-78"/>
                <a:cs typeface="Adobe Arabic" panose="02040503050201020203" pitchFamily="18" charset="-78"/>
              </a:rPr>
              <a:t> بطريقة كلية.</a:t>
            </a:r>
            <a:endParaRPr lang="en-US" sz="1200" dirty="0">
              <a:solidFill>
                <a:prstClr val="black">
                  <a:lumMod val="65000"/>
                  <a:lumOff val="35000"/>
                </a:prstClr>
              </a:solidFill>
              <a:latin typeface="Adobe Arabic" panose="02040503050201020203" pitchFamily="18" charset="-78"/>
              <a:cs typeface="Adobe Arabic" panose="02040503050201020203" pitchFamily="18" charset="-78"/>
            </a:endParaRPr>
          </a:p>
          <a:p>
            <a:pPr marL="342900" indent="-342900" algn="r" rtl="1">
              <a:buClr>
                <a:srgbClr val="4472C4">
                  <a:lumMod val="75000"/>
                </a:srgbClr>
              </a:buClr>
              <a:buSzPct val="90000"/>
              <a:buFont typeface="Arial" panose="020B0604020202020204" pitchFamily="34" charset="0"/>
              <a:buChar char="•"/>
            </a:pPr>
            <a:r>
              <a:rPr lang="ar-LB" sz="1200" dirty="0">
                <a:solidFill>
                  <a:prstClr val="black">
                    <a:lumMod val="65000"/>
                    <a:lumOff val="35000"/>
                  </a:prstClr>
                </a:solidFill>
                <a:latin typeface="Adobe Arabic" panose="02040503050201020203" pitchFamily="18" charset="-78"/>
                <a:cs typeface="Adobe Arabic" panose="02040503050201020203" pitchFamily="18" charset="-78"/>
              </a:rPr>
              <a:t>يتعرف كيفية </a:t>
            </a:r>
            <a:r>
              <a:rPr lang="ar-SA" sz="1200" dirty="0">
                <a:solidFill>
                  <a:prstClr val="black">
                    <a:lumMod val="65000"/>
                    <a:lumOff val="35000"/>
                  </a:prstClr>
                </a:solidFill>
                <a:latin typeface="Adobe Arabic" panose="02040503050201020203" pitchFamily="18" charset="-78"/>
                <a:cs typeface="Adobe Arabic" panose="02040503050201020203" pitchFamily="18" charset="-78"/>
              </a:rPr>
              <a:t>دخول </a:t>
            </a:r>
            <a:r>
              <a:rPr lang="ar-LB" sz="1200" dirty="0">
                <a:solidFill>
                  <a:prstClr val="black">
                    <a:lumMod val="65000"/>
                    <a:lumOff val="35000"/>
                  </a:prstClr>
                </a:solidFill>
                <a:latin typeface="Adobe Arabic" panose="02040503050201020203" pitchFamily="18" charset="-78"/>
                <a:cs typeface="Adobe Arabic" panose="02040503050201020203" pitchFamily="18" charset="-78"/>
              </a:rPr>
              <a:t>"</a:t>
            </a:r>
            <a:r>
              <a:rPr lang="ar-SA" sz="1200" dirty="0">
                <a:solidFill>
                  <a:prstClr val="black">
                    <a:lumMod val="65000"/>
                    <a:lumOff val="35000"/>
                  </a:prstClr>
                </a:solidFill>
                <a:latin typeface="Adobe Arabic" panose="02040503050201020203" pitchFamily="18" charset="-78"/>
                <a:cs typeface="Adobe Arabic" panose="02040503050201020203" pitchFamily="18" charset="-78"/>
              </a:rPr>
              <a:t>أل</a:t>
            </a:r>
            <a:r>
              <a:rPr lang="ar-LB" sz="1200" dirty="0">
                <a:solidFill>
                  <a:prstClr val="black">
                    <a:lumMod val="65000"/>
                    <a:lumOff val="35000"/>
                  </a:prstClr>
                </a:solidFill>
                <a:latin typeface="Adobe Arabic" panose="02040503050201020203" pitchFamily="18" charset="-78"/>
                <a:cs typeface="Adobe Arabic" panose="02040503050201020203" pitchFamily="18" charset="-78"/>
              </a:rPr>
              <a:t>" التعريف</a:t>
            </a:r>
            <a:r>
              <a:rPr lang="ar-SA" sz="1200" dirty="0">
                <a:solidFill>
                  <a:prstClr val="black">
                    <a:lumMod val="65000"/>
                    <a:lumOff val="35000"/>
                  </a:prstClr>
                </a:solidFill>
                <a:latin typeface="Adobe Arabic" panose="02040503050201020203" pitchFamily="18" charset="-78"/>
                <a:cs typeface="Adobe Arabic" panose="02040503050201020203" pitchFamily="18" charset="-78"/>
              </a:rPr>
              <a:t> على الحرف الش</a:t>
            </a:r>
            <a:r>
              <a:rPr lang="ar-LB" sz="1200" dirty="0">
                <a:solidFill>
                  <a:prstClr val="black">
                    <a:lumMod val="65000"/>
                    <a:lumOff val="35000"/>
                  </a:prstClr>
                </a:solidFill>
                <a:latin typeface="Adobe Arabic" panose="02040503050201020203" pitchFamily="18" charset="-78"/>
                <a:cs typeface="Adobe Arabic" panose="02040503050201020203" pitchFamily="18" charset="-78"/>
              </a:rPr>
              <a:t>ّ</a:t>
            </a:r>
            <a:r>
              <a:rPr lang="ar-SA" sz="1200" dirty="0">
                <a:solidFill>
                  <a:prstClr val="black">
                    <a:lumMod val="65000"/>
                    <a:lumOff val="35000"/>
                  </a:prstClr>
                </a:solidFill>
                <a:latin typeface="Adobe Arabic" panose="02040503050201020203" pitchFamily="18" charset="-78"/>
                <a:cs typeface="Adobe Arabic" panose="02040503050201020203" pitchFamily="18" charset="-78"/>
              </a:rPr>
              <a:t>مسيّ أو القمريّ.</a:t>
            </a:r>
            <a:endParaRPr lang="ar-LB" sz="1200" b="1" dirty="0">
              <a:latin typeface="Adobe Arabic" panose="02040503050201020203" pitchFamily="18" charset="-78"/>
              <a:cs typeface="Adobe Arabic" panose="02040503050201020203" pitchFamily="18" charset="-78"/>
            </a:endParaRPr>
          </a:p>
          <a:p>
            <a:pPr marL="0" indent="0" algn="r" rtl="1">
              <a:buFont typeface="Arial" panose="020B0604020202020204" pitchFamily="34" charset="0"/>
              <a:buNone/>
            </a:pPr>
            <a:endParaRPr lang="ar-LB" sz="1200" b="1" dirty="0">
              <a:latin typeface="Adobe Arabic" panose="02040503050201020203" pitchFamily="18" charset="-78"/>
              <a:cs typeface="Adobe Arabic" panose="02040503050201020203" pitchFamily="18" charset="-78"/>
            </a:endParaRPr>
          </a:p>
          <a:p>
            <a:pPr marL="0" indent="0" algn="r" rtl="1">
              <a:buFont typeface="Arial" panose="020B0604020202020204" pitchFamily="34" charset="0"/>
              <a:buNone/>
            </a:pPr>
            <a:r>
              <a:rPr lang="ar-LB" sz="1200" b="1" dirty="0">
                <a:latin typeface="Adobe Arabic" panose="02040503050201020203" pitchFamily="18" charset="-78"/>
                <a:cs typeface="Adobe Arabic" panose="02040503050201020203" pitchFamily="18" charset="-78"/>
              </a:rPr>
              <a:t>- أهداف الإملاء: </a:t>
            </a:r>
          </a:p>
          <a:p>
            <a:pPr marL="171450" marR="0" lvl="0" indent="-171450" algn="r" defTabSz="914400" rtl="1" eaLnBrk="1" fontAlgn="auto" latinLnBrk="0" hangingPunct="1">
              <a:lnSpc>
                <a:spcPct val="100000"/>
              </a:lnSpc>
              <a:spcBef>
                <a:spcPts val="0"/>
              </a:spcBef>
              <a:spcAft>
                <a:spcPts val="0"/>
              </a:spcAft>
              <a:buClrTx/>
              <a:buSzTx/>
              <a:buFontTx/>
              <a:buChar char="-"/>
              <a:tabLst/>
              <a:defRPr/>
            </a:pPr>
            <a:r>
              <a:rPr lang="ar-LB" sz="1200" b="0" baseline="0" dirty="0">
                <a:latin typeface="Adobe Arabic" panose="02040503050201020203" pitchFamily="18" charset="-78"/>
                <a:cs typeface="Adobe Arabic" panose="02040503050201020203" pitchFamily="18" charset="-78"/>
              </a:rPr>
              <a:t>يُميِّز أصوات الحرف (حرف د). </a:t>
            </a:r>
          </a:p>
          <a:p>
            <a:pPr marL="171450" marR="0" lvl="0" indent="-171450" algn="r" defTabSz="914400" rtl="1" eaLnBrk="1" fontAlgn="auto" latinLnBrk="0" hangingPunct="1">
              <a:lnSpc>
                <a:spcPct val="100000"/>
              </a:lnSpc>
              <a:spcBef>
                <a:spcPts val="0"/>
              </a:spcBef>
              <a:spcAft>
                <a:spcPts val="0"/>
              </a:spcAft>
              <a:buClrTx/>
              <a:buSzTx/>
              <a:buFontTx/>
              <a:buChar char="-"/>
              <a:tabLst/>
              <a:defRPr/>
            </a:pPr>
            <a:r>
              <a:rPr lang="ar-LB" sz="1200" kern="1200" dirty="0">
                <a:solidFill>
                  <a:schemeClr val="tx1"/>
                </a:solidFill>
                <a:effectLst/>
                <a:latin typeface="Adobe Arabic" panose="02040503050201020203" pitchFamily="18" charset="-78"/>
                <a:ea typeface="+mn-ea"/>
                <a:cs typeface="Adobe Arabic" panose="02040503050201020203" pitchFamily="18" charset="-78"/>
              </a:rPr>
              <a:t>ي</a:t>
            </a:r>
            <a:r>
              <a:rPr lang="ar-SA" sz="1200" kern="1200" dirty="0">
                <a:solidFill>
                  <a:schemeClr val="tx1"/>
                </a:solidFill>
                <a:effectLst/>
                <a:latin typeface="Adobe Arabic" panose="02040503050201020203" pitchFamily="18" charset="-78"/>
                <a:ea typeface="+mn-ea"/>
                <a:cs typeface="Adobe Arabic" panose="02040503050201020203" pitchFamily="18" charset="-78"/>
              </a:rPr>
              <a:t>ربط صوت الحرف بص</a:t>
            </a:r>
            <a:r>
              <a:rPr lang="ar-LB" sz="1200" kern="1200" dirty="0">
                <a:solidFill>
                  <a:schemeClr val="tx1"/>
                </a:solidFill>
                <a:effectLst/>
                <a:latin typeface="Adobe Arabic" panose="02040503050201020203" pitchFamily="18" charset="-78"/>
                <a:ea typeface="+mn-ea"/>
                <a:cs typeface="Adobe Arabic" panose="02040503050201020203" pitchFamily="18" charset="-78"/>
              </a:rPr>
              <a:t>ُ</a:t>
            </a:r>
            <a:r>
              <a:rPr lang="ar-SA" sz="1200" kern="1200" dirty="0">
                <a:solidFill>
                  <a:schemeClr val="tx1"/>
                </a:solidFill>
                <a:effectLst/>
                <a:latin typeface="Adobe Arabic" panose="02040503050201020203" pitchFamily="18" charset="-78"/>
                <a:ea typeface="+mn-ea"/>
                <a:cs typeface="Adobe Arabic" panose="02040503050201020203" pitchFamily="18" charset="-78"/>
              </a:rPr>
              <a:t>و</a:t>
            </a:r>
            <a:r>
              <a:rPr lang="ar-LB" sz="1200" kern="1200" dirty="0">
                <a:solidFill>
                  <a:schemeClr val="tx1"/>
                </a:solidFill>
                <a:effectLst/>
                <a:latin typeface="Adobe Arabic" panose="02040503050201020203" pitchFamily="18" charset="-78"/>
                <a:ea typeface="+mn-ea"/>
                <a:cs typeface="Adobe Arabic" panose="02040503050201020203" pitchFamily="18" charset="-78"/>
              </a:rPr>
              <a:t>َ</a:t>
            </a:r>
            <a:r>
              <a:rPr lang="ar-SA" sz="1200" kern="1200" dirty="0">
                <a:solidFill>
                  <a:schemeClr val="tx1"/>
                </a:solidFill>
                <a:effectLst/>
                <a:latin typeface="Adobe Arabic" panose="02040503050201020203" pitchFamily="18" charset="-78"/>
                <a:ea typeface="+mn-ea"/>
                <a:cs typeface="Adobe Arabic" panose="02040503050201020203" pitchFamily="18" charset="-78"/>
              </a:rPr>
              <a:t>ر</a:t>
            </a:r>
            <a:r>
              <a:rPr lang="ar-LB" sz="1200" kern="1200" dirty="0">
                <a:solidFill>
                  <a:schemeClr val="tx1"/>
                </a:solidFill>
                <a:effectLst/>
                <a:latin typeface="Adobe Arabic" panose="02040503050201020203" pitchFamily="18" charset="-78"/>
                <a:ea typeface="+mn-ea"/>
                <a:cs typeface="Adobe Arabic" panose="02040503050201020203" pitchFamily="18" charset="-78"/>
              </a:rPr>
              <a:t>ِ</a:t>
            </a:r>
            <a:r>
              <a:rPr lang="ar-SA" sz="1200" kern="1200" dirty="0">
                <a:solidFill>
                  <a:schemeClr val="tx1"/>
                </a:solidFill>
                <a:effectLst/>
                <a:latin typeface="Adobe Arabic" panose="02040503050201020203" pitchFamily="18" charset="-78"/>
                <a:ea typeface="+mn-ea"/>
                <a:cs typeface="Adobe Arabic" panose="02040503050201020203" pitchFamily="18" charset="-78"/>
              </a:rPr>
              <a:t>ه المكتوبة لرسم هذه الص</a:t>
            </a:r>
            <a:r>
              <a:rPr lang="ar-LB" sz="1200" kern="1200" dirty="0">
                <a:solidFill>
                  <a:schemeClr val="tx1"/>
                </a:solidFill>
                <a:effectLst/>
                <a:latin typeface="Adobe Arabic" panose="02040503050201020203" pitchFamily="18" charset="-78"/>
                <a:ea typeface="+mn-ea"/>
                <a:cs typeface="Adobe Arabic" panose="02040503050201020203" pitchFamily="18" charset="-78"/>
              </a:rPr>
              <a:t>ُّ</a:t>
            </a:r>
            <a:r>
              <a:rPr lang="ar-SA" sz="1200" kern="1200" dirty="0">
                <a:solidFill>
                  <a:schemeClr val="tx1"/>
                </a:solidFill>
                <a:effectLst/>
                <a:latin typeface="Adobe Arabic" panose="02040503050201020203" pitchFamily="18" charset="-78"/>
                <a:ea typeface="+mn-ea"/>
                <a:cs typeface="Adobe Arabic" panose="02040503050201020203" pitchFamily="18" charset="-78"/>
              </a:rPr>
              <a:t>و</a:t>
            </a:r>
            <a:r>
              <a:rPr lang="ar-LB" sz="1200" kern="1200" dirty="0">
                <a:solidFill>
                  <a:schemeClr val="tx1"/>
                </a:solidFill>
                <a:effectLst/>
                <a:latin typeface="Adobe Arabic" panose="02040503050201020203" pitchFamily="18" charset="-78"/>
                <a:ea typeface="+mn-ea"/>
                <a:cs typeface="Adobe Arabic" panose="02040503050201020203" pitchFamily="18" charset="-78"/>
              </a:rPr>
              <a:t>َ</a:t>
            </a:r>
            <a:r>
              <a:rPr lang="ar-SA" sz="1200" kern="1200" dirty="0">
                <a:solidFill>
                  <a:schemeClr val="tx1"/>
                </a:solidFill>
                <a:effectLst/>
                <a:latin typeface="Adobe Arabic" panose="02040503050201020203" pitchFamily="18" charset="-78"/>
                <a:ea typeface="+mn-ea"/>
                <a:cs typeface="Adobe Arabic" panose="02040503050201020203" pitchFamily="18" charset="-78"/>
              </a:rPr>
              <a:t>ر رسمًا صحيحًا بحسب مواقعها في الكلمة.</a:t>
            </a:r>
            <a:endParaRPr lang="ar-LB" sz="1200" dirty="0">
              <a:latin typeface="Adobe Arabic" panose="02040503050201020203" pitchFamily="18" charset="-78"/>
              <a:cs typeface="Adobe Arabic" panose="02040503050201020203" pitchFamily="18" charset="-78"/>
            </a:endParaRPr>
          </a:p>
          <a:p>
            <a:pPr algn="r" rtl="1"/>
            <a:r>
              <a:rPr lang="ar-LB" sz="1200" b="1" dirty="0">
                <a:latin typeface="Adobe Arabic" panose="02040503050201020203" pitchFamily="18" charset="-78"/>
                <a:cs typeface="Adobe Arabic" panose="02040503050201020203" pitchFamily="18" charset="-78"/>
              </a:rPr>
              <a:t>- أهداف التعبير الكتابيّ: </a:t>
            </a:r>
          </a:p>
          <a:p>
            <a:pPr marL="342900" indent="-342900" algn="r" rtl="1">
              <a:buFont typeface="Arial" panose="020B0604020202020204" pitchFamily="34" charset="0"/>
              <a:buChar char="•"/>
            </a:pPr>
            <a:r>
              <a:rPr lang="ar-SA" sz="1200" kern="1200" dirty="0">
                <a:solidFill>
                  <a:schemeClr val="tx1"/>
                </a:solidFill>
                <a:effectLst/>
                <a:latin typeface="Adobe Arabic" panose="02040503050201020203" pitchFamily="18" charset="-78"/>
                <a:ea typeface="+mn-ea"/>
                <a:cs typeface="Adobe Arabic" panose="02040503050201020203" pitchFamily="18" charset="-78"/>
              </a:rPr>
              <a:t>المقارنة والملاحظة: (ملاحظة رسوم لاكتشاف الفوارق بينها </a:t>
            </a:r>
            <a:r>
              <a:rPr lang="ar-LB" sz="1200" kern="1200" dirty="0">
                <a:solidFill>
                  <a:schemeClr val="tx1"/>
                </a:solidFill>
                <a:effectLst/>
                <a:latin typeface="Adobe Arabic" panose="02040503050201020203" pitchFamily="18" charset="-78"/>
                <a:ea typeface="+mn-ea"/>
                <a:cs typeface="Adobe Arabic" panose="02040503050201020203" pitchFamily="18" charset="-78"/>
              </a:rPr>
              <a:t>أ</a:t>
            </a:r>
            <a:r>
              <a:rPr lang="ar-SA" sz="1200" kern="1200" dirty="0">
                <a:solidFill>
                  <a:schemeClr val="tx1"/>
                </a:solidFill>
                <a:effectLst/>
                <a:latin typeface="Adobe Arabic" panose="02040503050201020203" pitchFamily="18" charset="-78"/>
                <a:ea typeface="+mn-ea"/>
                <a:cs typeface="Adobe Arabic" panose="02040503050201020203" pitchFamily="18" charset="-78"/>
              </a:rPr>
              <a:t>و ل</a:t>
            </a:r>
            <a:r>
              <a:rPr lang="ar-LB" sz="1200" kern="1200" dirty="0">
                <a:solidFill>
                  <a:schemeClr val="tx1"/>
                </a:solidFill>
                <a:effectLst/>
                <a:latin typeface="Adobe Arabic" panose="02040503050201020203" pitchFamily="18" charset="-78"/>
                <a:ea typeface="+mn-ea"/>
                <a:cs typeface="Adobe Arabic" panose="02040503050201020203" pitchFamily="18" charset="-78"/>
              </a:rPr>
              <a:t>إ</a:t>
            </a:r>
            <a:r>
              <a:rPr lang="ar-SA" sz="1200" kern="1200" dirty="0">
                <a:solidFill>
                  <a:schemeClr val="tx1"/>
                </a:solidFill>
                <a:effectLst/>
                <a:latin typeface="Adobe Arabic" panose="02040503050201020203" pitchFamily="18" charset="-78"/>
                <a:ea typeface="+mn-ea"/>
                <a:cs typeface="Adobe Arabic" panose="02040503050201020203" pitchFamily="18" charset="-78"/>
              </a:rPr>
              <a:t>تمام نقص فيها: ي</a:t>
            </a:r>
            <a:r>
              <a:rPr lang="ar-LB" sz="1200" kern="1200" dirty="0">
                <a:solidFill>
                  <a:schemeClr val="tx1"/>
                </a:solidFill>
                <a:effectLst/>
                <a:latin typeface="Adobe Arabic" panose="02040503050201020203" pitchFamily="18" charset="-78"/>
                <a:ea typeface="+mn-ea"/>
                <a:cs typeface="Adobe Arabic" panose="02040503050201020203" pitchFamily="18" charset="-78"/>
              </a:rPr>
              <a:t>ُ</a:t>
            </a:r>
            <a:r>
              <a:rPr lang="ar-SA" sz="1200" kern="1200" dirty="0">
                <a:solidFill>
                  <a:schemeClr val="tx1"/>
                </a:solidFill>
                <a:effectLst/>
                <a:latin typeface="Adobe Arabic" panose="02040503050201020203" pitchFamily="18" charset="-78"/>
                <a:ea typeface="+mn-ea"/>
                <a:cs typeface="Adobe Arabic" panose="02040503050201020203" pitchFamily="18" charset="-78"/>
              </a:rPr>
              <a:t>كمل الرسم الناقص يحذف الزائد من رسم معي</a:t>
            </a:r>
            <a:r>
              <a:rPr lang="ar-LB" sz="1200" kern="1200" dirty="0">
                <a:solidFill>
                  <a:schemeClr val="tx1"/>
                </a:solidFill>
                <a:effectLst/>
                <a:latin typeface="Adobe Arabic" panose="02040503050201020203" pitchFamily="18" charset="-78"/>
                <a:ea typeface="+mn-ea"/>
                <a:cs typeface="Adobe Arabic" panose="02040503050201020203" pitchFamily="18" charset="-78"/>
              </a:rPr>
              <a:t>َّ</a:t>
            </a:r>
            <a:r>
              <a:rPr lang="ar-SA" sz="1200" kern="1200" dirty="0">
                <a:solidFill>
                  <a:schemeClr val="tx1"/>
                </a:solidFill>
                <a:effectLst/>
                <a:latin typeface="Adobe Arabic" panose="02040503050201020203" pitchFamily="18" charset="-78"/>
                <a:ea typeface="+mn-ea"/>
                <a:cs typeface="Adobe Arabic" panose="02040503050201020203" pitchFamily="18" charset="-78"/>
              </a:rPr>
              <a:t>ن</a:t>
            </a:r>
            <a:r>
              <a:rPr lang="ar-LB" sz="1200" kern="1200" dirty="0">
                <a:solidFill>
                  <a:schemeClr val="tx1"/>
                </a:solidFill>
                <a:effectLst/>
                <a:latin typeface="Adobe Arabic" panose="02040503050201020203" pitchFamily="18" charset="-78"/>
                <a:ea typeface="+mn-ea"/>
                <a:cs typeface="Adobe Arabic" panose="02040503050201020203" pitchFamily="18" charset="-78"/>
              </a:rPr>
              <a:t>،</a:t>
            </a:r>
            <a:r>
              <a:rPr lang="ar-SA" sz="1200" kern="1200" dirty="0">
                <a:solidFill>
                  <a:schemeClr val="tx1"/>
                </a:solidFill>
                <a:effectLst/>
                <a:latin typeface="Adobe Arabic" panose="02040503050201020203" pitchFamily="18" charset="-78"/>
                <a:ea typeface="+mn-ea"/>
                <a:cs typeface="Adobe Arabic" panose="02040503050201020203" pitchFamily="18" charset="-78"/>
              </a:rPr>
              <a:t> </a:t>
            </a:r>
            <a:r>
              <a:rPr lang="ar-LB" sz="1200" kern="1200" dirty="0">
                <a:solidFill>
                  <a:schemeClr val="tx1"/>
                </a:solidFill>
                <a:effectLst/>
                <a:latin typeface="Adobe Arabic" panose="02040503050201020203" pitchFamily="18" charset="-78"/>
                <a:ea typeface="+mn-ea"/>
                <a:cs typeface="Adobe Arabic" panose="02040503050201020203" pitchFamily="18" charset="-78"/>
              </a:rPr>
              <a:t>و</a:t>
            </a:r>
            <a:r>
              <a:rPr lang="ar-SA" sz="1200" kern="1200" dirty="0">
                <a:solidFill>
                  <a:schemeClr val="tx1"/>
                </a:solidFill>
                <a:effectLst/>
                <a:latin typeface="Adobe Arabic" panose="02040503050201020203" pitchFamily="18" charset="-78"/>
                <a:ea typeface="+mn-ea"/>
                <a:cs typeface="Adobe Arabic" panose="02040503050201020203" pitchFamily="18" charset="-78"/>
              </a:rPr>
              <a:t>ي</a:t>
            </a:r>
            <a:r>
              <a:rPr lang="ar-LB" sz="1200" kern="1200" dirty="0">
                <a:solidFill>
                  <a:schemeClr val="tx1"/>
                </a:solidFill>
                <a:effectLst/>
                <a:latin typeface="Adobe Arabic" panose="02040503050201020203" pitchFamily="18" charset="-78"/>
                <a:ea typeface="+mn-ea"/>
                <a:cs typeface="Adobe Arabic" panose="02040503050201020203" pitchFamily="18" charset="-78"/>
              </a:rPr>
              <a:t>ُ</a:t>
            </a:r>
            <a:r>
              <a:rPr lang="ar-SA" sz="1200" kern="1200" dirty="0">
                <a:solidFill>
                  <a:schemeClr val="tx1"/>
                </a:solidFill>
                <a:effectLst/>
                <a:latin typeface="Adobe Arabic" panose="02040503050201020203" pitchFamily="18" charset="-78"/>
                <a:ea typeface="+mn-ea"/>
                <a:cs typeface="Adobe Arabic" panose="02040503050201020203" pitchFamily="18" charset="-78"/>
              </a:rPr>
              <a:t>حد</a:t>
            </a:r>
            <a:r>
              <a:rPr lang="ar-LB" sz="1200" kern="1200" dirty="0">
                <a:solidFill>
                  <a:schemeClr val="tx1"/>
                </a:solidFill>
                <a:effectLst/>
                <a:latin typeface="Adobe Arabic" panose="02040503050201020203" pitchFamily="18" charset="-78"/>
                <a:ea typeface="+mn-ea"/>
                <a:cs typeface="Adobe Arabic" panose="02040503050201020203" pitchFamily="18" charset="-78"/>
              </a:rPr>
              <a:t>ِّ</a:t>
            </a:r>
            <a:r>
              <a:rPr lang="ar-SA" sz="1200" kern="1200" dirty="0">
                <a:solidFill>
                  <a:schemeClr val="tx1"/>
                </a:solidFill>
                <a:effectLst/>
                <a:latin typeface="Adobe Arabic" panose="02040503050201020203" pitchFamily="18" charset="-78"/>
                <a:ea typeface="+mn-ea"/>
                <a:cs typeface="Adobe Arabic" panose="02040503050201020203" pitchFamily="18" charset="-78"/>
              </a:rPr>
              <a:t>د </a:t>
            </a:r>
            <a:r>
              <a:rPr lang="ar-LB" sz="1200" kern="1200" dirty="0">
                <a:solidFill>
                  <a:schemeClr val="tx1"/>
                </a:solidFill>
                <a:effectLst/>
                <a:latin typeface="Adobe Arabic" panose="02040503050201020203" pitchFamily="18" charset="-78"/>
                <a:ea typeface="+mn-ea"/>
                <a:cs typeface="Adobe Arabic" panose="02040503050201020203" pitchFamily="18" charset="-78"/>
              </a:rPr>
              <a:t>أ</a:t>
            </a:r>
            <a:r>
              <a:rPr lang="ar-SA" sz="1200" kern="1200" dirty="0">
                <a:solidFill>
                  <a:schemeClr val="tx1"/>
                </a:solidFill>
                <a:effectLst/>
                <a:latin typeface="Adobe Arabic" panose="02040503050201020203" pitchFamily="18" charset="-78"/>
                <a:ea typeface="+mn-ea"/>
                <a:cs typeface="Adobe Arabic" panose="02040503050201020203" pitchFamily="18" charset="-78"/>
              </a:rPr>
              <a:t>جزاء جسم معي</a:t>
            </a:r>
            <a:r>
              <a:rPr lang="ar-LB" sz="1200" kern="1200" dirty="0">
                <a:solidFill>
                  <a:schemeClr val="tx1"/>
                </a:solidFill>
                <a:effectLst/>
                <a:latin typeface="Adobe Arabic" panose="02040503050201020203" pitchFamily="18" charset="-78"/>
                <a:ea typeface="+mn-ea"/>
                <a:cs typeface="Adobe Arabic" panose="02040503050201020203" pitchFamily="18" charset="-78"/>
              </a:rPr>
              <a:t>َّ</a:t>
            </a:r>
            <a:r>
              <a:rPr lang="ar-SA" sz="1200" kern="1200" dirty="0">
                <a:solidFill>
                  <a:schemeClr val="tx1"/>
                </a:solidFill>
                <a:effectLst/>
                <a:latin typeface="Adobe Arabic" panose="02040503050201020203" pitchFamily="18" charset="-78"/>
                <a:ea typeface="+mn-ea"/>
                <a:cs typeface="Adobe Arabic" panose="02040503050201020203" pitchFamily="18" charset="-78"/>
              </a:rPr>
              <a:t>ن...).</a:t>
            </a:r>
            <a:endParaRPr lang="en-US" dirty="0">
              <a:latin typeface="Adobe Arabic" panose="02040503050201020203" pitchFamily="18" charset="-78"/>
              <a:cs typeface="Adobe Arabic" panose="02040503050201020203" pitchFamily="18" charset="-78"/>
            </a:endParaRPr>
          </a:p>
          <a:p>
            <a:pPr algn="r" rtl="1"/>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67E13-77E3-49C1-AE2D-684752D4F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388870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a:p>
        </p:txBody>
      </p:sp>
      <p:sp>
        <p:nvSpPr>
          <p:cNvPr id="4" name="Slide Number Placeholder 3"/>
          <p:cNvSpPr>
            <a:spLocks noGrp="1"/>
          </p:cNvSpPr>
          <p:nvPr>
            <p:ph type="sldNum" sz="quarter" idx="10"/>
          </p:nvPr>
        </p:nvSpPr>
        <p:spPr/>
        <p:txBody>
          <a:bodyPr/>
          <a:lstStyle/>
          <a:p>
            <a:fld id="{D6EA0756-4184-4129-9573-976A65A526AA}" type="slidenum">
              <a:rPr lang="en-US" smtClean="0"/>
              <a:pPr/>
              <a:t>21</a:t>
            </a:fld>
            <a:endParaRPr lang="en-US"/>
          </a:p>
        </p:txBody>
      </p:sp>
    </p:spTree>
    <p:extLst>
      <p:ext uri="{BB962C8B-B14F-4D97-AF65-F5344CB8AC3E}">
        <p14:creationId xmlns:p14="http://schemas.microsoft.com/office/powerpoint/2010/main" val="25446814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r"/>
            <a:r>
              <a:rPr lang="en-US" dirty="0"/>
              <a:t>.</a:t>
            </a:r>
          </a:p>
          <a:p>
            <a:pPr algn="r" rtl="1"/>
            <a:r>
              <a:rPr lang="ar-LB" sz="1800" dirty="0">
                <a:latin typeface="Adobe Arabic" panose="02040503050201020203" pitchFamily="18" charset="-78"/>
                <a:cs typeface="Adobe Arabic" panose="02040503050201020203" pitchFamily="18" charset="-78"/>
              </a:rPr>
              <a:t>طابَ </a:t>
            </a:r>
            <a:r>
              <a:rPr lang="ar-LB" sz="1800" b="0" dirty="0">
                <a:latin typeface="Adobe Arabic" panose="02040503050201020203" pitchFamily="18" charset="-78"/>
                <a:cs typeface="Adobe Arabic" panose="02040503050201020203" pitchFamily="18" charset="-78"/>
              </a:rPr>
              <a:t>يَوْمُكُمْ أَعِزائي!</a:t>
            </a:r>
            <a:r>
              <a:rPr lang="en-US" sz="1800" b="0" dirty="0">
                <a:latin typeface="Adobe Arabic" panose="02040503050201020203" pitchFamily="18" charset="-78"/>
                <a:cs typeface="Adobe Arabic" panose="02040503050201020203" pitchFamily="18" charset="-78"/>
              </a:rPr>
              <a:t> </a:t>
            </a:r>
            <a:r>
              <a:rPr lang="ar-LB" sz="1800" b="0" dirty="0">
                <a:solidFill>
                  <a:schemeClr val="bg1"/>
                </a:solidFill>
                <a:latin typeface="Adobe Arabic" panose="02040503050201020203" pitchFamily="18" charset="-78"/>
                <a:cs typeface="Adobe Arabic" panose="02040503050201020203" pitchFamily="18" charset="-78"/>
              </a:rPr>
              <a:t>مرحبًا بِكُم في صَفِّ الإملاء. </a:t>
            </a:r>
            <a:endParaRPr lang="en-US" sz="1800" b="0" dirty="0">
              <a:solidFill>
                <a:schemeClr val="bg1"/>
              </a:solidFill>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67E13-77E3-49C1-AE2D-684752D4FE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05560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r>
              <a:rPr lang="en-US" b="1" dirty="0"/>
              <a:t>.</a:t>
            </a:r>
            <a:endParaRPr lang="ar-LB" b="1" dirty="0"/>
          </a:p>
          <a:p>
            <a:pPr marL="457200" marR="0" lvl="1" indent="0" algn="r" defTabSz="914400" rtl="1" eaLnBrk="1" fontAlgn="auto" latinLnBrk="0" hangingPunct="1">
              <a:lnSpc>
                <a:spcPct val="100000"/>
              </a:lnSpc>
              <a:spcBef>
                <a:spcPts val="0"/>
              </a:spcBef>
              <a:spcAft>
                <a:spcPts val="0"/>
              </a:spcAft>
              <a:buClrTx/>
              <a:buSzTx/>
              <a:buFont typeface="Wingdings" panose="05000000000000000000" pitchFamily="2" charset="2"/>
              <a:buNone/>
              <a:tabLst/>
              <a:defRPr/>
            </a:pPr>
            <a:r>
              <a:rPr lang="ar-LB" sz="1800" b="0" dirty="0">
                <a:solidFill>
                  <a:srgbClr val="7F6000"/>
                </a:solidFill>
                <a:effectLst/>
                <a:latin typeface="Calibri" panose="020F0502020204030204" pitchFamily="34" charset="0"/>
                <a:ea typeface="Calibri" panose="020F0502020204030204" pitchFamily="34" charset="0"/>
                <a:cs typeface="+mj-cs"/>
              </a:rPr>
              <a:t>دَرْسُ الْإِمْلاءِ لِلْيَوْمِ هُوَ كتابة </a:t>
            </a:r>
            <a:r>
              <a:rPr lang="ar-LB" sz="1800" b="0" dirty="0">
                <a:latin typeface="Adobe Arabic" panose="02040503050201020203" pitchFamily="18" charset="-78"/>
                <a:cs typeface="Adobe Arabic" panose="02040503050201020203" pitchFamily="18" charset="-78"/>
              </a:rPr>
              <a:t>الْحَرْفِ دال ( د) مَعْ أَحْرُفِ الْمَدِّ (ا – و – ي) في مُخْتَلَفِ مَواقِعِهِ في الْكَلِمَةِ بِشَكْلٍ صَحيحٍ. </a:t>
            </a:r>
            <a:endParaRPr lang="en-US" sz="1800" b="0" dirty="0">
              <a:latin typeface="Adobe Arabic" panose="02040503050201020203" pitchFamily="18" charset="-78"/>
              <a:cs typeface="Adobe Arabic" panose="02040503050201020203" pitchFamily="18" charset="-78"/>
            </a:endParaRPr>
          </a:p>
          <a:p>
            <a:pPr marL="457200" marR="0" lvl="1" indent="0" algn="r" rtl="1">
              <a:spcBef>
                <a:spcPts val="0"/>
              </a:spcBef>
              <a:spcAft>
                <a:spcPts val="0"/>
              </a:spcAft>
              <a:buFont typeface="Wingdings" panose="05000000000000000000" pitchFamily="2" charset="2"/>
              <a:buNone/>
            </a:pPr>
            <a:endParaRPr lang="ar-LB" sz="1400" b="0" dirty="0"/>
          </a:p>
        </p:txBody>
      </p:sp>
      <p:sp>
        <p:nvSpPr>
          <p:cNvPr id="4" name="Slide Number Placeholder 3"/>
          <p:cNvSpPr>
            <a:spLocks noGrp="1"/>
          </p:cNvSpPr>
          <p:nvPr>
            <p:ph type="sldNum" sz="quarter" idx="10"/>
          </p:nvPr>
        </p:nvSpPr>
        <p:spPr/>
        <p:txBody>
          <a:bodyPr/>
          <a:lstStyle/>
          <a:p>
            <a:fld id="{F2C467C1-6FB2-4A73-A497-41901D705B27}" type="slidenum">
              <a:rPr lang="en-US" smtClean="0"/>
              <a:pPr/>
              <a:t>23</a:t>
            </a:fld>
            <a:endParaRPr lang="en-US"/>
          </a:p>
        </p:txBody>
      </p:sp>
    </p:spTree>
    <p:extLst>
      <p:ext uri="{BB962C8B-B14F-4D97-AF65-F5344CB8AC3E}">
        <p14:creationId xmlns:p14="http://schemas.microsoft.com/office/powerpoint/2010/main" val="22408836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sz="1200" kern="1200" dirty="0">
                <a:solidFill>
                  <a:schemeClr val="tx1"/>
                </a:solidFill>
                <a:latin typeface="Adobe Arabic" panose="02040503050201020203" pitchFamily="18" charset="-78"/>
                <a:ea typeface="+mn-ea"/>
                <a:cs typeface="Adobe Arabic" panose="02040503050201020203" pitchFamily="18" charset="-78"/>
              </a:rPr>
              <a:t>هذه هي لوحة</a:t>
            </a:r>
            <a:r>
              <a:rPr lang="ar-LB" sz="1200" b="1" kern="1200" dirty="0">
                <a:solidFill>
                  <a:schemeClr val="tx1"/>
                </a:solidFill>
                <a:latin typeface="Adobe Arabic" panose="02040503050201020203" pitchFamily="18" charset="-78"/>
                <a:ea typeface="+mn-ea"/>
                <a:cs typeface="Adobe Arabic" panose="02040503050201020203" pitchFamily="18" charset="-78"/>
              </a:rPr>
              <a:t> حروف </a:t>
            </a:r>
            <a:r>
              <a:rPr lang="ar-LB" sz="1200" kern="1200" dirty="0">
                <a:solidFill>
                  <a:schemeClr val="tx1"/>
                </a:solidFill>
                <a:latin typeface="Adobe Arabic" panose="02040503050201020203" pitchFamily="18" charset="-78"/>
                <a:ea typeface="+mn-ea"/>
                <a:cs typeface="Adobe Arabic" panose="02040503050201020203" pitchFamily="18" charset="-78"/>
              </a:rPr>
              <a:t>الأبجديّة</a:t>
            </a:r>
            <a:r>
              <a:rPr lang="ar-LB" sz="1200" kern="1200" baseline="0" dirty="0">
                <a:solidFill>
                  <a:schemeClr val="tx1"/>
                </a:solidFill>
                <a:latin typeface="Adobe Arabic" panose="02040503050201020203" pitchFamily="18" charset="-78"/>
                <a:ea typeface="+mn-ea"/>
                <a:cs typeface="Adobe Arabic" panose="02040503050201020203" pitchFamily="18" charset="-78"/>
              </a:rPr>
              <a:t>، وعددها ثمانية وعشرون حرفًا.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tx1"/>
                </a:solidFill>
                <a:latin typeface="Adobe Arabic" panose="02040503050201020203" pitchFamily="18" charset="-78"/>
                <a:ea typeface="+mn-ea"/>
                <a:cs typeface="Adobe Arabic" panose="02040503050201020203" pitchFamily="18" charset="-78"/>
              </a:rPr>
              <a:t>الحرف دال ترتيبه الثامن بين الحروف الأبجدية.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484325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sz="1200" kern="1200" dirty="0">
              <a:solidFill>
                <a:schemeClr val="tx1"/>
              </a:solidFill>
              <a:latin typeface="+mn-lt"/>
              <a:ea typeface="+mn-ea"/>
              <a:cs typeface="+mn-cs"/>
            </a:endParaRPr>
          </a:p>
          <a:p>
            <a:pPr algn="r" rtl="1"/>
            <a:r>
              <a:rPr lang="ar-LB" sz="1200" kern="1200" dirty="0">
                <a:solidFill>
                  <a:schemeClr val="tx1"/>
                </a:solidFill>
                <a:latin typeface="Adobe Arabic" panose="02040503050201020203" pitchFamily="18" charset="-78"/>
                <a:ea typeface="+mn-ea"/>
                <a:cs typeface="Adobe Arabic" panose="02040503050201020203" pitchFamily="18" charset="-78"/>
              </a:rPr>
              <a:t>انتبهوا أعزّائي،</a:t>
            </a:r>
            <a:r>
              <a:rPr lang="ar-LB" sz="1200" kern="1200" baseline="0" dirty="0">
                <a:solidFill>
                  <a:schemeClr val="tx1"/>
                </a:solidFill>
                <a:latin typeface="Adobe Arabic" panose="02040503050201020203" pitchFamily="18" charset="-78"/>
                <a:ea typeface="+mn-ea"/>
                <a:cs typeface="Adobe Arabic" panose="02040503050201020203" pitchFamily="18" charset="-78"/>
              </a:rPr>
              <a:t> </a:t>
            </a:r>
            <a:r>
              <a:rPr lang="ar-LB" sz="1200" kern="1200" dirty="0">
                <a:solidFill>
                  <a:schemeClr val="tx1"/>
                </a:solidFill>
                <a:latin typeface="Adobe Arabic" panose="02040503050201020203" pitchFamily="18" charset="-78"/>
                <a:ea typeface="+mn-ea"/>
                <a:cs typeface="Adobe Arabic" panose="02040503050201020203" pitchFamily="18" charset="-78"/>
              </a:rPr>
              <a:t> </a:t>
            </a:r>
            <a:r>
              <a:rPr lang="ar-LB" sz="1200" kern="1200" baseline="0" dirty="0">
                <a:solidFill>
                  <a:schemeClr val="tx1"/>
                </a:solidFill>
                <a:latin typeface="Adobe Arabic" panose="02040503050201020203" pitchFamily="18" charset="-78"/>
                <a:ea typeface="+mn-ea"/>
                <a:cs typeface="Adobe Arabic" panose="02040503050201020203" pitchFamily="18" charset="-78"/>
              </a:rPr>
              <a:t>توجد ستة حروف منها نسمّيها الحروف المنفصلة، أي التي تنفصل عن الحرف الذي يأتي بعدها، وهي: </a:t>
            </a:r>
          </a:p>
          <a:p>
            <a:pPr algn="r" rtl="1"/>
            <a:r>
              <a:rPr lang="ar-LB" sz="1200" kern="1200" baseline="0" dirty="0">
                <a:solidFill>
                  <a:schemeClr val="tx1"/>
                </a:solidFill>
                <a:latin typeface="Adobe Arabic" panose="02040503050201020203" pitchFamily="18" charset="-78"/>
                <a:ea typeface="+mn-ea"/>
                <a:cs typeface="Adobe Arabic" panose="02040503050201020203" pitchFamily="18" charset="-78"/>
              </a:rPr>
              <a:t>ألف – أسد – أْ</a:t>
            </a:r>
          </a:p>
          <a:p>
            <a:pPr algn="r" rtl="1"/>
            <a:r>
              <a:rPr lang="ar-LB" sz="1200" kern="1200" baseline="0" dirty="0">
                <a:solidFill>
                  <a:schemeClr val="tx1"/>
                </a:solidFill>
                <a:latin typeface="Adobe Arabic" panose="02040503050201020203" pitchFamily="18" charset="-78"/>
                <a:ea typeface="+mn-ea"/>
                <a:cs typeface="Adobe Arabic" panose="02040503050201020203" pitchFamily="18" charset="-78"/>
              </a:rPr>
              <a:t>دال – ديك – دْ</a:t>
            </a:r>
          </a:p>
          <a:p>
            <a:pPr algn="r" rtl="1"/>
            <a:r>
              <a:rPr lang="ar-LB" sz="1200" kern="1200" baseline="0" dirty="0">
                <a:solidFill>
                  <a:schemeClr val="tx1"/>
                </a:solidFill>
                <a:latin typeface="Adobe Arabic" panose="02040503050201020203" pitchFamily="18" charset="-78"/>
                <a:ea typeface="+mn-ea"/>
                <a:cs typeface="Adobe Arabic" panose="02040503050201020203" pitchFamily="18" charset="-78"/>
              </a:rPr>
              <a:t>ذال – ذرة – ذْ</a:t>
            </a:r>
          </a:p>
          <a:p>
            <a:pPr algn="r" rtl="1"/>
            <a:r>
              <a:rPr lang="ar-LB" sz="1200" kern="1200" baseline="0" dirty="0">
                <a:solidFill>
                  <a:schemeClr val="tx1"/>
                </a:solidFill>
                <a:latin typeface="Adobe Arabic" panose="02040503050201020203" pitchFamily="18" charset="-78"/>
                <a:ea typeface="+mn-ea"/>
                <a:cs typeface="Adobe Arabic" panose="02040503050201020203" pitchFamily="18" charset="-78"/>
              </a:rPr>
              <a:t>راء – ريشة – رْ</a:t>
            </a:r>
          </a:p>
          <a:p>
            <a:pPr algn="r" rtl="1"/>
            <a:r>
              <a:rPr lang="ar-LB" sz="1200" kern="1200" baseline="0" dirty="0">
                <a:solidFill>
                  <a:schemeClr val="tx1"/>
                </a:solidFill>
                <a:latin typeface="Adobe Arabic" panose="02040503050201020203" pitchFamily="18" charset="-78"/>
                <a:ea typeface="+mn-ea"/>
                <a:cs typeface="Adobe Arabic" panose="02040503050201020203" pitchFamily="18" charset="-78"/>
              </a:rPr>
              <a:t>زاي – زرافة – زْ</a:t>
            </a:r>
          </a:p>
          <a:p>
            <a:pPr algn="r" rtl="1"/>
            <a:r>
              <a:rPr lang="ar-LB" sz="1200" kern="1200" baseline="0" dirty="0">
                <a:solidFill>
                  <a:schemeClr val="tx1"/>
                </a:solidFill>
                <a:latin typeface="Adobe Arabic" panose="02040503050201020203" pitchFamily="18" charset="-78"/>
                <a:ea typeface="+mn-ea"/>
                <a:cs typeface="Adobe Arabic" panose="02040503050201020203" pitchFamily="18" charset="-78"/>
              </a:rPr>
              <a:t>واو – ولد – وْ</a:t>
            </a:r>
          </a:p>
          <a:p>
            <a:pPr algn="r" rtl="1"/>
            <a:r>
              <a:rPr lang="ar-LB" sz="1200" kern="1200" baseline="0" dirty="0">
                <a:solidFill>
                  <a:schemeClr val="tx1"/>
                </a:solidFill>
                <a:latin typeface="Adobe Arabic" panose="02040503050201020203" pitchFamily="18" charset="-78"/>
                <a:ea typeface="+mn-ea"/>
                <a:cs typeface="Adobe Arabic" panose="02040503050201020203" pitchFamily="18" charset="-78"/>
              </a:rPr>
              <a:t>أما الحروف المتبقية فهي الحروف المتّصلة أي الّتي تتّصل بالحروف الّتي تأتي قبلها أو بعدها. </a:t>
            </a:r>
            <a:endParaRPr lang="en-US" sz="1200" kern="1200" dirty="0">
              <a:solidFill>
                <a:schemeClr val="tx1"/>
              </a:solidFill>
              <a:latin typeface="Adobe Arabic" panose="02040503050201020203" pitchFamily="18" charset="-78"/>
              <a:ea typeface="+mn-ea"/>
              <a:cs typeface="Adobe Arabic" panose="02040503050201020203" pitchFamily="18" charset="-78"/>
            </a:endParaRPr>
          </a:p>
          <a:p>
            <a:pPr algn="r" rtl="1"/>
            <a:r>
              <a:rPr lang="ar-LB" sz="1200" kern="1200" dirty="0">
                <a:solidFill>
                  <a:schemeClr val="tx1"/>
                </a:solidFill>
                <a:latin typeface="Adobe Arabic" panose="02040503050201020203" pitchFamily="18" charset="-78"/>
                <a:ea typeface="+mn-ea"/>
                <a:cs typeface="Adobe Arabic" panose="02040503050201020203" pitchFamily="18" charset="-78"/>
              </a:rPr>
              <a:t>وسنتعرّف أكثر</a:t>
            </a:r>
            <a:r>
              <a:rPr lang="ar-LB" sz="1200" kern="1200" baseline="0" dirty="0">
                <a:solidFill>
                  <a:schemeClr val="tx1"/>
                </a:solidFill>
                <a:latin typeface="Adobe Arabic" panose="02040503050201020203" pitchFamily="18" charset="-78"/>
                <a:ea typeface="+mn-ea"/>
                <a:cs typeface="Adobe Arabic" panose="02040503050201020203" pitchFamily="18" charset="-78"/>
              </a:rPr>
              <a:t> على الحروف المنفصلة والحروف  المتّصلة </a:t>
            </a:r>
            <a:r>
              <a:rPr lang="ar-LB" sz="1200" kern="1200" dirty="0">
                <a:solidFill>
                  <a:schemeClr val="tx1"/>
                </a:solidFill>
                <a:latin typeface="Adobe Arabic" panose="02040503050201020203" pitchFamily="18" charset="-78"/>
                <a:ea typeface="+mn-ea"/>
                <a:cs typeface="Adobe Arabic" panose="02040503050201020203" pitchFamily="18" charset="-78"/>
              </a:rPr>
              <a:t>خلال دروسنا المقبلة لأنّها ستساعدنا على كتابة</a:t>
            </a:r>
            <a:r>
              <a:rPr lang="ar-LB" sz="1200" kern="1200" baseline="0" dirty="0">
                <a:solidFill>
                  <a:schemeClr val="tx1"/>
                </a:solidFill>
                <a:latin typeface="Adobe Arabic" panose="02040503050201020203" pitchFamily="18" charset="-78"/>
                <a:ea typeface="+mn-ea"/>
                <a:cs typeface="Adobe Arabic" panose="02040503050201020203" pitchFamily="18" charset="-78"/>
              </a:rPr>
              <a:t> الحروف بالشّكل الصّحيح في مختلف مواقعها في الكلمة</a:t>
            </a:r>
            <a:r>
              <a:rPr lang="ar-LB" sz="1200" kern="1200" dirty="0">
                <a:solidFill>
                  <a:schemeClr val="tx1"/>
                </a:solidFill>
                <a:latin typeface="Adobe Arabic" panose="02040503050201020203" pitchFamily="18" charset="-78"/>
                <a:ea typeface="+mn-ea"/>
                <a:cs typeface="Adobe Arabic" panose="02040503050201020203" pitchFamily="18" charset="-78"/>
              </a:rPr>
              <a:t>. </a:t>
            </a:r>
            <a:endParaRPr lang="en-US" sz="1200" kern="1200" dirty="0">
              <a:solidFill>
                <a:schemeClr val="tx1"/>
              </a:solidFill>
              <a:latin typeface="Adobe Arabic" panose="02040503050201020203" pitchFamily="18" charset="-78"/>
              <a:ea typeface="+mn-ea"/>
              <a:cs typeface="Adobe Arabic" panose="02040503050201020203" pitchFamily="18" charset="-78"/>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33158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endParaRPr lang="en-US" dirty="0"/>
          </a:p>
          <a:p>
            <a:pPr algn="r">
              <a:defRPr/>
            </a:pPr>
            <a:r>
              <a:rPr lang="ar-LB" sz="1200" b="0" kern="1200" baseline="0" dirty="0">
                <a:solidFill>
                  <a:schemeClr val="bg2">
                    <a:lumMod val="50000"/>
                  </a:schemeClr>
                </a:solidFill>
                <a:latin typeface="+mn-lt"/>
                <a:ea typeface="+mn-ea"/>
                <a:cs typeface="Calibri"/>
              </a:rPr>
              <a:t>سَنَتَعَلَّمُ الْيَوْمَ: </a:t>
            </a:r>
            <a:r>
              <a:rPr lang="ar-LB" sz="1200" b="0" dirty="0">
                <a:solidFill>
                  <a:schemeClr val="bg2">
                    <a:lumMod val="50000"/>
                  </a:schemeClr>
                </a:solidFill>
                <a:cs typeface="Calibri"/>
              </a:rPr>
              <a:t>كِتابَةَ الحرف دال مع حروف المدّ ( ا و  ي)</a:t>
            </a:r>
            <a:r>
              <a:rPr lang="ar-LB" dirty="0">
                <a:solidFill>
                  <a:schemeClr val="bg2">
                    <a:lumMod val="50000"/>
                  </a:schemeClr>
                </a:solidFill>
                <a:cs typeface="Calibri"/>
              </a:rPr>
              <a:t> </a:t>
            </a:r>
            <a:r>
              <a:rPr lang="ar-LB" sz="1200" b="0" dirty="0">
                <a:solidFill>
                  <a:schemeClr val="bg2">
                    <a:lumMod val="50000"/>
                  </a:schemeClr>
                </a:solidFill>
                <a:cs typeface="Calibri"/>
              </a:rPr>
              <a:t> في </a:t>
            </a:r>
            <a:r>
              <a:rPr lang="ar-LB" dirty="0">
                <a:solidFill>
                  <a:schemeClr val="bg2">
                    <a:lumMod val="50000"/>
                  </a:schemeClr>
                </a:solidFill>
                <a:cs typeface="Calibri"/>
              </a:rPr>
              <a:t>مُخْتَلِفِ </a:t>
            </a:r>
            <a:r>
              <a:rPr lang="ar-LB" sz="1200" b="0" dirty="0">
                <a:solidFill>
                  <a:schemeClr val="bg2">
                    <a:lumMod val="50000"/>
                  </a:schemeClr>
                </a:solidFill>
                <a:cs typeface="Calibri"/>
              </a:rPr>
              <a:t>مَواقِعِه في الْكَلِمَةِ </a:t>
            </a:r>
            <a:r>
              <a:rPr lang="ar-LB" sz="1200" b="0" baseline="0" dirty="0">
                <a:solidFill>
                  <a:schemeClr val="tx1"/>
                </a:solidFill>
                <a:cs typeface="Calibri"/>
              </a:rPr>
              <a:t>أَيْ في </a:t>
            </a:r>
            <a:r>
              <a:rPr lang="ar-LB" sz="1200" b="0" kern="1200" baseline="0" dirty="0">
                <a:solidFill>
                  <a:schemeClr val="bg2">
                    <a:lumMod val="50000"/>
                  </a:schemeClr>
                </a:solidFill>
                <a:latin typeface="+mn-lt"/>
                <a:ea typeface="+mn-ea"/>
                <a:cs typeface="Calibri"/>
              </a:rPr>
              <a:t>أوّل الكلمة، وسطها وآخرها.</a:t>
            </a:r>
            <a:r>
              <a:rPr lang="ar-LB" dirty="0">
                <a:solidFill>
                  <a:schemeClr val="bg2">
                    <a:lumMod val="50000"/>
                  </a:schemeClr>
                </a:solidFill>
                <a:cs typeface="Calibri"/>
              </a:rPr>
              <a:t> </a:t>
            </a:r>
            <a:endParaRPr lang="ar-LB" sz="1200" b="0" kern="1200" baseline="0" dirty="0">
              <a:solidFill>
                <a:schemeClr val="bg2">
                  <a:lumMod val="50000"/>
                </a:schemeClr>
              </a:solidFill>
              <a:latin typeface="+mn-lt"/>
              <a:cs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mn-lt"/>
                <a:ea typeface="+mn-ea"/>
                <a:cs typeface="+mn-cs"/>
              </a:rPr>
              <a:t>مثال: </a:t>
            </a:r>
            <a:endParaRPr lang="ar-LB" sz="1200" u="sng" kern="1200" baseline="0" dirty="0">
              <a:solidFill>
                <a:schemeClr val="tx1"/>
              </a:solidFill>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tx1"/>
                </a:solidFill>
                <a:latin typeface="+mn-lt"/>
                <a:ea typeface="+mn-ea"/>
                <a:cs typeface="+mn-cs"/>
              </a:rPr>
              <a:t> دا – دائِرَةٌ</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tx1"/>
                </a:solidFill>
                <a:latin typeface="+mn-lt"/>
                <a:ea typeface="+mn-ea"/>
                <a:cs typeface="+mn-cs"/>
              </a:rPr>
              <a:t>دو – دولابٌ</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tx1"/>
                </a:solidFill>
                <a:latin typeface="+mn-lt"/>
                <a:ea typeface="+mn-ea"/>
                <a:cs typeface="+mn-cs"/>
              </a:rPr>
              <a:t>دي - ديكٌ</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C467C1-6FB2-4A73-A497-41901D705B2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687725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dirty="0">
                <a:latin typeface="Adobe Arabic" panose="02040503050201020203" pitchFamily="18" charset="-78"/>
                <a:cs typeface="Adobe Arabic" panose="02040503050201020203" pitchFamily="18" charset="-78"/>
              </a:rPr>
              <a:t>سنفكر معًا </a:t>
            </a:r>
            <a:r>
              <a:rPr lang="ar-LB" baseline="0" dirty="0">
                <a:latin typeface="Adobe Arabic" panose="02040503050201020203" pitchFamily="18" charset="-78"/>
                <a:cs typeface="Adobe Arabic" panose="02040503050201020203" pitchFamily="18" charset="-78"/>
              </a:rPr>
              <a:t> كيف </a:t>
            </a:r>
            <a:r>
              <a:rPr lang="ar-LB" dirty="0">
                <a:latin typeface="Adobe Arabic" panose="02040503050201020203" pitchFamily="18" charset="-78"/>
                <a:cs typeface="Adobe Arabic" panose="02040503050201020203" pitchFamily="18" charset="-78"/>
              </a:rPr>
              <a:t>نكتب</a:t>
            </a:r>
            <a:r>
              <a:rPr lang="ar-LB" baseline="0" dirty="0">
                <a:latin typeface="Adobe Arabic" panose="02040503050201020203" pitchFamily="18" charset="-78"/>
                <a:cs typeface="Adobe Arabic" panose="02040503050201020203" pitchFamily="18" charset="-78"/>
              </a:rPr>
              <a:t> </a:t>
            </a:r>
            <a:r>
              <a:rPr lang="ar-LB" dirty="0">
                <a:latin typeface="Adobe Arabic" panose="02040503050201020203" pitchFamily="18" charset="-78"/>
                <a:cs typeface="Adobe Arabic" panose="02040503050201020203" pitchFamily="18" charset="-78"/>
              </a:rPr>
              <a:t> </a:t>
            </a:r>
            <a:r>
              <a:rPr lang="ar-LB" baseline="0" dirty="0">
                <a:latin typeface="Adobe Arabic" panose="02040503050201020203" pitchFamily="18" charset="-78"/>
                <a:cs typeface="Adobe Arabic" panose="02040503050201020203" pitchFamily="18" charset="-78"/>
              </a:rPr>
              <a:t>الحرف دال د بالشّكل الصّحيح مع أحرف المدّ  في مختلف مواقع الكلمة. </a:t>
            </a:r>
            <a:endParaRPr lang="ar-LB"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اُنْظُروا جَيِّدًا وَلاحِظوا مَعي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تَظْهَرُ صورَةُ دارٍ</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ما هذا؟(انتظار)  هذا دارُ - دا </a:t>
            </a:r>
            <a:endParaRPr lang="en-US"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دارٌ... أَيْنَ أَسْمَعُ دا في كَلِمَةِ دارٍ؟(انتظار)  أَسْمَعُهُ في أَوَّلِ الْكَلِمَةِ. تظهر الكلمة. </a:t>
            </a:r>
            <a:endParaRPr lang="en-US"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كَيْفَ هُوَ شَكْلُ  دا في أَوَّلِ الْكَلِمَةِ؟ مُتَّصِلٌ أَمْ مُنْفَصِلٌ؟انتظار)</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 شكل دا منفصلٌ  لِأَنَّ حَرْفَ الْمَدِّ (ا) هو من الحروف المنفصلة، لا يَّتَصِلُ بالحروف الّتي  تأتي بعده من جِهَةِ الْيَسارِ أَيْضًا، مِثْلَ الْحَرْفَيْنِ "د" و"ر".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يظهر شكل دا  منفصلًا في المربع الأول.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يكون شكل دا  منفصلًا دائمًا  في أول الكلمة.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ما هذا ؟ صُنْدوقٌ، أَيْنَ أَسْمَعُ دو في كَلِمَةِ صُنْدوقٍ؟  (انْتِظارِ...) أَسْمَعُهُ في وَسَطِ الْكَلِمَةِ. تظهر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هل شكل دو متّصل أو منفصل؟ ( انتظار)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شكل ـدو متّصل بالحرف المتّصل الّذي يأتي قبله من جهة اليمين فقط.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يظهر شكل </a:t>
            </a:r>
            <a:r>
              <a:rPr lang="ar-LB" sz="1200" b="1" kern="1200" baseline="0" dirty="0">
                <a:solidFill>
                  <a:schemeClr val="bg2">
                    <a:lumMod val="50000"/>
                  </a:schemeClr>
                </a:solidFill>
                <a:latin typeface="Adobe Arabic" panose="02040503050201020203" pitchFamily="18" charset="-78"/>
                <a:ea typeface="+mn-ea"/>
                <a:cs typeface="Adobe Arabic" panose="02040503050201020203" pitchFamily="18" charset="-78"/>
              </a:rPr>
              <a:t>ـدو في صندوق </a:t>
            </a: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متّصلًا في المربع الوسط.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إذًا  يكون شكل ـدو  في وسط الكلمة متّصلًا بالحرف الّذي يأتي قبله من جهة اليمين فقط.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ما هذا؟ (وَقْتُ انْتِظارِ...) هذا (وادي).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أَيْنَ أَسْمَعُ دي في كَلِمَةِ وادي؟(انتظار) وادي أَسْمَعُهُ في آخِرِ الْكَلِمَةِ. تظهر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كَيْفَ هُو شَكْلُ دي في آخِرِ الْكَلِمَةِ؟ أَهُوَ مُتَّصِلٌ أَمْ مُنْفَصِلٌ؟(انتظار)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شكل دي منفصل لِأَنَّ حَرْفَ الْمَدَّ (ا) لا يَتَّصِلُ  بالحروف الّتي تأتي بعده من جهة اليسار.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يظهر شكل دي  منفصلًا في المربع الأخير.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يكون شكل دي منفصلًا في آخر الكلمة إذا سبقه  حرف من الحروف المتّصلة مثل حرف المد ا.</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ما هذِهِ؟(انتظار)  هذِهِ حَديقَةٌ.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أَيْنَ أَسْمَعُ دي في كَلِمَةِ حَديقَةٍ؟(انتظار)  أَسْمَعُهُ في وَسَطِ الْكَلِمَةِ. تظهر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كَيْفَ هُوَ شَكْلُ دي في وَسَطِ الْكَلِمَةِ؟ أَهُوَ مُتَّصِلٌ أَمْ مُنْفَصِلٌ؟ (انتظار)</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شكل  ـديـ متَّصِلٌ بِالْحَرْفِ الّذي يَأْتي قَبْلَهُ مِنْ جِهَةِ الْيَمينِ وَمُتَّصِل أَيْضًا بِالْحَرْفِ الّذي يَأْتي بَعْدَهُ مِنْ جِهَةِ الْيَسارِ. لَقَدْ أَتصّل  بِالْحَرْفَيْنِ مِنْ جِهَةِ الْيَمينِ وَمِنْ جِهَةِ الْيَسارِ. حرف المد ي هو من الحروف المتّصلة والّتي تتّصل بالحروف الّتي تأتي بعدها.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يظهر شكل ـديـ متّصلًا في المربع الوسط.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يكون شكل ـديـ في وَسَطِ الْكَلِمَةِ متّصلًا من جهتين، إذا اتَّصَلَ </a:t>
            </a:r>
            <a:r>
              <a:rPr lang="ar-LB" sz="1200" b="1" kern="1200" baseline="0" dirty="0">
                <a:solidFill>
                  <a:schemeClr val="bg2">
                    <a:lumMod val="50000"/>
                  </a:schemeClr>
                </a:solidFill>
                <a:latin typeface="Adobe Arabic" panose="02040503050201020203" pitchFamily="18" charset="-78"/>
                <a:ea typeface="+mn-ea"/>
                <a:cs typeface="Adobe Arabic" panose="02040503050201020203" pitchFamily="18" charset="-78"/>
              </a:rPr>
              <a:t>بِحَرْفٍ متّصلٍ </a:t>
            </a: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يأْتي قَبْلَهُ مِنْ جِهَةِ الْيَمينِ وَإِذا اتَّصَلَ </a:t>
            </a:r>
            <a:r>
              <a:rPr lang="ar-LB" sz="1200" b="1" kern="1200" baseline="0" dirty="0">
                <a:solidFill>
                  <a:schemeClr val="bg2">
                    <a:lumMod val="50000"/>
                  </a:schemeClr>
                </a:solidFill>
                <a:latin typeface="Adobe Arabic" panose="02040503050201020203" pitchFamily="18" charset="-78"/>
                <a:ea typeface="+mn-ea"/>
                <a:cs typeface="Adobe Arabic" panose="02040503050201020203" pitchFamily="18" charset="-78"/>
              </a:rPr>
              <a:t>بِحَرْفٍ متّصلٍ </a:t>
            </a: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يَاْتي بَعْدَهُ مِنْ جِهَةِ الْيَسارِ.</a:t>
            </a:r>
            <a:endParaRPr lang="ar-LB" sz="1200" kern="1200" baseline="0" dirty="0">
              <a:solidFill>
                <a:schemeClr val="tx1"/>
              </a:solidFill>
              <a:latin typeface="Adobe Arabic" panose="02040503050201020203" pitchFamily="18" charset="-78"/>
              <a:ea typeface="+mn-ea"/>
              <a:cs typeface="Adobe Arabic" panose="02040503050201020203" pitchFamily="18" charset="-78"/>
            </a:endParaRPr>
          </a:p>
          <a:p>
            <a:pPr algn="r" rtl="1"/>
            <a:endParaRPr lang="ar-LB" dirty="0">
              <a:latin typeface="Adobe Arabic" panose="02040503050201020203" pitchFamily="18" charset="-78"/>
              <a:cs typeface="Adobe Arabic" panose="02040503050201020203" pitchFamily="18" charset="-78"/>
            </a:endParaRPr>
          </a:p>
          <a:p>
            <a:pPr algn="r" rtl="1"/>
            <a:r>
              <a:rPr lang="ar-LB" b="1" dirty="0">
                <a:latin typeface="Adobe Arabic" panose="02040503050201020203" pitchFamily="18" charset="-78"/>
                <a:cs typeface="Adobe Arabic" panose="02040503050201020203" pitchFamily="18" charset="-78"/>
              </a:rPr>
              <a:t>توجيهات</a:t>
            </a:r>
            <a:r>
              <a:rPr lang="ar-LB" b="1" baseline="0" dirty="0">
                <a:latin typeface="Adobe Arabic" panose="02040503050201020203" pitchFamily="18" charset="-78"/>
                <a:cs typeface="Adobe Arabic" panose="02040503050201020203" pitchFamily="18" charset="-78"/>
              </a:rPr>
              <a:t> للمعلّم/ـة: </a:t>
            </a:r>
          </a:p>
          <a:p>
            <a:pPr algn="r" rtl="1"/>
            <a:r>
              <a:rPr lang="ar-LB" b="0" baseline="0" dirty="0">
                <a:latin typeface="Adobe Arabic" panose="02040503050201020203" pitchFamily="18" charset="-78"/>
                <a:cs typeface="Adobe Arabic" panose="02040503050201020203" pitchFamily="18" charset="-78"/>
              </a:rPr>
              <a:t>الخانات الموجودة تحت كل صورة تمثّل عدد المقاطع الصّوتية للكلمة مثال: دارٌ. عدد المقاطع الصوتيّة اثنان . دا / رٌ.</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0" kern="1200" baseline="0" dirty="0">
                <a:solidFill>
                  <a:schemeClr val="bg2">
                    <a:lumMod val="50000"/>
                  </a:schemeClr>
                </a:solidFill>
                <a:latin typeface="Adobe Arabic" panose="02040503050201020203" pitchFamily="18" charset="-78"/>
                <a:ea typeface="+mn-ea"/>
                <a:cs typeface="Adobe Arabic" panose="02040503050201020203" pitchFamily="18" charset="-78"/>
              </a:rPr>
              <a:t>التّقطيع الصّوتيّ الصّحيح هو الآتي:</a:t>
            </a:r>
          </a:p>
          <a:p>
            <a:pPr algn="r" rtl="1"/>
            <a:r>
              <a:rPr lang="ar-LB" dirty="0">
                <a:latin typeface="Adobe Arabic" panose="02040503050201020203" pitchFamily="18" charset="-78"/>
                <a:cs typeface="Adobe Arabic" panose="02040503050201020203" pitchFamily="18" charset="-78"/>
              </a:rPr>
              <a:t>دارٌ = دا/رٌ</a:t>
            </a:r>
          </a:p>
          <a:p>
            <a:pPr algn="r" rtl="1"/>
            <a:r>
              <a:rPr lang="ar-LB" dirty="0">
                <a:latin typeface="Adobe Arabic" panose="02040503050201020203" pitchFamily="18" charset="-78"/>
                <a:cs typeface="Adobe Arabic" panose="02040503050201020203" pitchFamily="18" charset="-78"/>
              </a:rPr>
              <a:t>صُنْدوقٌ = صُـنْـ/ ـدو/ قٌ</a:t>
            </a:r>
          </a:p>
          <a:p>
            <a:pPr algn="r" rtl="1"/>
            <a:r>
              <a:rPr lang="ar-LB" dirty="0">
                <a:latin typeface="Adobe Arabic" panose="02040503050201020203" pitchFamily="18" charset="-78"/>
                <a:cs typeface="Adobe Arabic" panose="02040503050201020203" pitchFamily="18" charset="-78"/>
              </a:rPr>
              <a:t>وادي = وا/دي</a:t>
            </a:r>
          </a:p>
          <a:p>
            <a:pPr algn="r" rtl="1"/>
            <a:r>
              <a:rPr lang="ar-LB" dirty="0">
                <a:latin typeface="Adobe Arabic" panose="02040503050201020203" pitchFamily="18" charset="-78"/>
                <a:cs typeface="Adobe Arabic" panose="02040503050201020203" pitchFamily="18" charset="-78"/>
              </a:rPr>
              <a:t>حَديقَةٌ = حَـ/ـديـ/ ـقَـ/ ـةٌ </a:t>
            </a:r>
          </a:p>
          <a:p>
            <a:pPr algn="r" rtl="1"/>
            <a:endParaRPr lang="ar-LB" dirty="0">
              <a:latin typeface="Adobe Arabic" panose="02040503050201020203" pitchFamily="18" charset="-78"/>
              <a:cs typeface="Adobe Arabic" panose="02040503050201020203" pitchFamily="18" charset="-78"/>
            </a:endParaRPr>
          </a:p>
          <a:p>
            <a:pPr algn="r" rtl="1"/>
            <a:endParaRPr lang="ar-LB" dirty="0">
              <a:latin typeface="Adobe Arabic" panose="02040503050201020203" pitchFamily="18" charset="-78"/>
              <a:cs typeface="Adobe Arabic" panose="02040503050201020203" pitchFamily="18" charset="-78"/>
            </a:endParaRPr>
          </a:p>
          <a:p>
            <a:pPr algn="r" rtl="1"/>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C467C1-6FB2-4A73-A497-41901D705B2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327073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LB" dirty="0">
                <a:latin typeface="Adobe Arabic" panose="02040503050201020203" pitchFamily="18" charset="-78"/>
                <a:cs typeface="Adobe Arabic" panose="02040503050201020203" pitchFamily="18" charset="-78"/>
              </a:rPr>
              <a:t>نستنتج إذًا</a:t>
            </a:r>
            <a:r>
              <a:rPr lang="ar-LB" baseline="0" dirty="0">
                <a:latin typeface="Adobe Arabic" panose="02040503050201020203" pitchFamily="18" charset="-78"/>
                <a:cs typeface="Adobe Arabic" panose="02040503050201020203" pitchFamily="18" charset="-78"/>
              </a:rPr>
              <a:t> أن شكل أصوات الحرف د مع أحرف المد تتغير أيضًا حسب مواقعها في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تذكّروا أن حرفي المدّ (ا )و (و) هما من الحروف المنفصلة  أيّ أنها لا تتّصل بالحروف الّتي تأتي بعدها من جهة اليسار.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u="sng" baseline="0" dirty="0">
                <a:latin typeface="Adobe Arabic" panose="02040503050201020203" pitchFamily="18" charset="-78"/>
                <a:cs typeface="Adobe Arabic" panose="02040503050201020203" pitchFamily="18" charset="-78"/>
              </a:rPr>
              <a:t>أوّل الكلمة:</a:t>
            </a: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إذًا يكون شكل دا منفصلًا  دائمًا </a:t>
            </a:r>
            <a:r>
              <a:rPr lang="ar-LB" u="sng" baseline="0" dirty="0">
                <a:latin typeface="Adobe Arabic" panose="02040503050201020203" pitchFamily="18" charset="-78"/>
                <a:cs typeface="Adobe Arabic" panose="02040503050201020203" pitchFamily="18" charset="-78"/>
              </a:rPr>
              <a:t>في أوّل الكلمة </a:t>
            </a:r>
            <a:r>
              <a:rPr lang="ar-LB" baseline="0" dirty="0">
                <a:latin typeface="Adobe Arabic" panose="02040503050201020203" pitchFamily="18" charset="-78"/>
                <a:cs typeface="Adobe Arabic" panose="02040503050201020203" pitchFamily="18" charset="-78"/>
              </a:rPr>
              <a:t>مثل دار.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u="sng" baseline="0" dirty="0">
                <a:latin typeface="Adobe Arabic" panose="02040503050201020203" pitchFamily="18" charset="-78"/>
                <a:cs typeface="Adobe Arabic" panose="02040503050201020203" pitchFamily="18" charset="-78"/>
              </a:rPr>
              <a:t>وسط الكلمة:</a:t>
            </a:r>
          </a:p>
          <a:p>
            <a:pPr marL="171450" marR="0" lvl="0" indent="-1714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LB" baseline="0" dirty="0">
                <a:latin typeface="Adobe Arabic" panose="02040503050201020203" pitchFamily="18" charset="-78"/>
                <a:cs typeface="Adobe Arabic" panose="02040503050201020203" pitchFamily="18" charset="-78"/>
              </a:rPr>
              <a:t>يكون شكل ـدو  في وسط الكلمة متّصلًا بالحرف المتّصل الّذي يأتي قبله من جهة اليمين فقط مثل صندوق.</a:t>
            </a:r>
          </a:p>
          <a:p>
            <a:pPr marL="171450" marR="0" lvl="0" indent="-1714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يكون شكل ـديـ في وَسَطِ الْكَلِمَةِ متّصلًا من جهتين، إذا اتَّصَلَ </a:t>
            </a:r>
            <a:r>
              <a:rPr lang="ar-LB" sz="1200" b="1" kern="1200" baseline="0" dirty="0">
                <a:solidFill>
                  <a:schemeClr val="bg2">
                    <a:lumMod val="50000"/>
                  </a:schemeClr>
                </a:solidFill>
                <a:latin typeface="Adobe Arabic" panose="02040503050201020203" pitchFamily="18" charset="-78"/>
                <a:ea typeface="+mn-ea"/>
                <a:cs typeface="Adobe Arabic" panose="02040503050201020203" pitchFamily="18" charset="-78"/>
              </a:rPr>
              <a:t>بِحَرْفٍ متّصلٍ </a:t>
            </a: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يأْتي قَبْلَهُ مِنْ جِهَةِ الْيَمينِ وَإِذا اتَّصَلَ </a:t>
            </a:r>
            <a:r>
              <a:rPr lang="ar-LB" sz="1200" b="1" kern="1200" baseline="0" dirty="0">
                <a:solidFill>
                  <a:schemeClr val="bg2">
                    <a:lumMod val="50000"/>
                  </a:schemeClr>
                </a:solidFill>
                <a:latin typeface="Adobe Arabic" panose="02040503050201020203" pitchFamily="18" charset="-78"/>
                <a:ea typeface="+mn-ea"/>
                <a:cs typeface="Adobe Arabic" panose="02040503050201020203" pitchFamily="18" charset="-78"/>
              </a:rPr>
              <a:t>بِحَرْفٍ متّصلٍ </a:t>
            </a: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يَاْتي بَعْدَهُ مِنْ جِهَةِ الْيَسارِ.</a:t>
            </a:r>
          </a:p>
          <a:p>
            <a:pPr marL="171450" marR="0" lvl="0" indent="-1714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LB" sz="1200" u="sng" kern="1200" baseline="0" dirty="0">
                <a:solidFill>
                  <a:schemeClr val="bg2">
                    <a:lumMod val="50000"/>
                  </a:schemeClr>
                </a:solidFill>
                <a:latin typeface="Adobe Arabic" panose="02040503050201020203" pitchFamily="18" charset="-78"/>
                <a:ea typeface="+mn-ea"/>
                <a:cs typeface="Adobe Arabic" panose="02040503050201020203" pitchFamily="18" charset="-78"/>
              </a:rPr>
              <a:t>آخر الكلمة:</a:t>
            </a:r>
            <a:endParaRPr lang="ar-LB" sz="1200" u="sng" kern="1200" baseline="0" dirty="0">
              <a:solidFill>
                <a:schemeClr val="tx1"/>
              </a:solidFill>
              <a:latin typeface="Adobe Arabic" panose="02040503050201020203" pitchFamily="18" charset="-78"/>
              <a:ea typeface="+mn-ea"/>
              <a:cs typeface="Adobe Arabic" panose="02040503050201020203"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Wingdings" panose="05000000000000000000" pitchFamily="2" charset="2"/>
              <a:buChar char="§"/>
              <a:tabLst/>
              <a:defRPr/>
            </a:pPr>
            <a:r>
              <a:rPr lang="ar-LB" baseline="0" dirty="0">
                <a:latin typeface="Adobe Arabic" panose="02040503050201020203" pitchFamily="18" charset="-78"/>
                <a:cs typeface="Adobe Arabic" panose="02040503050201020203" pitchFamily="18" charset="-78"/>
              </a:rPr>
              <a:t> يكون شكل دي في </a:t>
            </a:r>
            <a:r>
              <a:rPr lang="ar-LB" u="none" baseline="0" dirty="0">
                <a:latin typeface="Adobe Arabic" panose="02040503050201020203" pitchFamily="18" charset="-78"/>
                <a:cs typeface="Adobe Arabic" panose="02040503050201020203" pitchFamily="18" charset="-78"/>
              </a:rPr>
              <a:t>آخر الكلمة منفصلًا إذا سبقه حرف من الحروف المنفصلة مثل حرف المدّ كما في كلمة وادي. </a:t>
            </a:r>
            <a:endParaRPr lang="ar-LB" baseline="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algn="r" rtl="1"/>
            <a:r>
              <a:rPr lang="ar-LB" b="1" dirty="0">
                <a:latin typeface="Adobe Arabic" panose="02040503050201020203" pitchFamily="18" charset="-78"/>
                <a:cs typeface="Adobe Arabic" panose="02040503050201020203" pitchFamily="18" charset="-78"/>
              </a:rPr>
              <a:t>توجيهات</a:t>
            </a:r>
            <a:r>
              <a:rPr lang="ar-LB" b="1" baseline="0" dirty="0">
                <a:latin typeface="Adobe Arabic" panose="02040503050201020203" pitchFamily="18" charset="-78"/>
                <a:cs typeface="Adobe Arabic" panose="02040503050201020203" pitchFamily="18" charset="-78"/>
              </a:rPr>
              <a:t> للمعلّم/ـة: </a:t>
            </a:r>
          </a:p>
          <a:p>
            <a:pPr algn="r" rtl="1"/>
            <a:r>
              <a:rPr lang="ar-LB" b="1" baseline="0" dirty="0">
                <a:latin typeface="Adobe Arabic" panose="02040503050201020203" pitchFamily="18" charset="-78"/>
                <a:cs typeface="Adobe Arabic" panose="02040503050201020203" pitchFamily="18" charset="-78"/>
              </a:rPr>
              <a:t>الخانات الموجودة تحت كل صورة تمثّل عدد المقاطع الصّوتية للكلمة. </a:t>
            </a: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C467C1-6FB2-4A73-A497-41901D705B2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781759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mn-lt"/>
              <a:cs typeface="Calibri"/>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dirty="0">
                <a:latin typeface="Adobe Arabic" panose="02040503050201020203" pitchFamily="18" charset="-78"/>
                <a:cs typeface="Adobe Arabic" panose="02040503050201020203" pitchFamily="18" charset="-78"/>
              </a:rPr>
              <a:t>الآن سنعمل معًا ونكتب </a:t>
            </a:r>
            <a:r>
              <a:rPr lang="ar-LB" baseline="0" dirty="0">
                <a:latin typeface="Adobe Arabic" panose="02040503050201020203" pitchFamily="18" charset="-78"/>
                <a:cs typeface="Adobe Arabic" panose="02040503050201020203" pitchFamily="18" charset="-78"/>
              </a:rPr>
              <a:t>الحرف دال د مع أحرف المدّ  بالشّكل الصّحيح في مختلف مواقع الكلمة. </a:t>
            </a:r>
            <a:endParaRPr lang="ar-LB"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تَظْهَرُ صورَةُ دولاب</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ما هذا؟ هذا دولاب - دو</a:t>
            </a:r>
            <a:endParaRPr lang="en-US"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دولابٌ... أَيْنَ أَسْمَعُ دو في كَلِمَةِ دولاب ؟ (انتظار)  أَسْمَعُهُ في أَوَّلِ الْكَلِمَةِ.  تظهر الكلمة. </a:t>
            </a:r>
            <a:endParaRPr lang="en-US"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كَيْفَ هُوَ شَكْلُ  دو في أَوَّلِ الْكَلِمَةِ؟ مُتَّصِلٌ أَمْ مُنْفَصِلٌ؟(انتظار)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 شكل دو منفصلٌ دائمًا في أوّل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يظهر شكل دو  منفصلًا في المربع الأول.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يكون شكل دو  منفصلًا في أول الكلمة.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دائرة ، أَيْنَ أَسْمَعُ دا في كَلِمَةِ دائرة ؟  (انْتِظارِ...) أَسْمَعُهُ في أول الْكَلِمَةِ. تظهر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هل شكل دا متّصل أو منفصل؟ ( انتظار)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شكل دا منفصل في أول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يظهر شكل دا منفصلًا في المربع الأوّل.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يكون شكل دا منفصلًا  دائمًا  في أول الكلمة.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ما هذا؟ (وَقْتُ انْتِظارِ...) هذا (قنديل)</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أَيْنَ أَسْمَعُ دي في كَلِمَةِ قنديل ؟(انتظار) قنديل أَسْمَعُهُ في وسط الْكَلِمَةِ. تظهر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كَيْفَ هُو شَكْلُ ـديـ في وسط  الْكَلِمَةِ؟ أَهُوَ مُتَّصِلٌ أَمْ مُنْفَصِلٌ؟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شكل  ـديـ متَّصِلٌ بِالْحَرْفِ الّذي يَأْتي قَبْلَهُ مِنْ جِهَةِ الْيَمينِ  لأنه من الحروف المتّصلة وَمُتَّصِل أَيْضًا بِالْحَرْفِ الّذي يَأْتي بَعْدَهُ مِنْ جِهَةِ الْيَسارِ لأنّه أيضًا من الحروف المتّصلة.. لَقَدْ أَتصّل  بِالْحَرْفَيْنِ مِنْ جِهَةِ الْيَمينِ وَمِنْ جِهَةِ الْيَسارِ.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يظهر شكل ـديـ متّصلًا في المربع الوسط.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يكون شَكْلُ ـديـ في وَسَطِ الْكَلِمَةِ متّصلًاإذا اتَّصَلَ بِحَرْفٍ متّصل يَأْتي قَبْلَهُ مِنْ جِهَةِ الْيَمينِ وَإِذا اتَّصَلَ بِحَرْفٍ متّصل يَاْتي بَعْدَهُ مِنْ جِهَةِ الْيَسارِ.</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algn="r" rtl="1"/>
            <a:r>
              <a:rPr lang="ar-LB" b="1" dirty="0">
                <a:latin typeface="Adobe Arabic" panose="02040503050201020203" pitchFamily="18" charset="-78"/>
                <a:cs typeface="Adobe Arabic" panose="02040503050201020203" pitchFamily="18" charset="-78"/>
              </a:rPr>
              <a:t>توجيهات</a:t>
            </a:r>
            <a:r>
              <a:rPr lang="ar-LB" b="1" baseline="0" dirty="0">
                <a:latin typeface="Adobe Arabic" panose="02040503050201020203" pitchFamily="18" charset="-78"/>
                <a:cs typeface="Adobe Arabic" panose="02040503050201020203" pitchFamily="18" charset="-78"/>
              </a:rPr>
              <a:t> للمعلّم/ـة: </a:t>
            </a:r>
          </a:p>
          <a:p>
            <a:pPr algn="r" rtl="1"/>
            <a:r>
              <a:rPr lang="ar-LB" b="0" baseline="0" dirty="0">
                <a:latin typeface="Adobe Arabic" panose="02040503050201020203" pitchFamily="18" charset="-78"/>
                <a:cs typeface="Adobe Arabic" panose="02040503050201020203" pitchFamily="18" charset="-78"/>
              </a:rPr>
              <a:t>الخانات الموجودة تحت كل صورة تمثّل عدد المقاطع الصّوتية للكلمة مثال: دولاب. عدد المقاطع الصوتيّة ثلاثة . دو / لا/ بٌ. </a:t>
            </a:r>
          </a:p>
          <a:p>
            <a:pPr algn="r" rtl="1"/>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التقطيع الصوتي الصحيح هو كالآتي:</a:t>
            </a:r>
          </a:p>
          <a:p>
            <a:pPr algn="r" rtl="1"/>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دولابٌ = دو/لا/بٌ</a:t>
            </a:r>
          </a:p>
          <a:p>
            <a:pPr algn="r" rtl="1"/>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دائِرَةٌ = دا/ئِـ / ـرَ/ةٌ</a:t>
            </a:r>
          </a:p>
          <a:p>
            <a:pPr algn="r" rtl="1"/>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قِنْـديلٌ = قِنْـ / ـديـ / ـلٌ</a:t>
            </a:r>
          </a:p>
          <a:p>
            <a:pPr algn="r" rtl="1"/>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C467C1-6FB2-4A73-A497-41901D705B2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28047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a:p>
        </p:txBody>
      </p:sp>
      <p:sp>
        <p:nvSpPr>
          <p:cNvPr id="4" name="Slide Number Placeholder 3"/>
          <p:cNvSpPr>
            <a:spLocks noGrp="1"/>
          </p:cNvSpPr>
          <p:nvPr>
            <p:ph type="sldNum" sz="quarter" idx="10"/>
          </p:nvPr>
        </p:nvSpPr>
        <p:spPr/>
        <p:txBody>
          <a:bodyPr/>
          <a:lstStyle/>
          <a:p>
            <a:fld id="{D6EA0756-4184-4129-9573-976A65A526AA}" type="slidenum">
              <a:rPr lang="en-US" smtClean="0"/>
              <a:pPr/>
              <a:t>3</a:t>
            </a:fld>
            <a:endParaRPr lang="en-US"/>
          </a:p>
        </p:txBody>
      </p:sp>
    </p:spTree>
    <p:extLst>
      <p:ext uri="{BB962C8B-B14F-4D97-AF65-F5344CB8AC3E}">
        <p14:creationId xmlns:p14="http://schemas.microsoft.com/office/powerpoint/2010/main" val="4318721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en-US" sz="1200" kern="1200" baseline="0" dirty="0">
                <a:solidFill>
                  <a:schemeClr val="bg2">
                    <a:lumMod val="50000"/>
                  </a:schemeClr>
                </a:solidFill>
                <a:latin typeface="+mn-lt"/>
                <a:ea typeface="+mn-ea"/>
                <a:cs typeface="+mn-cs"/>
              </a:rPr>
              <a:t>.</a:t>
            </a:r>
          </a:p>
          <a:p>
            <a:pPr algn="r" rtl="1">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المزيد من الكلمات.</a:t>
            </a:r>
            <a:r>
              <a:rPr lang="ar-LB" dirty="0">
                <a:solidFill>
                  <a:schemeClr val="bg2">
                    <a:lumMod val="50000"/>
                  </a:schemeClr>
                </a:solidFill>
                <a:latin typeface="Adobe Arabic" panose="02040503050201020203" pitchFamily="18" charset="-78"/>
                <a:cs typeface="Adobe Arabic" panose="02040503050201020203" pitchFamily="18" charset="-78"/>
              </a:rPr>
              <a:t> </a:t>
            </a:r>
            <a:endParaRPr lang="ar-LB" sz="1200" kern="1200" baseline="0" dirty="0">
              <a:solidFill>
                <a:schemeClr val="bg2">
                  <a:lumMod val="50000"/>
                </a:schemeClr>
              </a:solidFill>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ما هذه؟ هذه دودة.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أَيْنَ أَسْمَعُ دو؟  (اِنْتِظارٌ.) أَسْمَعُهُ في أَوَّلِ الْكَلِمَةِ. تظهر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كَيْفَ هُوَ شَكْلُ دو؟ (اِنْتِظارٌ) أَهُوَ مُنْفَصِلٌ أَوْ مُتَّصِلٌ؟</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 شكله مُنْفَصِلٌ في أَوَّلِ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يظهر شكل دو في المربع الأول.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يكون شكل دو  منفصلًا في أول الكلمة.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ما هذا؟ هذا ديكٌ، دي - ديكٌ. أَيْنَ أَسْمَعُ صوت دي؟  (اِنْتِظارٌ) أَسْمَعُهُ في أَوَّلِ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دي ديكٌ .. تظهر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كَيْفَ هُوَ شَكْلُ دي في كَلِمَةِ ديكٍ؟ أَهُوَ مُنْفَصِلٌ أَوْ مُتَّصِلٌ؟ (اِنْتِظارٌ)</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شكل ديـ مُتَّصِلٌ بِالْحَرْفِ المتّصل الّذي يَأْتي بَعْدَهُ  من  جِهَةِ الْيَسارِ فقط.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لاحظوا أن حرف المدّ ي هو من الحروف المتّصلة أي من الحروف الّتي تتّصل بالحرف الّذي يأتي بعدها من جهة اليسار.</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يظهر شكل ديـ متّصلًا بالحرف المتّصل من جهة اليسار في المربع الأوّل.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يكون شكل ديـ في أول الكلمة متّصلًا بالحرف الّذي يأتي بعده من جهة اليسارفقط.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algn="r" rtl="1">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 مَنْ هذِهِ؟ هذِهِ وَداد دا . أَيْنَ أَسْمَعُ دا؟</a:t>
            </a:r>
            <a:r>
              <a:rPr lang="ar-LB" dirty="0">
                <a:solidFill>
                  <a:schemeClr val="bg2">
                    <a:lumMod val="50000"/>
                  </a:schemeClr>
                </a:solidFill>
                <a:latin typeface="Adobe Arabic" panose="02040503050201020203" pitchFamily="18" charset="-78"/>
                <a:cs typeface="Adobe Arabic" panose="02040503050201020203" pitchFamily="18" charset="-78"/>
              </a:rPr>
              <a:t> </a:t>
            </a: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 اِنْتِظارْ. أَسْمَعُهُ في وَسَطِ الْكَلِمَةِ. تظهر الكلمة.</a:t>
            </a:r>
            <a:r>
              <a:rPr lang="ar-LB" dirty="0">
                <a:solidFill>
                  <a:schemeClr val="bg2">
                    <a:lumMod val="50000"/>
                  </a:schemeClr>
                </a:solidFill>
                <a:latin typeface="Adobe Arabic" panose="02040503050201020203" pitchFamily="18" charset="-78"/>
                <a:cs typeface="Adobe Arabic" panose="02040503050201020203" pitchFamily="18" charset="-78"/>
              </a:rPr>
              <a:t> </a:t>
            </a:r>
            <a:endParaRPr lang="ar-LB" sz="1200" kern="1200" baseline="0" dirty="0">
              <a:solidFill>
                <a:schemeClr val="bg2">
                  <a:lumMod val="50000"/>
                </a:schemeClr>
              </a:solidFill>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دا وداد.. كَيْفَ هُوَ شَكْلُ دا في كَلِمَةِ وداد؟ مُنْفَصِلٌ أَوْ مُتَّصِلٌ؟ اِنْتِظارٌ)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شكل دا مُنْفَصِلٌ في وَسَطِ الْكَلِمَةِ لِأَنَّ الْحَرْفَ و  الّذي سَبَقَهُ هو من الحروف المنفصلة.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يظهر شكل دا منفصلًا في المربع الوسط.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يكون شكل دا في وسط الكلمة منفصلًا إذا سبقه  حرف من الحروف المنفصلة مثل الحرف واو.  </a:t>
            </a:r>
          </a:p>
          <a:p>
            <a:pPr algn="r" rtl="1"/>
            <a:endParaRPr lang="ar-LB" dirty="0">
              <a:latin typeface="Adobe Arabic" panose="02040503050201020203" pitchFamily="18" charset="-78"/>
              <a:cs typeface="Adobe Arabic" panose="02040503050201020203" pitchFamily="18" charset="-78"/>
            </a:endParaRPr>
          </a:p>
          <a:p>
            <a:pPr algn="r" rtl="1"/>
            <a:r>
              <a:rPr lang="ar-LB" b="1" dirty="0">
                <a:latin typeface="Adobe Arabic" panose="02040503050201020203" pitchFamily="18" charset="-78"/>
                <a:cs typeface="Adobe Arabic" panose="02040503050201020203" pitchFamily="18" charset="-78"/>
              </a:rPr>
              <a:t>توجيهات</a:t>
            </a:r>
            <a:r>
              <a:rPr lang="ar-LB" b="1" baseline="0" dirty="0">
                <a:latin typeface="Adobe Arabic" panose="02040503050201020203" pitchFamily="18" charset="-78"/>
                <a:cs typeface="Adobe Arabic" panose="02040503050201020203" pitchFamily="18" charset="-78"/>
              </a:rPr>
              <a:t> للمعلّم/ـة: </a:t>
            </a:r>
          </a:p>
          <a:p>
            <a:pPr algn="r" rtl="1"/>
            <a:r>
              <a:rPr lang="ar-LB" b="0" baseline="0" dirty="0">
                <a:latin typeface="Adobe Arabic" panose="02040503050201020203" pitchFamily="18" charset="-78"/>
                <a:cs typeface="Adobe Arabic" panose="02040503050201020203" pitchFamily="18" charset="-78"/>
              </a:rPr>
              <a:t>الخانات الموجودة تحت كل صورة تمثّل عدد المقاطع الصّوتية للكلمة. مثال ديك عدد المقاطع الصّوتيّة اثنان. ديـ/ ـكٌ.</a:t>
            </a:r>
            <a:endParaRPr lang="ar-LB" b="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التقطيع الصوتي الصحيح هو كالآتي:</a:t>
            </a:r>
          </a:p>
          <a:p>
            <a:pPr algn="r" rtl="1"/>
            <a:r>
              <a:rPr lang="ar-LB" b="0" dirty="0">
                <a:latin typeface="Adobe Arabic" panose="02040503050201020203" pitchFamily="18" charset="-78"/>
                <a:cs typeface="Adobe Arabic" panose="02040503050201020203" pitchFamily="18" charset="-78"/>
              </a:rPr>
              <a:t>دودَةٌ = دو/دَ/ةٌ</a:t>
            </a:r>
          </a:p>
          <a:p>
            <a:pPr algn="r" rtl="1"/>
            <a:r>
              <a:rPr lang="ar-LB" b="0" dirty="0">
                <a:latin typeface="Adobe Arabic" panose="02040503050201020203" pitchFamily="18" charset="-78"/>
                <a:cs typeface="Adobe Arabic" panose="02040503050201020203" pitchFamily="18" charset="-78"/>
              </a:rPr>
              <a:t>ديكٌ = ديـ / ـكٌ</a:t>
            </a:r>
          </a:p>
          <a:p>
            <a:pPr algn="r" rtl="1"/>
            <a:r>
              <a:rPr lang="ar-LB" b="0" dirty="0">
                <a:latin typeface="Adobe Arabic" panose="02040503050201020203" pitchFamily="18" charset="-78"/>
                <a:cs typeface="Adobe Arabic" panose="02040503050201020203" pitchFamily="18" charset="-78"/>
              </a:rPr>
              <a:t>وَدادُ = وَ / دا/ دُ </a:t>
            </a:r>
            <a:endParaRPr lang="en-US" b="0"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C467C1-6FB2-4A73-A497-41901D705B2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18938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mn-lt"/>
              <a:cs typeface="Calibri"/>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حان الوقت لتعملوا بمفردكم.</a:t>
            </a:r>
            <a:r>
              <a:rPr lang="ar-LB" dirty="0">
                <a:latin typeface="Adobe Arabic" panose="02040503050201020203" pitchFamily="18" charset="-78"/>
                <a:cs typeface="Adobe Arabic" panose="02040503050201020203" pitchFamily="18" charset="-78"/>
              </a:rPr>
              <a:t>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اِسْمَعوا اسْمَ الصُّورَةِ، ثُمَّ رَدِّدوا اسْمَ الصُّورَةِ، أَيْنَ تَسْمَعونَ (دا  دو دي) في إسْمِ الصُّورَةِ؟(في أوّل الكلمة، وسطها أو آخرها؟) اِكتبوا الشَّكْلَ الْمُناسِبَ مُنْفَصِلًا أَوْ مُتَّصِلًا</a:t>
            </a:r>
            <a:r>
              <a:rPr lang="en-US"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 </a:t>
            </a: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لِإِتْمامِ الْكَلِمَةِ. </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endParaRPr>
          </a:p>
          <a:p>
            <a:pPr algn="r" rtl="1"/>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C467C1-6FB2-4A73-A497-41901D705B2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183643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ar-LB" sz="1200" kern="1200" baseline="0" dirty="0">
              <a:solidFill>
                <a:schemeClr val="bg2">
                  <a:lumMod val="50000"/>
                </a:schemeClr>
              </a:solidFill>
              <a:latin typeface="+mn-lt"/>
              <a:cs typeface="Calibri"/>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تَعَلَّمْنا الْيَوْمَ كَيْفَ نَكْتُبُ الحرف دال، صوته "د" مع أحرف المدّ ( ا و  ي )  في أوّل الكلمة، وسطها وآخرها بِالشَّكْلِ الصَّحيحِ.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u="sng" kern="1200" baseline="0" dirty="0">
                <a:solidFill>
                  <a:schemeClr val="bg2">
                    <a:lumMod val="50000"/>
                  </a:schemeClr>
                </a:solidFill>
                <a:latin typeface="Adobe Arabic" panose="02040503050201020203" pitchFamily="18" charset="-78"/>
                <a:ea typeface="+mn-ea"/>
                <a:cs typeface="Adobe Arabic" panose="02040503050201020203" pitchFamily="18" charset="-78"/>
              </a:rPr>
              <a:t>أوّل الكلمة:</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يَكونُ شَكْلُ دا - دائمًا مُنْفَصِلًا في أَوَّلِ كَلِمَةٍ مِثْلَ. ُ دائِرَةٍ (يَظْهَرُ الشَّكْلُ، الصُّورَةُ وَالْكَلِمَةُ)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يكون شكل دو – دائمًا منفصلًا في أوّل الكلمة مثل دولاب.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يَكونُ شَكْلُ ديـ مُتَّصِلًا  في أَوَّلِ الْكَلِمَةِ بالحرف المتّصل  الّذي يأتي بعده من جهة اليسار  فقط، كَما في ديكٍ. يَظْهَرُ  الشَّكْلُ وَالصُّورَةُ وَالْكَلِمَة</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u="sng" kern="1200" baseline="0" dirty="0">
                <a:solidFill>
                  <a:schemeClr val="bg2">
                    <a:lumMod val="50000"/>
                  </a:schemeClr>
                </a:solidFill>
                <a:latin typeface="Adobe Arabic" panose="02040503050201020203" pitchFamily="18" charset="-78"/>
                <a:ea typeface="+mn-ea"/>
                <a:cs typeface="Adobe Arabic" panose="02040503050201020203" pitchFamily="18" charset="-78"/>
              </a:rPr>
              <a:t>وسط الكلمة:</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يَكونُ شَكْلُ ـدو في وسط الكلمة  مُتَّصِلًا بِالْحَرْفِ المتّصل  الَّذي يَأْتي قَبْلَهُ من جهة اليمين فقط  مِثْلَ صُنْدوقٍ (يَظْهَرُ  الشَّكْلُ، وَالصُّورَةُ، وَالْكَلِمَةُ)</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 وَيَكونُ شَكْلُ ــديـ في وسط الكلمة  مُتَّصِلًا بِالْحَرْفِ المتّصل الَّذي يأتي قبله من جهة اليمين وبالحرف المتّصل  الَّذي يَأْتي بَعْدَهُ  من جهة اليسار مِثْلَ حَديقَةٍ.</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u="sng" kern="1200" baseline="0" dirty="0">
                <a:solidFill>
                  <a:schemeClr val="bg2">
                    <a:lumMod val="50000"/>
                  </a:schemeClr>
                </a:solidFill>
                <a:latin typeface="Adobe Arabic" panose="02040503050201020203" pitchFamily="18" charset="-78"/>
                <a:ea typeface="+mn-ea"/>
                <a:cs typeface="Adobe Arabic" panose="02040503050201020203" pitchFamily="18" charset="-78"/>
              </a:rPr>
              <a:t>آخر 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يَكونُ شَكْلُ ـدي في آخِرِ الْكَلِمَةِ مُتَّصِلًا بِالْحَرْفِ الَّذي يَأْتي قَبْلَهُ  من جهة اليمين  فقط مِثْلَ جَدْي  (يَظْهَرُ  الشَّكْلُ، وَالصُّورَةُ وَالْكَلِمَةُ)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bg2">
                    <a:lumMod val="50000"/>
                  </a:schemeClr>
                </a:solidFill>
                <a:latin typeface="Adobe Arabic" panose="02040503050201020203" pitchFamily="18" charset="-78"/>
                <a:ea typeface="+mn-ea"/>
                <a:cs typeface="Adobe Arabic" panose="02040503050201020203" pitchFamily="18" charset="-78"/>
              </a:rPr>
              <a:t>وَيَكونُ شَكْلُ دي مُنْفَصِلًا في آخِرِ الْكَلِمَةِ إذا سَبَقَهُ حرف من الحروف المنفصلة مثل حرْفُ المدّ  ا. كما في كلمة وادي. </a:t>
            </a:r>
          </a:p>
          <a:p>
            <a:pPr algn="r" rtl="1"/>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509219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defRPr/>
            </a:pPr>
            <a:r>
              <a:rPr lang="ar-LB" dirty="0">
                <a:latin typeface="Adobe Arabic" panose="02040503050201020203" pitchFamily="18" charset="-78"/>
                <a:cs typeface="Adobe Arabic" panose="02040503050201020203" pitchFamily="18" charset="-78"/>
              </a:rPr>
              <a:t> اذكروا</a:t>
            </a:r>
            <a:r>
              <a:rPr lang="ar-LB" baseline="0" dirty="0">
                <a:latin typeface="Adobe Arabic" panose="02040503050201020203" pitchFamily="18" charset="-78"/>
                <a:cs typeface="Adobe Arabic" panose="02040503050201020203" pitchFamily="18" charset="-78"/>
              </a:rPr>
              <a:t> اسم الصّورة واختاروا صوت (د) المناسب تحت الصّورة.</a:t>
            </a:r>
            <a:r>
              <a:rPr lang="ar-LB" dirty="0">
                <a:latin typeface="Adobe Arabic" panose="02040503050201020203" pitchFamily="18" charset="-78"/>
                <a:cs typeface="Adobe Arabic" panose="02040503050201020203" pitchFamily="18" charset="-78"/>
              </a:rPr>
              <a:t> </a:t>
            </a:r>
            <a:endParaRPr lang="ar-LB" baseline="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baseline="0" dirty="0">
                <a:latin typeface="Adobe Arabic" panose="02040503050201020203" pitchFamily="18" charset="-78"/>
                <a:cs typeface="Adobe Arabic" panose="02040503050201020203" pitchFamily="18" charset="-78"/>
              </a:rPr>
              <a:t>دربكة- دف – بدر- ديك – صندوق.</a:t>
            </a:r>
            <a:endParaRPr lang="en-GB" baseline="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en-GB" baseline="0" dirty="0">
              <a:latin typeface="Adobe Arabic" panose="02040503050201020203" pitchFamily="18" charset="-78"/>
              <a:cs typeface="Adobe Arabic" panose="02040503050201020203" pitchFamily="18" charset="-78"/>
            </a:endParaRPr>
          </a:p>
          <a:p>
            <a:pPr algn="r" rtl="1">
              <a:defRPr/>
            </a:pPr>
            <a:r>
              <a:rPr lang="ar-LB" baseline="0" dirty="0">
                <a:latin typeface="Adobe Arabic" panose="02040503050201020203" pitchFamily="18" charset="-78"/>
                <a:cs typeface="Adobe Arabic" panose="02040503050201020203" pitchFamily="18" charset="-78"/>
              </a:rPr>
              <a:t> </a:t>
            </a:r>
            <a:r>
              <a:rPr lang="ar-LB" sz="1200" dirty="0">
                <a:solidFill>
                  <a:prstClr val="black">
                    <a:lumMod val="65000"/>
                    <a:lumOff val="35000"/>
                  </a:prstClr>
                </a:solidFill>
                <a:latin typeface="Adobe Arabic" panose="02040503050201020203" pitchFamily="18" charset="-78"/>
                <a:cs typeface="Adobe Arabic" panose="02040503050201020203" pitchFamily="18" charset="-78"/>
              </a:rPr>
              <a:t>تحقّقوا من إجاباتكم.</a:t>
            </a:r>
            <a:r>
              <a:rPr lang="ar-LB" dirty="0">
                <a:solidFill>
                  <a:prstClr val="black">
                    <a:lumMod val="65000"/>
                    <a:lumOff val="35000"/>
                  </a:prstClr>
                </a:solidFill>
                <a:latin typeface="Adobe Arabic" panose="02040503050201020203" pitchFamily="18" charset="-78"/>
                <a:cs typeface="Adobe Arabic" panose="02040503050201020203" pitchFamily="18" charset="-78"/>
              </a:rPr>
              <a:t> </a:t>
            </a:r>
            <a:endParaRPr lang="ar-LB" sz="1200" dirty="0">
              <a:solidFill>
                <a:prstClr val="black">
                  <a:lumMod val="65000"/>
                  <a:lumOff val="35000"/>
                </a:prstClr>
              </a:solidFill>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dirty="0">
                <a:solidFill>
                  <a:prstClr val="black">
                    <a:lumMod val="65000"/>
                    <a:lumOff val="35000"/>
                  </a:prstClr>
                </a:solidFill>
                <a:latin typeface="Adobe Arabic" panose="02040503050201020203" pitchFamily="18" charset="-78"/>
                <a:cs typeface="Adobe Arabic" panose="02040503050201020203" pitchFamily="18" charset="-78"/>
              </a:rPr>
              <a:t>دِ دربكة.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dirty="0">
                <a:solidFill>
                  <a:prstClr val="black">
                    <a:lumMod val="65000"/>
                    <a:lumOff val="35000"/>
                  </a:prstClr>
                </a:solidFill>
                <a:latin typeface="Adobe Arabic" panose="02040503050201020203" pitchFamily="18" charset="-78"/>
                <a:cs typeface="Adobe Arabic" panose="02040503050201020203" pitchFamily="18" charset="-78"/>
              </a:rPr>
              <a:t>دَ – دفّ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dirty="0">
                <a:solidFill>
                  <a:prstClr val="black">
                    <a:lumMod val="65000"/>
                    <a:lumOff val="35000"/>
                  </a:prstClr>
                </a:solidFill>
                <a:latin typeface="Adobe Arabic" panose="02040503050201020203" pitchFamily="18" charset="-78"/>
                <a:cs typeface="Adobe Arabic" panose="02040503050201020203" pitchFamily="18" charset="-78"/>
              </a:rPr>
              <a:t>دْ بدر</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dirty="0">
                <a:solidFill>
                  <a:prstClr val="black">
                    <a:lumMod val="65000"/>
                    <a:lumOff val="35000"/>
                  </a:prstClr>
                </a:solidFill>
                <a:latin typeface="Adobe Arabic" panose="02040503050201020203" pitchFamily="18" charset="-78"/>
                <a:cs typeface="Adobe Arabic" panose="02040503050201020203" pitchFamily="18" charset="-78"/>
              </a:rPr>
              <a:t>دي ديك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dirty="0">
                <a:solidFill>
                  <a:prstClr val="black">
                    <a:lumMod val="65000"/>
                    <a:lumOff val="35000"/>
                  </a:prstClr>
                </a:solidFill>
                <a:latin typeface="Adobe Arabic" panose="02040503050201020203" pitchFamily="18" charset="-78"/>
                <a:cs typeface="Adobe Arabic" panose="02040503050201020203" pitchFamily="18" charset="-78"/>
              </a:rPr>
              <a:t>دو صندوق. </a:t>
            </a:r>
            <a:endParaRPr lang="en-US"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C467C1-6FB2-4A73-A497-41901D705B2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856450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99A4A7-4683-4D24-8F47-6F9FB39659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5364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sz="1800" dirty="0">
                <a:latin typeface="Adobe Arabic" panose="02040503050201020203" pitchFamily="18" charset="-78"/>
                <a:cs typeface="Adobe Arabic" panose="02040503050201020203" pitchFamily="18" charset="-78"/>
              </a:rPr>
              <a:t>طابَ يَوْمُكُمْ أَعِزّائي!</a:t>
            </a:r>
            <a:r>
              <a:rPr lang="en-US" sz="1800" dirty="0">
                <a:latin typeface="Adobe Arabic" panose="02040503050201020203" pitchFamily="18" charset="-78"/>
                <a:cs typeface="Adobe Arabic" panose="02040503050201020203" pitchFamily="18" charset="-78"/>
              </a:rPr>
              <a:t> </a:t>
            </a:r>
            <a:r>
              <a:rPr lang="ar-LB" sz="1800" dirty="0">
                <a:latin typeface="Adobe Arabic" panose="02040503050201020203" pitchFamily="18" charset="-78"/>
                <a:cs typeface="Adobe Arabic" panose="02040503050201020203" pitchFamily="18" charset="-78"/>
              </a:rPr>
              <a:t>وَمرحَبًا بِكُمْ في صفِّ الْإِمْلاءِ. </a:t>
            </a:r>
          </a:p>
          <a:p>
            <a:pPr algn="r" rtl="1"/>
            <a:endParaRPr lang="ar-LB" sz="1800" dirty="0">
              <a:latin typeface="Segoe UI" panose="020B0502040204020203" pitchFamily="34" charset="0"/>
              <a:cs typeface="Segoe UI" panose="020B0502040204020203" pitchFamily="34" charset="0"/>
            </a:endParaRPr>
          </a:p>
        </p:txBody>
      </p:sp>
      <p:sp>
        <p:nvSpPr>
          <p:cNvPr id="4" name="Slide Number Placeholder 3"/>
          <p:cNvSpPr>
            <a:spLocks noGrp="1"/>
          </p:cNvSpPr>
          <p:nvPr>
            <p:ph type="sldNum" sz="quarter" idx="5"/>
          </p:nvPr>
        </p:nvSpPr>
        <p:spPr/>
        <p:txBody>
          <a:bodyPr/>
          <a:lstStyle/>
          <a:p>
            <a:fld id="{03567E13-77E3-49C1-AE2D-684752D4FE24}" type="slidenum">
              <a:rPr lang="en-US" smtClean="0"/>
              <a:pPr/>
              <a:t>4</a:t>
            </a:fld>
            <a:endParaRPr lang="en-US"/>
          </a:p>
        </p:txBody>
      </p:sp>
    </p:spTree>
    <p:extLst>
      <p:ext uri="{BB962C8B-B14F-4D97-AF65-F5344CB8AC3E}">
        <p14:creationId xmlns:p14="http://schemas.microsoft.com/office/powerpoint/2010/main" val="4210609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r" rtl="1"/>
            <a:endParaRPr lang="en-US" dirty="0"/>
          </a:p>
          <a:p>
            <a:pPr algn="r" rtl="1"/>
            <a:r>
              <a:rPr lang="ar-LB" baseline="0" dirty="0">
                <a:latin typeface="Adobe Arabic" panose="02040503050201020203" pitchFamily="18" charset="-78"/>
                <a:cs typeface="Adobe Arabic" panose="02040503050201020203" pitchFamily="18" charset="-78"/>
              </a:rPr>
              <a:t>أميّز  شَكْلَ الحَرْفِ دالِ مع الحركات في أَوَّلِ الكلمة، وَسَطِها  وَآخِرِها وَأَكْتُبُهُ بِشَكْلٍ صَحيحٍ.</a:t>
            </a:r>
            <a:endParaRPr lang="en-US" dirty="0">
              <a:latin typeface="Adobe Arabic" panose="02040503050201020203" pitchFamily="18" charset="-78"/>
              <a:cs typeface="Adobe Arabic" panose="02040503050201020203" pitchFamily="18" charset="-78"/>
            </a:endParaRPr>
          </a:p>
          <a:p>
            <a:pPr algn="r" rtl="1"/>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C467C1-6FB2-4A73-A497-41901D705B2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76800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LB" sz="1200" kern="1200" dirty="0">
                <a:solidFill>
                  <a:schemeClr val="tx1"/>
                </a:solidFill>
                <a:latin typeface="Adobe Arabic" panose="02040503050201020203" pitchFamily="18" charset="-78"/>
                <a:ea typeface="+mn-ea"/>
                <a:cs typeface="Adobe Arabic" panose="02040503050201020203" pitchFamily="18" charset="-78"/>
              </a:rPr>
              <a:t>سأسمي الصّور،  إذا سَمِعْتُمْ َصوت الحرف "د" في اسمها، ارفعوا يدكم</a:t>
            </a:r>
            <a:r>
              <a:rPr lang="en-US" dirty="0">
                <a:latin typeface="Adobe Arabic" panose="02040503050201020203" pitchFamily="18" charset="-78"/>
                <a:cs typeface="Adobe Arabic" panose="02040503050201020203" pitchFamily="18" charset="-78"/>
              </a:rPr>
              <a:t> </a:t>
            </a:r>
            <a:r>
              <a:rPr lang="ar-LB" sz="1200" kern="1200" baseline="0" dirty="0">
                <a:solidFill>
                  <a:srgbClr val="002060"/>
                </a:solidFill>
                <a:latin typeface="Adobe Arabic" panose="02040503050201020203" pitchFamily="18" charset="-78"/>
                <a:ea typeface="+mn-ea"/>
                <a:cs typeface="Adobe Arabic" panose="02040503050201020203" pitchFamily="18" charset="-78"/>
              </a:rPr>
              <a:t>عاليًا. </a:t>
            </a:r>
            <a:endParaRPr lang="ar-LB" sz="1200" kern="1200" dirty="0">
              <a:solidFill>
                <a:srgbClr val="002060"/>
              </a:solidFill>
              <a:latin typeface="Adobe Arabic" panose="02040503050201020203" pitchFamily="18" charset="-78"/>
              <a:ea typeface="+mn-ea"/>
              <a:cs typeface="Adobe Arabic" panose="02040503050201020203" pitchFamily="18" charset="-78"/>
            </a:endParaRPr>
          </a:p>
          <a:p>
            <a:pPr algn="r" rtl="1">
              <a:lnSpc>
                <a:spcPct val="120000"/>
              </a:lnSpc>
              <a:spcBef>
                <a:spcPts val="0"/>
              </a:spcBef>
              <a:spcAft>
                <a:spcPts val="0"/>
              </a:spcAft>
            </a:pPr>
            <a:r>
              <a:rPr lang="ar-LB" sz="1200" kern="1200" dirty="0">
                <a:solidFill>
                  <a:srgbClr val="002060"/>
                </a:solidFill>
                <a:latin typeface="Adobe Arabic" panose="02040503050201020203" pitchFamily="18" charset="-78"/>
                <a:ea typeface="+mn-ea"/>
                <a:cs typeface="Adobe Arabic" panose="02040503050201020203" pitchFamily="18" charset="-78"/>
              </a:rPr>
              <a:t>دولاب   بحر مدرسة ولد</a:t>
            </a:r>
            <a:r>
              <a:rPr lang="ar-LB" sz="1200" kern="1200" baseline="0" dirty="0">
                <a:solidFill>
                  <a:srgbClr val="002060"/>
                </a:solidFill>
                <a:latin typeface="Adobe Arabic" panose="02040503050201020203" pitchFamily="18" charset="-78"/>
                <a:ea typeface="+mn-ea"/>
                <a:cs typeface="Adobe Arabic" panose="02040503050201020203" pitchFamily="18" charset="-78"/>
              </a:rPr>
              <a:t>  </a:t>
            </a:r>
            <a:r>
              <a:rPr lang="ar-LB" sz="1200" kern="1200" dirty="0">
                <a:solidFill>
                  <a:srgbClr val="002060"/>
                </a:solidFill>
                <a:latin typeface="Adobe Arabic" panose="02040503050201020203" pitchFamily="18" charset="-78"/>
                <a:ea typeface="+mn-ea"/>
                <a:cs typeface="Adobe Arabic" panose="02040503050201020203" pitchFamily="18" charset="-78"/>
              </a:rPr>
              <a:t>دار </a:t>
            </a:r>
            <a:r>
              <a:rPr lang="ar-LB" sz="1200" kern="1200" baseline="0" dirty="0">
                <a:solidFill>
                  <a:srgbClr val="002060"/>
                </a:solidFill>
                <a:latin typeface="Adobe Arabic" panose="02040503050201020203" pitchFamily="18" charset="-78"/>
                <a:ea typeface="+mn-ea"/>
                <a:cs typeface="Adobe Arabic" panose="02040503050201020203" pitchFamily="18" charset="-78"/>
              </a:rPr>
              <a:t> </a:t>
            </a:r>
            <a:r>
              <a:rPr lang="ar-LB" sz="1200" kern="1200" dirty="0">
                <a:solidFill>
                  <a:srgbClr val="002060"/>
                </a:solidFill>
                <a:latin typeface="Adobe Arabic" panose="02040503050201020203" pitchFamily="18" charset="-78"/>
                <a:ea typeface="+mn-ea"/>
                <a:cs typeface="Adobe Arabic" panose="02040503050201020203" pitchFamily="18" charset="-78"/>
              </a:rPr>
              <a:t>دبوس  شجرة  ديك</a:t>
            </a:r>
            <a:endParaRPr lang="ar-LB" sz="1200" kern="1200" baseline="0" dirty="0">
              <a:solidFill>
                <a:srgbClr val="002060"/>
              </a:solidFill>
              <a:latin typeface="Adobe Arabic" panose="02040503050201020203" pitchFamily="18" charset="-78"/>
              <a:ea typeface="+mn-ea"/>
              <a:cs typeface="Adobe Arabic" panose="02040503050201020203" pitchFamily="18" charset="-78"/>
            </a:endParaRPr>
          </a:p>
          <a:p>
            <a:pPr algn="r" rtl="1">
              <a:lnSpc>
                <a:spcPct val="120000"/>
              </a:lnSpc>
              <a:spcBef>
                <a:spcPts val="0"/>
              </a:spcBef>
              <a:spcAft>
                <a:spcPts val="0"/>
              </a:spcAft>
            </a:pPr>
            <a:endParaRPr lang="ar-LB" sz="1200" baseline="0" dirty="0">
              <a:solidFill>
                <a:srgbClr val="002060"/>
              </a:solidFill>
              <a:latin typeface="Adobe Arabic" panose="02040503050201020203" pitchFamily="18" charset="-78"/>
              <a:cs typeface="Adobe Arabic" panose="02040503050201020203" pitchFamily="18" charset="-78"/>
            </a:endParaRPr>
          </a:p>
          <a:p>
            <a:pPr algn="r" rtl="1">
              <a:lnSpc>
                <a:spcPct val="120000"/>
              </a:lnSpc>
              <a:spcBef>
                <a:spcPts val="0"/>
              </a:spcBef>
              <a:spcAft>
                <a:spcPts val="0"/>
              </a:spcAft>
            </a:pPr>
            <a:endParaRPr lang="ar-LB" sz="1200" baseline="0" dirty="0">
              <a:solidFill>
                <a:srgbClr val="002060"/>
              </a:solidFill>
              <a:latin typeface="Adobe Arabic" panose="02040503050201020203" pitchFamily="18" charset="-78"/>
              <a:cs typeface="Adobe Arabic" panose="02040503050201020203" pitchFamily="18" charset="-78"/>
            </a:endParaRPr>
          </a:p>
          <a:p>
            <a:pPr algn="r" rtl="1"/>
            <a:r>
              <a:rPr lang="ar-LB" sz="1200" baseline="0" dirty="0">
                <a:solidFill>
                  <a:srgbClr val="002060"/>
                </a:solidFill>
                <a:latin typeface="Adobe Arabic" panose="02040503050201020203" pitchFamily="18" charset="-78"/>
                <a:cs typeface="Adobe Arabic" panose="02040503050201020203" pitchFamily="18" charset="-78"/>
              </a:rPr>
              <a:t>توجيهات للمعلّم/ة: يمكن  </a:t>
            </a:r>
            <a:r>
              <a:rPr lang="ar-LB" sz="1200" dirty="0">
                <a:latin typeface="Adobe Arabic" panose="02040503050201020203" pitchFamily="18" charset="-78"/>
                <a:cs typeface="Adobe Arabic" panose="02040503050201020203" pitchFamily="18" charset="-78"/>
              </a:rPr>
              <a:t>استخدام لعبة " موقعي " من الحقيبة</a:t>
            </a:r>
            <a:r>
              <a:rPr lang="ar-LB" sz="1200" baseline="0" dirty="0">
                <a:latin typeface="Adobe Arabic" panose="02040503050201020203" pitchFamily="18" charset="-78"/>
                <a:cs typeface="Adobe Arabic" panose="02040503050201020203" pitchFamily="18" charset="-78"/>
              </a:rPr>
              <a:t> التربوية  بالفصحى أحلى"</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aseline="0" dirty="0">
                <a:latin typeface="Adobe Arabic" panose="02040503050201020203" pitchFamily="18" charset="-78"/>
                <a:cs typeface="Adobe Arabic" panose="02040503050201020203" pitchFamily="18" charset="-78"/>
              </a:rPr>
              <a:t>أحدد موقع صوت </a:t>
            </a:r>
            <a:r>
              <a:rPr lang="ar-LB" sz="1200" b="0" baseline="0" dirty="0">
                <a:latin typeface="Adobe Arabic" panose="02040503050201020203" pitchFamily="18" charset="-78"/>
                <a:cs typeface="Adobe Arabic" panose="02040503050201020203" pitchFamily="18" charset="-78"/>
              </a:rPr>
              <a:t>الحرف د . في أول الكلمة، وسطها أو آخرها. </a:t>
            </a:r>
            <a:endParaRPr lang="en-US" sz="1200" b="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0" baseline="0" dirty="0">
                <a:latin typeface="Adobe Arabic" panose="02040503050201020203" pitchFamily="18" charset="-78"/>
                <a:cs typeface="Adobe Arabic" panose="02040503050201020203" pitchFamily="18" charset="-78"/>
              </a:rPr>
              <a:t> أحدد موقع صوت الحرف ب. في أول الكلمة، وسطها أو آخرها.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0" baseline="0" dirty="0">
                <a:latin typeface="Adobe Arabic" panose="02040503050201020203" pitchFamily="18" charset="-78"/>
                <a:cs typeface="Adobe Arabic" panose="02040503050201020203" pitchFamily="18" charset="-78"/>
              </a:rPr>
              <a:t>أحدد موقع صوت الحرف ر . في أول الكلمة، وسطها أو آخرها. </a:t>
            </a:r>
            <a:endParaRPr lang="en-US" sz="1200" b="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0" baseline="0" dirty="0">
                <a:latin typeface="Adobe Arabic" panose="02040503050201020203" pitchFamily="18" charset="-78"/>
                <a:cs typeface="Adobe Arabic" panose="02040503050201020203" pitchFamily="18" charset="-78"/>
              </a:rPr>
              <a:t>أحدد موقع صوت الحرف ز . في أول الكلمة، وسطها أو آخرها. </a:t>
            </a:r>
            <a:endParaRPr lang="en-US" sz="1200" b="0" dirty="0">
              <a:latin typeface="Adobe Arabic" panose="02040503050201020203" pitchFamily="18" charset="-78"/>
              <a:cs typeface="Adobe Arabic" panose="02040503050201020203" pitchFamily="18"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b="0" baseline="0" dirty="0">
                <a:latin typeface="Adobe Arabic" panose="02040503050201020203" pitchFamily="18" charset="-78"/>
                <a:cs typeface="Adobe Arabic" panose="02040503050201020203" pitchFamily="18" charset="-78"/>
              </a:rPr>
              <a:t>أحدّد موقع صوت الحرف ط . في أول الكلمة، وسطها أو آخرها. </a:t>
            </a:r>
            <a:endParaRPr lang="en-US" sz="1200" b="0" dirty="0">
              <a:latin typeface="Adobe Arabic" panose="02040503050201020203" pitchFamily="18" charset="-78"/>
              <a:cs typeface="Adobe Arabic" panose="02040503050201020203" pitchFamily="18" charset="-78"/>
            </a:endParaRPr>
          </a:p>
          <a:p>
            <a:pPr algn="r" rtl="1">
              <a:lnSpc>
                <a:spcPct val="120000"/>
              </a:lnSpc>
              <a:spcBef>
                <a:spcPts val="0"/>
              </a:spcBef>
              <a:spcAft>
                <a:spcPts val="0"/>
              </a:spcAft>
            </a:pPr>
            <a:endParaRPr lang="ar-LB" sz="1200" dirty="0">
              <a:solidFill>
                <a:srgbClr val="002060"/>
              </a:solidFill>
              <a:latin typeface="Adobe Arabic" panose="02040503050201020203" pitchFamily="18" charset="-78"/>
              <a:cs typeface="Adobe Arabic" panose="02040503050201020203" pitchFamily="18" charset="-78"/>
            </a:endParaRPr>
          </a:p>
          <a:p>
            <a:pPr algn="r" rtl="1"/>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78569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sz="1200" b="1" kern="1200" dirty="0">
              <a:solidFill>
                <a:schemeClr val="tx1"/>
              </a:solidFill>
              <a:latin typeface="Adobe Arabic" panose="02040503050201020203" pitchFamily="18" charset="-78"/>
              <a:cs typeface="Adobe Arabic" panose="02040503050201020203" pitchFamily="18" charset="-78"/>
            </a:endParaRPr>
          </a:p>
          <a:p>
            <a:pPr algn="r" rtl="1"/>
            <a:r>
              <a:rPr lang="ar-LB" baseline="0" dirty="0">
                <a:latin typeface="Adobe Arabic" panose="02040503050201020203" pitchFamily="18" charset="-78"/>
                <a:cs typeface="Adobe Arabic" panose="02040503050201020203" pitchFamily="18" charset="-78"/>
              </a:rPr>
              <a:t>اصغوا جيّدًا إلى قصّة حديقة جدّي. </a:t>
            </a:r>
            <a:endParaRPr lang="en-US" dirty="0">
              <a:latin typeface="Adobe Arabic" panose="02040503050201020203" pitchFamily="18" charset="-78"/>
              <a:cs typeface="Adobe Arabic" panose="02040503050201020203" pitchFamily="18" charset="-78"/>
            </a:endParaRPr>
          </a:p>
          <a:p>
            <a:pPr algn="r" rtl="1"/>
            <a:endParaRPr lang="ar-LB" baseline="0" dirty="0">
              <a:latin typeface="Adobe Arabic" panose="02040503050201020203" pitchFamily="18" charset="-78"/>
              <a:cs typeface="Adobe Arabic" panose="02040503050201020203" pitchFamily="18" charset="-78"/>
            </a:endParaRPr>
          </a:p>
          <a:p>
            <a:pPr algn="r" rtl="1"/>
            <a:r>
              <a:rPr lang="ar-LB" b="1" baseline="0" dirty="0">
                <a:latin typeface="Adobe Arabic" panose="02040503050201020203" pitchFamily="18" charset="-78"/>
                <a:cs typeface="Adobe Arabic" panose="02040503050201020203" pitchFamily="18" charset="-78"/>
              </a:rPr>
              <a:t>توجيهات للمعلم/ة:</a:t>
            </a:r>
          </a:p>
          <a:p>
            <a:pPr marL="0" marR="0" lvl="0" indent="0" algn="r" defTabSz="914400" rtl="1" eaLnBrk="1" fontAlgn="auto" latinLnBrk="0" hangingPunct="1">
              <a:lnSpc>
                <a:spcPct val="100000"/>
              </a:lnSpc>
              <a:spcBef>
                <a:spcPts val="0"/>
              </a:spcBef>
              <a:spcAft>
                <a:spcPts val="0"/>
              </a:spcAft>
              <a:buClrTx/>
              <a:buSzTx/>
              <a:buFontTx/>
              <a:buNone/>
              <a:tabLst/>
              <a:defRPr/>
            </a:pPr>
            <a:r>
              <a:rPr lang="ar-LB" dirty="0">
                <a:latin typeface="Adobe Arabic" panose="02040503050201020203" pitchFamily="18" charset="-78"/>
                <a:cs typeface="Adobe Arabic" panose="02040503050201020203" pitchFamily="18" charset="-78"/>
              </a:rPr>
              <a:t>تم</a:t>
            </a:r>
            <a:r>
              <a:rPr lang="ar-LB" baseline="0" dirty="0">
                <a:latin typeface="Adobe Arabic" panose="02040503050201020203" pitchFamily="18" charset="-78"/>
                <a:cs typeface="Adobe Arabic" panose="02040503050201020203" pitchFamily="18" charset="-78"/>
              </a:rPr>
              <a:t> اقتباس هذا النص من حقيبة القارئ المبتدئ الخاصة بمشروع كتابي.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dirty="0">
                <a:latin typeface="Adobe Arabic" panose="02040503050201020203" pitchFamily="18" charset="-78"/>
                <a:cs typeface="Adobe Arabic" panose="02040503050201020203" pitchFamily="18" charset="-78"/>
              </a:rPr>
              <a:t>استثمر هذا النّص كقراءة جهرية قبل درس الإملاء،</a:t>
            </a:r>
            <a:r>
              <a:rPr lang="ar-LB" baseline="0" dirty="0">
                <a:latin typeface="Adobe Arabic" panose="02040503050201020203" pitchFamily="18" charset="-78"/>
                <a:cs typeface="Adobe Arabic" panose="02040503050201020203" pitchFamily="18" charset="-78"/>
              </a:rPr>
              <a:t> من أجل تنشيط الوعي الصّوتيّ /الفونولوجي للمتعلّمين. كما </a:t>
            </a:r>
            <a:r>
              <a:rPr lang="ar-LB" dirty="0">
                <a:latin typeface="Adobe Arabic" panose="02040503050201020203" pitchFamily="18" charset="-78"/>
                <a:cs typeface="Adobe Arabic" panose="02040503050201020203" pitchFamily="18" charset="-78"/>
              </a:rPr>
              <a:t>استثمرت مفردات هذا النّص الّتي تتضّمن أصوات الحرف راء</a:t>
            </a:r>
            <a:r>
              <a:rPr lang="ar-LB" baseline="0" dirty="0">
                <a:latin typeface="Adobe Arabic" panose="02040503050201020203" pitchFamily="18" charset="-78"/>
                <a:cs typeface="Adobe Arabic" panose="02040503050201020203" pitchFamily="18" charset="-78"/>
              </a:rPr>
              <a:t> في تمارين هذا الدرس. </a:t>
            </a:r>
            <a:endParaRPr lang="en-US" dirty="0">
              <a:latin typeface="Adobe Arabic" panose="02040503050201020203" pitchFamily="18" charset="-78"/>
              <a:cs typeface="Adobe Arabic" panose="02040503050201020203" pitchFamily="18" charset="-78"/>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3B1EC-C6D5-4B64-AF13-8E9A5729E30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45815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dirty="0">
              <a:cs typeface="Calibri"/>
            </a:endParaRPr>
          </a:p>
          <a:p>
            <a:pPr algn="r" rtl="1"/>
            <a:r>
              <a:rPr lang="ar-LB" dirty="0">
                <a:latin typeface="Adobe Arabic" panose="02040503050201020203" pitchFamily="18" charset="-78"/>
                <a:cs typeface="Adobe Arabic" panose="02040503050201020203" pitchFamily="18" charset="-78"/>
              </a:rPr>
              <a:t>ما هو الحرف الّذي يتكرّر في الكلمات الآتية: </a:t>
            </a:r>
          </a:p>
          <a:p>
            <a:pPr algn="r" rtl="1"/>
            <a:r>
              <a:rPr lang="ar-LB" dirty="0">
                <a:latin typeface="Adobe Arabic" panose="02040503050201020203" pitchFamily="18" charset="-78"/>
                <a:cs typeface="Adobe Arabic" panose="02040503050201020203" pitchFamily="18" charset="-78"/>
              </a:rPr>
              <a:t>دجاج </a:t>
            </a:r>
          </a:p>
          <a:p>
            <a:pPr algn="r" rtl="1"/>
            <a:r>
              <a:rPr lang="ar-LB" dirty="0">
                <a:latin typeface="Adobe Arabic" panose="02040503050201020203" pitchFamily="18" charset="-78"/>
                <a:cs typeface="Adobe Arabic" panose="02040503050201020203" pitchFamily="18" charset="-78"/>
              </a:rPr>
              <a:t>دفّ </a:t>
            </a:r>
          </a:p>
          <a:p>
            <a:pPr algn="r" rtl="1"/>
            <a:r>
              <a:rPr lang="ar-LB" dirty="0">
                <a:latin typeface="Adobe Arabic" panose="02040503050201020203" pitchFamily="18" charset="-78"/>
                <a:cs typeface="Adobe Arabic" panose="02040503050201020203" pitchFamily="18" charset="-78"/>
              </a:rPr>
              <a:t>قرد</a:t>
            </a:r>
            <a:endParaRPr lang="en-US" dirty="0">
              <a:latin typeface="Adobe Arabic" panose="02040503050201020203" pitchFamily="18" charset="-78"/>
              <a:cs typeface="Adobe Arabic" panose="02040503050201020203" pitchFamily="18" charset="-78"/>
            </a:endParaRPr>
          </a:p>
          <a:p>
            <a:pPr marL="0" marR="0" lvl="0" indent="0" algn="r" defTabSz="914400" rtl="0" eaLnBrk="1" fontAlgn="auto" latinLnBrk="0" hangingPunct="1">
              <a:lnSpc>
                <a:spcPct val="80000"/>
              </a:lnSpc>
              <a:spcBef>
                <a:spcPct val="0"/>
              </a:spcBef>
              <a:spcAft>
                <a:spcPts val="0"/>
              </a:spcAft>
              <a:buClrTx/>
              <a:buSzTx/>
              <a:buFontTx/>
              <a:buNone/>
              <a:tabLst/>
              <a:defRPr/>
            </a:pPr>
            <a:endParaRPr kumimoji="0" lang="ar-LB" sz="1200" b="0" i="0" u="none" strike="noStrike" kern="1200" cap="all" spc="100" normalizeH="0" baseline="0" noProof="0" dirty="0">
              <a:ln>
                <a:noFill/>
              </a:ln>
              <a:solidFill>
                <a:srgbClr val="4A66AC">
                  <a:lumMod val="50000"/>
                </a:srgbClr>
              </a:solidFill>
              <a:effectLst/>
              <a:uLnTx/>
              <a:uFillTx/>
              <a:latin typeface="Adobe Arabic" panose="02040503050201020203" pitchFamily="18" charset="-78"/>
              <a:ea typeface="+mn-ea"/>
              <a:cs typeface="Adobe Arabic" panose="02040503050201020203" pitchFamily="18" charset="-78"/>
            </a:endParaRPr>
          </a:p>
          <a:p>
            <a:pPr marL="0" marR="0" lvl="0" indent="0" algn="r" defTabSz="914400" rtl="0" eaLnBrk="1" fontAlgn="auto" latinLnBrk="0" hangingPunct="1">
              <a:lnSpc>
                <a:spcPct val="80000"/>
              </a:lnSpc>
              <a:spcBef>
                <a:spcPct val="0"/>
              </a:spcBef>
              <a:spcAft>
                <a:spcPts val="0"/>
              </a:spcAft>
              <a:buClrTx/>
              <a:buSzTx/>
              <a:buFontTx/>
              <a:buNone/>
              <a:tabLst/>
              <a:defRPr/>
            </a:pPr>
            <a:r>
              <a:rPr kumimoji="0" lang="ar-LB" sz="1200" b="0" i="0" u="none" strike="noStrike" kern="1200" cap="all" spc="100" normalizeH="0" baseline="0" noProof="0" dirty="0">
                <a:ln>
                  <a:noFill/>
                </a:ln>
                <a:solidFill>
                  <a:srgbClr val="4A66AC">
                    <a:lumMod val="50000"/>
                  </a:srgbClr>
                </a:solidFill>
                <a:effectLst/>
                <a:uLnTx/>
                <a:uFillTx/>
                <a:latin typeface="Adobe Arabic" panose="02040503050201020203" pitchFamily="18" charset="-78"/>
                <a:ea typeface="+mn-ea"/>
                <a:cs typeface="Adobe Arabic" panose="02040503050201020203" pitchFamily="18" charset="-78"/>
              </a:rPr>
              <a:t>إنّه الحرف دال، اسمه دال وصوته دْ.</a:t>
            </a:r>
            <a:r>
              <a:rPr kumimoji="0" lang="en-US" sz="1200" b="0" i="0" u="none" strike="noStrike" kern="1200" cap="all" spc="100" normalizeH="0" baseline="0" noProof="0" dirty="0">
                <a:ln>
                  <a:noFill/>
                </a:ln>
                <a:solidFill>
                  <a:srgbClr val="4A66AC">
                    <a:lumMod val="50000"/>
                  </a:srgbClr>
                </a:solidFill>
                <a:effectLst/>
                <a:uLnTx/>
                <a:uFillTx/>
                <a:latin typeface="Adobe Arabic" panose="02040503050201020203" pitchFamily="18" charset="-78"/>
                <a:ea typeface="+mn-ea"/>
                <a:cs typeface="Adobe Arabic" panose="02040503050201020203" pitchFamily="18" charset="-78"/>
              </a:rPr>
              <a:t> </a:t>
            </a:r>
          </a:p>
          <a:p>
            <a:pPr algn="r" rtl="1"/>
            <a:endParaRPr lang="en-US" dirty="0"/>
          </a:p>
        </p:txBody>
      </p:sp>
      <p:sp>
        <p:nvSpPr>
          <p:cNvPr id="4" name="Slide Number Placeholder 3"/>
          <p:cNvSpPr>
            <a:spLocks noGrp="1"/>
          </p:cNvSpPr>
          <p:nvPr>
            <p:ph type="sldNum" sz="quarter" idx="10"/>
          </p:nvPr>
        </p:nvSpPr>
        <p:spPr/>
        <p:txBody>
          <a:bodyPr/>
          <a:lstStyle/>
          <a:p>
            <a:fld id="{438D8287-15F6-4D8B-86D1-34A3242DF6AA}" type="slidenum">
              <a:rPr lang="en-US" smtClean="0"/>
              <a:t>8</a:t>
            </a:fld>
            <a:endParaRPr lang="en-US"/>
          </a:p>
        </p:txBody>
      </p:sp>
    </p:spTree>
    <p:extLst>
      <p:ext uri="{BB962C8B-B14F-4D97-AF65-F5344CB8AC3E}">
        <p14:creationId xmlns:p14="http://schemas.microsoft.com/office/powerpoint/2010/main" val="3793881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LB" sz="1200" kern="1200" dirty="0">
              <a:solidFill>
                <a:schemeClr val="tx1"/>
              </a:solidFill>
              <a:latin typeface="+mn-lt"/>
              <a:cs typeface="Calibri"/>
            </a:endParaRPr>
          </a:p>
          <a:p>
            <a:pPr algn="r" rtl="1"/>
            <a:r>
              <a:rPr lang="ar-LB" sz="1200" kern="1200" dirty="0">
                <a:solidFill>
                  <a:schemeClr val="tx1"/>
                </a:solidFill>
                <a:latin typeface="Adobe Arabic" panose="02040503050201020203" pitchFamily="18" charset="-78"/>
                <a:ea typeface="+mn-ea"/>
                <a:cs typeface="Adobe Arabic" panose="02040503050201020203" pitchFamily="18" charset="-78"/>
              </a:rPr>
              <a:t>هذه هي لوحة</a:t>
            </a:r>
            <a:r>
              <a:rPr lang="ar-LB" sz="1200" b="1" kern="1200" dirty="0">
                <a:solidFill>
                  <a:schemeClr val="tx1"/>
                </a:solidFill>
                <a:latin typeface="Adobe Arabic" panose="02040503050201020203" pitchFamily="18" charset="-78"/>
                <a:ea typeface="+mn-ea"/>
                <a:cs typeface="Adobe Arabic" panose="02040503050201020203" pitchFamily="18" charset="-78"/>
              </a:rPr>
              <a:t> حروف </a:t>
            </a:r>
            <a:r>
              <a:rPr lang="ar-LB" sz="1200" kern="1200" dirty="0">
                <a:solidFill>
                  <a:schemeClr val="tx1"/>
                </a:solidFill>
                <a:latin typeface="Adobe Arabic" panose="02040503050201020203" pitchFamily="18" charset="-78"/>
                <a:ea typeface="+mn-ea"/>
                <a:cs typeface="Adobe Arabic" panose="02040503050201020203" pitchFamily="18" charset="-78"/>
              </a:rPr>
              <a:t>الأبجديّة</a:t>
            </a:r>
            <a:r>
              <a:rPr lang="ar-LB" sz="1200" kern="1200" baseline="0" dirty="0">
                <a:solidFill>
                  <a:schemeClr val="tx1"/>
                </a:solidFill>
                <a:latin typeface="Adobe Arabic" panose="02040503050201020203" pitchFamily="18" charset="-78"/>
                <a:ea typeface="+mn-ea"/>
                <a:cs typeface="Adobe Arabic" panose="02040503050201020203" pitchFamily="18" charset="-78"/>
              </a:rPr>
              <a:t>، وعددها ثمانية وعشرون حرفًا. </a:t>
            </a:r>
          </a:p>
          <a:p>
            <a:pPr marL="0" marR="0" lvl="0" indent="0" algn="r" defTabSz="914400" rtl="1" eaLnBrk="1" fontAlgn="auto" latinLnBrk="0" hangingPunct="1">
              <a:lnSpc>
                <a:spcPct val="100000"/>
              </a:lnSpc>
              <a:spcBef>
                <a:spcPts val="0"/>
              </a:spcBef>
              <a:spcAft>
                <a:spcPts val="0"/>
              </a:spcAft>
              <a:buClrTx/>
              <a:buSzTx/>
              <a:buFontTx/>
              <a:buNone/>
              <a:tabLst/>
              <a:defRPr/>
            </a:pPr>
            <a:r>
              <a:rPr lang="ar-LB" sz="1200" kern="1200" baseline="0" dirty="0">
                <a:solidFill>
                  <a:schemeClr val="tx1"/>
                </a:solidFill>
                <a:latin typeface="Adobe Arabic" panose="02040503050201020203" pitchFamily="18" charset="-78"/>
                <a:ea typeface="+mn-ea"/>
                <a:cs typeface="Adobe Arabic" panose="02040503050201020203" pitchFamily="18" charset="-78"/>
              </a:rPr>
              <a:t>الحرف دال ترتيبه الثامن بين الحروف الأبجدية.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8BBE-30F2-43A2-B8D2-21B24AC864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759737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3.xml"/><Relationship Id="rId1" Type="http://schemas.openxmlformats.org/officeDocument/2006/relationships/tags" Target="../tags/tag10.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أهداف المحور - الشريحة الاولى">
    <p:spTree>
      <p:nvGrpSpPr>
        <p:cNvPr id="1" name=""/>
        <p:cNvGrpSpPr/>
        <p:nvPr/>
      </p:nvGrpSpPr>
      <p:grpSpPr>
        <a:xfrm>
          <a:off x="0" y="0"/>
          <a:ext cx="0" cy="0"/>
          <a:chOff x="0" y="0"/>
          <a:chExt cx="0" cy="0"/>
        </a:xfrm>
      </p:grpSpPr>
      <p:sp>
        <p:nvSpPr>
          <p:cNvPr id="8" name="Rectangle 16">
            <a:extLst>
              <a:ext uri="{FF2B5EF4-FFF2-40B4-BE49-F238E27FC236}">
                <a16:creationId xmlns:a16="http://schemas.microsoft.com/office/drawing/2014/main" id="{E6EECAC4-7BA8-4C4C-B5F5-94CE63C206DC}"/>
              </a:ext>
            </a:extLst>
          </p:cNvPr>
          <p:cNvSpPr>
            <a:spLocks noChangeArrowheads="1"/>
          </p:cNvSpPr>
          <p:nvPr userDrawn="1"/>
        </p:nvSpPr>
        <p:spPr bwMode="gray">
          <a:xfrm>
            <a:off x="7016098" y="946878"/>
            <a:ext cx="3206085" cy="651545"/>
          </a:xfrm>
          <a:prstGeom prst="rect">
            <a:avLst/>
          </a:prstGeom>
          <a:solidFill>
            <a:schemeClr val="bg1"/>
          </a:solidFill>
          <a:ln w="9525">
            <a:solidFill>
              <a:schemeClr val="tx1"/>
            </a:solidFill>
            <a:miter lim="800000"/>
            <a:headEnd/>
            <a:tailEnd/>
          </a:ln>
          <a:effectLst>
            <a:outerShdw blurRad="63500" dist="38099" dir="2700000" algn="ctr" rotWithShape="0">
              <a:srgbClr val="000000">
                <a:alpha val="74998"/>
              </a:srgbClr>
            </a:outerShdw>
          </a:effectLst>
        </p:spPr>
        <p:txBody>
          <a:bodyPr lIns="72000" tIns="36000" rIns="72000" bIns="36000" anchor="ctr"/>
          <a:lstStyle/>
          <a:p>
            <a:pPr algn="r" rtl="1">
              <a:buClr>
                <a:srgbClr val="5B9BD5">
                  <a:lumMod val="50000"/>
                </a:srgbClr>
              </a:buClr>
              <a:buSzPct val="90000"/>
            </a:pPr>
            <a:r>
              <a:rPr lang="en-US" sz="4000" b="1">
                <a:solidFill>
                  <a:srgbClr val="44546A"/>
                </a:solidFill>
              </a:rPr>
              <a:t> </a:t>
            </a:r>
            <a:r>
              <a:rPr lang="ar-LB" sz="4000" b="1">
                <a:solidFill>
                  <a:srgbClr val="44546A"/>
                </a:solidFill>
              </a:rPr>
              <a:t>أهداف المحور</a:t>
            </a:r>
            <a:r>
              <a:rPr lang="en-US" sz="4000" b="1">
                <a:solidFill>
                  <a:srgbClr val="44546A"/>
                </a:solidFill>
              </a:rPr>
              <a:t> </a:t>
            </a:r>
            <a:r>
              <a:rPr lang="ar-LB" sz="4000" b="1">
                <a:solidFill>
                  <a:srgbClr val="44546A"/>
                </a:solidFill>
              </a:rPr>
              <a:t>التربوية </a:t>
            </a:r>
            <a:endParaRPr lang="en-US" sz="1600">
              <a:solidFill>
                <a:prstClr val="black"/>
              </a:solidFill>
            </a:endParaRPr>
          </a:p>
        </p:txBody>
      </p:sp>
      <p:sp>
        <p:nvSpPr>
          <p:cNvPr id="3" name="Text Placeholder 2">
            <a:extLst>
              <a:ext uri="{FF2B5EF4-FFF2-40B4-BE49-F238E27FC236}">
                <a16:creationId xmlns:a16="http://schemas.microsoft.com/office/drawing/2014/main" id="{CB023BBC-5ED4-4B8E-A721-FF3BAB7C95CE}"/>
              </a:ext>
            </a:extLst>
          </p:cNvPr>
          <p:cNvSpPr>
            <a:spLocks noGrp="1"/>
          </p:cNvSpPr>
          <p:nvPr>
            <p:ph type="body" sz="quarter" idx="10"/>
          </p:nvPr>
        </p:nvSpPr>
        <p:spPr>
          <a:xfrm>
            <a:off x="1181370" y="2262399"/>
            <a:ext cx="9040813" cy="2951163"/>
          </a:xfrm>
        </p:spPr>
        <p:txBody>
          <a:bodyPr>
            <a:normAutofit/>
          </a:bodyPr>
          <a:lstStyle>
            <a:lvl1pPr algn="r" rtl="1">
              <a:buClr>
                <a:srgbClr val="2F5597"/>
              </a:buClr>
              <a:buFont typeface="Wingdings" panose="05000000000000000000" pitchFamily="2" charset="2"/>
              <a:buChar char="§"/>
              <a:defRPr sz="3200"/>
            </a:lvl1pPr>
            <a:lvl2pPr algn="r" rtl="1">
              <a:defRPr/>
            </a:lvl2pPr>
            <a:lvl3pPr algn="r" rtl="1">
              <a:defRPr/>
            </a:lvl3pPr>
            <a:lvl4pPr algn="r" rtl="1">
              <a:defRPr/>
            </a:lvl4pPr>
            <a:lvl5pPr algn="r" rtl="1">
              <a:defRPr/>
            </a:lvl5pPr>
          </a:lstStyle>
          <a:p>
            <a:pPr lvl="0"/>
            <a:endParaRPr lang="en-US"/>
          </a:p>
        </p:txBody>
      </p:sp>
      <p:pic>
        <p:nvPicPr>
          <p:cNvPr id="6" name="Picture 5">
            <a:extLst>
              <a:ext uri="{FF2B5EF4-FFF2-40B4-BE49-F238E27FC236}">
                <a16:creationId xmlns:a16="http://schemas.microsoft.com/office/drawing/2014/main" id="{438B5B17-ABEB-4EE8-8E8B-63F397782119}"/>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86274" t="84401" r="2211"/>
          <a:stretch/>
        </p:blipFill>
        <p:spPr>
          <a:xfrm>
            <a:off x="10789328" y="11987"/>
            <a:ext cx="1402672" cy="1069759"/>
          </a:xfrm>
          <a:prstGeom prst="rect">
            <a:avLst/>
          </a:prstGeom>
        </p:spPr>
      </p:pic>
    </p:spTree>
    <p:custDataLst>
      <p:tags r:id="rId1"/>
    </p:custDataLst>
    <p:extLst>
      <p:ext uri="{BB962C8B-B14F-4D97-AF65-F5344CB8AC3E}">
        <p14:creationId xmlns:p14="http://schemas.microsoft.com/office/powerpoint/2010/main" val="3419957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D2C4D15-71B1-4028-B46F-4EE71232F863}" type="datetimeFigureOut">
              <a:rPr lang="en-US" smtClean="0">
                <a:solidFill>
                  <a:prstClr val="black">
                    <a:tint val="75000"/>
                  </a:prstClr>
                </a:solidFill>
              </a:rPr>
              <a:pPr/>
              <a:t>10/2/2023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09E340D-D49F-4060-B830-48E207260F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9190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874F22B-460D-4DEF-A5C8-777740DC6121}"/>
              </a:ext>
            </a:extLst>
          </p:cNvPr>
          <p:cNvSpPr>
            <a:spLocks noGrp="1"/>
          </p:cNvSpPr>
          <p:nvPr>
            <p:ph type="dt" sz="half" idx="10"/>
          </p:nvPr>
        </p:nvSpPr>
        <p:spPr/>
        <p:txBody>
          <a:bodyPr/>
          <a:lstStyle/>
          <a:p>
            <a:fld id="{BD2C4D15-71B1-4028-B46F-4EE71232F863}" type="datetimeFigureOut">
              <a:rPr lang="en-US" smtClean="0">
                <a:solidFill>
                  <a:prstClr val="black">
                    <a:tint val="75000"/>
                  </a:prstClr>
                </a:solidFill>
              </a:rPr>
              <a:pPr/>
              <a:t>10/2/2023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5BEB8BF6-D33C-4502-9A70-86A5276E89B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44C6E907-4C4D-4571-8597-C6BEA8ED312A}"/>
              </a:ext>
            </a:extLst>
          </p:cNvPr>
          <p:cNvSpPr>
            <a:spLocks noGrp="1"/>
          </p:cNvSpPr>
          <p:nvPr>
            <p:ph type="sldNum" sz="quarter" idx="12"/>
          </p:nvPr>
        </p:nvSpPr>
        <p:spPr/>
        <p:txBody>
          <a:bodyPr/>
          <a:lstStyle/>
          <a:p>
            <a:fld id="{809E340D-D49F-4060-B830-48E207260F1E}" type="slidenum">
              <a:rPr lang="en-US" smtClean="0">
                <a:solidFill>
                  <a:prstClr val="black">
                    <a:tint val="75000"/>
                  </a:prstClr>
                </a:solidFill>
              </a:rPr>
              <a:pPr/>
              <a:t>‹#›</a:t>
            </a:fld>
            <a:endParaRPr lang="en-US">
              <a:solidFill>
                <a:prstClr val="black">
                  <a:tint val="75000"/>
                </a:prstClr>
              </a:solidFill>
            </a:endParaRPr>
          </a:p>
        </p:txBody>
      </p:sp>
    </p:spTree>
    <p:custDataLst>
      <p:tags r:id="rId1"/>
    </p:custDataLst>
    <p:extLst>
      <p:ext uri="{BB962C8B-B14F-4D97-AF65-F5344CB8AC3E}">
        <p14:creationId xmlns:p14="http://schemas.microsoft.com/office/powerpoint/2010/main" val="124737425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D2C4D15-71B1-4028-B46F-4EE71232F863}" type="datetimeFigureOut">
              <a:rPr lang="en-US" smtClean="0">
                <a:solidFill>
                  <a:prstClr val="black">
                    <a:tint val="75000"/>
                  </a:prstClr>
                </a:solidFill>
              </a:rPr>
              <a:pPr/>
              <a:t>10/2/2023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09E340D-D49F-4060-B830-48E207260F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78049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D2C4D15-71B1-4028-B46F-4EE71232F863}" type="datetimeFigureOut">
              <a:rPr lang="en-US" smtClean="0">
                <a:solidFill>
                  <a:prstClr val="black">
                    <a:tint val="75000"/>
                  </a:prstClr>
                </a:solidFill>
              </a:rPr>
              <a:pPr/>
              <a:t>10/2/2023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09E340D-D49F-4060-B830-48E207260F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17565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2C4D15-71B1-4028-B46F-4EE71232F863}" type="datetimeFigureOut">
              <a:rPr lang="en-US" smtClean="0">
                <a:solidFill>
                  <a:prstClr val="black">
                    <a:tint val="75000"/>
                  </a:prstClr>
                </a:solidFill>
              </a:rPr>
              <a:pPr/>
              <a:t>10/2/2023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09E340D-D49F-4060-B830-48E207260F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43706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2C4D15-71B1-4028-B46F-4EE71232F863}" type="datetimeFigureOut">
              <a:rPr lang="en-US" smtClean="0">
                <a:solidFill>
                  <a:prstClr val="black">
                    <a:tint val="75000"/>
                  </a:prstClr>
                </a:solidFill>
              </a:rPr>
              <a:pPr/>
              <a:t>10/2/2023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09E340D-D49F-4060-B830-48E207260F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1114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Content Placeholder 2"/>
          <p:cNvSpPr>
            <a:spLocks noGrp="1"/>
          </p:cNvSpPr>
          <p:nvPr>
            <p:ph idx="13"/>
          </p:nvPr>
        </p:nvSpPr>
        <p:spPr>
          <a:xfrm>
            <a:off x="1024128" y="2286001"/>
            <a:ext cx="4754880" cy="3611217"/>
          </a:xfrm>
        </p:spPr>
        <p:txBody>
          <a:bodyPr/>
          <a:lstStyle>
            <a:lvl1pPr>
              <a:defRPr>
                <a:solidFill>
                  <a:schemeClr val="accent1">
                    <a:lumMod val="50000"/>
                  </a:schemeClr>
                </a:solidFill>
              </a:defRPr>
            </a:lvl1pPr>
            <a:lvl2pPr>
              <a:defRPr>
                <a:solidFill>
                  <a:schemeClr val="accent1">
                    <a:lumMod val="75000"/>
                  </a:schemeClr>
                </a:solidFill>
              </a:defRPr>
            </a:lvl2pPr>
            <a:lvl3pPr>
              <a:defRPr>
                <a:solidFill>
                  <a:schemeClr val="accent2">
                    <a:lumMod val="75000"/>
                  </a:schemeClr>
                </a:solidFill>
              </a:defRPr>
            </a:lvl3pPr>
            <a:lvl4pPr>
              <a:defRPr>
                <a:solidFill>
                  <a:schemeClr val="accent3">
                    <a:lumMod val="75000"/>
                  </a:schemeClr>
                </a:solidFill>
              </a:defRPr>
            </a:lvl4pPr>
            <a:lvl5pPr>
              <a:defRPr>
                <a:solidFill>
                  <a:schemeClr val="accent5">
                    <a:lumMod val="7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idx="14"/>
          </p:nvPr>
        </p:nvSpPr>
        <p:spPr>
          <a:xfrm>
            <a:off x="6412285" y="2286001"/>
            <a:ext cx="4754880" cy="3611217"/>
          </a:xfrm>
        </p:spPr>
        <p:txBody>
          <a:bodyPr/>
          <a:lstStyle>
            <a:lvl1pPr>
              <a:defRPr>
                <a:solidFill>
                  <a:schemeClr val="accent1">
                    <a:lumMod val="50000"/>
                  </a:schemeClr>
                </a:solidFill>
              </a:defRPr>
            </a:lvl1pPr>
            <a:lvl2pPr>
              <a:defRPr>
                <a:solidFill>
                  <a:schemeClr val="accent1">
                    <a:lumMod val="75000"/>
                  </a:schemeClr>
                </a:solidFill>
              </a:defRPr>
            </a:lvl2pPr>
            <a:lvl3pPr>
              <a:defRPr>
                <a:solidFill>
                  <a:schemeClr val="accent2">
                    <a:lumMod val="75000"/>
                  </a:schemeClr>
                </a:solidFill>
              </a:defRPr>
            </a:lvl3pPr>
            <a:lvl4pPr>
              <a:defRPr>
                <a:solidFill>
                  <a:schemeClr val="accent3">
                    <a:lumMod val="75000"/>
                  </a:schemeClr>
                </a:solidFill>
              </a:defRPr>
            </a:lvl4pPr>
            <a:lvl5pPr>
              <a:defRPr>
                <a:solidFill>
                  <a:schemeClr val="accent5">
                    <a:lumMod val="7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a:spLocks noGrp="1"/>
          </p:cNvSpPr>
          <p:nvPr>
            <p:ph type="title"/>
          </p:nvPr>
        </p:nvSpPr>
        <p:spPr>
          <a:xfrm>
            <a:off x="1024128" y="1139689"/>
            <a:ext cx="10143037" cy="945145"/>
          </a:xfrm>
        </p:spPr>
        <p:txBody>
          <a:bodyPr>
            <a:noAutofit/>
          </a:bodyPr>
          <a:lstStyle>
            <a:lvl1pPr>
              <a:defRPr sz="4000">
                <a:solidFill>
                  <a:schemeClr val="accent1">
                    <a:lumMod val="50000"/>
                  </a:schemeClr>
                </a:solidFill>
              </a:defRPr>
            </a:lvl1pPr>
          </a:lstStyle>
          <a:p>
            <a:r>
              <a:rPr lang="en-US"/>
              <a:t>Click to edit Master title style</a:t>
            </a:r>
          </a:p>
        </p:txBody>
      </p:sp>
      <p:sp>
        <p:nvSpPr>
          <p:cNvPr id="11" name="Date Placeholder 3"/>
          <p:cNvSpPr>
            <a:spLocks noGrp="1"/>
          </p:cNvSpPr>
          <p:nvPr>
            <p:ph type="dt" sz="half" idx="10"/>
          </p:nvPr>
        </p:nvSpPr>
        <p:spPr>
          <a:xfrm>
            <a:off x="1024130" y="6200027"/>
            <a:ext cx="2154143" cy="274320"/>
          </a:xfrm>
        </p:spPr>
        <p:txBody>
          <a:bodyPr/>
          <a:lstStyle/>
          <a:p>
            <a:fld id="{96DFF08F-DC6B-4601-B491-B0F83F6DD2DA}" type="datetimeFigureOut">
              <a:rPr lang="en-US" dirty="0">
                <a:solidFill>
                  <a:prstClr val="black">
                    <a:tint val="75000"/>
                  </a:prstClr>
                </a:solidFill>
              </a:rPr>
              <a:pPr/>
              <a:t>10/2/2023</a:t>
            </a:fld>
            <a:endParaRPr lang="en-US">
              <a:solidFill>
                <a:prstClr val="black">
                  <a:tint val="75000"/>
                </a:prstClr>
              </a:solidFill>
            </a:endParaRPr>
          </a:p>
        </p:txBody>
      </p:sp>
      <p:sp>
        <p:nvSpPr>
          <p:cNvPr id="12" name="Footer Placeholder 4"/>
          <p:cNvSpPr>
            <a:spLocks noGrp="1"/>
          </p:cNvSpPr>
          <p:nvPr>
            <p:ph type="ftr" sz="quarter" idx="11"/>
          </p:nvPr>
        </p:nvSpPr>
        <p:spPr>
          <a:xfrm>
            <a:off x="3659073" y="6196384"/>
            <a:ext cx="5901459" cy="274320"/>
          </a:xfrm>
        </p:spPr>
        <p:txBody>
          <a:bodyPr/>
          <a:lstStyle/>
          <a:p>
            <a:endParaRPr lang="en-US">
              <a:solidFill>
                <a:prstClr val="black">
                  <a:tint val="75000"/>
                </a:prstClr>
              </a:solidFill>
            </a:endParaRPr>
          </a:p>
        </p:txBody>
      </p:sp>
      <p:sp>
        <p:nvSpPr>
          <p:cNvPr id="13" name="Slide Number Placeholder 5"/>
          <p:cNvSpPr>
            <a:spLocks noGrp="1"/>
          </p:cNvSpPr>
          <p:nvPr>
            <p:ph type="sldNum" sz="quarter" idx="12"/>
          </p:nvPr>
        </p:nvSpPr>
        <p:spPr>
          <a:xfrm>
            <a:off x="10536952" y="6334540"/>
            <a:ext cx="630213" cy="273324"/>
          </a:xfrm>
        </p:spPr>
        <p:txBody>
          <a:bodyPr/>
          <a:lstStyle/>
          <a:p>
            <a:fld id="{4FAB73BC-B049-4115-A692-8D63A059BFB8}" type="slidenum">
              <a:rPr lang="en-US" dirty="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3262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Picture down w Right TEXT ">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00668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6" name="Title 1"/>
          <p:cNvSpPr>
            <a:spLocks noGrp="1"/>
          </p:cNvSpPr>
          <p:nvPr>
            <p:ph type="title"/>
          </p:nvPr>
        </p:nvSpPr>
        <p:spPr>
          <a:xfrm>
            <a:off x="1024128" y="1139689"/>
            <a:ext cx="10143037" cy="945145"/>
          </a:xfrm>
        </p:spPr>
        <p:txBody>
          <a:bodyPr>
            <a:noAutofit/>
          </a:bodyPr>
          <a:lstStyle>
            <a:lvl1pPr>
              <a:defRPr sz="4000">
                <a:solidFill>
                  <a:schemeClr val="accent1">
                    <a:lumMod val="50000"/>
                  </a:schemeClr>
                </a:solidFill>
              </a:defRPr>
            </a:lvl1pPr>
          </a:lstStyle>
          <a:p>
            <a:r>
              <a:rPr lang="en-US"/>
              <a:t>Click to edit Master title style</a:t>
            </a:r>
          </a:p>
        </p:txBody>
      </p:sp>
      <p:sp>
        <p:nvSpPr>
          <p:cNvPr id="7" name="Date Placeholder 3"/>
          <p:cNvSpPr>
            <a:spLocks noGrp="1"/>
          </p:cNvSpPr>
          <p:nvPr>
            <p:ph type="dt" sz="half" idx="10"/>
          </p:nvPr>
        </p:nvSpPr>
        <p:spPr>
          <a:xfrm>
            <a:off x="1024130" y="6200027"/>
            <a:ext cx="2154143" cy="274320"/>
          </a:xfrm>
        </p:spPr>
        <p:txBody>
          <a:bodyPr/>
          <a:lstStyle/>
          <a:p>
            <a:fld id="{96DFF08F-DC6B-4601-B491-B0F83F6DD2DA}" type="datetimeFigureOut">
              <a:rPr lang="en-US" dirty="0">
                <a:solidFill>
                  <a:prstClr val="black">
                    <a:tint val="75000"/>
                  </a:prstClr>
                </a:solidFill>
              </a:rPr>
              <a:pPr/>
              <a:t>10/2/2023</a:t>
            </a:fld>
            <a:endParaRPr lang="en-US">
              <a:solidFill>
                <a:prstClr val="black">
                  <a:tint val="75000"/>
                </a:prstClr>
              </a:solidFill>
            </a:endParaRPr>
          </a:p>
        </p:txBody>
      </p:sp>
      <p:sp>
        <p:nvSpPr>
          <p:cNvPr id="8" name="Footer Placeholder 4"/>
          <p:cNvSpPr>
            <a:spLocks noGrp="1"/>
          </p:cNvSpPr>
          <p:nvPr>
            <p:ph type="ftr" sz="quarter" idx="11"/>
          </p:nvPr>
        </p:nvSpPr>
        <p:spPr>
          <a:xfrm>
            <a:off x="3659073" y="6196384"/>
            <a:ext cx="5901459" cy="274320"/>
          </a:xfrm>
        </p:spPr>
        <p:txBody>
          <a:bodyPr/>
          <a:lstStyle/>
          <a:p>
            <a:endParaRPr lang="en-US">
              <a:solidFill>
                <a:prstClr val="black">
                  <a:tint val="75000"/>
                </a:prstClr>
              </a:solidFill>
            </a:endParaRPr>
          </a:p>
        </p:txBody>
      </p:sp>
      <p:sp>
        <p:nvSpPr>
          <p:cNvPr id="9" name="Slide Number Placeholder 5"/>
          <p:cNvSpPr>
            <a:spLocks noGrp="1"/>
          </p:cNvSpPr>
          <p:nvPr>
            <p:ph type="sldNum" sz="quarter" idx="12"/>
          </p:nvPr>
        </p:nvSpPr>
        <p:spPr>
          <a:xfrm>
            <a:off x="10536952" y="6334540"/>
            <a:ext cx="630213" cy="273324"/>
          </a:xfrm>
        </p:spPr>
        <p:txBody>
          <a:bodyPr/>
          <a:lstStyle/>
          <a:p>
            <a:fld id="{4FAB73BC-B049-4115-A692-8D63A059BFB8}" type="slidenum">
              <a:rPr lang="en-US" dirty="0">
                <a:solidFill>
                  <a:prstClr val="black">
                    <a:tint val="75000"/>
                  </a:prstClr>
                </a:solidFill>
              </a:rPr>
              <a:pPr/>
              <a:t>‹#›</a:t>
            </a:fld>
            <a:endParaRPr lang="en-US">
              <a:solidFill>
                <a:prstClr val="black">
                  <a:tint val="75000"/>
                </a:prstClr>
              </a:solidFill>
            </a:endParaRPr>
          </a:p>
        </p:txBody>
      </p:sp>
      <p:sp>
        <p:nvSpPr>
          <p:cNvPr id="11" name="Picture Placeholder 10"/>
          <p:cNvSpPr>
            <a:spLocks noGrp="1"/>
          </p:cNvSpPr>
          <p:nvPr>
            <p:ph type="pic" sz="quarter" idx="13"/>
          </p:nvPr>
        </p:nvSpPr>
        <p:spPr>
          <a:xfrm>
            <a:off x="7315200" y="2239966"/>
            <a:ext cx="3852333" cy="3736975"/>
          </a:xfrm>
        </p:spPr>
        <p:txBody>
          <a:bodyPr/>
          <a:lstStyle/>
          <a:p>
            <a:r>
              <a:rPr lang="en-US"/>
              <a:t>Click icon to add picture</a:t>
            </a:r>
          </a:p>
        </p:txBody>
      </p:sp>
      <p:sp>
        <p:nvSpPr>
          <p:cNvPr id="12" name="Content Placeholder 2"/>
          <p:cNvSpPr>
            <a:spLocks noGrp="1"/>
          </p:cNvSpPr>
          <p:nvPr>
            <p:ph idx="14"/>
          </p:nvPr>
        </p:nvSpPr>
        <p:spPr>
          <a:xfrm>
            <a:off x="1024129" y="2239966"/>
            <a:ext cx="6043699" cy="3736975"/>
          </a:xfrm>
        </p:spPr>
        <p:txBody>
          <a:bodyPr/>
          <a:lstStyle>
            <a:lvl1pPr>
              <a:defRPr>
                <a:solidFill>
                  <a:schemeClr val="accent1">
                    <a:lumMod val="50000"/>
                  </a:schemeClr>
                </a:solidFill>
              </a:defRPr>
            </a:lvl1pPr>
            <a:lvl2pPr>
              <a:defRPr>
                <a:solidFill>
                  <a:schemeClr val="accent1">
                    <a:lumMod val="75000"/>
                  </a:schemeClr>
                </a:solidFill>
              </a:defRPr>
            </a:lvl2pPr>
            <a:lvl3pPr>
              <a:defRPr>
                <a:solidFill>
                  <a:schemeClr val="accent2">
                    <a:lumMod val="75000"/>
                  </a:schemeClr>
                </a:solidFill>
              </a:defRPr>
            </a:lvl3pPr>
            <a:lvl4pPr>
              <a:defRPr>
                <a:solidFill>
                  <a:schemeClr val="accent3">
                    <a:lumMod val="75000"/>
                  </a:schemeClr>
                </a:solidFill>
              </a:defRPr>
            </a:lvl4pPr>
            <a:lvl5pPr>
              <a:defRPr>
                <a:solidFill>
                  <a:schemeClr val="accent5">
                    <a:lumMod val="7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041824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D2C4D15-71B1-4028-B46F-4EE71232F863}" type="datetimeFigureOut">
              <a:rPr lang="en-US" smtClean="0">
                <a:solidFill>
                  <a:prstClr val="black">
                    <a:tint val="75000"/>
                  </a:prstClr>
                </a:solidFill>
              </a:rPr>
              <a:pPr/>
              <a:t>10/2/2023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09E340D-D49F-4060-B830-48E207260F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6974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شريحة فارغة">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6F289BE-7E1A-427A-94E7-E161F9858697}"/>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86274" t="84401" r="2211" b="3525"/>
          <a:stretch/>
        </p:blipFill>
        <p:spPr>
          <a:xfrm rot="10800000">
            <a:off x="11134236" y="2"/>
            <a:ext cx="1068275" cy="630621"/>
          </a:xfrm>
          <a:prstGeom prst="rect">
            <a:avLst/>
          </a:prstGeom>
        </p:spPr>
      </p:pic>
    </p:spTree>
    <p:custDataLst>
      <p:tags r:id="rId1"/>
    </p:custDataLst>
    <p:extLst>
      <p:ext uri="{BB962C8B-B14F-4D97-AF65-F5344CB8AC3E}">
        <p14:creationId xmlns:p14="http://schemas.microsoft.com/office/powerpoint/2010/main" val="13136567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93074"/>
            <a:ext cx="10515600" cy="497614"/>
          </a:xfrm>
        </p:spPr>
        <p:txBody>
          <a:bodyPr/>
          <a:lstStyle/>
          <a:p>
            <a:r>
              <a:rPr lang="en-US"/>
              <a:t>Click to edit Master title style</a:t>
            </a:r>
          </a:p>
        </p:txBody>
      </p:sp>
      <p:sp>
        <p:nvSpPr>
          <p:cNvPr id="3" name="Content Placeholder 2"/>
          <p:cNvSpPr>
            <a:spLocks noGrp="1"/>
          </p:cNvSpPr>
          <p:nvPr>
            <p:ph idx="1"/>
          </p:nvPr>
        </p:nvSpPr>
        <p:spPr>
          <a:xfrm>
            <a:off x="838200" y="1825625"/>
            <a:ext cx="10515600" cy="394815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45273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cover">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45F7F8-8888-8FC6-DF3B-75C5CF3CB1C4}"/>
              </a:ext>
            </a:extLst>
          </p:cNvPr>
          <p:cNvSpPr>
            <a:spLocks noGrp="1"/>
          </p:cNvSpPr>
          <p:nvPr>
            <p:ph type="dt" sz="half" idx="10"/>
          </p:nvPr>
        </p:nvSpPr>
        <p:spPr>
          <a:xfrm>
            <a:off x="838200" y="6356350"/>
            <a:ext cx="2743200" cy="365125"/>
          </a:xfrm>
          <a:prstGeom prst="rect">
            <a:avLst/>
          </a:prstGeom>
        </p:spPr>
        <p:txBody>
          <a:bodyPr/>
          <a:lstStyle/>
          <a:p>
            <a:fld id="{C8A984C8-EF3C-413B-A0A9-FAD02C812F97}" type="datetimeFigureOut">
              <a:rPr lang="en-US" smtClean="0"/>
              <a:t>10/2/2023</a:t>
            </a:fld>
            <a:endParaRPr lang="en-US"/>
          </a:p>
        </p:txBody>
      </p:sp>
      <p:sp>
        <p:nvSpPr>
          <p:cNvPr id="3" name="Footer Placeholder 2">
            <a:extLst>
              <a:ext uri="{FF2B5EF4-FFF2-40B4-BE49-F238E27FC236}">
                <a16:creationId xmlns:a16="http://schemas.microsoft.com/office/drawing/2014/main" id="{0199F3B2-16C7-75B0-61C7-CF36688EBD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B0FEB26-9482-6D26-C42C-A4CD3D0D3A50}"/>
              </a:ext>
            </a:extLst>
          </p:cNvPr>
          <p:cNvSpPr>
            <a:spLocks noGrp="1"/>
          </p:cNvSpPr>
          <p:nvPr>
            <p:ph type="sldNum" sz="quarter" idx="12"/>
          </p:nvPr>
        </p:nvSpPr>
        <p:spPr>
          <a:xfrm>
            <a:off x="8610600" y="6356350"/>
            <a:ext cx="2743200" cy="365125"/>
          </a:xfrm>
          <a:prstGeom prst="rect">
            <a:avLst/>
          </a:prstGeom>
        </p:spPr>
        <p:txBody>
          <a:bodyPr/>
          <a:lstStyle/>
          <a:p>
            <a:fld id="{A4A9CF4F-847B-4F21-B075-813C912E43C1}" type="slidenum">
              <a:rPr lang="en-US" smtClean="0"/>
              <a:t>‹#›</a:t>
            </a:fld>
            <a:endParaRPr lang="en-US"/>
          </a:p>
        </p:txBody>
      </p:sp>
    </p:spTree>
    <p:extLst>
      <p:ext uri="{BB962C8B-B14F-4D97-AF65-F5344CB8AC3E}">
        <p14:creationId xmlns:p14="http://schemas.microsoft.com/office/powerpoint/2010/main" val="3214573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7604-96DE-FF51-4FCD-072512F58F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F5DB932-D534-00B2-AC6E-8A7CDCF2DC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A610041-0BC1-5BCE-448C-7EBF4320B794}"/>
              </a:ext>
            </a:extLst>
          </p:cNvPr>
          <p:cNvSpPr>
            <a:spLocks noGrp="1"/>
          </p:cNvSpPr>
          <p:nvPr>
            <p:ph type="dt" sz="half" idx="10"/>
          </p:nvPr>
        </p:nvSpPr>
        <p:spPr/>
        <p:txBody>
          <a:bodyPr/>
          <a:lstStyle/>
          <a:p>
            <a:fld id="{261631F0-47F1-498D-8A60-BEA83852BCD3}" type="datetimeFigureOut">
              <a:rPr lang="en-US" smtClean="0"/>
              <a:t>10/2/2023</a:t>
            </a:fld>
            <a:endParaRPr lang="en-US"/>
          </a:p>
        </p:txBody>
      </p:sp>
      <p:sp>
        <p:nvSpPr>
          <p:cNvPr id="5" name="Footer Placeholder 4">
            <a:extLst>
              <a:ext uri="{FF2B5EF4-FFF2-40B4-BE49-F238E27FC236}">
                <a16:creationId xmlns:a16="http://schemas.microsoft.com/office/drawing/2014/main" id="{0A4D3EF4-14BE-FF61-DB1D-CE2D5628C7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A73016-DAB2-947A-8D91-1867E6EEF071}"/>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18158320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D1B86-57D1-79BF-018E-A02A3EEDC6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FB437C-D2FD-2C9E-F6FF-67FC153BB2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8C54DB-2B85-9DB2-D4A1-0EF130C55256}"/>
              </a:ext>
            </a:extLst>
          </p:cNvPr>
          <p:cNvSpPr>
            <a:spLocks noGrp="1"/>
          </p:cNvSpPr>
          <p:nvPr>
            <p:ph type="dt" sz="half" idx="10"/>
          </p:nvPr>
        </p:nvSpPr>
        <p:spPr/>
        <p:txBody>
          <a:bodyPr/>
          <a:lstStyle/>
          <a:p>
            <a:fld id="{261631F0-47F1-498D-8A60-BEA83852BCD3}" type="datetimeFigureOut">
              <a:rPr lang="en-US" smtClean="0"/>
              <a:t>10/2/2023</a:t>
            </a:fld>
            <a:endParaRPr lang="en-US"/>
          </a:p>
        </p:txBody>
      </p:sp>
      <p:sp>
        <p:nvSpPr>
          <p:cNvPr id="5" name="Footer Placeholder 4">
            <a:extLst>
              <a:ext uri="{FF2B5EF4-FFF2-40B4-BE49-F238E27FC236}">
                <a16:creationId xmlns:a16="http://schemas.microsoft.com/office/drawing/2014/main" id="{B01B7EF6-4675-8DC2-0562-EF394799D1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C14EE9-589F-3A9E-A94B-E229A19BBBDF}"/>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23468488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FD389-CFAE-1448-4F78-8F57935953D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84C230-3708-ECAE-970E-2030B59D55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E7A824-93D4-E8A7-93AC-81F565A0F688}"/>
              </a:ext>
            </a:extLst>
          </p:cNvPr>
          <p:cNvSpPr>
            <a:spLocks noGrp="1"/>
          </p:cNvSpPr>
          <p:nvPr>
            <p:ph type="dt" sz="half" idx="10"/>
          </p:nvPr>
        </p:nvSpPr>
        <p:spPr/>
        <p:txBody>
          <a:bodyPr/>
          <a:lstStyle/>
          <a:p>
            <a:fld id="{261631F0-47F1-498D-8A60-BEA83852BCD3}" type="datetimeFigureOut">
              <a:rPr lang="en-US" smtClean="0"/>
              <a:t>10/2/2023</a:t>
            </a:fld>
            <a:endParaRPr lang="en-US"/>
          </a:p>
        </p:txBody>
      </p:sp>
      <p:sp>
        <p:nvSpPr>
          <p:cNvPr id="5" name="Footer Placeholder 4">
            <a:extLst>
              <a:ext uri="{FF2B5EF4-FFF2-40B4-BE49-F238E27FC236}">
                <a16:creationId xmlns:a16="http://schemas.microsoft.com/office/drawing/2014/main" id="{340898F0-6C1D-F009-554A-28F201FF38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313924-5F8D-951B-E01F-B057321C1FE8}"/>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28396684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AE06C-E059-49EF-A08F-D1266B260A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05831B-1DAC-38E8-C768-2F8279EBAB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1EA378E-80DB-2B94-20C8-FA4AAD35F75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716E780-CA26-8D65-C105-565D34AA2225}"/>
              </a:ext>
            </a:extLst>
          </p:cNvPr>
          <p:cNvSpPr>
            <a:spLocks noGrp="1"/>
          </p:cNvSpPr>
          <p:nvPr>
            <p:ph type="dt" sz="half" idx="10"/>
          </p:nvPr>
        </p:nvSpPr>
        <p:spPr/>
        <p:txBody>
          <a:bodyPr/>
          <a:lstStyle/>
          <a:p>
            <a:fld id="{261631F0-47F1-498D-8A60-BEA83852BCD3}" type="datetimeFigureOut">
              <a:rPr lang="en-US" smtClean="0"/>
              <a:t>10/2/2023</a:t>
            </a:fld>
            <a:endParaRPr lang="en-US"/>
          </a:p>
        </p:txBody>
      </p:sp>
      <p:sp>
        <p:nvSpPr>
          <p:cNvPr id="6" name="Footer Placeholder 5">
            <a:extLst>
              <a:ext uri="{FF2B5EF4-FFF2-40B4-BE49-F238E27FC236}">
                <a16:creationId xmlns:a16="http://schemas.microsoft.com/office/drawing/2014/main" id="{5F456F6A-E765-0F3F-EE5D-893CEA5CED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4C1755-502C-0F5C-B5FD-7FBF8A78009A}"/>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42253688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8ED15-7E41-C13D-A65F-CB26573155F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5D02F0-AF27-175E-0FC1-427A332C2A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5F5D902-98CE-8568-3FAA-CEC4670A571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7DAA8B-2A02-F9C9-00A8-98E4E10A1C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FDB3B0-802F-8637-9650-9769628407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4186150-0264-AED1-D042-6E484A198481}"/>
              </a:ext>
            </a:extLst>
          </p:cNvPr>
          <p:cNvSpPr>
            <a:spLocks noGrp="1"/>
          </p:cNvSpPr>
          <p:nvPr>
            <p:ph type="dt" sz="half" idx="10"/>
          </p:nvPr>
        </p:nvSpPr>
        <p:spPr/>
        <p:txBody>
          <a:bodyPr/>
          <a:lstStyle/>
          <a:p>
            <a:fld id="{261631F0-47F1-498D-8A60-BEA83852BCD3}" type="datetimeFigureOut">
              <a:rPr lang="en-US" smtClean="0"/>
              <a:t>10/2/2023</a:t>
            </a:fld>
            <a:endParaRPr lang="en-US"/>
          </a:p>
        </p:txBody>
      </p:sp>
      <p:sp>
        <p:nvSpPr>
          <p:cNvPr id="8" name="Footer Placeholder 7">
            <a:extLst>
              <a:ext uri="{FF2B5EF4-FFF2-40B4-BE49-F238E27FC236}">
                <a16:creationId xmlns:a16="http://schemas.microsoft.com/office/drawing/2014/main" id="{DCD4E625-9ADF-CF71-5DB9-859F2BEC918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093F263-450F-FFE7-1FFB-A95C90A3A93B}"/>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23993137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0C428-4DFD-C447-6141-A3A33375028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F55E9A-E9EF-701E-E779-B7C919CA36D3}"/>
              </a:ext>
            </a:extLst>
          </p:cNvPr>
          <p:cNvSpPr>
            <a:spLocks noGrp="1"/>
          </p:cNvSpPr>
          <p:nvPr>
            <p:ph type="dt" sz="half" idx="10"/>
          </p:nvPr>
        </p:nvSpPr>
        <p:spPr/>
        <p:txBody>
          <a:bodyPr/>
          <a:lstStyle/>
          <a:p>
            <a:fld id="{261631F0-47F1-498D-8A60-BEA83852BCD3}" type="datetimeFigureOut">
              <a:rPr lang="en-US" smtClean="0"/>
              <a:t>10/2/2023</a:t>
            </a:fld>
            <a:endParaRPr lang="en-US"/>
          </a:p>
        </p:txBody>
      </p:sp>
      <p:sp>
        <p:nvSpPr>
          <p:cNvPr id="4" name="Footer Placeholder 3">
            <a:extLst>
              <a:ext uri="{FF2B5EF4-FFF2-40B4-BE49-F238E27FC236}">
                <a16:creationId xmlns:a16="http://schemas.microsoft.com/office/drawing/2014/main" id="{AD55C8BC-3287-525A-5715-27D5971AE18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4A744B5-9A4F-3E34-EE0B-58525E8279A4}"/>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41158498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A3B1F4-4673-1346-A77F-D2F5B7621CCC}"/>
              </a:ext>
            </a:extLst>
          </p:cNvPr>
          <p:cNvSpPr>
            <a:spLocks noGrp="1"/>
          </p:cNvSpPr>
          <p:nvPr>
            <p:ph type="dt" sz="half" idx="10"/>
          </p:nvPr>
        </p:nvSpPr>
        <p:spPr/>
        <p:txBody>
          <a:bodyPr/>
          <a:lstStyle/>
          <a:p>
            <a:fld id="{261631F0-47F1-498D-8A60-BEA83852BCD3}" type="datetimeFigureOut">
              <a:rPr lang="en-US" smtClean="0"/>
              <a:t>10/2/2023</a:t>
            </a:fld>
            <a:endParaRPr lang="en-US"/>
          </a:p>
        </p:txBody>
      </p:sp>
      <p:sp>
        <p:nvSpPr>
          <p:cNvPr id="3" name="Footer Placeholder 2">
            <a:extLst>
              <a:ext uri="{FF2B5EF4-FFF2-40B4-BE49-F238E27FC236}">
                <a16:creationId xmlns:a16="http://schemas.microsoft.com/office/drawing/2014/main" id="{51D8E269-28CB-89E6-B13B-9F3E980E17D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941558-C684-225A-F5F5-0D3519168814}"/>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18025874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27BBD-022F-EB82-7069-9BB452C17D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AC396B8-739B-16CB-CE97-D5412F649E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0DDEE8D-2A46-9255-1661-A4712D7C85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78BD43-ACB0-6915-8D25-0706C27A0996}"/>
              </a:ext>
            </a:extLst>
          </p:cNvPr>
          <p:cNvSpPr>
            <a:spLocks noGrp="1"/>
          </p:cNvSpPr>
          <p:nvPr>
            <p:ph type="dt" sz="half" idx="10"/>
          </p:nvPr>
        </p:nvSpPr>
        <p:spPr/>
        <p:txBody>
          <a:bodyPr/>
          <a:lstStyle/>
          <a:p>
            <a:fld id="{261631F0-47F1-498D-8A60-BEA83852BCD3}" type="datetimeFigureOut">
              <a:rPr lang="en-US" smtClean="0"/>
              <a:t>10/2/2023</a:t>
            </a:fld>
            <a:endParaRPr lang="en-US"/>
          </a:p>
        </p:txBody>
      </p:sp>
      <p:sp>
        <p:nvSpPr>
          <p:cNvPr id="6" name="Footer Placeholder 5">
            <a:extLst>
              <a:ext uri="{FF2B5EF4-FFF2-40B4-BE49-F238E27FC236}">
                <a16:creationId xmlns:a16="http://schemas.microsoft.com/office/drawing/2014/main" id="{F7E07706-A4F6-EF79-C248-B1415C5DAE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01ACCD-2C0C-93ED-27EC-099DAF3C3AD1}"/>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1550424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شريحة فارغة">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55269-41AE-4EEE-9803-B53009A7918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86274" t="84401" r="2211" b="3525"/>
          <a:stretch/>
        </p:blipFill>
        <p:spPr>
          <a:xfrm rot="10800000">
            <a:off x="11072089" y="62149"/>
            <a:ext cx="1068275" cy="630621"/>
          </a:xfrm>
          <a:prstGeom prst="rect">
            <a:avLst/>
          </a:prstGeom>
        </p:spPr>
      </p:pic>
    </p:spTree>
    <p:custDataLst>
      <p:tags r:id="rId1"/>
    </p:custDataLst>
    <p:extLst>
      <p:ext uri="{BB962C8B-B14F-4D97-AF65-F5344CB8AC3E}">
        <p14:creationId xmlns:p14="http://schemas.microsoft.com/office/powerpoint/2010/main" val="11472481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4E00E-40DA-0D2F-2CCD-70F4661A43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177F73-3272-DEEC-83CF-B3041F9C89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93EE99-63E3-995D-C4C1-BACC64C0E5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817C99-7CE3-14AB-77D1-43A32026FD3B}"/>
              </a:ext>
            </a:extLst>
          </p:cNvPr>
          <p:cNvSpPr>
            <a:spLocks noGrp="1"/>
          </p:cNvSpPr>
          <p:nvPr>
            <p:ph type="dt" sz="half" idx="10"/>
          </p:nvPr>
        </p:nvSpPr>
        <p:spPr/>
        <p:txBody>
          <a:bodyPr/>
          <a:lstStyle/>
          <a:p>
            <a:fld id="{261631F0-47F1-498D-8A60-BEA83852BCD3}" type="datetimeFigureOut">
              <a:rPr lang="en-US" smtClean="0"/>
              <a:t>10/2/2023</a:t>
            </a:fld>
            <a:endParaRPr lang="en-US"/>
          </a:p>
        </p:txBody>
      </p:sp>
      <p:sp>
        <p:nvSpPr>
          <p:cNvPr id="6" name="Footer Placeholder 5">
            <a:extLst>
              <a:ext uri="{FF2B5EF4-FFF2-40B4-BE49-F238E27FC236}">
                <a16:creationId xmlns:a16="http://schemas.microsoft.com/office/drawing/2014/main" id="{1E2340BF-A474-2DA0-34B0-211AFAC7E9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7BAC7C-22F0-AF7D-8E71-FD7AA5F1102A}"/>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35919916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01887-95A4-E553-407A-D87D29BED2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E3F97D5-2B3E-E9DB-9AEA-A9E0E3DD06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9FF61C-B6D2-B7B4-B220-BE6ED2EACE2C}"/>
              </a:ext>
            </a:extLst>
          </p:cNvPr>
          <p:cNvSpPr>
            <a:spLocks noGrp="1"/>
          </p:cNvSpPr>
          <p:nvPr>
            <p:ph type="dt" sz="half" idx="10"/>
          </p:nvPr>
        </p:nvSpPr>
        <p:spPr/>
        <p:txBody>
          <a:bodyPr/>
          <a:lstStyle/>
          <a:p>
            <a:fld id="{261631F0-47F1-498D-8A60-BEA83852BCD3}" type="datetimeFigureOut">
              <a:rPr lang="en-US" smtClean="0"/>
              <a:t>10/2/2023</a:t>
            </a:fld>
            <a:endParaRPr lang="en-US"/>
          </a:p>
        </p:txBody>
      </p:sp>
      <p:sp>
        <p:nvSpPr>
          <p:cNvPr id="5" name="Footer Placeholder 4">
            <a:extLst>
              <a:ext uri="{FF2B5EF4-FFF2-40B4-BE49-F238E27FC236}">
                <a16:creationId xmlns:a16="http://schemas.microsoft.com/office/drawing/2014/main" id="{CF421304-5BB5-B6E4-D7F1-C6261CE945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BD64F9-147F-4D39-76F8-4052CB5467F1}"/>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1406824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1F2882-5199-A5BF-63CF-2A22CAD8EAB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C5F025-7106-03A3-5489-3380345534B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1EBDA8-3E85-91A3-07E9-DE94BB379D4E}"/>
              </a:ext>
            </a:extLst>
          </p:cNvPr>
          <p:cNvSpPr>
            <a:spLocks noGrp="1"/>
          </p:cNvSpPr>
          <p:nvPr>
            <p:ph type="dt" sz="half" idx="10"/>
          </p:nvPr>
        </p:nvSpPr>
        <p:spPr/>
        <p:txBody>
          <a:bodyPr/>
          <a:lstStyle/>
          <a:p>
            <a:fld id="{261631F0-47F1-498D-8A60-BEA83852BCD3}" type="datetimeFigureOut">
              <a:rPr lang="en-US" smtClean="0"/>
              <a:t>10/2/2023</a:t>
            </a:fld>
            <a:endParaRPr lang="en-US"/>
          </a:p>
        </p:txBody>
      </p:sp>
      <p:sp>
        <p:nvSpPr>
          <p:cNvPr id="5" name="Footer Placeholder 4">
            <a:extLst>
              <a:ext uri="{FF2B5EF4-FFF2-40B4-BE49-F238E27FC236}">
                <a16:creationId xmlns:a16="http://schemas.microsoft.com/office/drawing/2014/main" id="{246577E1-7736-0303-D77E-52B2C9062E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0C4D47-4183-8413-AD68-E29B1FA1EC15}"/>
              </a:ext>
            </a:extLst>
          </p:cNvPr>
          <p:cNvSpPr>
            <a:spLocks noGrp="1"/>
          </p:cNvSpPr>
          <p:nvPr>
            <p:ph type="sldNum" sz="quarter" idx="12"/>
          </p:nvPr>
        </p:nvSpPr>
        <p:spPr/>
        <p:txBody>
          <a:bodyPr/>
          <a:lstStyle/>
          <a:p>
            <a:fld id="{3589A17E-810B-43E8-92B9-C8E34028C8C6}" type="slidenum">
              <a:rPr lang="en-US" smtClean="0"/>
              <a:t>‹#›</a:t>
            </a:fld>
            <a:endParaRPr lang="en-US"/>
          </a:p>
        </p:txBody>
      </p:sp>
    </p:spTree>
    <p:extLst>
      <p:ext uri="{BB962C8B-B14F-4D97-AF65-F5344CB8AC3E}">
        <p14:creationId xmlns:p14="http://schemas.microsoft.com/office/powerpoint/2010/main" val="18482948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شريحة فارغة">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55269-41AE-4EEE-9803-B53009A7918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86274" t="84401" r="2211" b="3525"/>
          <a:stretch/>
        </p:blipFill>
        <p:spPr>
          <a:xfrm rot="10800000">
            <a:off x="11072089" y="62149"/>
            <a:ext cx="1068275" cy="630621"/>
          </a:xfrm>
          <a:prstGeom prst="rect">
            <a:avLst/>
          </a:prstGeom>
        </p:spPr>
      </p:pic>
    </p:spTree>
    <p:custDataLst>
      <p:tags r:id="rId1"/>
    </p:custDataLst>
    <p:extLst>
      <p:ext uri="{BB962C8B-B14F-4D97-AF65-F5344CB8AC3E}">
        <p14:creationId xmlns:p14="http://schemas.microsoft.com/office/powerpoint/2010/main" val="2498025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الاهداف المجالات">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182C7-8C8D-45AA-A838-2754D86137FE}"/>
              </a:ext>
            </a:extLst>
          </p:cNvPr>
          <p:cNvSpPr txBox="1">
            <a:spLocks/>
          </p:cNvSpPr>
          <p:nvPr userDrawn="1"/>
        </p:nvSpPr>
        <p:spPr>
          <a:xfrm>
            <a:off x="7476454" y="1099936"/>
            <a:ext cx="3776631" cy="703596"/>
          </a:xfrm>
          <a:prstGeom prst="rect">
            <a:avLst/>
          </a:prstGeom>
          <a:ln w="19050">
            <a:solidFill>
              <a:schemeClr val="bg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LB" sz="4800" b="1">
                <a:solidFill>
                  <a:srgbClr val="44546A"/>
                </a:solidFill>
              </a:rPr>
              <a:t>أهـــداف المحور</a:t>
            </a:r>
            <a:endParaRPr lang="en-US" sz="4800" b="1">
              <a:solidFill>
                <a:srgbClr val="44546A"/>
              </a:solidFill>
            </a:endParaRPr>
          </a:p>
        </p:txBody>
      </p:sp>
      <p:sp>
        <p:nvSpPr>
          <p:cNvPr id="3" name="Rectangle 2">
            <a:extLst>
              <a:ext uri="{FF2B5EF4-FFF2-40B4-BE49-F238E27FC236}">
                <a16:creationId xmlns:a16="http://schemas.microsoft.com/office/drawing/2014/main" id="{3CC2E65D-44E6-4139-BE32-D2303E0FA0D5}"/>
              </a:ext>
            </a:extLst>
          </p:cNvPr>
          <p:cNvSpPr>
            <a:spLocks noChangeArrowheads="1"/>
          </p:cNvSpPr>
          <p:nvPr userDrawn="1"/>
        </p:nvSpPr>
        <p:spPr bwMode="auto">
          <a:xfrm>
            <a:off x="4846643" y="2224494"/>
            <a:ext cx="1686708" cy="330862"/>
          </a:xfrm>
          <a:prstGeom prst="rect">
            <a:avLst/>
          </a:prstGeom>
          <a:solidFill>
            <a:schemeClr val="accent3">
              <a:lumMod val="75000"/>
            </a:schemeClr>
          </a:solidFill>
          <a:ln w="9525">
            <a:solidFill>
              <a:schemeClr val="accent3">
                <a:lumMod val="75000"/>
              </a:schemeClr>
            </a:solidFill>
            <a:miter lim="800000"/>
            <a:headEnd/>
            <a:tailEnd/>
          </a:ln>
          <a:effectLst>
            <a:outerShdw blurRad="63500" dist="38099" dir="2700000" algn="ctr" rotWithShape="0">
              <a:schemeClr val="tx1">
                <a:alpha val="74998"/>
              </a:schemeClr>
            </a:outerShdw>
          </a:effectLst>
        </p:spPr>
        <p:txBody>
          <a:bodyPr wrap="none" anchor="ctr"/>
          <a:lstStyle/>
          <a:p>
            <a:pPr algn="ctr" rtl="1">
              <a:defRPr/>
            </a:pPr>
            <a:endParaRPr lang="en-US" sz="2400" b="1">
              <a:solidFill>
                <a:prstClr val="white"/>
              </a:solidFill>
            </a:endParaRPr>
          </a:p>
        </p:txBody>
      </p:sp>
      <p:sp>
        <p:nvSpPr>
          <p:cNvPr id="4" name="Rectangle 20">
            <a:extLst>
              <a:ext uri="{FF2B5EF4-FFF2-40B4-BE49-F238E27FC236}">
                <a16:creationId xmlns:a16="http://schemas.microsoft.com/office/drawing/2014/main" id="{7604597A-B774-4561-95F8-B314B24FD000}"/>
              </a:ext>
            </a:extLst>
          </p:cNvPr>
          <p:cNvSpPr>
            <a:spLocks noChangeArrowheads="1"/>
          </p:cNvSpPr>
          <p:nvPr userDrawn="1"/>
        </p:nvSpPr>
        <p:spPr bwMode="auto">
          <a:xfrm>
            <a:off x="8827558" y="2224494"/>
            <a:ext cx="1686708" cy="330862"/>
          </a:xfrm>
          <a:prstGeom prst="rect">
            <a:avLst/>
          </a:prstGeom>
          <a:solidFill>
            <a:schemeClr val="accent3">
              <a:lumMod val="75000"/>
            </a:schemeClr>
          </a:solidFill>
          <a:ln w="9525">
            <a:solidFill>
              <a:schemeClr val="accent3">
                <a:lumMod val="75000"/>
              </a:schemeClr>
            </a:solidFill>
            <a:miter lim="800000"/>
            <a:headEnd/>
            <a:tailEnd/>
          </a:ln>
          <a:effectLst>
            <a:outerShdw blurRad="63500" dist="38099" dir="2700000" algn="ctr" rotWithShape="0">
              <a:schemeClr val="tx1">
                <a:alpha val="74998"/>
              </a:schemeClr>
            </a:outerShdw>
          </a:effectLst>
        </p:spPr>
        <p:txBody>
          <a:bodyPr wrap="none" anchor="ctr"/>
          <a:lstStyle/>
          <a:p>
            <a:pPr algn="ctr" rtl="1">
              <a:defRPr/>
            </a:pPr>
            <a:endParaRPr lang="en-US" sz="2400" b="1">
              <a:solidFill>
                <a:prstClr val="white"/>
              </a:solidFill>
            </a:endParaRPr>
          </a:p>
        </p:txBody>
      </p:sp>
      <p:sp>
        <p:nvSpPr>
          <p:cNvPr id="5" name="Rectangle 20">
            <a:extLst>
              <a:ext uri="{FF2B5EF4-FFF2-40B4-BE49-F238E27FC236}">
                <a16:creationId xmlns:a16="http://schemas.microsoft.com/office/drawing/2014/main" id="{B97AFAD2-5FD7-4F3B-9473-865D91CC5EB5}"/>
              </a:ext>
            </a:extLst>
          </p:cNvPr>
          <p:cNvSpPr>
            <a:spLocks noChangeArrowheads="1"/>
          </p:cNvSpPr>
          <p:nvPr userDrawn="1"/>
        </p:nvSpPr>
        <p:spPr bwMode="auto">
          <a:xfrm>
            <a:off x="865727" y="2224494"/>
            <a:ext cx="1686708" cy="330862"/>
          </a:xfrm>
          <a:prstGeom prst="rect">
            <a:avLst/>
          </a:prstGeom>
          <a:solidFill>
            <a:schemeClr val="accent3">
              <a:lumMod val="75000"/>
            </a:schemeClr>
          </a:solidFill>
          <a:ln w="9525">
            <a:solidFill>
              <a:schemeClr val="accent3">
                <a:lumMod val="75000"/>
              </a:schemeClr>
            </a:solidFill>
            <a:miter lim="800000"/>
            <a:headEnd/>
            <a:tailEnd/>
          </a:ln>
          <a:effectLst>
            <a:outerShdw blurRad="63500" dist="38099" dir="2700000" algn="ctr" rotWithShape="0">
              <a:schemeClr val="tx1">
                <a:alpha val="74998"/>
              </a:schemeClr>
            </a:outerShdw>
          </a:effectLst>
        </p:spPr>
        <p:txBody>
          <a:bodyPr wrap="none" anchor="ctr"/>
          <a:lstStyle/>
          <a:p>
            <a:pPr algn="ctr" rtl="1">
              <a:defRPr/>
            </a:pPr>
            <a:endParaRPr lang="en-US" sz="2400" b="1">
              <a:solidFill>
                <a:prstClr val="white"/>
              </a:solidFill>
            </a:endParaRPr>
          </a:p>
        </p:txBody>
      </p:sp>
      <p:sp>
        <p:nvSpPr>
          <p:cNvPr id="6" name="Rectangle 16">
            <a:extLst>
              <a:ext uri="{FF2B5EF4-FFF2-40B4-BE49-F238E27FC236}">
                <a16:creationId xmlns:a16="http://schemas.microsoft.com/office/drawing/2014/main" id="{BF8B8E32-B95E-48C7-989C-FD063DEE7852}"/>
              </a:ext>
            </a:extLst>
          </p:cNvPr>
          <p:cNvSpPr>
            <a:spLocks noChangeArrowheads="1"/>
          </p:cNvSpPr>
          <p:nvPr userDrawn="1"/>
        </p:nvSpPr>
        <p:spPr bwMode="gray">
          <a:xfrm>
            <a:off x="210899" y="2755609"/>
            <a:ext cx="2996363" cy="2900852"/>
          </a:xfrm>
          <a:prstGeom prst="rect">
            <a:avLst/>
          </a:prstGeom>
          <a:solidFill>
            <a:schemeClr val="bg1"/>
          </a:solidFill>
          <a:ln w="9525">
            <a:solidFill>
              <a:schemeClr val="tx1"/>
            </a:solidFill>
            <a:miter lim="800000"/>
            <a:headEnd/>
            <a:tailEnd/>
          </a:ln>
          <a:effectLst>
            <a:outerShdw blurRad="63500" dist="38099" dir="2700000" algn="ctr" rotWithShape="0">
              <a:srgbClr val="000000">
                <a:alpha val="74998"/>
              </a:srgbClr>
            </a:outerShdw>
          </a:effectLst>
        </p:spPr>
        <p:txBody>
          <a:bodyPr lIns="72000" tIns="36000" rIns="72000" bIns="36000" anchor="ctr"/>
          <a:lstStyle/>
          <a:p>
            <a:pPr algn="r" rtl="1">
              <a:buClr>
                <a:srgbClr val="5B9BD5">
                  <a:lumMod val="50000"/>
                </a:srgbClr>
              </a:buClr>
              <a:buSzPct val="90000"/>
              <a:buFont typeface="Wingdings" panose="05000000000000000000" pitchFamily="2" charset="2"/>
              <a:buNone/>
            </a:pPr>
            <a:endParaRPr lang="en-US" sz="2000">
              <a:solidFill>
                <a:prstClr val="black"/>
              </a:solidFill>
            </a:endParaRPr>
          </a:p>
        </p:txBody>
      </p:sp>
      <p:sp>
        <p:nvSpPr>
          <p:cNvPr id="7" name="Rectangle 16">
            <a:extLst>
              <a:ext uri="{FF2B5EF4-FFF2-40B4-BE49-F238E27FC236}">
                <a16:creationId xmlns:a16="http://schemas.microsoft.com/office/drawing/2014/main" id="{59FF3EAB-A82A-48F1-9E21-E24BEA283330}"/>
              </a:ext>
            </a:extLst>
          </p:cNvPr>
          <p:cNvSpPr>
            <a:spLocks noChangeArrowheads="1"/>
          </p:cNvSpPr>
          <p:nvPr userDrawn="1"/>
        </p:nvSpPr>
        <p:spPr bwMode="gray">
          <a:xfrm>
            <a:off x="4191815" y="2795893"/>
            <a:ext cx="2996363" cy="2860573"/>
          </a:xfrm>
          <a:prstGeom prst="rect">
            <a:avLst/>
          </a:prstGeom>
          <a:solidFill>
            <a:schemeClr val="bg1"/>
          </a:solidFill>
          <a:ln w="9525">
            <a:solidFill>
              <a:schemeClr val="tx1"/>
            </a:solidFill>
            <a:miter lim="800000"/>
            <a:headEnd/>
            <a:tailEnd/>
          </a:ln>
          <a:effectLst>
            <a:outerShdw blurRad="63500" dist="38099" dir="2700000" algn="ctr" rotWithShape="0">
              <a:srgbClr val="000000">
                <a:alpha val="74998"/>
              </a:srgbClr>
            </a:outerShdw>
          </a:effectLst>
        </p:spPr>
        <p:txBody>
          <a:bodyPr lIns="72000" tIns="36000" rIns="72000" bIns="36000" anchor="ctr"/>
          <a:lstStyle/>
          <a:p>
            <a:pPr algn="ctr"/>
            <a:endParaRPr lang="en-US" sz="1200" b="1" i="1">
              <a:solidFill>
                <a:prstClr val="black"/>
              </a:solidFill>
            </a:endParaRPr>
          </a:p>
          <a:p>
            <a:pPr algn="ctr"/>
            <a:endParaRPr lang="en-US" sz="1200" b="1">
              <a:solidFill>
                <a:srgbClr val="000000"/>
              </a:solidFill>
              <a:latin typeface="Arial Narrow" charset="0"/>
            </a:endParaRPr>
          </a:p>
        </p:txBody>
      </p:sp>
      <p:sp>
        <p:nvSpPr>
          <p:cNvPr id="8" name="Rectangle 16">
            <a:extLst>
              <a:ext uri="{FF2B5EF4-FFF2-40B4-BE49-F238E27FC236}">
                <a16:creationId xmlns:a16="http://schemas.microsoft.com/office/drawing/2014/main" id="{857F27A5-37DB-4377-AE85-8CF64AFB6996}"/>
              </a:ext>
            </a:extLst>
          </p:cNvPr>
          <p:cNvSpPr>
            <a:spLocks noChangeArrowheads="1"/>
          </p:cNvSpPr>
          <p:nvPr userDrawn="1"/>
        </p:nvSpPr>
        <p:spPr bwMode="gray">
          <a:xfrm>
            <a:off x="8172731" y="2795892"/>
            <a:ext cx="2996363" cy="2860573"/>
          </a:xfrm>
          <a:prstGeom prst="rect">
            <a:avLst/>
          </a:prstGeom>
          <a:solidFill>
            <a:schemeClr val="bg1"/>
          </a:solidFill>
          <a:ln w="9525">
            <a:solidFill>
              <a:schemeClr val="tx1"/>
            </a:solidFill>
            <a:miter lim="800000"/>
            <a:headEnd/>
            <a:tailEnd/>
          </a:ln>
          <a:effectLst>
            <a:outerShdw blurRad="63500" dist="38099" dir="2700000" algn="ctr" rotWithShape="0">
              <a:srgbClr val="000000">
                <a:alpha val="74998"/>
              </a:srgbClr>
            </a:outerShdw>
          </a:effectLst>
        </p:spPr>
        <p:txBody>
          <a:bodyPr lIns="72000" tIns="36000" rIns="72000" bIns="36000" anchor="ctr"/>
          <a:lstStyle/>
          <a:p>
            <a:pPr algn="r" rtl="1">
              <a:buClr>
                <a:srgbClr val="5B9BD5">
                  <a:lumMod val="50000"/>
                </a:srgbClr>
              </a:buClr>
              <a:buSzPct val="90000"/>
              <a:buFont typeface="Wingdings" panose="05000000000000000000" pitchFamily="2" charset="2"/>
              <a:buNone/>
            </a:pPr>
            <a:endParaRPr lang="en-US" sz="2000">
              <a:solidFill>
                <a:prstClr val="black"/>
              </a:solidFill>
            </a:endParaRPr>
          </a:p>
        </p:txBody>
      </p:sp>
      <p:sp>
        <p:nvSpPr>
          <p:cNvPr id="9" name="Oval 8">
            <a:extLst>
              <a:ext uri="{FF2B5EF4-FFF2-40B4-BE49-F238E27FC236}">
                <a16:creationId xmlns:a16="http://schemas.microsoft.com/office/drawing/2014/main" id="{3853667C-7E56-40CE-AF6C-CFF4A7C59D2B}"/>
              </a:ext>
            </a:extLst>
          </p:cNvPr>
          <p:cNvSpPr/>
          <p:nvPr userDrawn="1"/>
        </p:nvSpPr>
        <p:spPr>
          <a:xfrm>
            <a:off x="10287001" y="2041446"/>
            <a:ext cx="399383" cy="330862"/>
          </a:xfrm>
          <a:prstGeom prst="ellipse">
            <a:avLst/>
          </a:prstGeom>
          <a:solidFill>
            <a:srgbClr val="C00000"/>
          </a:solidFill>
          <a:ln>
            <a:solidFill>
              <a:srgbClr val="96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a:solidFill>
                <a:prstClr val="white"/>
              </a:solidFill>
            </a:endParaRPr>
          </a:p>
        </p:txBody>
      </p:sp>
      <p:sp>
        <p:nvSpPr>
          <p:cNvPr id="10" name="Oval 9">
            <a:extLst>
              <a:ext uri="{FF2B5EF4-FFF2-40B4-BE49-F238E27FC236}">
                <a16:creationId xmlns:a16="http://schemas.microsoft.com/office/drawing/2014/main" id="{7E003B90-0BD6-4970-9199-BC421AB9A478}"/>
              </a:ext>
            </a:extLst>
          </p:cNvPr>
          <p:cNvSpPr/>
          <p:nvPr userDrawn="1"/>
        </p:nvSpPr>
        <p:spPr>
          <a:xfrm>
            <a:off x="6351661" y="2041446"/>
            <a:ext cx="399383" cy="330862"/>
          </a:xfrm>
          <a:prstGeom prst="ellipse">
            <a:avLst/>
          </a:prstGeom>
          <a:solidFill>
            <a:srgbClr val="C00000"/>
          </a:solidFill>
          <a:ln>
            <a:solidFill>
              <a:srgbClr val="96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a:solidFill>
                <a:prstClr val="white"/>
              </a:solidFill>
            </a:endParaRPr>
          </a:p>
        </p:txBody>
      </p:sp>
      <p:sp>
        <p:nvSpPr>
          <p:cNvPr id="11" name="Oval 10">
            <a:extLst>
              <a:ext uri="{FF2B5EF4-FFF2-40B4-BE49-F238E27FC236}">
                <a16:creationId xmlns:a16="http://schemas.microsoft.com/office/drawing/2014/main" id="{BC6F92CB-0574-45E7-BAD8-486969388B40}"/>
              </a:ext>
            </a:extLst>
          </p:cNvPr>
          <p:cNvSpPr/>
          <p:nvPr userDrawn="1"/>
        </p:nvSpPr>
        <p:spPr>
          <a:xfrm>
            <a:off x="2438802" y="2071607"/>
            <a:ext cx="399383" cy="330862"/>
          </a:xfrm>
          <a:prstGeom prst="ellipse">
            <a:avLst/>
          </a:prstGeom>
          <a:solidFill>
            <a:srgbClr val="C00000"/>
          </a:solidFill>
          <a:ln>
            <a:solidFill>
              <a:srgbClr val="96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a:solidFill>
                <a:prstClr val="white"/>
              </a:solidFill>
            </a:endParaRPr>
          </a:p>
        </p:txBody>
      </p:sp>
      <p:sp>
        <p:nvSpPr>
          <p:cNvPr id="28" name="Text Placeholder 27">
            <a:extLst>
              <a:ext uri="{FF2B5EF4-FFF2-40B4-BE49-F238E27FC236}">
                <a16:creationId xmlns:a16="http://schemas.microsoft.com/office/drawing/2014/main" id="{258EF5EE-E3CA-4738-8775-E28BF128538A}"/>
              </a:ext>
            </a:extLst>
          </p:cNvPr>
          <p:cNvSpPr>
            <a:spLocks noGrp="1"/>
          </p:cNvSpPr>
          <p:nvPr>
            <p:ph type="body" sz="quarter" idx="10" hasCustomPrompt="1"/>
          </p:nvPr>
        </p:nvSpPr>
        <p:spPr>
          <a:xfrm>
            <a:off x="4846643" y="2193131"/>
            <a:ext cx="1686708" cy="390968"/>
          </a:xfrm>
          <a:ln>
            <a:noFill/>
          </a:ln>
        </p:spPr>
        <p:txBody>
          <a:bodyPr anchor="ctr"/>
          <a:lstStyle>
            <a:lvl1pPr algn="ctr" rtl="1">
              <a:buNone/>
              <a:defRPr sz="2400">
                <a:solidFill>
                  <a:schemeClr val="tx1"/>
                </a:solidFill>
              </a:defRPr>
            </a:lvl1pPr>
            <a:lvl2pPr algn="r" rtl="1">
              <a:buNone/>
              <a:defRPr lang="en-US" sz="2400" b="1" kern="1200" dirty="0">
                <a:solidFill>
                  <a:schemeClr val="bg1"/>
                </a:solidFill>
                <a:latin typeface="Adobe Arabic" panose="02040503050201090203" pitchFamily="18" charset="-78"/>
                <a:ea typeface="+mn-ea"/>
                <a:cs typeface="Adobe Arabic" panose="02040503050201090203" pitchFamily="18" charset="-78"/>
              </a:defRPr>
            </a:lvl2pPr>
            <a:lvl3pPr algn="ctr" rtl="1">
              <a:buNone/>
              <a:defRPr sz="2400">
                <a:solidFill>
                  <a:schemeClr val="tx1"/>
                </a:solidFill>
              </a:defRPr>
            </a:lvl3pPr>
            <a:lvl4pPr algn="ctr" rtl="1">
              <a:buNone/>
              <a:defRPr sz="2400">
                <a:solidFill>
                  <a:schemeClr val="tx1"/>
                </a:solidFill>
              </a:defRPr>
            </a:lvl4pPr>
            <a:lvl5pPr algn="ctr" rtl="1">
              <a:buNone/>
              <a:defRPr sz="2400">
                <a:solidFill>
                  <a:schemeClr val="tx1"/>
                </a:solidFill>
              </a:defRPr>
            </a:lvl5pPr>
          </a:lstStyle>
          <a:p>
            <a:pPr lvl="1"/>
            <a:r>
              <a:rPr lang="ar-LB"/>
              <a:t>أكتب هنا</a:t>
            </a:r>
            <a:endParaRPr lang="en-US"/>
          </a:p>
        </p:txBody>
      </p:sp>
      <p:sp>
        <p:nvSpPr>
          <p:cNvPr id="29" name="Text Placeholder 27">
            <a:extLst>
              <a:ext uri="{FF2B5EF4-FFF2-40B4-BE49-F238E27FC236}">
                <a16:creationId xmlns:a16="http://schemas.microsoft.com/office/drawing/2014/main" id="{9F268043-91CB-4900-96E7-891FA06BC583}"/>
              </a:ext>
            </a:extLst>
          </p:cNvPr>
          <p:cNvSpPr>
            <a:spLocks noGrp="1"/>
          </p:cNvSpPr>
          <p:nvPr>
            <p:ph type="body" sz="quarter" idx="11" hasCustomPrompt="1"/>
          </p:nvPr>
        </p:nvSpPr>
        <p:spPr>
          <a:xfrm>
            <a:off x="865727" y="2208853"/>
            <a:ext cx="1686708" cy="390968"/>
          </a:xfrm>
          <a:ln>
            <a:noFill/>
          </a:ln>
        </p:spPr>
        <p:txBody>
          <a:bodyPr anchor="ctr"/>
          <a:lstStyle>
            <a:lvl1pPr algn="ctr" rtl="1">
              <a:buNone/>
              <a:defRPr sz="2400">
                <a:solidFill>
                  <a:schemeClr val="tx1"/>
                </a:solidFill>
              </a:defRPr>
            </a:lvl1pPr>
            <a:lvl2pPr algn="ctr" rtl="1">
              <a:buNone/>
              <a:defRPr lang="en-US" sz="2400" b="1" kern="1200" dirty="0">
                <a:solidFill>
                  <a:schemeClr val="bg1"/>
                </a:solidFill>
                <a:latin typeface="Adobe Arabic" panose="02040503050201090203" pitchFamily="18" charset="-78"/>
                <a:ea typeface="+mn-ea"/>
                <a:cs typeface="Adobe Arabic" panose="02040503050201090203" pitchFamily="18" charset="-78"/>
              </a:defRPr>
            </a:lvl2pPr>
            <a:lvl3pPr algn="ctr" rtl="1">
              <a:buNone/>
              <a:defRPr sz="2400">
                <a:solidFill>
                  <a:schemeClr val="tx1"/>
                </a:solidFill>
              </a:defRPr>
            </a:lvl3pPr>
            <a:lvl4pPr algn="ctr" rtl="1">
              <a:buNone/>
              <a:defRPr sz="2400">
                <a:solidFill>
                  <a:schemeClr val="tx1"/>
                </a:solidFill>
              </a:defRPr>
            </a:lvl4pPr>
            <a:lvl5pPr algn="ctr" rtl="1">
              <a:buNone/>
              <a:defRPr sz="2400">
                <a:solidFill>
                  <a:schemeClr val="tx1"/>
                </a:solidFill>
              </a:defRPr>
            </a:lvl5pPr>
          </a:lstStyle>
          <a:p>
            <a:pPr lvl="1"/>
            <a:r>
              <a:rPr lang="ar-LB"/>
              <a:t>أكتب هنا</a:t>
            </a:r>
            <a:endParaRPr lang="en-US"/>
          </a:p>
        </p:txBody>
      </p:sp>
      <p:sp>
        <p:nvSpPr>
          <p:cNvPr id="30" name="Text Placeholder 27">
            <a:extLst>
              <a:ext uri="{FF2B5EF4-FFF2-40B4-BE49-F238E27FC236}">
                <a16:creationId xmlns:a16="http://schemas.microsoft.com/office/drawing/2014/main" id="{ED7D0906-4F28-4ACB-B84A-A44BA2D6FDF4}"/>
              </a:ext>
            </a:extLst>
          </p:cNvPr>
          <p:cNvSpPr>
            <a:spLocks noGrp="1"/>
          </p:cNvSpPr>
          <p:nvPr>
            <p:ph type="body" sz="quarter" idx="12" hasCustomPrompt="1"/>
          </p:nvPr>
        </p:nvSpPr>
        <p:spPr>
          <a:xfrm>
            <a:off x="8836430" y="2208853"/>
            <a:ext cx="1686708" cy="390968"/>
          </a:xfrm>
          <a:ln>
            <a:noFill/>
          </a:ln>
        </p:spPr>
        <p:txBody>
          <a:bodyPr anchor="ctr"/>
          <a:lstStyle>
            <a:lvl1pPr algn="ctr" rtl="1">
              <a:buNone/>
              <a:defRPr sz="2400">
                <a:solidFill>
                  <a:schemeClr val="tx1"/>
                </a:solidFill>
              </a:defRPr>
            </a:lvl1pPr>
            <a:lvl2pPr algn="ctr" rtl="1">
              <a:buNone/>
              <a:defRPr lang="en-US" sz="2400" b="1" kern="1200" dirty="0">
                <a:solidFill>
                  <a:schemeClr val="bg1"/>
                </a:solidFill>
                <a:latin typeface="Adobe Arabic" panose="02040503050201090203" pitchFamily="18" charset="-78"/>
                <a:ea typeface="+mn-ea"/>
                <a:cs typeface="Adobe Arabic" panose="02040503050201090203" pitchFamily="18" charset="-78"/>
              </a:defRPr>
            </a:lvl2pPr>
            <a:lvl3pPr algn="ctr" rtl="1">
              <a:buNone/>
              <a:defRPr sz="2400">
                <a:solidFill>
                  <a:schemeClr val="tx1"/>
                </a:solidFill>
              </a:defRPr>
            </a:lvl3pPr>
            <a:lvl4pPr algn="ctr" rtl="1">
              <a:buNone/>
              <a:defRPr sz="2400">
                <a:solidFill>
                  <a:schemeClr val="tx1"/>
                </a:solidFill>
              </a:defRPr>
            </a:lvl4pPr>
            <a:lvl5pPr algn="ctr" rtl="1">
              <a:buNone/>
              <a:defRPr sz="2400">
                <a:solidFill>
                  <a:schemeClr val="tx1"/>
                </a:solidFill>
              </a:defRPr>
            </a:lvl5pPr>
          </a:lstStyle>
          <a:p>
            <a:pPr marL="685800" lvl="1" indent="-228600" algn="r" defTabSz="914400" rtl="1" eaLnBrk="1" latinLnBrk="0" hangingPunct="1">
              <a:lnSpc>
                <a:spcPct val="90000"/>
              </a:lnSpc>
              <a:spcBef>
                <a:spcPts val="500"/>
              </a:spcBef>
              <a:buFont typeface="Arial" panose="020B0604020202020204" pitchFamily="34" charset="0"/>
              <a:buNone/>
            </a:pPr>
            <a:r>
              <a:rPr lang="ar-LB"/>
              <a:t>أكتب هنا</a:t>
            </a:r>
            <a:endParaRPr lang="en-US"/>
          </a:p>
        </p:txBody>
      </p:sp>
      <p:sp>
        <p:nvSpPr>
          <p:cNvPr id="33" name="Text Placeholder 32">
            <a:extLst>
              <a:ext uri="{FF2B5EF4-FFF2-40B4-BE49-F238E27FC236}">
                <a16:creationId xmlns:a16="http://schemas.microsoft.com/office/drawing/2014/main" id="{5C6E00A3-68F4-49DA-B313-E8D0C2594D47}"/>
              </a:ext>
            </a:extLst>
          </p:cNvPr>
          <p:cNvSpPr>
            <a:spLocks noGrp="1"/>
          </p:cNvSpPr>
          <p:nvPr>
            <p:ph type="body" sz="quarter" idx="14" hasCustomPrompt="1"/>
          </p:nvPr>
        </p:nvSpPr>
        <p:spPr>
          <a:xfrm>
            <a:off x="2488893" y="2075192"/>
            <a:ext cx="299201" cy="306600"/>
          </a:xfrm>
        </p:spPr>
        <p:txBody>
          <a:bodyPr anchor="ctr"/>
          <a:lstStyle>
            <a:lvl1pPr algn="ctr">
              <a:buNone/>
              <a:defRPr sz="2400">
                <a:solidFill>
                  <a:schemeClr val="bg1"/>
                </a:solidFill>
              </a:defRPr>
            </a:lvl1pPr>
          </a:lstStyle>
          <a:p>
            <a:pPr lvl="0"/>
            <a:r>
              <a:rPr lang="ar-LB"/>
              <a:t>1</a:t>
            </a:r>
            <a:endParaRPr lang="en-US"/>
          </a:p>
        </p:txBody>
      </p:sp>
      <p:sp>
        <p:nvSpPr>
          <p:cNvPr id="35" name="Text Placeholder 32">
            <a:extLst>
              <a:ext uri="{FF2B5EF4-FFF2-40B4-BE49-F238E27FC236}">
                <a16:creationId xmlns:a16="http://schemas.microsoft.com/office/drawing/2014/main" id="{7E8AC596-5808-4CB2-A4F9-BE6440BB24C0}"/>
              </a:ext>
            </a:extLst>
          </p:cNvPr>
          <p:cNvSpPr>
            <a:spLocks noGrp="1"/>
          </p:cNvSpPr>
          <p:nvPr>
            <p:ph type="body" sz="quarter" idx="15" hasCustomPrompt="1"/>
          </p:nvPr>
        </p:nvSpPr>
        <p:spPr>
          <a:xfrm>
            <a:off x="6402607" y="2053577"/>
            <a:ext cx="299201" cy="306600"/>
          </a:xfrm>
        </p:spPr>
        <p:txBody>
          <a:bodyPr anchor="ctr"/>
          <a:lstStyle>
            <a:lvl1pPr algn="ctr">
              <a:buNone/>
              <a:defRPr sz="2400">
                <a:solidFill>
                  <a:schemeClr val="bg1"/>
                </a:solidFill>
              </a:defRPr>
            </a:lvl1pPr>
          </a:lstStyle>
          <a:p>
            <a:pPr lvl="0"/>
            <a:r>
              <a:rPr lang="ar-LB"/>
              <a:t>1</a:t>
            </a:r>
            <a:endParaRPr lang="en-US"/>
          </a:p>
        </p:txBody>
      </p:sp>
      <p:sp>
        <p:nvSpPr>
          <p:cNvPr id="36" name="Text Placeholder 32">
            <a:extLst>
              <a:ext uri="{FF2B5EF4-FFF2-40B4-BE49-F238E27FC236}">
                <a16:creationId xmlns:a16="http://schemas.microsoft.com/office/drawing/2014/main" id="{31B34E38-686C-49EA-B964-63CA40D6595D}"/>
              </a:ext>
            </a:extLst>
          </p:cNvPr>
          <p:cNvSpPr>
            <a:spLocks noGrp="1"/>
          </p:cNvSpPr>
          <p:nvPr>
            <p:ph type="body" sz="quarter" idx="16" hasCustomPrompt="1"/>
          </p:nvPr>
        </p:nvSpPr>
        <p:spPr>
          <a:xfrm>
            <a:off x="10360321" y="2053577"/>
            <a:ext cx="299201" cy="306600"/>
          </a:xfrm>
        </p:spPr>
        <p:txBody>
          <a:bodyPr anchor="ctr"/>
          <a:lstStyle>
            <a:lvl1pPr algn="ctr">
              <a:buNone/>
              <a:defRPr sz="2400">
                <a:solidFill>
                  <a:schemeClr val="bg1"/>
                </a:solidFill>
              </a:defRPr>
            </a:lvl1pPr>
          </a:lstStyle>
          <a:p>
            <a:pPr lvl="0"/>
            <a:r>
              <a:rPr lang="ar-LB"/>
              <a:t>1</a:t>
            </a:r>
            <a:endParaRPr lang="en-US"/>
          </a:p>
        </p:txBody>
      </p:sp>
      <p:sp>
        <p:nvSpPr>
          <p:cNvPr id="45" name="Text Placeholder 44">
            <a:extLst>
              <a:ext uri="{FF2B5EF4-FFF2-40B4-BE49-F238E27FC236}">
                <a16:creationId xmlns:a16="http://schemas.microsoft.com/office/drawing/2014/main" id="{D312DAB1-2A86-4ABE-B7D6-622C613BAA3C}"/>
              </a:ext>
            </a:extLst>
          </p:cNvPr>
          <p:cNvSpPr>
            <a:spLocks noGrp="1"/>
          </p:cNvSpPr>
          <p:nvPr>
            <p:ph type="body" sz="quarter" idx="17" hasCustomPrompt="1"/>
          </p:nvPr>
        </p:nvSpPr>
        <p:spPr>
          <a:xfrm>
            <a:off x="8172731" y="2840355"/>
            <a:ext cx="2996363" cy="2816106"/>
          </a:xfrm>
        </p:spPr>
        <p:txBody>
          <a:bodyPr anchor="ctr"/>
          <a:lstStyle>
            <a:lvl1pPr algn="r" rtl="1">
              <a:buClr>
                <a:srgbClr val="44546A"/>
              </a:buClr>
              <a:buFont typeface="Wingdings" panose="05000000000000000000" pitchFamily="2" charset="2"/>
              <a:buChar char="§"/>
              <a:defRPr sz="2000"/>
            </a:lvl1pPr>
          </a:lstStyle>
          <a:p>
            <a:pPr lvl="0"/>
            <a:r>
              <a:rPr lang="ar-LB"/>
              <a:t>أكتب هنا</a:t>
            </a:r>
            <a:endParaRPr lang="en-US"/>
          </a:p>
        </p:txBody>
      </p:sp>
      <p:sp>
        <p:nvSpPr>
          <p:cNvPr id="46" name="Text Placeholder 44">
            <a:extLst>
              <a:ext uri="{FF2B5EF4-FFF2-40B4-BE49-F238E27FC236}">
                <a16:creationId xmlns:a16="http://schemas.microsoft.com/office/drawing/2014/main" id="{C7236FA7-14D1-4FE9-9890-296D2BB2A9E5}"/>
              </a:ext>
            </a:extLst>
          </p:cNvPr>
          <p:cNvSpPr>
            <a:spLocks noGrp="1"/>
          </p:cNvSpPr>
          <p:nvPr>
            <p:ph type="body" sz="quarter" idx="18" hasCustomPrompt="1"/>
          </p:nvPr>
        </p:nvSpPr>
        <p:spPr>
          <a:xfrm>
            <a:off x="4191815" y="2824636"/>
            <a:ext cx="2996363" cy="2831827"/>
          </a:xfrm>
        </p:spPr>
        <p:txBody>
          <a:bodyPr anchor="ctr"/>
          <a:lstStyle>
            <a:lvl1pPr algn="r" rtl="1">
              <a:buClr>
                <a:srgbClr val="44546A"/>
              </a:buClr>
              <a:buFont typeface="Wingdings" panose="05000000000000000000" pitchFamily="2" charset="2"/>
              <a:buChar char="§"/>
              <a:defRPr sz="2000"/>
            </a:lvl1pPr>
          </a:lstStyle>
          <a:p>
            <a:pPr lvl="0"/>
            <a:r>
              <a:rPr lang="ar-LB"/>
              <a:t>أكتب هنا</a:t>
            </a:r>
            <a:endParaRPr lang="en-US"/>
          </a:p>
        </p:txBody>
      </p:sp>
      <p:sp>
        <p:nvSpPr>
          <p:cNvPr id="51" name="Text Placeholder 50">
            <a:extLst>
              <a:ext uri="{FF2B5EF4-FFF2-40B4-BE49-F238E27FC236}">
                <a16:creationId xmlns:a16="http://schemas.microsoft.com/office/drawing/2014/main" id="{1CB3C5E0-E3DB-415D-81FE-1986BE34CB8C}"/>
              </a:ext>
            </a:extLst>
          </p:cNvPr>
          <p:cNvSpPr>
            <a:spLocks noGrp="1"/>
          </p:cNvSpPr>
          <p:nvPr>
            <p:ph type="body" sz="quarter" idx="19" hasCustomPrompt="1"/>
          </p:nvPr>
        </p:nvSpPr>
        <p:spPr>
          <a:xfrm>
            <a:off x="210899" y="2795891"/>
            <a:ext cx="2996363" cy="2860571"/>
          </a:xfrm>
        </p:spPr>
        <p:txBody>
          <a:bodyPr anchor="ctr"/>
          <a:lstStyle>
            <a:lvl1pPr algn="r" rtl="1">
              <a:buClr>
                <a:srgbClr val="002060"/>
              </a:buClr>
              <a:buFont typeface="Wingdings" panose="05000000000000000000" pitchFamily="2" charset="2"/>
              <a:buChar char="§"/>
              <a:defRPr sz="2000"/>
            </a:lvl1pPr>
            <a:lvl2pPr>
              <a:buNone/>
              <a:defRPr/>
            </a:lvl2pPr>
          </a:lstStyle>
          <a:p>
            <a:pPr lvl="0"/>
            <a:r>
              <a:rPr lang="ar-LB"/>
              <a:t>أكتب هنا</a:t>
            </a:r>
            <a:endParaRPr lang="en-US"/>
          </a:p>
        </p:txBody>
      </p:sp>
      <p:pic>
        <p:nvPicPr>
          <p:cNvPr id="23" name="Picture 22">
            <a:extLst>
              <a:ext uri="{FF2B5EF4-FFF2-40B4-BE49-F238E27FC236}">
                <a16:creationId xmlns:a16="http://schemas.microsoft.com/office/drawing/2014/main" id="{EC823D8B-D423-4B7A-A0CE-4478BA38130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86274" t="84401" r="2211"/>
          <a:stretch/>
        </p:blipFill>
        <p:spPr>
          <a:xfrm>
            <a:off x="10789328" y="-5771"/>
            <a:ext cx="1402672" cy="1069759"/>
          </a:xfrm>
          <a:prstGeom prst="rect">
            <a:avLst/>
          </a:prstGeom>
        </p:spPr>
      </p:pic>
    </p:spTree>
    <p:custDataLst>
      <p:tags r:id="rId1"/>
    </p:custDataLst>
    <p:extLst>
      <p:ext uri="{BB962C8B-B14F-4D97-AF65-F5344CB8AC3E}">
        <p14:creationId xmlns:p14="http://schemas.microsoft.com/office/powerpoint/2010/main" val="2923416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المكتسبات السابقة">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182C7-8C8D-45AA-A838-2754D86137FE}"/>
              </a:ext>
            </a:extLst>
          </p:cNvPr>
          <p:cNvSpPr txBox="1">
            <a:spLocks/>
          </p:cNvSpPr>
          <p:nvPr userDrawn="1"/>
        </p:nvSpPr>
        <p:spPr>
          <a:xfrm>
            <a:off x="7476454" y="1099936"/>
            <a:ext cx="3776631" cy="703596"/>
          </a:xfrm>
          <a:prstGeom prst="rect">
            <a:avLst/>
          </a:prstGeom>
          <a:ln w="19050">
            <a:solidFill>
              <a:schemeClr val="bg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endParaRPr lang="en-US" sz="4800" b="1">
              <a:solidFill>
                <a:srgbClr val="44546A"/>
              </a:solidFill>
            </a:endParaRPr>
          </a:p>
        </p:txBody>
      </p:sp>
      <p:sp>
        <p:nvSpPr>
          <p:cNvPr id="3" name="Rectangle 2">
            <a:extLst>
              <a:ext uri="{FF2B5EF4-FFF2-40B4-BE49-F238E27FC236}">
                <a16:creationId xmlns:a16="http://schemas.microsoft.com/office/drawing/2014/main" id="{3CC2E65D-44E6-4139-BE32-D2303E0FA0D5}"/>
              </a:ext>
            </a:extLst>
          </p:cNvPr>
          <p:cNvSpPr>
            <a:spLocks noChangeArrowheads="1"/>
          </p:cNvSpPr>
          <p:nvPr userDrawn="1"/>
        </p:nvSpPr>
        <p:spPr bwMode="auto">
          <a:xfrm>
            <a:off x="4846643" y="2224494"/>
            <a:ext cx="1686708" cy="330862"/>
          </a:xfrm>
          <a:prstGeom prst="rect">
            <a:avLst/>
          </a:prstGeom>
          <a:solidFill>
            <a:schemeClr val="accent3">
              <a:lumMod val="75000"/>
            </a:schemeClr>
          </a:solidFill>
          <a:ln w="9525">
            <a:solidFill>
              <a:schemeClr val="accent3">
                <a:lumMod val="75000"/>
              </a:schemeClr>
            </a:solidFill>
            <a:miter lim="800000"/>
            <a:headEnd/>
            <a:tailEnd/>
          </a:ln>
          <a:effectLst>
            <a:outerShdw blurRad="63500" dist="38099" dir="2700000" algn="ctr" rotWithShape="0">
              <a:schemeClr val="tx1">
                <a:alpha val="74998"/>
              </a:schemeClr>
            </a:outerShdw>
          </a:effectLst>
        </p:spPr>
        <p:txBody>
          <a:bodyPr wrap="none" anchor="ctr"/>
          <a:lstStyle/>
          <a:p>
            <a:pPr algn="ctr" rtl="1">
              <a:defRPr/>
            </a:pPr>
            <a:endParaRPr lang="en-US" sz="2400" b="1">
              <a:solidFill>
                <a:prstClr val="white"/>
              </a:solidFill>
            </a:endParaRPr>
          </a:p>
        </p:txBody>
      </p:sp>
      <p:sp>
        <p:nvSpPr>
          <p:cNvPr id="4" name="Rectangle 20">
            <a:extLst>
              <a:ext uri="{FF2B5EF4-FFF2-40B4-BE49-F238E27FC236}">
                <a16:creationId xmlns:a16="http://schemas.microsoft.com/office/drawing/2014/main" id="{7604597A-B774-4561-95F8-B314B24FD000}"/>
              </a:ext>
            </a:extLst>
          </p:cNvPr>
          <p:cNvSpPr>
            <a:spLocks noChangeArrowheads="1"/>
          </p:cNvSpPr>
          <p:nvPr userDrawn="1"/>
        </p:nvSpPr>
        <p:spPr bwMode="auto">
          <a:xfrm>
            <a:off x="8827558" y="2224494"/>
            <a:ext cx="1686708" cy="330862"/>
          </a:xfrm>
          <a:prstGeom prst="rect">
            <a:avLst/>
          </a:prstGeom>
          <a:solidFill>
            <a:schemeClr val="accent3">
              <a:lumMod val="75000"/>
            </a:schemeClr>
          </a:solidFill>
          <a:ln w="9525">
            <a:solidFill>
              <a:schemeClr val="accent3">
                <a:lumMod val="75000"/>
              </a:schemeClr>
            </a:solidFill>
            <a:miter lim="800000"/>
            <a:headEnd/>
            <a:tailEnd/>
          </a:ln>
          <a:effectLst>
            <a:outerShdw blurRad="63500" dist="38099" dir="2700000" algn="ctr" rotWithShape="0">
              <a:schemeClr val="tx1">
                <a:alpha val="74998"/>
              </a:schemeClr>
            </a:outerShdw>
          </a:effectLst>
        </p:spPr>
        <p:txBody>
          <a:bodyPr wrap="none" anchor="ctr"/>
          <a:lstStyle/>
          <a:p>
            <a:pPr algn="ctr" rtl="1">
              <a:defRPr/>
            </a:pPr>
            <a:endParaRPr lang="en-US" sz="2400" b="1">
              <a:solidFill>
                <a:prstClr val="white"/>
              </a:solidFill>
            </a:endParaRPr>
          </a:p>
        </p:txBody>
      </p:sp>
      <p:sp>
        <p:nvSpPr>
          <p:cNvPr id="5" name="Rectangle 20">
            <a:extLst>
              <a:ext uri="{FF2B5EF4-FFF2-40B4-BE49-F238E27FC236}">
                <a16:creationId xmlns:a16="http://schemas.microsoft.com/office/drawing/2014/main" id="{B97AFAD2-5FD7-4F3B-9473-865D91CC5EB5}"/>
              </a:ext>
            </a:extLst>
          </p:cNvPr>
          <p:cNvSpPr>
            <a:spLocks noChangeArrowheads="1"/>
          </p:cNvSpPr>
          <p:nvPr userDrawn="1"/>
        </p:nvSpPr>
        <p:spPr bwMode="auto">
          <a:xfrm>
            <a:off x="865727" y="2224494"/>
            <a:ext cx="1686708" cy="330862"/>
          </a:xfrm>
          <a:prstGeom prst="rect">
            <a:avLst/>
          </a:prstGeom>
          <a:solidFill>
            <a:schemeClr val="accent3">
              <a:lumMod val="75000"/>
            </a:schemeClr>
          </a:solidFill>
          <a:ln w="9525">
            <a:solidFill>
              <a:schemeClr val="accent3">
                <a:lumMod val="75000"/>
              </a:schemeClr>
            </a:solidFill>
            <a:miter lim="800000"/>
            <a:headEnd/>
            <a:tailEnd/>
          </a:ln>
          <a:effectLst>
            <a:outerShdw blurRad="63500" dist="38099" dir="2700000" algn="ctr" rotWithShape="0">
              <a:schemeClr val="tx1">
                <a:alpha val="74998"/>
              </a:schemeClr>
            </a:outerShdw>
          </a:effectLst>
        </p:spPr>
        <p:txBody>
          <a:bodyPr wrap="none" anchor="ctr"/>
          <a:lstStyle/>
          <a:p>
            <a:pPr algn="ctr" rtl="1">
              <a:defRPr/>
            </a:pPr>
            <a:endParaRPr lang="en-US" sz="2400" b="1">
              <a:solidFill>
                <a:prstClr val="white"/>
              </a:solidFill>
            </a:endParaRPr>
          </a:p>
        </p:txBody>
      </p:sp>
      <p:sp>
        <p:nvSpPr>
          <p:cNvPr id="6" name="Rectangle 16">
            <a:extLst>
              <a:ext uri="{FF2B5EF4-FFF2-40B4-BE49-F238E27FC236}">
                <a16:creationId xmlns:a16="http://schemas.microsoft.com/office/drawing/2014/main" id="{BF8B8E32-B95E-48C7-989C-FD063DEE7852}"/>
              </a:ext>
            </a:extLst>
          </p:cNvPr>
          <p:cNvSpPr>
            <a:spLocks noChangeArrowheads="1"/>
          </p:cNvSpPr>
          <p:nvPr userDrawn="1"/>
        </p:nvSpPr>
        <p:spPr bwMode="gray">
          <a:xfrm>
            <a:off x="210899" y="2755609"/>
            <a:ext cx="2996363" cy="2900852"/>
          </a:xfrm>
          <a:prstGeom prst="rect">
            <a:avLst/>
          </a:prstGeom>
          <a:solidFill>
            <a:schemeClr val="bg1"/>
          </a:solidFill>
          <a:ln w="9525">
            <a:solidFill>
              <a:schemeClr val="tx1"/>
            </a:solidFill>
            <a:miter lim="800000"/>
            <a:headEnd/>
            <a:tailEnd/>
          </a:ln>
          <a:effectLst>
            <a:outerShdw blurRad="63500" dist="38099" dir="2700000" algn="ctr" rotWithShape="0">
              <a:srgbClr val="000000">
                <a:alpha val="74998"/>
              </a:srgbClr>
            </a:outerShdw>
          </a:effectLst>
        </p:spPr>
        <p:txBody>
          <a:bodyPr lIns="72000" tIns="36000" rIns="72000" bIns="36000" anchor="ctr"/>
          <a:lstStyle/>
          <a:p>
            <a:pPr algn="r" rtl="1">
              <a:buClr>
                <a:srgbClr val="5B9BD5">
                  <a:lumMod val="50000"/>
                </a:srgbClr>
              </a:buClr>
              <a:buSzPct val="90000"/>
              <a:buFont typeface="Wingdings" panose="05000000000000000000" pitchFamily="2" charset="2"/>
              <a:buNone/>
            </a:pPr>
            <a:endParaRPr lang="en-US" sz="2000">
              <a:solidFill>
                <a:prstClr val="black"/>
              </a:solidFill>
            </a:endParaRPr>
          </a:p>
        </p:txBody>
      </p:sp>
      <p:sp>
        <p:nvSpPr>
          <p:cNvPr id="7" name="Rectangle 16">
            <a:extLst>
              <a:ext uri="{FF2B5EF4-FFF2-40B4-BE49-F238E27FC236}">
                <a16:creationId xmlns:a16="http://schemas.microsoft.com/office/drawing/2014/main" id="{59FF3EAB-A82A-48F1-9E21-E24BEA283330}"/>
              </a:ext>
            </a:extLst>
          </p:cNvPr>
          <p:cNvSpPr>
            <a:spLocks noChangeArrowheads="1"/>
          </p:cNvSpPr>
          <p:nvPr userDrawn="1"/>
        </p:nvSpPr>
        <p:spPr bwMode="gray">
          <a:xfrm>
            <a:off x="4191815" y="2795893"/>
            <a:ext cx="2996363" cy="2860573"/>
          </a:xfrm>
          <a:prstGeom prst="rect">
            <a:avLst/>
          </a:prstGeom>
          <a:solidFill>
            <a:schemeClr val="bg1"/>
          </a:solidFill>
          <a:ln w="9525">
            <a:solidFill>
              <a:schemeClr val="tx1"/>
            </a:solidFill>
            <a:miter lim="800000"/>
            <a:headEnd/>
            <a:tailEnd/>
          </a:ln>
          <a:effectLst>
            <a:outerShdw blurRad="63500" dist="38099" dir="2700000" algn="ctr" rotWithShape="0">
              <a:srgbClr val="000000">
                <a:alpha val="74998"/>
              </a:srgbClr>
            </a:outerShdw>
          </a:effectLst>
        </p:spPr>
        <p:txBody>
          <a:bodyPr lIns="72000" tIns="36000" rIns="72000" bIns="36000" anchor="ctr"/>
          <a:lstStyle/>
          <a:p>
            <a:pPr algn="ctr"/>
            <a:endParaRPr lang="en-US" sz="1200" b="1" i="1">
              <a:solidFill>
                <a:prstClr val="black"/>
              </a:solidFill>
            </a:endParaRPr>
          </a:p>
          <a:p>
            <a:pPr algn="ctr"/>
            <a:endParaRPr lang="en-US" sz="1200" b="1">
              <a:solidFill>
                <a:srgbClr val="000000"/>
              </a:solidFill>
              <a:latin typeface="Arial Narrow" charset="0"/>
            </a:endParaRPr>
          </a:p>
        </p:txBody>
      </p:sp>
      <p:sp>
        <p:nvSpPr>
          <p:cNvPr id="8" name="Rectangle 16">
            <a:extLst>
              <a:ext uri="{FF2B5EF4-FFF2-40B4-BE49-F238E27FC236}">
                <a16:creationId xmlns:a16="http://schemas.microsoft.com/office/drawing/2014/main" id="{857F27A5-37DB-4377-AE85-8CF64AFB6996}"/>
              </a:ext>
            </a:extLst>
          </p:cNvPr>
          <p:cNvSpPr>
            <a:spLocks noChangeArrowheads="1"/>
          </p:cNvSpPr>
          <p:nvPr userDrawn="1"/>
        </p:nvSpPr>
        <p:spPr bwMode="gray">
          <a:xfrm>
            <a:off x="8172731" y="2795892"/>
            <a:ext cx="2996363" cy="2860573"/>
          </a:xfrm>
          <a:prstGeom prst="rect">
            <a:avLst/>
          </a:prstGeom>
          <a:solidFill>
            <a:schemeClr val="bg1"/>
          </a:solidFill>
          <a:ln w="9525">
            <a:solidFill>
              <a:schemeClr val="tx1"/>
            </a:solidFill>
            <a:miter lim="800000"/>
            <a:headEnd/>
            <a:tailEnd/>
          </a:ln>
          <a:effectLst>
            <a:outerShdw blurRad="63500" dist="38099" dir="2700000" algn="ctr" rotWithShape="0">
              <a:srgbClr val="000000">
                <a:alpha val="74998"/>
              </a:srgbClr>
            </a:outerShdw>
          </a:effectLst>
        </p:spPr>
        <p:txBody>
          <a:bodyPr lIns="72000" tIns="36000" rIns="72000" bIns="36000" anchor="ctr"/>
          <a:lstStyle/>
          <a:p>
            <a:pPr algn="r" rtl="1">
              <a:buClr>
                <a:srgbClr val="5B9BD5">
                  <a:lumMod val="50000"/>
                </a:srgbClr>
              </a:buClr>
              <a:buSzPct val="90000"/>
              <a:buFont typeface="Wingdings" panose="05000000000000000000" pitchFamily="2" charset="2"/>
              <a:buNone/>
            </a:pPr>
            <a:endParaRPr lang="en-US" sz="2000">
              <a:solidFill>
                <a:prstClr val="black"/>
              </a:solidFill>
            </a:endParaRPr>
          </a:p>
        </p:txBody>
      </p:sp>
      <p:sp>
        <p:nvSpPr>
          <p:cNvPr id="9" name="Oval 8">
            <a:extLst>
              <a:ext uri="{FF2B5EF4-FFF2-40B4-BE49-F238E27FC236}">
                <a16:creationId xmlns:a16="http://schemas.microsoft.com/office/drawing/2014/main" id="{3853667C-7E56-40CE-AF6C-CFF4A7C59D2B}"/>
              </a:ext>
            </a:extLst>
          </p:cNvPr>
          <p:cNvSpPr/>
          <p:nvPr userDrawn="1"/>
        </p:nvSpPr>
        <p:spPr>
          <a:xfrm>
            <a:off x="10287001" y="2041446"/>
            <a:ext cx="399383" cy="330862"/>
          </a:xfrm>
          <a:prstGeom prst="ellipse">
            <a:avLst/>
          </a:prstGeom>
          <a:solidFill>
            <a:srgbClr val="C00000"/>
          </a:solidFill>
          <a:ln>
            <a:solidFill>
              <a:srgbClr val="96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a:solidFill>
                <a:prstClr val="white"/>
              </a:solidFill>
            </a:endParaRPr>
          </a:p>
        </p:txBody>
      </p:sp>
      <p:sp>
        <p:nvSpPr>
          <p:cNvPr id="10" name="Oval 9">
            <a:extLst>
              <a:ext uri="{FF2B5EF4-FFF2-40B4-BE49-F238E27FC236}">
                <a16:creationId xmlns:a16="http://schemas.microsoft.com/office/drawing/2014/main" id="{7E003B90-0BD6-4970-9199-BC421AB9A478}"/>
              </a:ext>
            </a:extLst>
          </p:cNvPr>
          <p:cNvSpPr/>
          <p:nvPr userDrawn="1"/>
        </p:nvSpPr>
        <p:spPr>
          <a:xfrm>
            <a:off x="6351661" y="2041446"/>
            <a:ext cx="399383" cy="330862"/>
          </a:xfrm>
          <a:prstGeom prst="ellipse">
            <a:avLst/>
          </a:prstGeom>
          <a:solidFill>
            <a:srgbClr val="C00000"/>
          </a:solidFill>
          <a:ln>
            <a:solidFill>
              <a:srgbClr val="96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a:solidFill>
                <a:prstClr val="white"/>
              </a:solidFill>
            </a:endParaRPr>
          </a:p>
        </p:txBody>
      </p:sp>
      <p:sp>
        <p:nvSpPr>
          <p:cNvPr id="11" name="Oval 10">
            <a:extLst>
              <a:ext uri="{FF2B5EF4-FFF2-40B4-BE49-F238E27FC236}">
                <a16:creationId xmlns:a16="http://schemas.microsoft.com/office/drawing/2014/main" id="{BC6F92CB-0574-45E7-BAD8-486969388B40}"/>
              </a:ext>
            </a:extLst>
          </p:cNvPr>
          <p:cNvSpPr/>
          <p:nvPr userDrawn="1"/>
        </p:nvSpPr>
        <p:spPr>
          <a:xfrm>
            <a:off x="2438802" y="2071607"/>
            <a:ext cx="399383" cy="330862"/>
          </a:xfrm>
          <a:prstGeom prst="ellipse">
            <a:avLst/>
          </a:prstGeom>
          <a:solidFill>
            <a:srgbClr val="C00000"/>
          </a:solidFill>
          <a:ln>
            <a:solidFill>
              <a:srgbClr val="96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a:solidFill>
                <a:prstClr val="white"/>
              </a:solidFill>
            </a:endParaRPr>
          </a:p>
        </p:txBody>
      </p:sp>
      <p:sp>
        <p:nvSpPr>
          <p:cNvPr id="28" name="Text Placeholder 27">
            <a:extLst>
              <a:ext uri="{FF2B5EF4-FFF2-40B4-BE49-F238E27FC236}">
                <a16:creationId xmlns:a16="http://schemas.microsoft.com/office/drawing/2014/main" id="{258EF5EE-E3CA-4738-8775-E28BF128538A}"/>
              </a:ext>
            </a:extLst>
          </p:cNvPr>
          <p:cNvSpPr>
            <a:spLocks noGrp="1"/>
          </p:cNvSpPr>
          <p:nvPr>
            <p:ph type="body" sz="quarter" idx="10" hasCustomPrompt="1"/>
          </p:nvPr>
        </p:nvSpPr>
        <p:spPr>
          <a:xfrm>
            <a:off x="4846643" y="2193131"/>
            <a:ext cx="1686708" cy="390968"/>
          </a:xfrm>
          <a:ln>
            <a:noFill/>
          </a:ln>
        </p:spPr>
        <p:txBody>
          <a:bodyPr anchor="ctr"/>
          <a:lstStyle>
            <a:lvl1pPr algn="ctr" rtl="1">
              <a:buNone/>
              <a:defRPr sz="2400">
                <a:solidFill>
                  <a:schemeClr val="tx1"/>
                </a:solidFill>
              </a:defRPr>
            </a:lvl1pPr>
            <a:lvl2pPr algn="r" rtl="1">
              <a:buNone/>
              <a:defRPr lang="en-US" sz="2400" b="1" kern="1200" dirty="0">
                <a:solidFill>
                  <a:schemeClr val="bg1"/>
                </a:solidFill>
                <a:latin typeface="Adobe Arabic" panose="02040503050201090203" pitchFamily="18" charset="-78"/>
                <a:ea typeface="+mn-ea"/>
                <a:cs typeface="Adobe Arabic" panose="02040503050201090203" pitchFamily="18" charset="-78"/>
              </a:defRPr>
            </a:lvl2pPr>
            <a:lvl3pPr algn="ctr" rtl="1">
              <a:buNone/>
              <a:defRPr sz="2400">
                <a:solidFill>
                  <a:schemeClr val="tx1"/>
                </a:solidFill>
              </a:defRPr>
            </a:lvl3pPr>
            <a:lvl4pPr algn="ctr" rtl="1">
              <a:buNone/>
              <a:defRPr sz="2400">
                <a:solidFill>
                  <a:schemeClr val="tx1"/>
                </a:solidFill>
              </a:defRPr>
            </a:lvl4pPr>
            <a:lvl5pPr algn="ctr" rtl="1">
              <a:buNone/>
              <a:defRPr sz="2400">
                <a:solidFill>
                  <a:schemeClr val="tx1"/>
                </a:solidFill>
              </a:defRPr>
            </a:lvl5pPr>
          </a:lstStyle>
          <a:p>
            <a:pPr lvl="1"/>
            <a:r>
              <a:rPr lang="ar-LB"/>
              <a:t>أكتب هنا</a:t>
            </a:r>
            <a:endParaRPr lang="en-US"/>
          </a:p>
        </p:txBody>
      </p:sp>
      <p:sp>
        <p:nvSpPr>
          <p:cNvPr id="29" name="Text Placeholder 27">
            <a:extLst>
              <a:ext uri="{FF2B5EF4-FFF2-40B4-BE49-F238E27FC236}">
                <a16:creationId xmlns:a16="http://schemas.microsoft.com/office/drawing/2014/main" id="{9F268043-91CB-4900-96E7-891FA06BC583}"/>
              </a:ext>
            </a:extLst>
          </p:cNvPr>
          <p:cNvSpPr>
            <a:spLocks noGrp="1"/>
          </p:cNvSpPr>
          <p:nvPr>
            <p:ph type="body" sz="quarter" idx="11" hasCustomPrompt="1"/>
          </p:nvPr>
        </p:nvSpPr>
        <p:spPr>
          <a:xfrm>
            <a:off x="865727" y="2208853"/>
            <a:ext cx="1686708" cy="390968"/>
          </a:xfrm>
          <a:ln>
            <a:noFill/>
          </a:ln>
        </p:spPr>
        <p:txBody>
          <a:bodyPr anchor="ctr"/>
          <a:lstStyle>
            <a:lvl1pPr algn="ctr" rtl="1">
              <a:buNone/>
              <a:defRPr sz="2400">
                <a:solidFill>
                  <a:schemeClr val="tx1"/>
                </a:solidFill>
              </a:defRPr>
            </a:lvl1pPr>
            <a:lvl2pPr algn="ctr" rtl="1">
              <a:buNone/>
              <a:defRPr lang="en-US" sz="2400" b="1" kern="1200" dirty="0">
                <a:solidFill>
                  <a:schemeClr val="bg1"/>
                </a:solidFill>
                <a:latin typeface="Adobe Arabic" panose="02040503050201090203" pitchFamily="18" charset="-78"/>
                <a:ea typeface="+mn-ea"/>
                <a:cs typeface="Adobe Arabic" panose="02040503050201090203" pitchFamily="18" charset="-78"/>
              </a:defRPr>
            </a:lvl2pPr>
            <a:lvl3pPr algn="ctr" rtl="1">
              <a:buNone/>
              <a:defRPr sz="2400">
                <a:solidFill>
                  <a:schemeClr val="tx1"/>
                </a:solidFill>
              </a:defRPr>
            </a:lvl3pPr>
            <a:lvl4pPr algn="ctr" rtl="1">
              <a:buNone/>
              <a:defRPr sz="2400">
                <a:solidFill>
                  <a:schemeClr val="tx1"/>
                </a:solidFill>
              </a:defRPr>
            </a:lvl4pPr>
            <a:lvl5pPr algn="ctr" rtl="1">
              <a:buNone/>
              <a:defRPr sz="2400">
                <a:solidFill>
                  <a:schemeClr val="tx1"/>
                </a:solidFill>
              </a:defRPr>
            </a:lvl5pPr>
          </a:lstStyle>
          <a:p>
            <a:pPr lvl="1"/>
            <a:r>
              <a:rPr lang="ar-LB"/>
              <a:t>أكتب هنا</a:t>
            </a:r>
            <a:endParaRPr lang="en-US"/>
          </a:p>
        </p:txBody>
      </p:sp>
      <p:sp>
        <p:nvSpPr>
          <p:cNvPr id="30" name="Text Placeholder 27">
            <a:extLst>
              <a:ext uri="{FF2B5EF4-FFF2-40B4-BE49-F238E27FC236}">
                <a16:creationId xmlns:a16="http://schemas.microsoft.com/office/drawing/2014/main" id="{ED7D0906-4F28-4ACB-B84A-A44BA2D6FDF4}"/>
              </a:ext>
            </a:extLst>
          </p:cNvPr>
          <p:cNvSpPr>
            <a:spLocks noGrp="1"/>
          </p:cNvSpPr>
          <p:nvPr>
            <p:ph type="body" sz="quarter" idx="12" hasCustomPrompt="1"/>
          </p:nvPr>
        </p:nvSpPr>
        <p:spPr>
          <a:xfrm>
            <a:off x="8836430" y="2208853"/>
            <a:ext cx="1686708" cy="390968"/>
          </a:xfrm>
          <a:ln>
            <a:noFill/>
          </a:ln>
        </p:spPr>
        <p:txBody>
          <a:bodyPr anchor="ctr"/>
          <a:lstStyle>
            <a:lvl1pPr algn="ctr" rtl="1">
              <a:buNone/>
              <a:defRPr sz="2400">
                <a:solidFill>
                  <a:schemeClr val="tx1"/>
                </a:solidFill>
              </a:defRPr>
            </a:lvl1pPr>
            <a:lvl2pPr algn="ctr" rtl="1">
              <a:buNone/>
              <a:defRPr lang="en-US" sz="2400" b="1" kern="1200" dirty="0">
                <a:solidFill>
                  <a:schemeClr val="bg1"/>
                </a:solidFill>
                <a:latin typeface="Adobe Arabic" panose="02040503050201090203" pitchFamily="18" charset="-78"/>
                <a:ea typeface="+mn-ea"/>
                <a:cs typeface="Adobe Arabic" panose="02040503050201090203" pitchFamily="18" charset="-78"/>
              </a:defRPr>
            </a:lvl2pPr>
            <a:lvl3pPr algn="ctr" rtl="1">
              <a:buNone/>
              <a:defRPr sz="2400">
                <a:solidFill>
                  <a:schemeClr val="tx1"/>
                </a:solidFill>
              </a:defRPr>
            </a:lvl3pPr>
            <a:lvl4pPr algn="ctr" rtl="1">
              <a:buNone/>
              <a:defRPr sz="2400">
                <a:solidFill>
                  <a:schemeClr val="tx1"/>
                </a:solidFill>
              </a:defRPr>
            </a:lvl4pPr>
            <a:lvl5pPr algn="ctr" rtl="1">
              <a:buNone/>
              <a:defRPr sz="2400">
                <a:solidFill>
                  <a:schemeClr val="tx1"/>
                </a:solidFill>
              </a:defRPr>
            </a:lvl5pPr>
          </a:lstStyle>
          <a:p>
            <a:pPr marL="685800" lvl="1" indent="-228600" algn="r" defTabSz="914400" rtl="1" eaLnBrk="1" latinLnBrk="0" hangingPunct="1">
              <a:lnSpc>
                <a:spcPct val="90000"/>
              </a:lnSpc>
              <a:spcBef>
                <a:spcPts val="500"/>
              </a:spcBef>
              <a:buFont typeface="Arial" panose="020B0604020202020204" pitchFamily="34" charset="0"/>
              <a:buNone/>
            </a:pPr>
            <a:r>
              <a:rPr lang="ar-LB"/>
              <a:t>أكتب هنا</a:t>
            </a:r>
            <a:endParaRPr lang="en-US"/>
          </a:p>
        </p:txBody>
      </p:sp>
      <p:sp>
        <p:nvSpPr>
          <p:cNvPr id="33" name="Text Placeholder 32">
            <a:extLst>
              <a:ext uri="{FF2B5EF4-FFF2-40B4-BE49-F238E27FC236}">
                <a16:creationId xmlns:a16="http://schemas.microsoft.com/office/drawing/2014/main" id="{5C6E00A3-68F4-49DA-B313-E8D0C2594D47}"/>
              </a:ext>
            </a:extLst>
          </p:cNvPr>
          <p:cNvSpPr>
            <a:spLocks noGrp="1"/>
          </p:cNvSpPr>
          <p:nvPr>
            <p:ph type="body" sz="quarter" idx="14" hasCustomPrompt="1"/>
          </p:nvPr>
        </p:nvSpPr>
        <p:spPr>
          <a:xfrm>
            <a:off x="2488893" y="2075192"/>
            <a:ext cx="299201" cy="306600"/>
          </a:xfrm>
        </p:spPr>
        <p:txBody>
          <a:bodyPr anchor="ctr"/>
          <a:lstStyle>
            <a:lvl1pPr algn="ctr">
              <a:buNone/>
              <a:defRPr sz="2400">
                <a:solidFill>
                  <a:schemeClr val="bg1"/>
                </a:solidFill>
              </a:defRPr>
            </a:lvl1pPr>
          </a:lstStyle>
          <a:p>
            <a:pPr lvl="0"/>
            <a:r>
              <a:rPr lang="ar-LB"/>
              <a:t>1</a:t>
            </a:r>
            <a:endParaRPr lang="en-US"/>
          </a:p>
        </p:txBody>
      </p:sp>
      <p:sp>
        <p:nvSpPr>
          <p:cNvPr id="35" name="Text Placeholder 32">
            <a:extLst>
              <a:ext uri="{FF2B5EF4-FFF2-40B4-BE49-F238E27FC236}">
                <a16:creationId xmlns:a16="http://schemas.microsoft.com/office/drawing/2014/main" id="{7E8AC596-5808-4CB2-A4F9-BE6440BB24C0}"/>
              </a:ext>
            </a:extLst>
          </p:cNvPr>
          <p:cNvSpPr>
            <a:spLocks noGrp="1"/>
          </p:cNvSpPr>
          <p:nvPr>
            <p:ph type="body" sz="quarter" idx="15" hasCustomPrompt="1"/>
          </p:nvPr>
        </p:nvSpPr>
        <p:spPr>
          <a:xfrm>
            <a:off x="6402607" y="2053577"/>
            <a:ext cx="299201" cy="306600"/>
          </a:xfrm>
        </p:spPr>
        <p:txBody>
          <a:bodyPr anchor="ctr"/>
          <a:lstStyle>
            <a:lvl1pPr algn="ctr">
              <a:buNone/>
              <a:defRPr sz="2400">
                <a:solidFill>
                  <a:schemeClr val="bg1"/>
                </a:solidFill>
              </a:defRPr>
            </a:lvl1pPr>
          </a:lstStyle>
          <a:p>
            <a:pPr lvl="0"/>
            <a:r>
              <a:rPr lang="ar-LB"/>
              <a:t>1</a:t>
            </a:r>
            <a:endParaRPr lang="en-US"/>
          </a:p>
        </p:txBody>
      </p:sp>
      <p:sp>
        <p:nvSpPr>
          <p:cNvPr id="36" name="Text Placeholder 32">
            <a:extLst>
              <a:ext uri="{FF2B5EF4-FFF2-40B4-BE49-F238E27FC236}">
                <a16:creationId xmlns:a16="http://schemas.microsoft.com/office/drawing/2014/main" id="{31B34E38-686C-49EA-B964-63CA40D6595D}"/>
              </a:ext>
            </a:extLst>
          </p:cNvPr>
          <p:cNvSpPr>
            <a:spLocks noGrp="1"/>
          </p:cNvSpPr>
          <p:nvPr>
            <p:ph type="body" sz="quarter" idx="16" hasCustomPrompt="1"/>
          </p:nvPr>
        </p:nvSpPr>
        <p:spPr>
          <a:xfrm>
            <a:off x="10360321" y="2053577"/>
            <a:ext cx="299201" cy="306600"/>
          </a:xfrm>
        </p:spPr>
        <p:txBody>
          <a:bodyPr anchor="ctr"/>
          <a:lstStyle>
            <a:lvl1pPr algn="ctr">
              <a:buNone/>
              <a:defRPr sz="2400">
                <a:solidFill>
                  <a:schemeClr val="bg1"/>
                </a:solidFill>
              </a:defRPr>
            </a:lvl1pPr>
          </a:lstStyle>
          <a:p>
            <a:pPr lvl="0"/>
            <a:r>
              <a:rPr lang="ar-LB"/>
              <a:t>1</a:t>
            </a:r>
            <a:endParaRPr lang="en-US"/>
          </a:p>
        </p:txBody>
      </p:sp>
      <p:sp>
        <p:nvSpPr>
          <p:cNvPr id="45" name="Text Placeholder 44">
            <a:extLst>
              <a:ext uri="{FF2B5EF4-FFF2-40B4-BE49-F238E27FC236}">
                <a16:creationId xmlns:a16="http://schemas.microsoft.com/office/drawing/2014/main" id="{D312DAB1-2A86-4ABE-B7D6-622C613BAA3C}"/>
              </a:ext>
            </a:extLst>
          </p:cNvPr>
          <p:cNvSpPr>
            <a:spLocks noGrp="1"/>
          </p:cNvSpPr>
          <p:nvPr>
            <p:ph type="body" sz="quarter" idx="17" hasCustomPrompt="1"/>
          </p:nvPr>
        </p:nvSpPr>
        <p:spPr>
          <a:xfrm>
            <a:off x="8172731" y="2840355"/>
            <a:ext cx="2996363" cy="2816106"/>
          </a:xfrm>
        </p:spPr>
        <p:txBody>
          <a:bodyPr anchor="ctr"/>
          <a:lstStyle>
            <a:lvl1pPr algn="r" rtl="1">
              <a:buClr>
                <a:srgbClr val="44546A"/>
              </a:buClr>
              <a:buFont typeface="Wingdings" panose="05000000000000000000" pitchFamily="2" charset="2"/>
              <a:buChar char="§"/>
              <a:defRPr sz="2000"/>
            </a:lvl1pPr>
          </a:lstStyle>
          <a:p>
            <a:pPr lvl="0"/>
            <a:r>
              <a:rPr lang="ar-LB"/>
              <a:t>أكتب هنا</a:t>
            </a:r>
            <a:endParaRPr lang="en-US"/>
          </a:p>
        </p:txBody>
      </p:sp>
      <p:sp>
        <p:nvSpPr>
          <p:cNvPr id="46" name="Text Placeholder 44">
            <a:extLst>
              <a:ext uri="{FF2B5EF4-FFF2-40B4-BE49-F238E27FC236}">
                <a16:creationId xmlns:a16="http://schemas.microsoft.com/office/drawing/2014/main" id="{C7236FA7-14D1-4FE9-9890-296D2BB2A9E5}"/>
              </a:ext>
            </a:extLst>
          </p:cNvPr>
          <p:cNvSpPr>
            <a:spLocks noGrp="1"/>
          </p:cNvSpPr>
          <p:nvPr>
            <p:ph type="body" sz="quarter" idx="18" hasCustomPrompt="1"/>
          </p:nvPr>
        </p:nvSpPr>
        <p:spPr>
          <a:xfrm>
            <a:off x="4191815" y="2824636"/>
            <a:ext cx="2996363" cy="2831827"/>
          </a:xfrm>
        </p:spPr>
        <p:txBody>
          <a:bodyPr anchor="ctr"/>
          <a:lstStyle>
            <a:lvl1pPr algn="r" rtl="1">
              <a:buClr>
                <a:srgbClr val="44546A"/>
              </a:buClr>
              <a:buFont typeface="Wingdings" panose="05000000000000000000" pitchFamily="2" charset="2"/>
              <a:buChar char="§"/>
              <a:defRPr sz="2000"/>
            </a:lvl1pPr>
          </a:lstStyle>
          <a:p>
            <a:pPr lvl="0"/>
            <a:r>
              <a:rPr lang="ar-LB"/>
              <a:t>أكتب هنا</a:t>
            </a:r>
            <a:endParaRPr lang="en-US"/>
          </a:p>
        </p:txBody>
      </p:sp>
      <p:sp>
        <p:nvSpPr>
          <p:cNvPr id="51" name="Text Placeholder 50">
            <a:extLst>
              <a:ext uri="{FF2B5EF4-FFF2-40B4-BE49-F238E27FC236}">
                <a16:creationId xmlns:a16="http://schemas.microsoft.com/office/drawing/2014/main" id="{1CB3C5E0-E3DB-415D-81FE-1986BE34CB8C}"/>
              </a:ext>
            </a:extLst>
          </p:cNvPr>
          <p:cNvSpPr>
            <a:spLocks noGrp="1"/>
          </p:cNvSpPr>
          <p:nvPr>
            <p:ph type="body" sz="quarter" idx="19" hasCustomPrompt="1"/>
          </p:nvPr>
        </p:nvSpPr>
        <p:spPr>
          <a:xfrm>
            <a:off x="210899" y="2795891"/>
            <a:ext cx="2996363" cy="2860571"/>
          </a:xfrm>
        </p:spPr>
        <p:txBody>
          <a:bodyPr anchor="ctr"/>
          <a:lstStyle>
            <a:lvl1pPr algn="r" rtl="1">
              <a:buClr>
                <a:srgbClr val="002060"/>
              </a:buClr>
              <a:buFont typeface="Wingdings" panose="05000000000000000000" pitchFamily="2" charset="2"/>
              <a:buChar char="§"/>
              <a:defRPr sz="2000"/>
            </a:lvl1pPr>
            <a:lvl2pPr>
              <a:buNone/>
              <a:defRPr/>
            </a:lvl2pPr>
          </a:lstStyle>
          <a:p>
            <a:pPr lvl="0"/>
            <a:r>
              <a:rPr lang="ar-LB"/>
              <a:t>أكتب هنا</a:t>
            </a:r>
            <a:endParaRPr lang="en-US"/>
          </a:p>
        </p:txBody>
      </p:sp>
      <p:sp>
        <p:nvSpPr>
          <p:cNvPr id="23" name="Title 1">
            <a:extLst>
              <a:ext uri="{FF2B5EF4-FFF2-40B4-BE49-F238E27FC236}">
                <a16:creationId xmlns:a16="http://schemas.microsoft.com/office/drawing/2014/main" id="{86EAC8CE-AF4C-477D-A47D-BBB2CC722453}"/>
              </a:ext>
            </a:extLst>
          </p:cNvPr>
          <p:cNvSpPr txBox="1">
            <a:spLocks/>
          </p:cNvSpPr>
          <p:nvPr userDrawn="1"/>
        </p:nvSpPr>
        <p:spPr>
          <a:xfrm>
            <a:off x="6533351" y="1150736"/>
            <a:ext cx="4719733" cy="703596"/>
          </a:xfrm>
          <a:prstGeom prst="rect">
            <a:avLst/>
          </a:prstGeom>
          <a:ln w="19050">
            <a:solidFill>
              <a:schemeClr val="bg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LB" b="1" cap="all" spc="100">
                <a:solidFill>
                  <a:srgbClr val="5B9BD5">
                    <a:lumMod val="50000"/>
                  </a:srgbClr>
                </a:solidFill>
              </a:rPr>
              <a:t>المكتسبات السابقة للمحور</a:t>
            </a:r>
            <a:endParaRPr lang="en-US" b="1" cap="all" spc="100">
              <a:solidFill>
                <a:srgbClr val="5B9BD5">
                  <a:lumMod val="50000"/>
                </a:srgbClr>
              </a:solidFill>
            </a:endParaRPr>
          </a:p>
        </p:txBody>
      </p:sp>
      <p:pic>
        <p:nvPicPr>
          <p:cNvPr id="24" name="Picture 23">
            <a:extLst>
              <a:ext uri="{FF2B5EF4-FFF2-40B4-BE49-F238E27FC236}">
                <a16:creationId xmlns:a16="http://schemas.microsoft.com/office/drawing/2014/main" id="{BF826032-4812-4BE3-8375-B37F5C43BAD9}"/>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86274" t="84401" r="2211"/>
          <a:stretch/>
        </p:blipFill>
        <p:spPr>
          <a:xfrm>
            <a:off x="10789328" y="-5771"/>
            <a:ext cx="1402672" cy="1069759"/>
          </a:xfrm>
          <a:prstGeom prst="rect">
            <a:avLst/>
          </a:prstGeom>
        </p:spPr>
      </p:pic>
    </p:spTree>
    <p:custDataLst>
      <p:tags r:id="rId1"/>
    </p:custDataLst>
    <p:extLst>
      <p:ext uri="{BB962C8B-B14F-4D97-AF65-F5344CB8AC3E}">
        <p14:creationId xmlns:p14="http://schemas.microsoft.com/office/powerpoint/2010/main" val="696241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F449F3C-3202-4A21-A9C6-75A38177D38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84401"/>
          <a:stretch/>
        </p:blipFill>
        <p:spPr>
          <a:xfrm>
            <a:off x="5415" y="5788242"/>
            <a:ext cx="12181172" cy="1069759"/>
          </a:xfrm>
          <a:prstGeom prst="rect">
            <a:avLst/>
          </a:prstGeom>
        </p:spPr>
      </p:pic>
    </p:spTree>
    <p:custDataLst>
      <p:tags r:id="rId1"/>
    </p:custDataLst>
    <p:extLst>
      <p:ext uri="{BB962C8B-B14F-4D97-AF65-F5344CB8AC3E}">
        <p14:creationId xmlns:p14="http://schemas.microsoft.com/office/powerpoint/2010/main" val="1092361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D2C4D15-71B1-4028-B46F-4EE71232F863}" type="datetimeFigureOut">
              <a:rPr lang="en-US" smtClean="0">
                <a:solidFill>
                  <a:prstClr val="black">
                    <a:tint val="75000"/>
                  </a:prstClr>
                </a:solidFill>
              </a:rPr>
              <a:pPr/>
              <a:t>10/2/2023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09E340D-D49F-4060-B830-48E207260F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2155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D2C4D15-71B1-4028-B46F-4EE71232F863}" type="datetimeFigureOut">
              <a:rPr lang="en-US" smtClean="0">
                <a:solidFill>
                  <a:prstClr val="black">
                    <a:tint val="75000"/>
                  </a:prstClr>
                </a:solidFill>
              </a:rPr>
              <a:pPr/>
              <a:t>10/2/2023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09E340D-D49F-4060-B830-48E207260F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9163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D2C4D15-71B1-4028-B46F-4EE71232F863}" type="datetimeFigureOut">
              <a:rPr lang="en-US" smtClean="0">
                <a:solidFill>
                  <a:prstClr val="black">
                    <a:tint val="75000"/>
                  </a:prstClr>
                </a:solidFill>
              </a:rPr>
              <a:pPr/>
              <a:t>10/2/2023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09E340D-D49F-4060-B830-48E207260F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2719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1.xml"/><Relationship Id="rId5" Type="http://schemas.openxmlformats.org/officeDocument/2006/relationships/image" Target="../media/image4.png"/><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theme" Target="../theme/theme3.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38494"/>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2C4D15-71B1-4028-B46F-4EE71232F863}" type="datetimeFigureOut">
              <a:rPr lang="en-US" smtClean="0">
                <a:solidFill>
                  <a:prstClr val="black">
                    <a:tint val="75000"/>
                  </a:prstClr>
                </a:solidFill>
              </a:rPr>
              <a:pPr/>
              <a:t>10/2/2023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9E340D-D49F-4060-B830-48E207260F1E}" type="slidenum">
              <a:rPr lang="en-US" smtClean="0">
                <a:solidFill>
                  <a:prstClr val="black">
                    <a:tint val="75000"/>
                  </a:prstClr>
                </a:solidFill>
              </a:rPr>
              <a:pPr/>
              <a:t>‹#›</a:t>
            </a:fld>
            <a:endParaRPr lang="en-US">
              <a:solidFill>
                <a:prstClr val="black">
                  <a:tint val="75000"/>
                </a:prstClr>
              </a:solidFill>
            </a:endParaRPr>
          </a:p>
        </p:txBody>
      </p:sp>
    </p:spTree>
    <p:custDataLst>
      <p:tags r:id="rId22"/>
    </p:custDataLst>
    <p:extLst>
      <p:ext uri="{BB962C8B-B14F-4D97-AF65-F5344CB8AC3E}">
        <p14:creationId xmlns:p14="http://schemas.microsoft.com/office/powerpoint/2010/main" val="96638352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F2CE6AE-E2B4-0E5A-F5AC-3C2148073C95}"/>
              </a:ext>
            </a:extLst>
          </p:cNvPr>
          <p:cNvSpPr/>
          <p:nvPr userDrawn="1"/>
        </p:nvSpPr>
        <p:spPr>
          <a:xfrm>
            <a:off x="2066925" y="6311898"/>
            <a:ext cx="7677150" cy="4095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50000"/>
                  <a:lumOff val="50000"/>
                </a:schemeClr>
              </a:solidFill>
            </a:endParaRPr>
          </a:p>
        </p:txBody>
      </p:sp>
      <p:pic>
        <p:nvPicPr>
          <p:cNvPr id="4" name="Picture 3">
            <a:extLst>
              <a:ext uri="{FF2B5EF4-FFF2-40B4-BE49-F238E27FC236}">
                <a16:creationId xmlns:a16="http://schemas.microsoft.com/office/drawing/2014/main" id="{256A158C-8B36-3B8A-36A9-26A36E275DE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68276" y="5506139"/>
            <a:ext cx="5065510" cy="670824"/>
          </a:xfrm>
          <a:prstGeom prst="rect">
            <a:avLst/>
          </a:prstGeom>
        </p:spPr>
      </p:pic>
      <p:sp>
        <p:nvSpPr>
          <p:cNvPr id="5" name="Rectangle 4">
            <a:extLst>
              <a:ext uri="{FF2B5EF4-FFF2-40B4-BE49-F238E27FC236}">
                <a16:creationId xmlns:a16="http://schemas.microsoft.com/office/drawing/2014/main" id="{3FB88C69-9D51-94D1-8FDD-C1C01543CE00}"/>
              </a:ext>
            </a:extLst>
          </p:cNvPr>
          <p:cNvSpPr/>
          <p:nvPr userDrawn="1"/>
        </p:nvSpPr>
        <p:spPr>
          <a:xfrm>
            <a:off x="3172968" y="1027908"/>
            <a:ext cx="5846064" cy="19129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84C5C09-73E7-1F84-0BFD-EA88C01C98C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47925" y="5886075"/>
            <a:ext cx="7099429" cy="851645"/>
          </a:xfrm>
          <a:prstGeom prst="rect">
            <a:avLst/>
          </a:prstGeom>
        </p:spPr>
      </p:pic>
      <p:pic>
        <p:nvPicPr>
          <p:cNvPr id="9" name="Picture 8" descr="A black background with blue and white text&#10;&#10;Description automatically generated">
            <a:extLst>
              <a:ext uri="{FF2B5EF4-FFF2-40B4-BE49-F238E27FC236}">
                <a16:creationId xmlns:a16="http://schemas.microsoft.com/office/drawing/2014/main" id="{0424AC70-FA1F-2220-3E4B-60B9B65A4730}"/>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953762" y="24634"/>
            <a:ext cx="7894538" cy="1098920"/>
          </a:xfrm>
          <a:prstGeom prst="rect">
            <a:avLst/>
          </a:prstGeom>
        </p:spPr>
      </p:pic>
    </p:spTree>
    <p:extLst>
      <p:ext uri="{BB962C8B-B14F-4D97-AF65-F5344CB8AC3E}">
        <p14:creationId xmlns:p14="http://schemas.microsoft.com/office/powerpoint/2010/main" val="1844546570"/>
      </p:ext>
    </p:extLst>
  </p:cSld>
  <p:clrMap bg1="lt1" tx1="dk1" bg2="lt2" tx2="dk2" accent1="accent1" accent2="accent2" accent3="accent3" accent4="accent4" accent5="accent5" accent6="accent6" hlink="hlink" folHlink="folHlink"/>
  <p:sldLayoutIdLst>
    <p:sldLayoutId id="214748369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27FE60-2951-42D7-E0A6-20A147D8C4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E99743-5373-96EB-E11C-B9B98ACEF3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8C5EB1-FB5E-8B2A-1C11-FF4D491D7A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1631F0-47F1-498D-8A60-BEA83852BCD3}" type="datetimeFigureOut">
              <a:rPr lang="en-US" smtClean="0"/>
              <a:t>10/2/2023</a:t>
            </a:fld>
            <a:endParaRPr lang="en-US"/>
          </a:p>
        </p:txBody>
      </p:sp>
      <p:sp>
        <p:nvSpPr>
          <p:cNvPr id="5" name="Footer Placeholder 4">
            <a:extLst>
              <a:ext uri="{FF2B5EF4-FFF2-40B4-BE49-F238E27FC236}">
                <a16:creationId xmlns:a16="http://schemas.microsoft.com/office/drawing/2014/main" id="{27C65500-99A5-B034-701D-EB696A19E9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51F1FF5-DDC8-476F-3D71-B3D36B3532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89A17E-810B-43E8-92B9-C8E34028C8C6}" type="slidenum">
              <a:rPr lang="en-US" smtClean="0"/>
              <a:t>‹#›</a:t>
            </a:fld>
            <a:endParaRPr lang="en-US"/>
          </a:p>
        </p:txBody>
      </p:sp>
    </p:spTree>
    <p:extLst>
      <p:ext uri="{BB962C8B-B14F-4D97-AF65-F5344CB8AC3E}">
        <p14:creationId xmlns:p14="http://schemas.microsoft.com/office/powerpoint/2010/main" val="111951682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1.xml"/><Relationship Id="rId1" Type="http://schemas.openxmlformats.org/officeDocument/2006/relationships/tags" Target="../tags/tag1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24.png"/><Relationship Id="rId2" Type="http://schemas.openxmlformats.org/officeDocument/2006/relationships/slideLayout" Target="../slideLayouts/slideLayout3.xml"/><Relationship Id="rId1" Type="http://schemas.openxmlformats.org/officeDocument/2006/relationships/tags" Target="../tags/tag1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png"/><Relationship Id="rId9"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18.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19.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notesSlide" Target="../notesSlides/notesSlide16.xml"/><Relationship Id="rId7" Type="http://schemas.openxmlformats.org/officeDocument/2006/relationships/image" Target="../media/image42.png"/><Relationship Id="rId2" Type="http://schemas.openxmlformats.org/officeDocument/2006/relationships/slideLayout" Target="../slideLayouts/slideLayout3.xml"/><Relationship Id="rId1" Type="http://schemas.openxmlformats.org/officeDocument/2006/relationships/tags" Target="../tags/tag20.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4.png"/></Relationships>
</file>

<file path=ppt/slides/_rels/slide1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png"/><Relationship Id="rId9"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3.xml"/><Relationship Id="rId1" Type="http://schemas.openxmlformats.org/officeDocument/2006/relationships/tags" Target="../tags/tag2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1.xml"/><Relationship Id="rId1" Type="http://schemas.openxmlformats.org/officeDocument/2006/relationships/tags" Target="../tags/tag2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1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tags" Target="../tags/tag23.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0.xml"/><Relationship Id="rId1" Type="http://schemas.openxmlformats.org/officeDocument/2006/relationships/tags" Target="../tags/tag24.xml"/><Relationship Id="rId5" Type="http://schemas.openxmlformats.org/officeDocument/2006/relationships/image" Target="../media/image8.sv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tags" Target="../tags/tag25.xml"/><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xml"/><Relationship Id="rId1" Type="http://schemas.openxmlformats.org/officeDocument/2006/relationships/tags" Target="../tags/tag26.xml"/><Relationship Id="rId5" Type="http://schemas.openxmlformats.org/officeDocument/2006/relationships/image" Target="../media/image8.sv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xml"/><Relationship Id="rId1" Type="http://schemas.openxmlformats.org/officeDocument/2006/relationships/tags" Target="../tags/tag2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55.png"/><Relationship Id="rId2" Type="http://schemas.openxmlformats.org/officeDocument/2006/relationships/slideLayout" Target="../slideLayouts/slideLayout3.xml"/><Relationship Id="rId1" Type="http://schemas.openxmlformats.org/officeDocument/2006/relationships/tags" Target="../tags/tag28.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7" Type="http://schemas.openxmlformats.org/officeDocument/2006/relationships/image" Target="../media/image55.png"/><Relationship Id="rId2" Type="http://schemas.openxmlformats.org/officeDocument/2006/relationships/slideLayout" Target="../slideLayouts/slideLayout3.xml"/><Relationship Id="rId1" Type="http://schemas.openxmlformats.org/officeDocument/2006/relationships/tags" Target="../tags/tag29.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xml"/><Relationship Id="rId1" Type="http://schemas.openxmlformats.org/officeDocument/2006/relationships/tags" Target="../tags/tag30.xml"/><Relationship Id="rId6" Type="http://schemas.openxmlformats.org/officeDocument/2006/relationships/image" Target="../media/image51.png"/><Relationship Id="rId5" Type="http://schemas.openxmlformats.org/officeDocument/2006/relationships/image" Target="../media/image57.pn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0.xml"/><Relationship Id="rId1" Type="http://schemas.openxmlformats.org/officeDocument/2006/relationships/tags" Target="../tags/tag13.xml"/><Relationship Id="rId5" Type="http://schemas.openxmlformats.org/officeDocument/2006/relationships/image" Target="../media/image8.sv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xml"/><Relationship Id="rId1" Type="http://schemas.openxmlformats.org/officeDocument/2006/relationships/tags" Target="../tags/tag31.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notesSlide" Target="../notesSlides/notesSlide31.xml"/><Relationship Id="rId7" Type="http://schemas.openxmlformats.org/officeDocument/2006/relationships/image" Target="../media/image51.png"/><Relationship Id="rId2" Type="http://schemas.openxmlformats.org/officeDocument/2006/relationships/slideLayout" Target="../slideLayouts/slideLayout3.xml"/><Relationship Id="rId1" Type="http://schemas.openxmlformats.org/officeDocument/2006/relationships/tags" Target="../tags/tag3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65.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svg"/><Relationship Id="rId9" Type="http://schemas.openxmlformats.org/officeDocument/2006/relationships/image" Target="../media/image68.png"/></Relationships>
</file>

<file path=ppt/slides/_rels/slide33.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notesSlide" Target="../notesSlides/notesSlide33.xml"/><Relationship Id="rId7" Type="http://schemas.openxmlformats.org/officeDocument/2006/relationships/image" Target="../media/image72.png"/><Relationship Id="rId2" Type="http://schemas.openxmlformats.org/officeDocument/2006/relationships/slideLayout" Target="../slideLayouts/slideLayout3.xml"/><Relationship Id="rId1" Type="http://schemas.openxmlformats.org/officeDocument/2006/relationships/tags" Target="../tags/tag33.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37.png"/><Relationship Id="rId9"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0.xml"/><Relationship Id="rId1" Type="http://schemas.openxmlformats.org/officeDocument/2006/relationships/tags" Target="../tags/tag3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14.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15.xml"/><Relationship Id="rId5" Type="http://schemas.openxmlformats.org/officeDocument/2006/relationships/image" Target="../media/image8.sv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24A04FE0-7C86-2A5F-371E-BCDAADCBD7D3}"/>
              </a:ext>
            </a:extLst>
          </p:cNvPr>
          <p:cNvSpPr txBox="1">
            <a:spLocks/>
          </p:cNvSpPr>
          <p:nvPr/>
        </p:nvSpPr>
        <p:spPr>
          <a:xfrm>
            <a:off x="3810000" y="1614053"/>
            <a:ext cx="7636679" cy="2667000"/>
          </a:xfrm>
          <a:prstGeom prst="rect">
            <a:avLst/>
          </a:prstGeom>
          <a:noFill/>
        </p:spPr>
        <p:txBody>
          <a:bodyPr vert="horz" lIns="91440" tIns="45720" rIns="91440" bIns="45720" rtlCol="0" anchor="ctr">
            <a:noAutofit/>
          </a:bodyPr>
          <a:lstStyle>
            <a:lvl1pPr marL="0" indent="0" algn="l" defTabSz="914400" rtl="0" eaLnBrk="1" latinLnBrk="0" hangingPunct="1">
              <a:lnSpc>
                <a:spcPct val="100000"/>
              </a:lnSpc>
              <a:spcBef>
                <a:spcPts val="0"/>
              </a:spcBef>
              <a:spcAft>
                <a:spcPts val="200"/>
              </a:spcAft>
              <a:buClr>
                <a:schemeClr val="accent1"/>
              </a:buClr>
              <a:buSzPct val="100000"/>
              <a:buFont typeface="Tw Cen MT" panose="020B0602020104020603" pitchFamily="34" charset="0"/>
              <a:buNone/>
              <a:defRPr sz="1600" kern="1200">
                <a:solidFill>
                  <a:schemeClr val="accent2">
                    <a:lumMod val="50000"/>
                  </a:schemeClr>
                </a:solidFill>
                <a:latin typeface="+mn-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9pPr>
          </a:lstStyle>
          <a:p>
            <a:pPr marL="0" marR="0" lvl="0" indent="0" algn="r" defTabSz="914400" rtl="1" eaLnBrk="1" fontAlgn="auto" latinLnBrk="0" hangingPunct="1">
              <a:lnSpc>
                <a:spcPct val="100000"/>
              </a:lnSpc>
              <a:spcBef>
                <a:spcPts val="0"/>
              </a:spcBef>
              <a:spcAft>
                <a:spcPts val="200"/>
              </a:spcAft>
              <a:buClr>
                <a:srgbClr val="5B9BD5"/>
              </a:buClr>
              <a:buSzPct val="100000"/>
              <a:buFont typeface="Tw Cen MT" panose="020B0602020104020603" pitchFamily="34" charset="0"/>
              <a:buNone/>
              <a:tabLst/>
              <a:defRPr/>
            </a:pPr>
            <a:r>
              <a:rPr kumimoji="0" lang="ar-LB" sz="6000" b="1" i="0" u="none" strike="noStrike" kern="1200" cap="none" spc="0" normalizeH="0" baseline="0" noProof="0" dirty="0">
                <a:ln>
                  <a:noFill/>
                </a:ln>
                <a:solidFill>
                  <a:srgbClr val="4472C4">
                    <a:lumMod val="75000"/>
                  </a:srgbClr>
                </a:solidFill>
                <a:effectLst/>
                <a:uLnTx/>
                <a:uFillTx/>
                <a:latin typeface="Adobe Arabic" panose="02040503050201090203" pitchFamily="18" charset="-78"/>
                <a:ea typeface="+mn-ea"/>
                <a:cs typeface="Adobe Arabic" panose="02040503050201090203" pitchFamily="18" charset="-78"/>
              </a:rPr>
              <a:t>الْمِحْوَرُ الْأَوَّلُ</a:t>
            </a:r>
            <a:r>
              <a:rPr kumimoji="0" lang="en-US" sz="6000" b="1" i="0" u="none" strike="noStrike" kern="1200" cap="none" spc="0" normalizeH="0" baseline="0" noProof="0" dirty="0">
                <a:ln>
                  <a:noFill/>
                </a:ln>
                <a:solidFill>
                  <a:srgbClr val="4472C4">
                    <a:lumMod val="75000"/>
                  </a:srgbClr>
                </a:solidFill>
                <a:effectLst/>
                <a:uLnTx/>
                <a:uFillTx/>
                <a:latin typeface="Adobe Arabic" panose="02040503050201090203" pitchFamily="18" charset="-78"/>
                <a:ea typeface="+mn-ea"/>
                <a:cs typeface="Adobe Arabic" panose="02040503050201090203" pitchFamily="18" charset="-78"/>
              </a:rPr>
              <a:t> :</a:t>
            </a:r>
            <a:r>
              <a:rPr kumimoji="0" lang="ar-LB" sz="6000" b="1" i="0" u="none" strike="noStrike" kern="1200" cap="none" spc="0" normalizeH="0" baseline="0" noProof="0" dirty="0">
                <a:ln>
                  <a:noFill/>
                </a:ln>
                <a:solidFill>
                  <a:srgbClr val="4472C4">
                    <a:lumMod val="75000"/>
                  </a:srgbClr>
                </a:solidFill>
                <a:effectLst/>
                <a:uLnTx/>
                <a:uFillTx/>
                <a:latin typeface="Adobe Arabic" panose="02040503050201090203" pitchFamily="18" charset="-78"/>
                <a:ea typeface="+mn-ea"/>
                <a:cs typeface="Adobe Arabic" panose="02040503050201090203" pitchFamily="18" charset="-78"/>
              </a:rPr>
              <a:t> نَشاطاتٌ مُمَهِّدَةٌ.</a:t>
            </a:r>
          </a:p>
          <a:p>
            <a:pPr algn="r" rtl="1">
              <a:buClr>
                <a:srgbClr val="5B9BD5"/>
              </a:buClr>
              <a:defRPr/>
            </a:pPr>
            <a:r>
              <a:rPr lang="ar-LB" sz="6000" b="1" dirty="0">
                <a:solidFill>
                  <a:srgbClr val="4472C4">
                    <a:lumMod val="75000"/>
                  </a:srgbClr>
                </a:solidFill>
                <a:latin typeface="Adobe Arabic" panose="02040503050201090203" pitchFamily="18" charset="-78"/>
                <a:cs typeface="Adobe Arabic" panose="02040503050201090203" pitchFamily="18" charset="-78"/>
              </a:rPr>
              <a:t> الدَّرْسُ الْأَوَّل : وَدادُ في دُكّانِ اللُّعَبِ.</a:t>
            </a:r>
            <a:r>
              <a:rPr lang="en-US" sz="6000" b="1" dirty="0">
                <a:solidFill>
                  <a:srgbClr val="4472C4">
                    <a:lumMod val="75000"/>
                  </a:srgbClr>
                </a:solidFill>
                <a:latin typeface="Adobe Arabic" panose="02040503050201090203" pitchFamily="18" charset="-78"/>
                <a:cs typeface="Adobe Arabic" panose="02040503050201090203" pitchFamily="18" charset="-78"/>
              </a:rPr>
              <a:t> </a:t>
            </a:r>
            <a:endParaRPr lang="ar-LB" sz="6000" b="1" dirty="0">
              <a:solidFill>
                <a:srgbClr val="4472C4">
                  <a:lumMod val="75000"/>
                </a:srgbClr>
              </a:solidFill>
              <a:latin typeface="Adobe Arabic" panose="02040503050201090203" pitchFamily="18" charset="-78"/>
              <a:cs typeface="Adobe Arabic" panose="02040503050201090203" pitchFamily="18" charset="-78"/>
            </a:endParaRPr>
          </a:p>
        </p:txBody>
      </p:sp>
      <p:sp>
        <p:nvSpPr>
          <p:cNvPr id="3" name="Title 1">
            <a:extLst>
              <a:ext uri="{FF2B5EF4-FFF2-40B4-BE49-F238E27FC236}">
                <a16:creationId xmlns:a16="http://schemas.microsoft.com/office/drawing/2014/main" id="{DAA0AF1D-3163-88B2-8C6E-E32C28CF5439}"/>
              </a:ext>
            </a:extLst>
          </p:cNvPr>
          <p:cNvSpPr txBox="1">
            <a:spLocks/>
          </p:cNvSpPr>
          <p:nvPr/>
        </p:nvSpPr>
        <p:spPr>
          <a:xfrm>
            <a:off x="6199505" y="4667250"/>
            <a:ext cx="5150191" cy="625645"/>
          </a:xfrm>
          <a:prstGeom prst="rect">
            <a:avLst/>
          </a:prstGeom>
          <a:noFill/>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defRPr/>
            </a:pPr>
            <a:r>
              <a:rPr lang="ar-LB" sz="4000" b="1" dirty="0">
                <a:solidFill>
                  <a:srgbClr val="0070C0"/>
                </a:solidFill>
                <a:latin typeface="Adobe Arabic" panose="02040503050201090203" pitchFamily="18" charset="-78"/>
                <a:cs typeface="Adobe Arabic" panose="02040503050201090203" pitchFamily="18" charset="-78"/>
              </a:rPr>
              <a:t> الصَّفُّ الْأَساسِيُّ الْأَوَّلُ</a:t>
            </a:r>
            <a:endParaRPr lang="en-US" sz="4000" b="1" dirty="0">
              <a:solidFill>
                <a:srgbClr val="0070C0"/>
              </a:solidFill>
              <a:latin typeface="Adobe Arabic" panose="02040503050201090203" pitchFamily="18" charset="-78"/>
              <a:cs typeface="Adobe Arabic" panose="02040503050201090203" pitchFamily="18" charset="-78"/>
            </a:endParaRPr>
          </a:p>
        </p:txBody>
      </p:sp>
      <p:pic>
        <p:nvPicPr>
          <p:cNvPr id="4" name="Picture 3" descr="A person reading a book to a group of children&#10;&#10;Description automatically generated">
            <a:extLst>
              <a:ext uri="{FF2B5EF4-FFF2-40B4-BE49-F238E27FC236}">
                <a16:creationId xmlns:a16="http://schemas.microsoft.com/office/drawing/2014/main" id="{A625CDEB-BD70-53B7-6431-DB6FF794E24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89721" y="1709023"/>
            <a:ext cx="3518618" cy="3439954"/>
          </a:xfrm>
          <a:prstGeom prst="rect">
            <a:avLst/>
          </a:prstGeom>
        </p:spPr>
      </p:pic>
    </p:spTree>
    <p:custDataLst>
      <p:tags r:id="rId1"/>
    </p:custDataLst>
    <p:extLst>
      <p:ext uri="{BB962C8B-B14F-4D97-AF65-F5344CB8AC3E}">
        <p14:creationId xmlns:p14="http://schemas.microsoft.com/office/powerpoint/2010/main" val="42127761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288017" y="2198566"/>
          <a:ext cx="4545848" cy="3977640"/>
        </p:xfrm>
        <a:graphic>
          <a:graphicData uri="http://schemas.openxmlformats.org/drawingml/2006/table">
            <a:tbl>
              <a:tblPr firstRow="1" bandRow="1">
                <a:tableStyleId>{5940675A-B579-460E-94D1-54222C63F5DA}</a:tableStyleId>
              </a:tblPr>
              <a:tblGrid>
                <a:gridCol w="1136462">
                  <a:extLst>
                    <a:ext uri="{9D8B030D-6E8A-4147-A177-3AD203B41FA5}">
                      <a16:colId xmlns:a16="http://schemas.microsoft.com/office/drawing/2014/main" val="3063871148"/>
                    </a:ext>
                  </a:extLst>
                </a:gridCol>
                <a:gridCol w="1136462">
                  <a:extLst>
                    <a:ext uri="{9D8B030D-6E8A-4147-A177-3AD203B41FA5}">
                      <a16:colId xmlns:a16="http://schemas.microsoft.com/office/drawing/2014/main" val="313343779"/>
                    </a:ext>
                  </a:extLst>
                </a:gridCol>
                <a:gridCol w="1136462">
                  <a:extLst>
                    <a:ext uri="{9D8B030D-6E8A-4147-A177-3AD203B41FA5}">
                      <a16:colId xmlns:a16="http://schemas.microsoft.com/office/drawing/2014/main" val="554591811"/>
                    </a:ext>
                  </a:extLst>
                </a:gridCol>
                <a:gridCol w="1136462">
                  <a:extLst>
                    <a:ext uri="{9D8B030D-6E8A-4147-A177-3AD203B41FA5}">
                      <a16:colId xmlns:a16="http://schemas.microsoft.com/office/drawing/2014/main" val="1544359426"/>
                    </a:ext>
                  </a:extLst>
                </a:gridCol>
              </a:tblGrid>
              <a:tr h="662896">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ج</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ث</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ت</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ب</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2117193590"/>
                  </a:ext>
                </a:extLst>
              </a:tr>
              <a:tr h="662896">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ش</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س</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خ</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ح</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1995822352"/>
                  </a:ext>
                </a:extLst>
              </a:tr>
              <a:tr h="662896">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ظ</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dirty="0">
                          <a:solidFill>
                            <a:prstClr val="black">
                              <a:lumMod val="65000"/>
                              <a:lumOff val="35000"/>
                            </a:prstClr>
                          </a:solidFill>
                          <a:latin typeface="Adobe Arabic" panose="02040503050201020203" pitchFamily="18" charset="-78"/>
                          <a:ea typeface="+mn-ea"/>
                          <a:cs typeface="Adobe Arabic" panose="02040503050201020203" pitchFamily="18" charset="-78"/>
                        </a:rPr>
                        <a:t>ط</a:t>
                      </a:r>
                      <a:endParaRPr lang="en-US" sz="3600" kern="1200" dirty="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ض</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dirty="0">
                          <a:solidFill>
                            <a:prstClr val="black">
                              <a:lumMod val="65000"/>
                              <a:lumOff val="35000"/>
                            </a:prstClr>
                          </a:solidFill>
                          <a:latin typeface="Adobe Arabic" panose="02040503050201020203" pitchFamily="18" charset="-78"/>
                          <a:ea typeface="+mn-ea"/>
                          <a:cs typeface="Adobe Arabic" panose="02040503050201020203" pitchFamily="18" charset="-78"/>
                        </a:rPr>
                        <a:t>ص</a:t>
                      </a:r>
                      <a:endParaRPr lang="en-US" sz="3600" kern="1200" dirty="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2794169637"/>
                  </a:ext>
                </a:extLst>
              </a:tr>
              <a:tr h="662896">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ق</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ف</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غ</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ع</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1066855920"/>
                  </a:ext>
                </a:extLst>
              </a:tr>
              <a:tr h="662896">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ن</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م</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ل</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ك</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1516413093"/>
                  </a:ext>
                </a:extLst>
              </a:tr>
              <a:tr h="662896">
                <a:tc>
                  <a:txBody>
                    <a:bodyPr/>
                    <a:lstStyle/>
                    <a:p>
                      <a:pPr marL="0" algn="ctr" defTabSz="914400" rtl="1" eaLnBrk="1" latinLnBrk="0" hangingPunct="1">
                        <a:lnSpc>
                          <a:spcPts val="4500"/>
                        </a:lnSpc>
                        <a:spcBef>
                          <a:spcPts val="0"/>
                        </a:spcBef>
                        <a:spcAft>
                          <a:spcPts val="0"/>
                        </a:spcAft>
                        <a:buFont typeface="Arial" pitchFamily="34" charset="0"/>
                        <a:defRPr/>
                      </a:pP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ي</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dirty="0">
                          <a:solidFill>
                            <a:prstClr val="black">
                              <a:lumMod val="65000"/>
                              <a:lumOff val="35000"/>
                            </a:prstClr>
                          </a:solidFill>
                          <a:latin typeface="Adobe Arabic" panose="02040503050201020203" pitchFamily="18" charset="-78"/>
                          <a:ea typeface="+mn-ea"/>
                          <a:cs typeface="Adobe Arabic" panose="02040503050201020203" pitchFamily="18" charset="-78"/>
                        </a:rPr>
                        <a:t>هـ</a:t>
                      </a:r>
                      <a:endParaRPr lang="en-US" sz="3600" kern="1200" dirty="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184828909"/>
                  </a:ext>
                </a:extLst>
              </a:tr>
            </a:tbl>
          </a:graphicData>
        </a:graphic>
      </p:graphicFrame>
      <p:graphicFrame>
        <p:nvGraphicFramePr>
          <p:cNvPr id="4" name="Table 3"/>
          <p:cNvGraphicFramePr>
            <a:graphicFrameLocks noGrp="1"/>
          </p:cNvGraphicFramePr>
          <p:nvPr/>
        </p:nvGraphicFramePr>
        <p:xfrm>
          <a:off x="7010400" y="2198566"/>
          <a:ext cx="3029004" cy="3977640"/>
        </p:xfrm>
        <a:graphic>
          <a:graphicData uri="http://schemas.openxmlformats.org/drawingml/2006/table">
            <a:tbl>
              <a:tblPr firstRow="1" bandRow="1">
                <a:tableStyleId>{5940675A-B579-460E-94D1-54222C63F5DA}</a:tableStyleId>
              </a:tblPr>
              <a:tblGrid>
                <a:gridCol w="3029004">
                  <a:extLst>
                    <a:ext uri="{9D8B030D-6E8A-4147-A177-3AD203B41FA5}">
                      <a16:colId xmlns:a16="http://schemas.microsoft.com/office/drawing/2014/main" val="1544359426"/>
                    </a:ext>
                  </a:extLst>
                </a:gridCol>
              </a:tblGrid>
              <a:tr h="662896">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أ</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2117193590"/>
                  </a:ext>
                </a:extLst>
              </a:tr>
              <a:tr h="662896">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د</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1995822352"/>
                  </a:ext>
                </a:extLst>
              </a:tr>
              <a:tr h="662896">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ذ</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2794169637"/>
                  </a:ext>
                </a:extLst>
              </a:tr>
              <a:tr h="662896">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ر</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1066855920"/>
                  </a:ext>
                </a:extLst>
              </a:tr>
              <a:tr h="662896">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ز</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1516413093"/>
                  </a:ext>
                </a:extLst>
              </a:tr>
              <a:tr h="662896">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dirty="0">
                          <a:solidFill>
                            <a:prstClr val="black">
                              <a:lumMod val="65000"/>
                              <a:lumOff val="35000"/>
                            </a:prstClr>
                          </a:solidFill>
                          <a:latin typeface="Adobe Arabic" panose="02040503050201020203" pitchFamily="18" charset="-78"/>
                          <a:ea typeface="+mn-ea"/>
                          <a:cs typeface="Adobe Arabic" panose="02040503050201020203" pitchFamily="18" charset="-78"/>
                        </a:rPr>
                        <a:t>و </a:t>
                      </a:r>
                      <a:endParaRPr lang="en-US" sz="3600" kern="1200" dirty="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184828909"/>
                  </a:ext>
                </a:extLst>
              </a:tr>
            </a:tbl>
          </a:graphicData>
        </a:graphic>
      </p:graphicFrame>
      <p:sp>
        <p:nvSpPr>
          <p:cNvPr id="5" name="Title 1"/>
          <p:cNvSpPr txBox="1">
            <a:spLocks/>
          </p:cNvSpPr>
          <p:nvPr/>
        </p:nvSpPr>
        <p:spPr>
          <a:xfrm>
            <a:off x="7010400" y="1406087"/>
            <a:ext cx="3029004" cy="792479"/>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accent1">
                    <a:lumMod val="50000"/>
                  </a:schemeClr>
                </a:solidFill>
                <a:latin typeface="+mj-lt"/>
                <a:ea typeface="+mj-ea"/>
                <a:cs typeface="+mj-cs"/>
              </a:defRPr>
            </a:lvl1pPr>
          </a:lstStyle>
          <a:p>
            <a:pPr marR="0" lvl="0" indent="0" algn="r" rtl="1" fontAlgn="auto">
              <a:spcAft>
                <a:spcPts val="0"/>
              </a:spcAft>
              <a:buClrTx/>
              <a:buSzTx/>
              <a:tabLst/>
              <a:defRPr/>
            </a:pPr>
            <a:r>
              <a:rPr lang="ar-LB" sz="4400" dirty="0">
                <a:solidFill>
                  <a:schemeClr val="tx1">
                    <a:lumMod val="65000"/>
                    <a:lumOff val="35000"/>
                  </a:schemeClr>
                </a:solidFill>
                <a:latin typeface="Adobe Arabic"/>
                <a:cs typeface="Adobe Arabic"/>
              </a:rPr>
              <a:t>الْحُروفَ الْمُنْفَصِلَةَ</a:t>
            </a:r>
            <a:endParaRPr lang="en-US" sz="4400" dirty="0">
              <a:solidFill>
                <a:schemeClr val="tx1">
                  <a:lumMod val="65000"/>
                  <a:lumOff val="35000"/>
                </a:schemeClr>
              </a:solidFill>
              <a:latin typeface="Adobe Arabic"/>
              <a:cs typeface="Adobe Arabic"/>
            </a:endParaRPr>
          </a:p>
        </p:txBody>
      </p:sp>
      <p:sp>
        <p:nvSpPr>
          <p:cNvPr id="6" name="Title 1"/>
          <p:cNvSpPr txBox="1">
            <a:spLocks/>
          </p:cNvSpPr>
          <p:nvPr/>
        </p:nvSpPr>
        <p:spPr>
          <a:xfrm>
            <a:off x="1970352" y="1406087"/>
            <a:ext cx="3315563" cy="792479"/>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accent1">
                    <a:lumMod val="50000"/>
                  </a:schemeClr>
                </a:solidFill>
                <a:latin typeface="+mj-lt"/>
                <a:ea typeface="+mj-ea"/>
                <a:cs typeface="+mj-cs"/>
              </a:defRPr>
            </a:lvl1pPr>
          </a:lstStyle>
          <a:p>
            <a:pPr algn="r" rtl="1">
              <a:defRPr/>
            </a:pPr>
            <a:r>
              <a:rPr lang="ar-LB" sz="4400" dirty="0">
                <a:solidFill>
                  <a:schemeClr val="tx1">
                    <a:lumMod val="65000"/>
                    <a:lumOff val="35000"/>
                  </a:schemeClr>
                </a:solidFill>
                <a:latin typeface="Adobe Arabic"/>
                <a:cs typeface="Adobe Arabic"/>
              </a:rPr>
              <a:t>الْحُروفَ الْمُتَّصِلَةَ</a:t>
            </a:r>
            <a:endParaRPr lang="en-US" sz="4400" dirty="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8" name="Rectangle 7">
            <a:extLst>
              <a:ext uri="{FF2B5EF4-FFF2-40B4-BE49-F238E27FC236}">
                <a16:creationId xmlns:a16="http://schemas.microsoft.com/office/drawing/2014/main" id="{C7149727-E793-4E61-BF8B-788BAB265EA4}"/>
              </a:ext>
            </a:extLst>
          </p:cNvPr>
          <p:cNvSpPr/>
          <p:nvPr/>
        </p:nvSpPr>
        <p:spPr>
          <a:xfrm>
            <a:off x="0" y="691182"/>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gn="r" rtl="1">
              <a:buClr>
                <a:srgbClr val="4472C4">
                  <a:lumMod val="75000"/>
                </a:srgbClr>
              </a:buClr>
              <a:buSzPct val="90000"/>
              <a:defRPr/>
            </a:pPr>
            <a:r>
              <a:rPr lang="ar-LB" sz="3600" b="1" cap="all" spc="100">
                <a:solidFill>
                  <a:schemeClr val="bg1"/>
                </a:solidFill>
                <a:latin typeface="Adobe Arabic"/>
                <a:cs typeface="Adobe Arabic"/>
              </a:rPr>
              <a:t>لِنَتَذَكَّرْ مَعًا</a:t>
            </a:r>
            <a:endParaRPr lang="en-US" sz="3600" b="1" cap="all" spc="100">
              <a:solidFill>
                <a:schemeClr val="bg1"/>
              </a:solidFill>
              <a:latin typeface="Adobe Arabic"/>
              <a:cs typeface="Adobe Arabic"/>
            </a:endParaRPr>
          </a:p>
        </p:txBody>
      </p:sp>
    </p:spTree>
    <p:extLst>
      <p:ext uri="{BB962C8B-B14F-4D97-AF65-F5344CB8AC3E}">
        <p14:creationId xmlns:p14="http://schemas.microsoft.com/office/powerpoint/2010/main" val="3166901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par>
                                <p:cTn id="8" presetID="22" presetClass="entr" presetSubtype="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up)">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right)">
                                      <p:cBhvr>
                                        <p:cTn id="15" dur="500"/>
                                        <p:tgtEl>
                                          <p:spTgt spid="6"/>
                                        </p:tgtEl>
                                      </p:cBhvr>
                                    </p:animEffect>
                                  </p:childTnLst>
                                </p:cTn>
                              </p:par>
                              <p:par>
                                <p:cTn id="16" presetID="22" presetClass="entr" presetSubtype="1"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up)">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630905" y="3775157"/>
            <a:ext cx="2016076" cy="1015663"/>
          </a:xfrm>
          <a:prstGeom prst="rect">
            <a:avLst/>
          </a:prstGeom>
          <a:solidFill>
            <a:schemeClr val="bg1">
              <a:lumMod val="85000"/>
            </a:schemeClr>
          </a:solid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6000" b="1" i="0" u="none" strike="noStrike" cap="none" spc="0" normalizeH="0" baseline="0">
                <a:ln>
                  <a:noFill/>
                </a:ln>
                <a:solidFill>
                  <a:prstClr val="black">
                    <a:lumMod val="65000"/>
                    <a:lumOff val="35000"/>
                  </a:prstClr>
                </a:solidFill>
                <a:effectLst/>
                <a:uLnTx/>
                <a:uFillTx/>
                <a:latin typeface="Adobe Arabic" pitchFamily="18" charset="-78"/>
                <a:cs typeface="Adobe Arabic" pitchFamily="18" charset="-78"/>
              </a:defRPr>
            </a:lvl1pPr>
          </a:lstStyle>
          <a:p>
            <a:r>
              <a:rPr lang="ar-LB" dirty="0"/>
              <a:t>ـدِ</a:t>
            </a:r>
            <a:endParaRPr lang="en-US" dirty="0"/>
          </a:p>
        </p:txBody>
      </p:sp>
      <p:sp>
        <p:nvSpPr>
          <p:cNvPr id="10" name="TextBox 9"/>
          <p:cNvSpPr txBox="1"/>
          <p:nvPr/>
        </p:nvSpPr>
        <p:spPr>
          <a:xfrm>
            <a:off x="3677301" y="3775157"/>
            <a:ext cx="2124281" cy="1015663"/>
          </a:xfrm>
          <a:prstGeom prst="rect">
            <a:avLst/>
          </a:prstGeom>
          <a:solidFill>
            <a:schemeClr val="bg1">
              <a:lumMod val="85000"/>
            </a:schemeClr>
          </a:solid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6000" b="1" i="0" u="none" strike="noStrike" cap="none" spc="0" normalizeH="0" baseline="0">
                <a:ln>
                  <a:noFill/>
                </a:ln>
                <a:solidFill>
                  <a:prstClr val="black">
                    <a:lumMod val="65000"/>
                    <a:lumOff val="35000"/>
                  </a:prstClr>
                </a:solidFill>
                <a:effectLst/>
                <a:uLnTx/>
                <a:uFillTx/>
                <a:latin typeface="Adobe Arabic" pitchFamily="18" charset="-78"/>
                <a:cs typeface="Adobe Arabic" pitchFamily="18" charset="-78"/>
              </a:defRPr>
            </a:lvl1pPr>
          </a:lstStyle>
          <a:p>
            <a:r>
              <a:rPr lang="ar-LB"/>
              <a:t>دُ</a:t>
            </a:r>
            <a:endParaRPr lang="en-US"/>
          </a:p>
        </p:txBody>
      </p:sp>
      <p:sp>
        <p:nvSpPr>
          <p:cNvPr id="11" name="TextBox 10"/>
          <p:cNvSpPr txBox="1"/>
          <p:nvPr/>
        </p:nvSpPr>
        <p:spPr>
          <a:xfrm>
            <a:off x="6741962" y="3775159"/>
            <a:ext cx="1839225" cy="1015663"/>
          </a:xfrm>
          <a:prstGeom prst="rect">
            <a:avLst/>
          </a:prstGeom>
          <a:solidFill>
            <a:schemeClr val="bg1">
              <a:lumMod val="85000"/>
            </a:schemeClr>
          </a:solid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6000" b="1" i="0" u="none" strike="noStrike" cap="none" spc="0" normalizeH="0" baseline="0">
                <a:ln>
                  <a:noFill/>
                </a:ln>
                <a:solidFill>
                  <a:prstClr val="black">
                    <a:lumMod val="65000"/>
                    <a:lumOff val="35000"/>
                  </a:prstClr>
                </a:solidFill>
                <a:effectLst/>
                <a:uLnTx/>
                <a:uFillTx/>
                <a:latin typeface="Adobe Arabic" pitchFamily="18" charset="-78"/>
                <a:cs typeface="Adobe Arabic" pitchFamily="18" charset="-78"/>
              </a:defRPr>
            </a:lvl1pPr>
          </a:lstStyle>
          <a:p>
            <a:r>
              <a:rPr lang="ar-LB" dirty="0"/>
              <a:t>ـدَ</a:t>
            </a:r>
            <a:endParaRPr lang="en-US" dirty="0"/>
          </a:p>
        </p:txBody>
      </p:sp>
      <p:sp>
        <p:nvSpPr>
          <p:cNvPr id="12" name="TextBox 11"/>
          <p:cNvSpPr txBox="1"/>
          <p:nvPr/>
        </p:nvSpPr>
        <p:spPr>
          <a:xfrm>
            <a:off x="9566537" y="3775158"/>
            <a:ext cx="1994558" cy="1015663"/>
          </a:xfrm>
          <a:prstGeom prst="rect">
            <a:avLst/>
          </a:prstGeom>
          <a:solidFill>
            <a:schemeClr val="bg1">
              <a:lumMod val="8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LB" sz="6000" b="1" i="0" u="none" strike="noStrike" kern="1200" cap="none" spc="0" normalizeH="0" baseline="0" noProof="0">
                <a:ln>
                  <a:noFill/>
                </a:ln>
                <a:solidFill>
                  <a:prstClr val="black">
                    <a:lumMod val="65000"/>
                    <a:lumOff val="35000"/>
                  </a:prstClr>
                </a:solidFill>
                <a:effectLst/>
                <a:uLnTx/>
                <a:uFillTx/>
                <a:latin typeface="Adobe Arabic" pitchFamily="18" charset="-78"/>
                <a:ea typeface="+mn-ea"/>
                <a:cs typeface="Adobe Arabic" pitchFamily="18" charset="-78"/>
              </a:rPr>
              <a:t>دْ</a:t>
            </a:r>
            <a:endParaRPr kumimoji="0" lang="en-US" sz="6000" b="1" i="0" u="none" strike="noStrike" kern="1200" cap="none" spc="0" normalizeH="0" baseline="0" noProof="0">
              <a:ln>
                <a:noFill/>
              </a:ln>
              <a:solidFill>
                <a:prstClr val="black">
                  <a:lumMod val="65000"/>
                  <a:lumOff val="35000"/>
                </a:prstClr>
              </a:solidFill>
              <a:effectLst/>
              <a:uLnTx/>
              <a:uFillTx/>
              <a:latin typeface="Adobe Arabic" pitchFamily="18" charset="-78"/>
              <a:ea typeface="+mn-ea"/>
              <a:cs typeface="Adobe Arabic" pitchFamily="18" charset="-78"/>
            </a:endParaRPr>
          </a:p>
        </p:txBody>
      </p:sp>
      <p:sp>
        <p:nvSpPr>
          <p:cNvPr id="13" name="Rectangle 12">
            <a:extLst>
              <a:ext uri="{FF2B5EF4-FFF2-40B4-BE49-F238E27FC236}">
                <a16:creationId xmlns:a16="http://schemas.microsoft.com/office/drawing/2014/main" id="{F6804E61-FD78-434A-9A25-D34562521A31}"/>
              </a:ext>
            </a:extLst>
          </p:cNvPr>
          <p:cNvSpPr/>
          <p:nvPr/>
        </p:nvSpPr>
        <p:spPr>
          <a:xfrm>
            <a:off x="0" y="691182"/>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gn="r" rtl="1">
              <a:buClr>
                <a:srgbClr val="4472C4">
                  <a:lumMod val="75000"/>
                </a:srgbClr>
              </a:buClr>
              <a:buSzPct val="90000"/>
              <a:defRPr/>
            </a:pPr>
            <a:r>
              <a:rPr lang="ar-LB" sz="3600" b="1" cap="all" spc="100" dirty="0">
                <a:solidFill>
                  <a:schemeClr val="bg1"/>
                </a:solidFill>
                <a:latin typeface="Adobe Arabic"/>
                <a:cs typeface="Adobe Arabic"/>
              </a:rPr>
              <a:t>سَنَتَعَلَّمُ الْيَوْمَ</a:t>
            </a:r>
            <a:endParaRPr lang="en-US" sz="3600" b="1" cap="all" spc="100" dirty="0">
              <a:solidFill>
                <a:schemeClr val="bg1"/>
              </a:solidFill>
              <a:latin typeface="Adobe Arabic"/>
              <a:cs typeface="Adobe Arabic"/>
            </a:endParaRPr>
          </a:p>
        </p:txBody>
      </p:sp>
      <p:sp>
        <p:nvSpPr>
          <p:cNvPr id="15" name="Rectangle 14">
            <a:extLst>
              <a:ext uri="{FF2B5EF4-FFF2-40B4-BE49-F238E27FC236}">
                <a16:creationId xmlns:a16="http://schemas.microsoft.com/office/drawing/2014/main" id="{94B8E003-5714-43A1-B699-C2E17234F316}"/>
              </a:ext>
            </a:extLst>
          </p:cNvPr>
          <p:cNvSpPr/>
          <p:nvPr/>
        </p:nvSpPr>
        <p:spPr>
          <a:xfrm>
            <a:off x="0" y="1381826"/>
            <a:ext cx="12188952"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7200" algn="r" rtl="1">
              <a:spcBef>
                <a:spcPts val="600"/>
              </a:spcBef>
              <a:spcAft>
                <a:spcPts val="600"/>
              </a:spcAft>
              <a:buClr>
                <a:srgbClr val="4BACC6">
                  <a:lumMod val="75000"/>
                </a:srgbClr>
              </a:buClr>
              <a:buSzPct val="90000"/>
              <a:defRPr/>
            </a:pPr>
            <a:r>
              <a:rPr lang="en-GB" sz="3600" b="1">
                <a:solidFill>
                  <a:srgbClr val="595959"/>
                </a:solidFill>
                <a:latin typeface="+mj-lt"/>
              </a:rPr>
              <a:t> </a:t>
            </a:r>
            <a:r>
              <a:rPr lang="ar-LB" sz="3600" b="1">
                <a:solidFill>
                  <a:srgbClr val="595959"/>
                </a:solidFill>
                <a:latin typeface="+mj-lt"/>
              </a:rPr>
              <a:t>كِتابَةَ أَشْكالِ الْحَرْفِ دالٍ (دْ) مَعَ الْحَرَكاتِ في مُخْتَلِفِ مَواقِعِهِ في الْكَلِمَةِ</a:t>
            </a:r>
            <a:endParaRPr lang="en-US" sz="3600" b="1">
              <a:solidFill>
                <a:srgbClr val="595959"/>
              </a:solidFill>
              <a:latin typeface="+mj-lt"/>
            </a:endParaRPr>
          </a:p>
        </p:txBody>
      </p:sp>
    </p:spTree>
    <p:custDataLst>
      <p:tags r:id="rId1"/>
    </p:custDataLst>
    <p:extLst>
      <p:ext uri="{BB962C8B-B14F-4D97-AF65-F5344CB8AC3E}">
        <p14:creationId xmlns:p14="http://schemas.microsoft.com/office/powerpoint/2010/main" val="3609126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BFD9D26B-70EB-4E6F-A284-364F51163A0A}"/>
              </a:ext>
            </a:extLst>
          </p:cNvPr>
          <p:cNvSpPr txBox="1"/>
          <p:nvPr/>
        </p:nvSpPr>
        <p:spPr>
          <a:xfrm>
            <a:off x="6486179" y="3916241"/>
            <a:ext cx="2244438" cy="646331"/>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dirty="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هُ</a:t>
            </a:r>
            <a:r>
              <a:rPr kumimoji="0" lang="ar-LB" sz="3600" b="0" i="0" u="none" strike="noStrike" kern="1200" cap="none" spc="0" normalizeH="0" baseline="0" noProof="0" dirty="0">
                <a:ln>
                  <a:noFill/>
                </a:ln>
                <a:solidFill>
                  <a:srgbClr val="C00000"/>
                </a:solidFill>
                <a:effectLst/>
                <a:uLnTx/>
                <a:uFillTx/>
                <a:latin typeface="Adobe Arabic" panose="02040503050201020203" pitchFamily="18" charset="-78"/>
                <a:ea typeface="+mn-ea"/>
                <a:cs typeface="Adobe Arabic" panose="02040503050201020203" pitchFamily="18" charset="-78"/>
              </a:rPr>
              <a:t>دْ</a:t>
            </a:r>
            <a:r>
              <a:rPr kumimoji="0" lang="ar-LB" sz="3600" b="0" i="0" u="none" strike="noStrike" kern="1200" cap="none" spc="0" normalizeH="0" baseline="0" noProof="0" dirty="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هُ</a:t>
            </a:r>
            <a:r>
              <a:rPr kumimoji="0" lang="ar-LB" sz="3600" b="0" i="0" u="none" strike="noStrike" kern="1200" cap="none" spc="0" normalizeH="0" baseline="0" noProof="0" dirty="0">
                <a:ln>
                  <a:noFill/>
                </a:ln>
                <a:solidFill>
                  <a:srgbClr val="C00000"/>
                </a:solidFill>
                <a:effectLst/>
                <a:uLnTx/>
                <a:uFillTx/>
                <a:latin typeface="Adobe Arabic" panose="02040503050201020203" pitchFamily="18" charset="-78"/>
                <a:ea typeface="+mn-ea"/>
                <a:cs typeface="Adobe Arabic" panose="02040503050201020203" pitchFamily="18" charset="-78"/>
              </a:rPr>
              <a:t>دٌ</a:t>
            </a:r>
            <a:endParaRPr kumimoji="0" lang="en-US" sz="3600" b="0" i="0" u="none" strike="noStrike" kern="1200" cap="none" spc="0" normalizeH="0" baseline="0" noProof="0" dirty="0">
              <a:ln>
                <a:noFill/>
              </a:ln>
              <a:solidFill>
                <a:srgbClr val="C00000"/>
              </a:solidFill>
              <a:effectLst/>
              <a:uLnTx/>
              <a:uFillTx/>
              <a:latin typeface="Adobe Arabic" panose="02040503050201020203" pitchFamily="18" charset="-78"/>
              <a:ea typeface="+mn-ea"/>
              <a:cs typeface="Adobe Arabic" panose="02040503050201020203" pitchFamily="18" charset="-78"/>
            </a:endParaRPr>
          </a:p>
        </p:txBody>
      </p:sp>
      <p:sp>
        <p:nvSpPr>
          <p:cNvPr id="24" name="TextBox 23">
            <a:extLst>
              <a:ext uri="{FF2B5EF4-FFF2-40B4-BE49-F238E27FC236}">
                <a16:creationId xmlns:a16="http://schemas.microsoft.com/office/drawing/2014/main" id="{131261DB-AE1B-4CCD-8448-D4A2D7B893AE}"/>
              </a:ext>
            </a:extLst>
          </p:cNvPr>
          <p:cNvSpPr txBox="1"/>
          <p:nvPr/>
        </p:nvSpPr>
        <p:spPr>
          <a:xfrm>
            <a:off x="9469320" y="3916241"/>
            <a:ext cx="1845426" cy="646331"/>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dirty="0">
                <a:ln>
                  <a:noFill/>
                </a:ln>
                <a:solidFill>
                  <a:srgbClr val="C00000"/>
                </a:solidFill>
                <a:effectLst/>
                <a:uLnTx/>
                <a:uFillTx/>
                <a:latin typeface="Adobe Arabic" panose="02040503050201020203" pitchFamily="18" charset="-78"/>
                <a:ea typeface="+mn-ea"/>
                <a:cs typeface="Adobe Arabic" panose="02040503050201020203" pitchFamily="18" charset="-78"/>
              </a:rPr>
              <a:t>دَ</a:t>
            </a:r>
            <a:r>
              <a:rPr kumimoji="0" lang="ar-LB" sz="3600" b="0" i="0" u="none" strike="noStrike" kern="1200" cap="none" spc="0" normalizeH="0" baseline="0" noProof="0" dirty="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رَجٌ</a:t>
            </a:r>
            <a:endParaRPr kumimoji="0" lang="en-US" sz="3600" b="0" i="0" u="none" strike="noStrike" kern="1200" cap="none" spc="0" normalizeH="0" baseline="0" noProof="0" dirty="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25" name="TextBox 24">
            <a:extLst>
              <a:ext uri="{FF2B5EF4-FFF2-40B4-BE49-F238E27FC236}">
                <a16:creationId xmlns:a16="http://schemas.microsoft.com/office/drawing/2014/main" id="{A03051DB-FD64-40C4-AE57-8C61131402D0}"/>
              </a:ext>
            </a:extLst>
          </p:cNvPr>
          <p:cNvSpPr txBox="1"/>
          <p:nvPr/>
        </p:nvSpPr>
        <p:spPr>
          <a:xfrm>
            <a:off x="3566457" y="3856345"/>
            <a:ext cx="2294313" cy="646331"/>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dirty="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وَرْ</a:t>
            </a:r>
            <a:r>
              <a:rPr kumimoji="0" lang="ar-LB" sz="3600" b="0" i="0" u="none" strike="noStrike" kern="1200" cap="none" spc="0" normalizeH="0" baseline="0" noProof="0" dirty="0">
                <a:ln>
                  <a:noFill/>
                </a:ln>
                <a:solidFill>
                  <a:srgbClr val="C00000"/>
                </a:solidFill>
                <a:effectLst/>
                <a:uLnTx/>
                <a:uFillTx/>
                <a:latin typeface="Adobe Arabic" panose="02040503050201020203" pitchFamily="18" charset="-78"/>
                <a:ea typeface="+mn-ea"/>
                <a:cs typeface="Adobe Arabic" panose="02040503050201020203" pitchFamily="18" charset="-78"/>
              </a:rPr>
              <a:t>دُ </a:t>
            </a:r>
            <a:r>
              <a:rPr lang="ar-LB" sz="3600" dirty="0">
                <a:solidFill>
                  <a:prstClr val="black">
                    <a:lumMod val="65000"/>
                    <a:lumOff val="35000"/>
                  </a:prstClr>
                </a:solidFill>
                <a:latin typeface="Adobe Arabic" panose="02040503050201020203" pitchFamily="18" charset="-78"/>
                <a:cs typeface="Adobe Arabic" panose="02040503050201020203" pitchFamily="18" charset="-78"/>
              </a:rPr>
              <a:t>الْبُسْتانِ</a:t>
            </a:r>
            <a:r>
              <a:rPr kumimoji="0" lang="ar-LB" sz="3600" b="0" i="0" u="none" strike="noStrike" kern="1200" cap="none" spc="0" normalizeH="0" baseline="0" noProof="0" dirty="0">
                <a:ln>
                  <a:noFill/>
                </a:ln>
                <a:solidFill>
                  <a:srgbClr val="C00000"/>
                </a:solidFill>
                <a:effectLst/>
                <a:uLnTx/>
                <a:uFillTx/>
                <a:latin typeface="Adobe Arabic" panose="02040503050201020203" pitchFamily="18" charset="-78"/>
                <a:ea typeface="+mn-ea"/>
                <a:cs typeface="Adobe Arabic" panose="02040503050201020203" pitchFamily="18" charset="-78"/>
              </a:rPr>
              <a:t>   </a:t>
            </a:r>
            <a:endParaRPr kumimoji="0" lang="en-US" sz="3600" b="0" i="0" u="none" strike="noStrike" kern="1200" cap="none" spc="0" normalizeH="0" baseline="0" noProof="0" dirty="0">
              <a:ln>
                <a:noFill/>
              </a:ln>
              <a:solidFill>
                <a:prstClr val="black"/>
              </a:solidFill>
              <a:effectLst/>
              <a:uLnTx/>
              <a:uFillTx/>
              <a:latin typeface="Adobe Arabic" panose="02040503050201020203" pitchFamily="18" charset="-78"/>
              <a:ea typeface="+mn-ea"/>
              <a:cs typeface="Adobe Arabic" panose="02040503050201020203" pitchFamily="18" charset="-78"/>
            </a:endParaRPr>
          </a:p>
        </p:txBody>
      </p:sp>
      <p:sp>
        <p:nvSpPr>
          <p:cNvPr id="26" name="TextBox 25">
            <a:extLst>
              <a:ext uri="{FF2B5EF4-FFF2-40B4-BE49-F238E27FC236}">
                <a16:creationId xmlns:a16="http://schemas.microsoft.com/office/drawing/2014/main" id="{69EDEC0F-F727-4479-A2D9-9EF7AC86CF32}"/>
              </a:ext>
            </a:extLst>
          </p:cNvPr>
          <p:cNvSpPr txBox="1"/>
          <p:nvPr/>
        </p:nvSpPr>
        <p:spPr>
          <a:xfrm>
            <a:off x="1070969" y="3829204"/>
            <a:ext cx="1537281" cy="646331"/>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dirty="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يَ</a:t>
            </a:r>
            <a:r>
              <a:rPr kumimoji="0" lang="ar-LB" sz="3600" b="0" i="0" u="none" strike="noStrike" kern="1200" cap="none" spc="0" normalizeH="0" baseline="0" noProof="0" dirty="0">
                <a:ln>
                  <a:noFill/>
                </a:ln>
                <a:solidFill>
                  <a:srgbClr val="C00000"/>
                </a:solidFill>
                <a:effectLst/>
                <a:uLnTx/>
                <a:uFillTx/>
                <a:latin typeface="Adobe Arabic" panose="02040503050201020203" pitchFamily="18" charset="-78"/>
                <a:ea typeface="+mn-ea"/>
                <a:cs typeface="Adobe Arabic" panose="02040503050201020203" pitchFamily="18" charset="-78"/>
              </a:rPr>
              <a:t>دُ</a:t>
            </a:r>
            <a:r>
              <a:rPr kumimoji="0" lang="ar-LB" sz="3600" b="0" i="0" u="none" strike="noStrike" kern="1200" cap="none" spc="0" normalizeH="0" noProof="0" dirty="0">
                <a:ln>
                  <a:noFill/>
                </a:ln>
                <a:solidFill>
                  <a:srgbClr val="C00000"/>
                </a:solidFill>
                <a:effectLst/>
                <a:uLnTx/>
                <a:uFillTx/>
                <a:latin typeface="Adobe Arabic" panose="02040503050201020203" pitchFamily="18" charset="-78"/>
                <a:ea typeface="+mn-ea"/>
                <a:cs typeface="Adobe Arabic" panose="02040503050201020203" pitchFamily="18" charset="-78"/>
              </a:rPr>
              <a:t>  </a:t>
            </a:r>
            <a:r>
              <a:rPr lang="ar-LB" sz="3600" dirty="0">
                <a:solidFill>
                  <a:prstClr val="black">
                    <a:lumMod val="65000"/>
                    <a:lumOff val="35000"/>
                  </a:prstClr>
                </a:solidFill>
                <a:latin typeface="Adobe Arabic" panose="02040503050201020203" pitchFamily="18" charset="-78"/>
                <a:cs typeface="Adobe Arabic" panose="02040503050201020203" pitchFamily="18" charset="-78"/>
              </a:rPr>
              <a:t>أخي</a:t>
            </a:r>
            <a:endParaRPr lang="en-US" sz="3600" dirty="0">
              <a:solidFill>
                <a:prstClr val="black">
                  <a:lumMod val="65000"/>
                  <a:lumOff val="35000"/>
                </a:prstClr>
              </a:solidFill>
              <a:latin typeface="Adobe Arabic" panose="02040503050201020203" pitchFamily="18" charset="-78"/>
              <a:cs typeface="Adobe Arabic" panose="02040503050201020203" pitchFamily="18" charset="-78"/>
            </a:endParaRPr>
          </a:p>
        </p:txBody>
      </p:sp>
      <p:graphicFrame>
        <p:nvGraphicFramePr>
          <p:cNvPr id="13" name="Table 12">
            <a:extLst>
              <a:ext uri="{FF2B5EF4-FFF2-40B4-BE49-F238E27FC236}">
                <a16:creationId xmlns:a16="http://schemas.microsoft.com/office/drawing/2014/main" id="{9ABB4B5E-17DA-45CC-A014-2D9AA9AB47B6}"/>
              </a:ext>
            </a:extLst>
          </p:cNvPr>
          <p:cNvGraphicFramePr>
            <a:graphicFrameLocks noGrp="1"/>
          </p:cNvGraphicFramePr>
          <p:nvPr/>
        </p:nvGraphicFramePr>
        <p:xfrm>
          <a:off x="6430443" y="4967754"/>
          <a:ext cx="2438741" cy="762000"/>
        </p:xfrm>
        <a:graphic>
          <a:graphicData uri="http://schemas.openxmlformats.org/drawingml/2006/table">
            <a:tbl>
              <a:tblPr firstRow="1" bandRow="1">
                <a:tableStyleId>{5C22544A-7EE6-4342-B048-85BDC9FD1C3A}</a:tableStyleId>
              </a:tblPr>
              <a:tblGrid>
                <a:gridCol w="598378">
                  <a:extLst>
                    <a:ext uri="{9D8B030D-6E8A-4147-A177-3AD203B41FA5}">
                      <a16:colId xmlns:a16="http://schemas.microsoft.com/office/drawing/2014/main" val="1280275841"/>
                    </a:ext>
                  </a:extLst>
                </a:gridCol>
                <a:gridCol w="598378">
                  <a:extLst>
                    <a:ext uri="{9D8B030D-6E8A-4147-A177-3AD203B41FA5}">
                      <a16:colId xmlns:a16="http://schemas.microsoft.com/office/drawing/2014/main" val="3211823612"/>
                    </a:ext>
                  </a:extLst>
                </a:gridCol>
                <a:gridCol w="646043">
                  <a:extLst>
                    <a:ext uri="{9D8B030D-6E8A-4147-A177-3AD203B41FA5}">
                      <a16:colId xmlns:a16="http://schemas.microsoft.com/office/drawing/2014/main" val="2140041827"/>
                    </a:ext>
                  </a:extLst>
                </a:gridCol>
                <a:gridCol w="595942">
                  <a:extLst>
                    <a:ext uri="{9D8B030D-6E8A-4147-A177-3AD203B41FA5}">
                      <a16:colId xmlns:a16="http://schemas.microsoft.com/office/drawing/2014/main" val="2652342035"/>
                    </a:ext>
                  </a:extLst>
                </a:gridCol>
              </a:tblGrid>
              <a:tr h="762000">
                <a:tc>
                  <a:txBody>
                    <a:bodyPr/>
                    <a:lstStyle/>
                    <a:p>
                      <a:pPr algn="ctr" rtl="1"/>
                      <a:r>
                        <a:rPr lang="ar-LB" sz="4000" dirty="0">
                          <a:solidFill>
                            <a:schemeClr val="tx1">
                              <a:lumMod val="65000"/>
                              <a:lumOff val="35000"/>
                            </a:schemeClr>
                          </a:solidFill>
                          <a:latin typeface="Adobe Arabic" pitchFamily="18" charset="-78"/>
                          <a:cs typeface="Adobe Arabic" pitchFamily="18" charset="-78"/>
                        </a:rPr>
                        <a:t>ــدٌ</a:t>
                      </a:r>
                      <a:endParaRPr lang="en-US" sz="4000" dirty="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en-US" sz="400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LB" sz="4000">
                          <a:solidFill>
                            <a:schemeClr val="tx1">
                              <a:lumMod val="65000"/>
                              <a:lumOff val="35000"/>
                            </a:schemeClr>
                          </a:solidFill>
                          <a:latin typeface="Adobe Arabic" pitchFamily="18" charset="-78"/>
                          <a:cs typeface="Adobe Arabic" pitchFamily="18" charset="-78"/>
                        </a:rPr>
                        <a:t>ــدْ</a:t>
                      </a:r>
                      <a:endParaRPr lang="en-US" sz="400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tc>
                  <a:txBody>
                    <a:bodyPr/>
                    <a:lstStyle/>
                    <a:p>
                      <a:pPr algn="ctr" rtl="1"/>
                      <a:endParaRPr lang="en-US" sz="4000" dirty="0">
                        <a:solidFill>
                          <a:schemeClr val="tx1">
                            <a:lumMod val="65000"/>
                            <a:lumOff val="35000"/>
                          </a:schemeClr>
                        </a:solidFill>
                        <a:latin typeface="Adobe Arabic" pitchFamily="18" charset="-78"/>
                        <a:cs typeface="Adobe Arabic" pitchFamily="18" charset="-78"/>
                      </a:endParaRPr>
                    </a:p>
                  </a:txBody>
                  <a:tcPr anchor="ctr">
                    <a:solidFill>
                      <a:schemeClr val="bg1">
                        <a:lumMod val="85000"/>
                      </a:schemeClr>
                    </a:solidFill>
                  </a:tcPr>
                </a:tc>
                <a:extLst>
                  <a:ext uri="{0D108BD9-81ED-4DB2-BD59-A6C34878D82A}">
                    <a16:rowId xmlns:a16="http://schemas.microsoft.com/office/drawing/2014/main" val="3746068159"/>
                  </a:ext>
                </a:extLst>
              </a:tr>
            </a:tbl>
          </a:graphicData>
        </a:graphic>
      </p:graphicFrame>
      <p:graphicFrame>
        <p:nvGraphicFramePr>
          <p:cNvPr id="14" name="Table 13">
            <a:extLst>
              <a:ext uri="{FF2B5EF4-FFF2-40B4-BE49-F238E27FC236}">
                <a16:creationId xmlns:a16="http://schemas.microsoft.com/office/drawing/2014/main" id="{E9E31B54-DC21-48E5-A17F-49113F5DAC7C}"/>
              </a:ext>
            </a:extLst>
          </p:cNvPr>
          <p:cNvGraphicFramePr>
            <a:graphicFrameLocks noGrp="1"/>
          </p:cNvGraphicFramePr>
          <p:nvPr/>
        </p:nvGraphicFramePr>
        <p:xfrm>
          <a:off x="9418835" y="4912672"/>
          <a:ext cx="1989216" cy="762000"/>
        </p:xfrm>
        <a:graphic>
          <a:graphicData uri="http://schemas.openxmlformats.org/drawingml/2006/table">
            <a:tbl>
              <a:tblPr firstRow="1" bandRow="1">
                <a:tableStyleId>{5C22544A-7EE6-4342-B048-85BDC9FD1C3A}</a:tableStyleId>
              </a:tblPr>
              <a:tblGrid>
                <a:gridCol w="663072">
                  <a:extLst>
                    <a:ext uri="{9D8B030D-6E8A-4147-A177-3AD203B41FA5}">
                      <a16:colId xmlns:a16="http://schemas.microsoft.com/office/drawing/2014/main" val="1280275841"/>
                    </a:ext>
                  </a:extLst>
                </a:gridCol>
                <a:gridCol w="663072">
                  <a:extLst>
                    <a:ext uri="{9D8B030D-6E8A-4147-A177-3AD203B41FA5}">
                      <a16:colId xmlns:a16="http://schemas.microsoft.com/office/drawing/2014/main" val="2140041827"/>
                    </a:ext>
                  </a:extLst>
                </a:gridCol>
                <a:gridCol w="663072">
                  <a:extLst>
                    <a:ext uri="{9D8B030D-6E8A-4147-A177-3AD203B41FA5}">
                      <a16:colId xmlns:a16="http://schemas.microsoft.com/office/drawing/2014/main" val="2652342035"/>
                    </a:ext>
                  </a:extLst>
                </a:gridCol>
              </a:tblGrid>
              <a:tr h="762000">
                <a:tc>
                  <a:txBody>
                    <a:bodyPr/>
                    <a:lstStyle/>
                    <a:p>
                      <a:pPr algn="r" rtl="1"/>
                      <a:endParaRPr lang="en-US" sz="4000" dirty="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tc>
                  <a:txBody>
                    <a:bodyPr/>
                    <a:lstStyle/>
                    <a:p>
                      <a:pPr algn="r" rtl="1"/>
                      <a:endParaRPr lang="en-US" sz="400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tc>
                  <a:txBody>
                    <a:bodyPr/>
                    <a:lstStyle/>
                    <a:p>
                      <a:pPr algn="ctr" rtl="1"/>
                      <a:r>
                        <a:rPr lang="ar-LB" sz="4000" dirty="0">
                          <a:solidFill>
                            <a:schemeClr val="tx1">
                              <a:lumMod val="65000"/>
                              <a:lumOff val="35000"/>
                            </a:schemeClr>
                          </a:solidFill>
                          <a:latin typeface="Adobe Arabic" pitchFamily="18" charset="-78"/>
                          <a:cs typeface="Adobe Arabic" pitchFamily="18" charset="-78"/>
                        </a:rPr>
                        <a:t>دَ</a:t>
                      </a:r>
                      <a:endParaRPr lang="en-US" sz="4000" dirty="0">
                        <a:solidFill>
                          <a:schemeClr val="tx1">
                            <a:lumMod val="65000"/>
                            <a:lumOff val="35000"/>
                          </a:schemeClr>
                        </a:solidFill>
                        <a:latin typeface="Adobe Arabic" pitchFamily="18" charset="-78"/>
                        <a:cs typeface="Adobe Arabic" pitchFamily="18" charset="-78"/>
                      </a:endParaRPr>
                    </a:p>
                  </a:txBody>
                  <a:tcPr anchor="ctr">
                    <a:solidFill>
                      <a:schemeClr val="bg1">
                        <a:lumMod val="85000"/>
                      </a:schemeClr>
                    </a:solidFill>
                  </a:tcPr>
                </a:tc>
                <a:extLst>
                  <a:ext uri="{0D108BD9-81ED-4DB2-BD59-A6C34878D82A}">
                    <a16:rowId xmlns:a16="http://schemas.microsoft.com/office/drawing/2014/main" val="3746068159"/>
                  </a:ext>
                </a:extLst>
              </a:tr>
            </a:tbl>
          </a:graphicData>
        </a:graphic>
      </p:graphicFrame>
      <p:graphicFrame>
        <p:nvGraphicFramePr>
          <p:cNvPr id="28" name="Table 27">
            <a:extLst>
              <a:ext uri="{FF2B5EF4-FFF2-40B4-BE49-F238E27FC236}">
                <a16:creationId xmlns:a16="http://schemas.microsoft.com/office/drawing/2014/main" id="{993836F9-703D-475F-BFFA-EA23EEF43291}"/>
              </a:ext>
            </a:extLst>
          </p:cNvPr>
          <p:cNvGraphicFramePr>
            <a:graphicFrameLocks noGrp="1"/>
          </p:cNvGraphicFramePr>
          <p:nvPr/>
        </p:nvGraphicFramePr>
        <p:xfrm>
          <a:off x="3591539" y="4977699"/>
          <a:ext cx="2289252" cy="744870"/>
        </p:xfrm>
        <a:graphic>
          <a:graphicData uri="http://schemas.openxmlformats.org/drawingml/2006/table">
            <a:tbl>
              <a:tblPr firstRow="1" bandRow="1">
                <a:tableStyleId>{5C22544A-7EE6-4342-B048-85BDC9FD1C3A}</a:tableStyleId>
              </a:tblPr>
              <a:tblGrid>
                <a:gridCol w="1208337">
                  <a:extLst>
                    <a:ext uri="{9D8B030D-6E8A-4147-A177-3AD203B41FA5}">
                      <a16:colId xmlns:a16="http://schemas.microsoft.com/office/drawing/2014/main" val="1280275841"/>
                    </a:ext>
                  </a:extLst>
                </a:gridCol>
                <a:gridCol w="1080915">
                  <a:extLst>
                    <a:ext uri="{9D8B030D-6E8A-4147-A177-3AD203B41FA5}">
                      <a16:colId xmlns:a16="http://schemas.microsoft.com/office/drawing/2014/main" val="2652342035"/>
                    </a:ext>
                  </a:extLst>
                </a:gridCol>
              </a:tblGrid>
              <a:tr h="744870">
                <a:tc>
                  <a:txBody>
                    <a:bodyPr/>
                    <a:lstStyle/>
                    <a:p>
                      <a:pPr algn="ctr" rtl="1"/>
                      <a:r>
                        <a:rPr lang="ar-LB" sz="4000">
                          <a:solidFill>
                            <a:schemeClr val="tx1">
                              <a:lumMod val="65000"/>
                              <a:lumOff val="35000"/>
                            </a:schemeClr>
                          </a:solidFill>
                          <a:latin typeface="Adobe Arabic" pitchFamily="18" charset="-78"/>
                          <a:cs typeface="Adobe Arabic" pitchFamily="18" charset="-78"/>
                        </a:rPr>
                        <a:t>دُ</a:t>
                      </a:r>
                      <a:endParaRPr lang="en-US" sz="4000">
                        <a:solidFill>
                          <a:schemeClr val="tx1">
                            <a:lumMod val="65000"/>
                            <a:lumOff val="35000"/>
                          </a:schemeClr>
                        </a:solidFill>
                        <a:latin typeface="Adobe Arabic" pitchFamily="18" charset="-78"/>
                        <a:cs typeface="Adobe Arabic" pitchFamily="18" charset="-78"/>
                      </a:endParaRPr>
                    </a:p>
                  </a:txBody>
                  <a:tcPr anchor="ctr">
                    <a:solidFill>
                      <a:schemeClr val="bg1">
                        <a:lumMod val="85000"/>
                      </a:schemeClr>
                    </a:solidFill>
                  </a:tcPr>
                </a:tc>
                <a:tc>
                  <a:txBody>
                    <a:bodyPr/>
                    <a:lstStyle/>
                    <a:p>
                      <a:pPr algn="ctr" rtl="1"/>
                      <a:endParaRPr lang="en-US" sz="4000" b="0">
                        <a:solidFill>
                          <a:schemeClr val="tx1">
                            <a:lumMod val="65000"/>
                            <a:lumOff val="35000"/>
                          </a:schemeClr>
                        </a:solidFill>
                        <a:latin typeface="Adobe Arabic" pitchFamily="18" charset="-78"/>
                        <a:cs typeface="Adobe Arabic" pitchFamily="18" charset="-78"/>
                      </a:endParaRPr>
                    </a:p>
                  </a:txBody>
                  <a:tcPr anchor="ctr">
                    <a:solidFill>
                      <a:schemeClr val="bg1">
                        <a:lumMod val="85000"/>
                      </a:schemeClr>
                    </a:solidFill>
                  </a:tcPr>
                </a:tc>
                <a:extLst>
                  <a:ext uri="{0D108BD9-81ED-4DB2-BD59-A6C34878D82A}">
                    <a16:rowId xmlns:a16="http://schemas.microsoft.com/office/drawing/2014/main" val="3746068159"/>
                  </a:ext>
                </a:extLst>
              </a:tr>
            </a:tbl>
          </a:graphicData>
        </a:graphic>
      </p:graphicFrame>
      <p:graphicFrame>
        <p:nvGraphicFramePr>
          <p:cNvPr id="29" name="Table 28">
            <a:extLst>
              <a:ext uri="{FF2B5EF4-FFF2-40B4-BE49-F238E27FC236}">
                <a16:creationId xmlns:a16="http://schemas.microsoft.com/office/drawing/2014/main" id="{C0D24374-DA90-4B20-BB54-F8F454B5E4AB}"/>
              </a:ext>
            </a:extLst>
          </p:cNvPr>
          <p:cNvGraphicFramePr>
            <a:graphicFrameLocks noGrp="1"/>
          </p:cNvGraphicFramePr>
          <p:nvPr/>
        </p:nvGraphicFramePr>
        <p:xfrm>
          <a:off x="642689" y="4973632"/>
          <a:ext cx="2399198" cy="701040"/>
        </p:xfrm>
        <a:graphic>
          <a:graphicData uri="http://schemas.openxmlformats.org/drawingml/2006/table">
            <a:tbl>
              <a:tblPr firstRow="1" bandRow="1">
                <a:tableStyleId>{5C22544A-7EE6-4342-B048-85BDC9FD1C3A}</a:tableStyleId>
              </a:tblPr>
              <a:tblGrid>
                <a:gridCol w="1186111">
                  <a:extLst>
                    <a:ext uri="{9D8B030D-6E8A-4147-A177-3AD203B41FA5}">
                      <a16:colId xmlns:a16="http://schemas.microsoft.com/office/drawing/2014/main" val="1280275841"/>
                    </a:ext>
                  </a:extLst>
                </a:gridCol>
                <a:gridCol w="1213087">
                  <a:extLst>
                    <a:ext uri="{9D8B030D-6E8A-4147-A177-3AD203B41FA5}">
                      <a16:colId xmlns:a16="http://schemas.microsoft.com/office/drawing/2014/main" val="2140041827"/>
                    </a:ext>
                  </a:extLst>
                </a:gridCol>
              </a:tblGrid>
              <a:tr h="619833">
                <a:tc>
                  <a:txBody>
                    <a:bodyPr/>
                    <a:lstStyle/>
                    <a:p>
                      <a:pPr algn="ctr" rtl="1"/>
                      <a:r>
                        <a:rPr lang="ar-LB" sz="4000" dirty="0">
                          <a:solidFill>
                            <a:schemeClr val="tx1">
                              <a:lumMod val="65000"/>
                              <a:lumOff val="35000"/>
                            </a:schemeClr>
                          </a:solidFill>
                          <a:latin typeface="Adobe Arabic" pitchFamily="18" charset="-78"/>
                          <a:cs typeface="Adobe Arabic" pitchFamily="18" charset="-78"/>
                        </a:rPr>
                        <a:t>ــدُ</a:t>
                      </a:r>
                      <a:endParaRPr lang="en-US" sz="4000" dirty="0">
                        <a:solidFill>
                          <a:schemeClr val="tx1">
                            <a:lumMod val="65000"/>
                            <a:lumOff val="35000"/>
                          </a:schemeClr>
                        </a:solidFill>
                        <a:latin typeface="Adobe Arabic" pitchFamily="18" charset="-78"/>
                        <a:cs typeface="Adobe Arabic" pitchFamily="18" charset="-78"/>
                      </a:endParaRPr>
                    </a:p>
                  </a:txBody>
                  <a:tcPr anchor="ctr">
                    <a:solidFill>
                      <a:schemeClr val="bg1">
                        <a:lumMod val="85000"/>
                      </a:schemeClr>
                    </a:solidFill>
                  </a:tcPr>
                </a:tc>
                <a:tc>
                  <a:txBody>
                    <a:bodyPr/>
                    <a:lstStyle/>
                    <a:p>
                      <a:pPr algn="r" rtl="1"/>
                      <a:endParaRPr lang="en-US" sz="4000" dirty="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extLst>
                  <a:ext uri="{0D108BD9-81ED-4DB2-BD59-A6C34878D82A}">
                    <a16:rowId xmlns:a16="http://schemas.microsoft.com/office/drawing/2014/main" val="3746068159"/>
                  </a:ext>
                </a:extLst>
              </a:tr>
            </a:tbl>
          </a:graphicData>
        </a:graphic>
      </p:graphicFrame>
      <p:pic>
        <p:nvPicPr>
          <p:cNvPr id="16" name="Picture 15" descr="Logo&#10;&#10;Description automatically generated">
            <a:extLst>
              <a:ext uri="{FF2B5EF4-FFF2-40B4-BE49-F238E27FC236}">
                <a16:creationId xmlns:a16="http://schemas.microsoft.com/office/drawing/2014/main" id="{B0BA16B1-0FCF-4F6F-82AA-B3307572FD5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685685" y="1710264"/>
            <a:ext cx="1845426" cy="1714716"/>
          </a:xfrm>
          <a:prstGeom prst="rect">
            <a:avLst/>
          </a:prstGeom>
        </p:spPr>
      </p:pic>
      <p:pic>
        <p:nvPicPr>
          <p:cNvPr id="20" name="Picture 19" descr="Icon&#10;&#10;Description automatically generated">
            <a:extLst>
              <a:ext uri="{FF2B5EF4-FFF2-40B4-BE49-F238E27FC236}">
                <a16:creationId xmlns:a16="http://schemas.microsoft.com/office/drawing/2014/main" id="{56614399-549A-404D-86F7-E4061D73A468}"/>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469320" y="1766666"/>
            <a:ext cx="1845427" cy="1714716"/>
          </a:xfrm>
          <a:prstGeom prst="rect">
            <a:avLst/>
          </a:prstGeom>
        </p:spPr>
      </p:pic>
      <p:pic>
        <p:nvPicPr>
          <p:cNvPr id="3" name="Picture 2" descr="A group of roses&#10;&#10;Description automatically generated with low confidence">
            <a:extLst>
              <a:ext uri="{FF2B5EF4-FFF2-40B4-BE49-F238E27FC236}">
                <a16:creationId xmlns:a16="http://schemas.microsoft.com/office/drawing/2014/main" id="{AFA53C75-1131-4477-902C-6A60188585A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790901" y="1710266"/>
            <a:ext cx="1845425" cy="1714714"/>
          </a:xfrm>
          <a:prstGeom prst="rect">
            <a:avLst/>
          </a:prstGeom>
        </p:spPr>
      </p:pic>
      <p:pic>
        <p:nvPicPr>
          <p:cNvPr id="7" name="Picture 6" descr="Icon&#10;&#10;Description automatically generated">
            <a:extLst>
              <a:ext uri="{FF2B5EF4-FFF2-40B4-BE49-F238E27FC236}">
                <a16:creationId xmlns:a16="http://schemas.microsoft.com/office/drawing/2014/main" id="{87EB1E58-E165-426D-977F-186EBE83E3D6}"/>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916896" y="1710264"/>
            <a:ext cx="1845426" cy="1714715"/>
          </a:xfrm>
          <a:prstGeom prst="rect">
            <a:avLst/>
          </a:prstGeom>
        </p:spPr>
      </p:pic>
      <p:sp>
        <p:nvSpPr>
          <p:cNvPr id="18" name="Rectangle 17">
            <a:extLst>
              <a:ext uri="{FF2B5EF4-FFF2-40B4-BE49-F238E27FC236}">
                <a16:creationId xmlns:a16="http://schemas.microsoft.com/office/drawing/2014/main" id="{9EF6FFAA-5D7F-4794-961C-A63CDB99D44B}"/>
              </a:ext>
            </a:extLst>
          </p:cNvPr>
          <p:cNvSpPr/>
          <p:nvPr/>
        </p:nvSpPr>
        <p:spPr>
          <a:xfrm>
            <a:off x="0" y="691182"/>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gn="r" rtl="1">
              <a:buClr>
                <a:srgbClr val="4472C4">
                  <a:lumMod val="75000"/>
                </a:srgbClr>
              </a:buClr>
              <a:buSzPct val="90000"/>
              <a:defRPr/>
            </a:pPr>
            <a:r>
              <a:rPr lang="ar-LB" sz="3600" b="1" cap="all" spc="100">
                <a:solidFill>
                  <a:schemeClr val="bg1"/>
                </a:solidFill>
                <a:latin typeface="Adobe Arabic"/>
                <a:cs typeface="Adobe Arabic"/>
              </a:rPr>
              <a:t>لِنُفَكِّرْ مَعًا</a:t>
            </a:r>
            <a:endParaRPr lang="en-US" sz="3600" b="1" cap="all" spc="100">
              <a:solidFill>
                <a:schemeClr val="bg1"/>
              </a:solidFill>
              <a:latin typeface="Adobe Arabic"/>
              <a:cs typeface="Adobe Arabic"/>
            </a:endParaRPr>
          </a:p>
        </p:txBody>
      </p:sp>
    </p:spTree>
    <p:custDataLst>
      <p:tags r:id="rId1"/>
    </p:custDataLst>
    <p:extLst>
      <p:ext uri="{BB962C8B-B14F-4D97-AF65-F5344CB8AC3E}">
        <p14:creationId xmlns:p14="http://schemas.microsoft.com/office/powerpoint/2010/main" val="1117161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22" presetClass="entr" presetSubtype="2"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wipe(right)">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right)">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22" presetClass="entr" presetSubtype="2"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right)">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right)">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par>
                                <p:cTn id="31" presetID="22" presetClass="entr" presetSubtype="2"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wipe(right)">
                                      <p:cBhvr>
                                        <p:cTn id="33" dur="500"/>
                                        <p:tgtEl>
                                          <p:spTgt spid="25"/>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wipe(right)">
                                      <p:cBhvr>
                                        <p:cTn id="38" dur="500"/>
                                        <p:tgtEl>
                                          <p:spTgt spid="28"/>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par>
                                <p:cTn id="43" presetID="22" presetClass="entr" presetSubtype="2"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wipe(right)">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2" fill="hold" nodeType="click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wipe(right)">
                                      <p:cBhvr>
                                        <p:cTn id="5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52791" y="4269817"/>
            <a:ext cx="1202653" cy="1015663"/>
          </a:xfrm>
          <a:prstGeom prst="rect">
            <a:avLst/>
          </a:prstGeom>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LB" sz="6000" b="1" dirty="0">
                <a:solidFill>
                  <a:schemeClr val="tx1">
                    <a:lumMod val="65000"/>
                    <a:lumOff val="35000"/>
                  </a:schemeClr>
                </a:solidFill>
                <a:latin typeface="Adobe Arabic" panose="02040503050201090203" pitchFamily="18" charset="-78"/>
                <a:cs typeface="Adobe Arabic" panose="02040503050201090203" pitchFamily="18" charset="-78"/>
              </a:rPr>
              <a:t>ــد</a:t>
            </a:r>
            <a:endParaRPr kumimoji="0" lang="en-US" sz="6000" b="0" i="0" u="none" strike="noStrike" kern="1200" cap="none" spc="0" normalizeH="0" baseline="0" noProof="0" dirty="0">
              <a:ln>
                <a:noFill/>
              </a:ln>
              <a:solidFill>
                <a:schemeClr val="tx1">
                  <a:lumMod val="65000"/>
                  <a:lumOff val="35000"/>
                </a:schemeClr>
              </a:solidFill>
              <a:effectLst/>
              <a:uLnTx/>
              <a:uFillTx/>
              <a:latin typeface="Adobe Arabic" pitchFamily="18" charset="-78"/>
              <a:cs typeface="Adobe Arabic" pitchFamily="18" charset="-78"/>
            </a:endParaRPr>
          </a:p>
        </p:txBody>
      </p:sp>
      <p:sp>
        <p:nvSpPr>
          <p:cNvPr id="6" name="TextBox 5"/>
          <p:cNvSpPr txBox="1"/>
          <p:nvPr/>
        </p:nvSpPr>
        <p:spPr>
          <a:xfrm>
            <a:off x="10991850" y="4269817"/>
            <a:ext cx="858048" cy="1015663"/>
          </a:xfrm>
          <a:prstGeom prst="rect">
            <a:avLst/>
          </a:prstGeom>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LB" sz="6000" b="1">
                <a:solidFill>
                  <a:schemeClr val="tx1">
                    <a:lumMod val="65000"/>
                    <a:lumOff val="35000"/>
                  </a:schemeClr>
                </a:solidFill>
                <a:latin typeface="Adobe Arabic" panose="02040503050201090203" pitchFamily="18" charset="-78"/>
                <a:cs typeface="Adobe Arabic" panose="02040503050201090203" pitchFamily="18" charset="-78"/>
              </a:rPr>
              <a:t>دَ</a:t>
            </a:r>
            <a:endParaRPr lang="en-US" sz="6000" b="1">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7" name="TextBox 6"/>
          <p:cNvSpPr txBox="1"/>
          <p:nvPr/>
        </p:nvSpPr>
        <p:spPr>
          <a:xfrm>
            <a:off x="8927693" y="1747961"/>
            <a:ext cx="2666999" cy="769441"/>
          </a:xfrm>
          <a:prstGeom prst="rect">
            <a:avLst/>
          </a:prstGeom>
          <a:solidFill>
            <a:schemeClr val="bg1">
              <a:lumMod val="8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LB" sz="4400" b="1" i="0" u="none" strike="noStrike" kern="1200" cap="none" spc="0" normalizeH="0" baseline="0" noProof="0">
                <a:ln>
                  <a:noFill/>
                </a:ln>
                <a:solidFill>
                  <a:prstClr val="black">
                    <a:lumMod val="65000"/>
                    <a:lumOff val="35000"/>
                  </a:prstClr>
                </a:solidFill>
                <a:effectLst/>
                <a:uLnTx/>
                <a:uFillTx/>
                <a:latin typeface="Adobe Arabic" pitchFamily="18" charset="-78"/>
                <a:ea typeface="+mn-ea"/>
                <a:cs typeface="Adobe Arabic" pitchFamily="18" charset="-78"/>
              </a:rPr>
              <a:t>أَوَّلُ الْكَلِمَةِ</a:t>
            </a:r>
            <a:endParaRPr kumimoji="0" lang="en-US" sz="4400" b="1" i="0" u="none" strike="noStrike" kern="1200" cap="none" spc="0" normalizeH="0" baseline="0" noProof="0">
              <a:ln>
                <a:noFill/>
              </a:ln>
              <a:solidFill>
                <a:srgbClr val="FF0000"/>
              </a:solidFill>
              <a:effectLst/>
              <a:uLnTx/>
              <a:uFillTx/>
              <a:latin typeface="Adobe Arabic" pitchFamily="18" charset="-78"/>
              <a:ea typeface="+mn-ea"/>
              <a:cs typeface="Adobe Arabic" pitchFamily="18" charset="-78"/>
            </a:endParaRPr>
          </a:p>
        </p:txBody>
      </p:sp>
      <p:sp>
        <p:nvSpPr>
          <p:cNvPr id="8" name="TextBox 7"/>
          <p:cNvSpPr txBox="1"/>
          <p:nvPr/>
        </p:nvSpPr>
        <p:spPr>
          <a:xfrm>
            <a:off x="4790589" y="1747961"/>
            <a:ext cx="2666999" cy="769441"/>
          </a:xfrm>
          <a:prstGeom prst="rect">
            <a:avLst/>
          </a:prstGeom>
          <a:solidFill>
            <a:schemeClr val="bg1">
              <a:lumMod val="85000"/>
            </a:schemeClr>
          </a:solid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4400" b="1" i="0" u="none" strike="noStrike" cap="none" spc="0" normalizeH="0" baseline="0">
                <a:ln>
                  <a:noFill/>
                </a:ln>
                <a:solidFill>
                  <a:prstClr val="black">
                    <a:lumMod val="65000"/>
                    <a:lumOff val="35000"/>
                  </a:prstClr>
                </a:solidFill>
                <a:effectLst/>
                <a:uLnTx/>
                <a:uFillTx/>
                <a:latin typeface="Adobe Arabic" pitchFamily="18" charset="-78"/>
                <a:cs typeface="Adobe Arabic" pitchFamily="18" charset="-78"/>
              </a:defRPr>
            </a:lvl1pPr>
          </a:lstStyle>
          <a:p>
            <a:r>
              <a:rPr lang="ar-LB"/>
              <a:t>وَسَطُ الْكَلِمَةِ</a:t>
            </a:r>
            <a:endParaRPr lang="en-US"/>
          </a:p>
        </p:txBody>
      </p:sp>
      <p:sp>
        <p:nvSpPr>
          <p:cNvPr id="9" name="TextBox 8"/>
          <p:cNvSpPr txBox="1"/>
          <p:nvPr/>
        </p:nvSpPr>
        <p:spPr>
          <a:xfrm>
            <a:off x="653485" y="1747961"/>
            <a:ext cx="2666999" cy="769441"/>
          </a:xfrm>
          <a:prstGeom prst="rect">
            <a:avLst/>
          </a:prstGeom>
          <a:solidFill>
            <a:schemeClr val="bg1">
              <a:lumMod val="85000"/>
            </a:schemeClr>
          </a:solid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4400" b="1" i="0" u="none" strike="noStrike" cap="none" spc="0" normalizeH="0" baseline="0">
                <a:ln>
                  <a:noFill/>
                </a:ln>
                <a:solidFill>
                  <a:prstClr val="black">
                    <a:lumMod val="65000"/>
                    <a:lumOff val="35000"/>
                  </a:prstClr>
                </a:solidFill>
                <a:effectLst/>
                <a:uLnTx/>
                <a:uFillTx/>
                <a:latin typeface="Adobe Arabic" pitchFamily="18" charset="-78"/>
                <a:cs typeface="Adobe Arabic" pitchFamily="18" charset="-78"/>
              </a:defRPr>
            </a:lvl1pPr>
          </a:lstStyle>
          <a:p>
            <a:r>
              <a:rPr lang="ar-LB"/>
              <a:t>آخِرُ  الْكَلِمَةِ</a:t>
            </a:r>
            <a:endParaRPr lang="en-US"/>
          </a:p>
        </p:txBody>
      </p:sp>
      <p:sp>
        <p:nvSpPr>
          <p:cNvPr id="11" name="TextBox 10"/>
          <p:cNvSpPr txBox="1"/>
          <p:nvPr/>
        </p:nvSpPr>
        <p:spPr>
          <a:xfrm>
            <a:off x="10852247" y="5271201"/>
            <a:ext cx="1055708" cy="895617"/>
          </a:xfrm>
          <a:prstGeom prst="rect">
            <a:avLst/>
          </a:prstGeom>
          <a:ln w="19050">
            <a:solidFill>
              <a:schemeClr val="tx1">
                <a:lumMod val="65000"/>
                <a:lumOff val="35000"/>
              </a:schemeClr>
            </a:solidFill>
          </a:ln>
        </p:spPr>
        <p:txBody>
          <a:bodyPr vert="horz" wrap="none" lIns="91440" tIns="45720" rIns="91440" bIns="45720" rtlCol="0" anchor="ctr">
            <a:normAutofit fontScale="97500"/>
          </a:bodyPr>
          <a:lstStyle>
            <a:defPPr>
              <a:defRPr lang="en-US"/>
            </a:defPPr>
            <a:lvl1pPr marR="0" lvl="0" indent="0" algn="ctr" rtl="1" fontAlgn="auto">
              <a:lnSpc>
                <a:spcPct val="100000"/>
              </a:lnSpc>
              <a:spcBef>
                <a:spcPts val="0"/>
              </a:spcBef>
              <a:spcAft>
                <a:spcPts val="0"/>
              </a:spcAft>
              <a:buClrTx/>
              <a:buSzTx/>
              <a:buFontTx/>
              <a:buNone/>
              <a:tabLst/>
              <a:defRPr kumimoji="0" sz="3600" b="1" i="0" u="none" strike="noStrike" cap="none" spc="0" normalizeH="0" baseline="0">
                <a:ln>
                  <a:noFill/>
                </a:ln>
                <a:solidFill>
                  <a:srgbClr val="658DCD"/>
                </a:solidFill>
                <a:effectLst/>
                <a:uLnTx/>
                <a:uFillTx/>
                <a:latin typeface="Adobe Arabic" panose="02040503050201090203" pitchFamily="18" charset="-78"/>
                <a:cs typeface="Adobe Arabic" panose="02040503050201090203" pitchFamily="18" charset="-78"/>
              </a:defRPr>
            </a:lvl1pPr>
          </a:lstStyle>
          <a:p>
            <a:r>
              <a:rPr lang="ar-LB" sz="3500">
                <a:solidFill>
                  <a:schemeClr val="tx1">
                    <a:lumMod val="65000"/>
                    <a:lumOff val="35000"/>
                  </a:schemeClr>
                </a:solidFill>
              </a:rPr>
              <a:t>دَرَجٌ</a:t>
            </a:r>
            <a:endParaRPr lang="en-US" sz="3500">
              <a:solidFill>
                <a:schemeClr val="tx1">
                  <a:lumMod val="65000"/>
                  <a:lumOff val="35000"/>
                </a:schemeClr>
              </a:solidFill>
            </a:endParaRPr>
          </a:p>
        </p:txBody>
      </p:sp>
      <p:sp>
        <p:nvSpPr>
          <p:cNvPr id="13" name="TextBox 12"/>
          <p:cNvSpPr txBox="1"/>
          <p:nvPr/>
        </p:nvSpPr>
        <p:spPr>
          <a:xfrm>
            <a:off x="6554196" y="5271200"/>
            <a:ext cx="1060704" cy="895617"/>
          </a:xfrm>
          <a:prstGeom prst="rect">
            <a:avLst/>
          </a:prstGeom>
          <a:ln w="19050">
            <a:solidFill>
              <a:schemeClr val="tx1">
                <a:lumMod val="65000"/>
                <a:lumOff val="35000"/>
              </a:schemeClr>
            </a:solidFill>
          </a:ln>
        </p:spPr>
        <p:txBody>
          <a:bodyPr vert="horz" wrap="none" lIns="91440" tIns="45720" rIns="91440" bIns="45720" rtlCol="0" anchor="ctr">
            <a:normAutofit fontScale="97500"/>
          </a:bodyPr>
          <a:lstStyle>
            <a:defPPr>
              <a:defRPr lang="en-US"/>
            </a:defPPr>
            <a:lvl1pPr marR="0" lvl="0" indent="0" algn="ctr" rtl="1" fontAlgn="auto">
              <a:lnSpc>
                <a:spcPct val="100000"/>
              </a:lnSpc>
              <a:spcBef>
                <a:spcPts val="0"/>
              </a:spcBef>
              <a:spcAft>
                <a:spcPts val="0"/>
              </a:spcAft>
              <a:buClrTx/>
              <a:buSzTx/>
              <a:buFontTx/>
              <a:buNone/>
              <a:tabLst/>
              <a:defRPr kumimoji="0" sz="3600" b="1" i="0" u="none" strike="noStrike" cap="none" spc="0" normalizeH="0" baseline="0">
                <a:ln>
                  <a:noFill/>
                </a:ln>
                <a:solidFill>
                  <a:srgbClr val="658DCD"/>
                </a:solidFill>
                <a:effectLst/>
                <a:uLnTx/>
                <a:uFillTx/>
                <a:latin typeface="Adobe Arabic" panose="02040503050201090203" pitchFamily="18" charset="-78"/>
                <a:cs typeface="Adobe Arabic" panose="02040503050201090203" pitchFamily="18" charset="-78"/>
              </a:defRPr>
            </a:lvl1pPr>
          </a:lstStyle>
          <a:p>
            <a:r>
              <a:rPr lang="ar-LB" sz="3500">
                <a:solidFill>
                  <a:schemeClr val="tx1">
                    <a:lumMod val="65000"/>
                    <a:lumOff val="35000"/>
                  </a:schemeClr>
                </a:solidFill>
              </a:rPr>
              <a:t>هُدْهُدٌ</a:t>
            </a:r>
            <a:endParaRPr lang="en-US" sz="3500">
              <a:solidFill>
                <a:schemeClr val="tx1">
                  <a:lumMod val="65000"/>
                  <a:lumOff val="35000"/>
                </a:schemeClr>
              </a:solidFill>
            </a:endParaRPr>
          </a:p>
        </p:txBody>
      </p:sp>
      <p:sp>
        <p:nvSpPr>
          <p:cNvPr id="17" name="TextBox 16"/>
          <p:cNvSpPr txBox="1"/>
          <p:nvPr/>
        </p:nvSpPr>
        <p:spPr>
          <a:xfrm>
            <a:off x="2238670" y="5271200"/>
            <a:ext cx="1060704" cy="895618"/>
          </a:xfrm>
          <a:prstGeom prst="rect">
            <a:avLst/>
          </a:prstGeom>
          <a:solidFill>
            <a:schemeClr val="bg1"/>
          </a:solidFill>
          <a:ln w="19050">
            <a:solidFill>
              <a:schemeClr val="tx1">
                <a:lumMod val="65000"/>
                <a:lumOff val="35000"/>
              </a:schemeClr>
            </a:solidFill>
          </a:ln>
        </p:spPr>
        <p:txBody>
          <a:bodyPr vert="horz" wrap="none" lIns="91440" tIns="45720" rIns="91440" bIns="45720" rtlCol="0" anchor="ctr">
            <a:normAutofit fontScale="975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3600" b="1" i="0" u="none" strike="noStrike" kern="1200" cap="none" spc="0" normalizeH="0" baseline="0" noProof="0" dirty="0">
                <a:ln>
                  <a:noFill/>
                </a:ln>
                <a:solidFill>
                  <a:schemeClr val="tx1">
                    <a:lumMod val="65000"/>
                    <a:lumOff val="35000"/>
                  </a:schemeClr>
                </a:solidFill>
                <a:effectLst/>
                <a:uLnTx/>
                <a:uFillTx/>
                <a:latin typeface="Adobe Arabic" panose="02040503050201090203" pitchFamily="18" charset="-78"/>
                <a:cs typeface="Adobe Arabic" panose="02040503050201090203" pitchFamily="18" charset="-78"/>
              </a:rPr>
              <a:t>أَسَدٌ</a:t>
            </a:r>
            <a:endParaRPr lang="en-US" sz="3600" b="1" dirty="0">
              <a:solidFill>
                <a:schemeClr val="tx1">
                  <a:lumMod val="65000"/>
                  <a:lumOff val="35000"/>
                </a:schemeClr>
              </a:solidFill>
              <a:latin typeface="Adobe Arabic" panose="02040503050201090203" pitchFamily="18" charset="-78"/>
              <a:cs typeface="Adobe Arabic" panose="02040503050201090203" pitchFamily="18" charset="-78"/>
            </a:endParaRPr>
          </a:p>
        </p:txBody>
      </p:sp>
      <p:pic>
        <p:nvPicPr>
          <p:cNvPr id="14" name="Picture 13" descr="Icon&#10;&#10;Description automatically generated">
            <a:extLst>
              <a:ext uri="{FF2B5EF4-FFF2-40B4-BE49-F238E27FC236}">
                <a16:creationId xmlns:a16="http://schemas.microsoft.com/office/drawing/2014/main" id="{8C4E88FB-B91F-4F4B-B928-6189E964778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798435" y="3070954"/>
            <a:ext cx="1180923" cy="1097280"/>
          </a:xfrm>
          <a:prstGeom prst="rect">
            <a:avLst/>
          </a:prstGeom>
        </p:spPr>
      </p:pic>
      <p:pic>
        <p:nvPicPr>
          <p:cNvPr id="25" name="Picture 24" descr="Logo&#10;&#10;Description automatically generated">
            <a:extLst>
              <a:ext uri="{FF2B5EF4-FFF2-40B4-BE49-F238E27FC236}">
                <a16:creationId xmlns:a16="http://schemas.microsoft.com/office/drawing/2014/main" id="{E5EF5D57-9E1C-402D-96F6-2010D023DC66}"/>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201750" y="2902134"/>
            <a:ext cx="1574563" cy="1463040"/>
          </a:xfrm>
          <a:prstGeom prst="rect">
            <a:avLst/>
          </a:prstGeom>
        </p:spPr>
      </p:pic>
      <p:pic>
        <p:nvPicPr>
          <p:cNvPr id="27" name="Picture 26" descr="Icon&#10;&#10;Description automatically generated">
            <a:extLst>
              <a:ext uri="{FF2B5EF4-FFF2-40B4-BE49-F238E27FC236}">
                <a16:creationId xmlns:a16="http://schemas.microsoft.com/office/drawing/2014/main" id="{40DBB969-C794-42A4-BF81-07A2A2C7674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970755" y="2846479"/>
            <a:ext cx="1574563" cy="1463040"/>
          </a:xfrm>
          <a:prstGeom prst="rect">
            <a:avLst/>
          </a:prstGeom>
        </p:spPr>
      </p:pic>
      <p:pic>
        <p:nvPicPr>
          <p:cNvPr id="28" name="Picture 27" descr="Icon&#10;&#10;Description automatically generated">
            <a:extLst>
              <a:ext uri="{FF2B5EF4-FFF2-40B4-BE49-F238E27FC236}">
                <a16:creationId xmlns:a16="http://schemas.microsoft.com/office/drawing/2014/main" id="{E28ECEA8-7E9B-4814-8475-D8DF43FB8F54}"/>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51104" y="2870094"/>
            <a:ext cx="1576145" cy="1463040"/>
          </a:xfrm>
          <a:prstGeom prst="rect">
            <a:avLst/>
          </a:prstGeom>
        </p:spPr>
      </p:pic>
      <p:sp>
        <p:nvSpPr>
          <p:cNvPr id="20" name="Rectangle 19">
            <a:extLst>
              <a:ext uri="{FF2B5EF4-FFF2-40B4-BE49-F238E27FC236}">
                <a16:creationId xmlns:a16="http://schemas.microsoft.com/office/drawing/2014/main" id="{407F58F4-F7A0-40D7-8125-822DB1C2551B}"/>
              </a:ext>
            </a:extLst>
          </p:cNvPr>
          <p:cNvSpPr/>
          <p:nvPr/>
        </p:nvSpPr>
        <p:spPr>
          <a:xfrm>
            <a:off x="0" y="691182"/>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gn="r" rtl="1">
              <a:buClr>
                <a:srgbClr val="4472C4">
                  <a:lumMod val="75000"/>
                </a:srgbClr>
              </a:buClr>
              <a:buSzPct val="90000"/>
              <a:defRPr/>
            </a:pPr>
            <a:r>
              <a:rPr lang="ar-LB" sz="3600" b="1" cap="all" spc="100">
                <a:solidFill>
                  <a:schemeClr val="bg1"/>
                </a:solidFill>
                <a:latin typeface="Adobe Arabic"/>
                <a:cs typeface="Adobe Arabic"/>
              </a:rPr>
              <a:t>أَسْتَنْتِجُ إِذًا </a:t>
            </a:r>
            <a:endParaRPr lang="en-US" sz="3600" b="1" cap="all" spc="100">
              <a:solidFill>
                <a:schemeClr val="bg1"/>
              </a:solidFill>
              <a:latin typeface="Adobe Arabic"/>
              <a:cs typeface="Adobe Arabic"/>
            </a:endParaRPr>
          </a:p>
        </p:txBody>
      </p:sp>
      <p:pic>
        <p:nvPicPr>
          <p:cNvPr id="19" name="Picture 18" descr="Icon&#10;&#10;Description automatically generated">
            <a:extLst>
              <a:ext uri="{FF2B5EF4-FFF2-40B4-BE49-F238E27FC236}">
                <a16:creationId xmlns:a16="http://schemas.microsoft.com/office/drawing/2014/main" id="{52022DF4-F3EB-403A-A51D-31934A553749}"/>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422897" y="2909141"/>
            <a:ext cx="1574563" cy="1463040"/>
          </a:xfrm>
          <a:prstGeom prst="rect">
            <a:avLst/>
          </a:prstGeom>
        </p:spPr>
      </p:pic>
      <p:sp>
        <p:nvSpPr>
          <p:cNvPr id="22" name="TextBox 21">
            <a:extLst>
              <a:ext uri="{FF2B5EF4-FFF2-40B4-BE49-F238E27FC236}">
                <a16:creationId xmlns:a16="http://schemas.microsoft.com/office/drawing/2014/main" id="{AB3B6EB2-8215-444E-BD98-D389D9DEFD7B}"/>
              </a:ext>
            </a:extLst>
          </p:cNvPr>
          <p:cNvSpPr txBox="1"/>
          <p:nvPr/>
        </p:nvSpPr>
        <p:spPr>
          <a:xfrm>
            <a:off x="6603492" y="4269817"/>
            <a:ext cx="1038732" cy="1015663"/>
          </a:xfrm>
          <a:prstGeom prst="rect">
            <a:avLst/>
          </a:prstGeom>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LB" sz="6000" b="1" dirty="0">
                <a:solidFill>
                  <a:schemeClr val="tx1">
                    <a:lumMod val="65000"/>
                    <a:lumOff val="35000"/>
                  </a:schemeClr>
                </a:solidFill>
                <a:latin typeface="Adobe Arabic" panose="02040503050201090203" pitchFamily="18" charset="-78"/>
                <a:cs typeface="Adobe Arabic" panose="02040503050201090203" pitchFamily="18" charset="-78"/>
              </a:rPr>
              <a:t>ــد</a:t>
            </a:r>
            <a:endParaRPr kumimoji="0" lang="en-US" sz="6000" b="0" i="0" u="none" strike="noStrike" kern="1200" cap="none" spc="0" normalizeH="0" baseline="0" noProof="0" dirty="0">
              <a:ln>
                <a:noFill/>
              </a:ln>
              <a:solidFill>
                <a:schemeClr val="tx1">
                  <a:lumMod val="65000"/>
                  <a:lumOff val="35000"/>
                </a:schemeClr>
              </a:solidFill>
              <a:effectLst/>
              <a:uLnTx/>
              <a:uFillTx/>
              <a:latin typeface="Adobe Arabic" pitchFamily="18" charset="-78"/>
              <a:cs typeface="Adobe Arabic" pitchFamily="18" charset="-78"/>
            </a:endParaRPr>
          </a:p>
        </p:txBody>
      </p:sp>
      <p:pic>
        <p:nvPicPr>
          <p:cNvPr id="10" name="Picture 9" descr="A picture containing text, clock, watch&#10;&#10;Description automatically generated">
            <a:extLst>
              <a:ext uri="{FF2B5EF4-FFF2-40B4-BE49-F238E27FC236}">
                <a16:creationId xmlns:a16="http://schemas.microsoft.com/office/drawing/2014/main" id="{55090A9A-B7DC-4D94-87E8-7DAB021EC0C9}"/>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8381583" y="3070954"/>
            <a:ext cx="1182110" cy="1097280"/>
          </a:xfrm>
          <a:prstGeom prst="rect">
            <a:avLst/>
          </a:prstGeom>
        </p:spPr>
      </p:pic>
      <p:pic>
        <p:nvPicPr>
          <p:cNvPr id="16" name="Graphic 15">
            <a:extLst>
              <a:ext uri="{FF2B5EF4-FFF2-40B4-BE49-F238E27FC236}">
                <a16:creationId xmlns:a16="http://schemas.microsoft.com/office/drawing/2014/main" id="{DE395A95-69F5-4C0C-BECF-6ED44A534751}"/>
              </a:ext>
            </a:extLst>
          </p:cNvPr>
          <p:cNvPicPr preferRelativeResize="0">
            <a:picLocks/>
          </p:cNvPicPr>
          <p:nvPr/>
        </p:nvPicPr>
        <p:blipFill>
          <a:blip r:embed="rId9">
            <a:extLst>
              <a:ext uri="{96DAC541-7B7A-43D3-8B79-37D633B846F1}">
                <asvg:svgBlip xmlns:asvg="http://schemas.microsoft.com/office/drawing/2016/SVG/main" r:embed="rId10"/>
              </a:ext>
            </a:extLst>
          </a:blip>
          <a:stretch>
            <a:fillRect/>
          </a:stretch>
        </p:blipFill>
        <p:spPr>
          <a:xfrm>
            <a:off x="9682768" y="3121298"/>
            <a:ext cx="996592" cy="996592"/>
          </a:xfrm>
          <a:prstGeom prst="rect">
            <a:avLst/>
          </a:prstGeom>
        </p:spPr>
      </p:pic>
      <p:sp>
        <p:nvSpPr>
          <p:cNvPr id="26" name="TextBox 25">
            <a:extLst>
              <a:ext uri="{FF2B5EF4-FFF2-40B4-BE49-F238E27FC236}">
                <a16:creationId xmlns:a16="http://schemas.microsoft.com/office/drawing/2014/main" id="{5A11A871-0F2D-46BF-B48B-CB8A865C5F46}"/>
              </a:ext>
            </a:extLst>
          </p:cNvPr>
          <p:cNvSpPr txBox="1"/>
          <p:nvPr/>
        </p:nvSpPr>
        <p:spPr>
          <a:xfrm>
            <a:off x="9758941" y="4269817"/>
            <a:ext cx="858048" cy="1015663"/>
          </a:xfrm>
          <a:prstGeom prst="rect">
            <a:avLst/>
          </a:prstGeom>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LB" sz="6000" b="1">
                <a:solidFill>
                  <a:schemeClr val="tx1">
                    <a:lumMod val="65000"/>
                    <a:lumOff val="35000"/>
                  </a:schemeClr>
                </a:solidFill>
                <a:latin typeface="Adobe Arabic" panose="02040503050201090203" pitchFamily="18" charset="-78"/>
                <a:cs typeface="Adobe Arabic" panose="02040503050201090203" pitchFamily="18" charset="-78"/>
              </a:rPr>
              <a:t>دُ</a:t>
            </a:r>
            <a:endParaRPr lang="en-US" sz="6000" b="1">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29" name="TextBox 28">
            <a:extLst>
              <a:ext uri="{FF2B5EF4-FFF2-40B4-BE49-F238E27FC236}">
                <a16:creationId xmlns:a16="http://schemas.microsoft.com/office/drawing/2014/main" id="{1ED4C179-DBE0-4FE2-BB75-6CB191BFEC39}"/>
              </a:ext>
            </a:extLst>
          </p:cNvPr>
          <p:cNvSpPr txBox="1"/>
          <p:nvPr/>
        </p:nvSpPr>
        <p:spPr>
          <a:xfrm>
            <a:off x="8506983" y="4269817"/>
            <a:ext cx="858048" cy="1015663"/>
          </a:xfrm>
          <a:prstGeom prst="rect">
            <a:avLst/>
          </a:prstGeom>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LB" sz="6000" b="1">
                <a:solidFill>
                  <a:schemeClr val="tx1">
                    <a:lumMod val="65000"/>
                    <a:lumOff val="35000"/>
                  </a:schemeClr>
                </a:solidFill>
                <a:latin typeface="Adobe Arabic" panose="02040503050201090203" pitchFamily="18" charset="-78"/>
                <a:cs typeface="Adobe Arabic" panose="02040503050201090203" pitchFamily="18" charset="-78"/>
              </a:rPr>
              <a:t>دِ </a:t>
            </a:r>
            <a:endParaRPr lang="en-US" sz="6000" b="1">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30" name="TextBox 29">
            <a:extLst>
              <a:ext uri="{FF2B5EF4-FFF2-40B4-BE49-F238E27FC236}">
                <a16:creationId xmlns:a16="http://schemas.microsoft.com/office/drawing/2014/main" id="{0DF55DF7-C1A0-4C92-BE6D-8E898AFEF398}"/>
              </a:ext>
            </a:extLst>
          </p:cNvPr>
          <p:cNvSpPr txBox="1"/>
          <p:nvPr/>
        </p:nvSpPr>
        <p:spPr>
          <a:xfrm>
            <a:off x="9661910" y="5271201"/>
            <a:ext cx="1055708" cy="895617"/>
          </a:xfrm>
          <a:prstGeom prst="rect">
            <a:avLst/>
          </a:prstGeom>
          <a:ln w="19050">
            <a:solidFill>
              <a:schemeClr val="tx1">
                <a:lumMod val="65000"/>
                <a:lumOff val="35000"/>
              </a:schemeClr>
            </a:solidFill>
          </a:ln>
        </p:spPr>
        <p:txBody>
          <a:bodyPr vert="horz" wrap="none" lIns="91440" tIns="45720" rIns="91440" bIns="45720" rtlCol="0" anchor="ctr">
            <a:normAutofit fontScale="97500"/>
          </a:bodyPr>
          <a:lstStyle>
            <a:defPPr>
              <a:defRPr lang="en-US"/>
            </a:defPPr>
            <a:lvl1pPr marR="0" lvl="0" indent="0" algn="ctr" rtl="1" fontAlgn="auto">
              <a:lnSpc>
                <a:spcPct val="100000"/>
              </a:lnSpc>
              <a:spcBef>
                <a:spcPts val="0"/>
              </a:spcBef>
              <a:spcAft>
                <a:spcPts val="0"/>
              </a:spcAft>
              <a:buClrTx/>
              <a:buSzTx/>
              <a:buFontTx/>
              <a:buNone/>
              <a:tabLst/>
              <a:defRPr kumimoji="0" sz="3600" b="1" i="0" u="none" strike="noStrike" cap="none" spc="0" normalizeH="0" baseline="0">
                <a:ln>
                  <a:noFill/>
                </a:ln>
                <a:solidFill>
                  <a:srgbClr val="658DCD"/>
                </a:solidFill>
                <a:effectLst/>
                <a:uLnTx/>
                <a:uFillTx/>
                <a:latin typeface="Adobe Arabic" panose="02040503050201090203" pitchFamily="18" charset="-78"/>
                <a:cs typeface="Adobe Arabic" panose="02040503050201090203" pitchFamily="18" charset="-78"/>
              </a:defRPr>
            </a:lvl1pPr>
          </a:lstStyle>
          <a:p>
            <a:r>
              <a:rPr lang="ar-LB" sz="3500">
                <a:solidFill>
                  <a:schemeClr val="tx1">
                    <a:lumMod val="65000"/>
                    <a:lumOff val="35000"/>
                  </a:schemeClr>
                </a:solidFill>
              </a:rPr>
              <a:t>دُبٌّ</a:t>
            </a:r>
            <a:endParaRPr lang="en-US" sz="3500">
              <a:solidFill>
                <a:schemeClr val="tx1">
                  <a:lumMod val="65000"/>
                  <a:lumOff val="35000"/>
                </a:schemeClr>
              </a:solidFill>
            </a:endParaRPr>
          </a:p>
        </p:txBody>
      </p:sp>
      <p:sp>
        <p:nvSpPr>
          <p:cNvPr id="31" name="TextBox 30">
            <a:extLst>
              <a:ext uri="{FF2B5EF4-FFF2-40B4-BE49-F238E27FC236}">
                <a16:creationId xmlns:a16="http://schemas.microsoft.com/office/drawing/2014/main" id="{A7682D13-D8F0-42E4-AF24-19A83E3A9E90}"/>
              </a:ext>
            </a:extLst>
          </p:cNvPr>
          <p:cNvSpPr txBox="1"/>
          <p:nvPr/>
        </p:nvSpPr>
        <p:spPr>
          <a:xfrm>
            <a:off x="8471572" y="5271201"/>
            <a:ext cx="1055708" cy="895617"/>
          </a:xfrm>
          <a:prstGeom prst="rect">
            <a:avLst/>
          </a:prstGeom>
          <a:ln w="19050">
            <a:solidFill>
              <a:schemeClr val="tx1">
                <a:lumMod val="65000"/>
                <a:lumOff val="35000"/>
              </a:schemeClr>
            </a:solidFill>
          </a:ln>
        </p:spPr>
        <p:txBody>
          <a:bodyPr vert="horz" wrap="none" lIns="91440" tIns="45720" rIns="91440" bIns="45720" rtlCol="0" anchor="ctr">
            <a:normAutofit fontScale="97500"/>
          </a:bodyPr>
          <a:lstStyle>
            <a:defPPr>
              <a:defRPr lang="en-US"/>
            </a:defPPr>
            <a:lvl1pPr marR="0" lvl="0" indent="0" algn="ctr" rtl="1" fontAlgn="auto">
              <a:lnSpc>
                <a:spcPct val="100000"/>
              </a:lnSpc>
              <a:spcBef>
                <a:spcPts val="0"/>
              </a:spcBef>
              <a:spcAft>
                <a:spcPts val="0"/>
              </a:spcAft>
              <a:buClrTx/>
              <a:buSzTx/>
              <a:buFontTx/>
              <a:buNone/>
              <a:tabLst/>
              <a:defRPr kumimoji="0" sz="3600" b="1" i="0" u="none" strike="noStrike" cap="none" spc="0" normalizeH="0" baseline="0">
                <a:ln>
                  <a:noFill/>
                </a:ln>
                <a:solidFill>
                  <a:srgbClr val="658DCD"/>
                </a:solidFill>
                <a:effectLst/>
                <a:uLnTx/>
                <a:uFillTx/>
                <a:latin typeface="Adobe Arabic" panose="02040503050201090203" pitchFamily="18" charset="-78"/>
                <a:cs typeface="Adobe Arabic" panose="02040503050201090203" pitchFamily="18" charset="-78"/>
              </a:defRPr>
            </a:lvl1pPr>
          </a:lstStyle>
          <a:p>
            <a:r>
              <a:rPr lang="ar-LB" sz="3500">
                <a:solidFill>
                  <a:schemeClr val="tx1">
                    <a:lumMod val="65000"/>
                    <a:lumOff val="35000"/>
                  </a:schemeClr>
                </a:solidFill>
              </a:rPr>
              <a:t>دِرْعٌ</a:t>
            </a:r>
            <a:endParaRPr lang="en-US" sz="3500">
              <a:solidFill>
                <a:schemeClr val="tx1">
                  <a:lumMod val="65000"/>
                  <a:lumOff val="35000"/>
                </a:schemeClr>
              </a:solidFill>
            </a:endParaRPr>
          </a:p>
        </p:txBody>
      </p:sp>
      <p:sp>
        <p:nvSpPr>
          <p:cNvPr id="32" name="TextBox 31">
            <a:extLst>
              <a:ext uri="{FF2B5EF4-FFF2-40B4-BE49-F238E27FC236}">
                <a16:creationId xmlns:a16="http://schemas.microsoft.com/office/drawing/2014/main" id="{41B4C008-10DB-4044-9404-426143D9DAEC}"/>
              </a:ext>
            </a:extLst>
          </p:cNvPr>
          <p:cNvSpPr txBox="1"/>
          <p:nvPr/>
        </p:nvSpPr>
        <p:spPr>
          <a:xfrm>
            <a:off x="4763127" y="5271200"/>
            <a:ext cx="1060704" cy="895617"/>
          </a:xfrm>
          <a:prstGeom prst="rect">
            <a:avLst/>
          </a:prstGeom>
          <a:ln w="19050">
            <a:solidFill>
              <a:schemeClr val="tx1">
                <a:lumMod val="65000"/>
                <a:lumOff val="35000"/>
              </a:schemeClr>
            </a:solidFill>
          </a:ln>
        </p:spPr>
        <p:txBody>
          <a:bodyPr vert="horz" wrap="none" lIns="91440" tIns="45720" rIns="91440" bIns="45720" rtlCol="0" anchor="ctr">
            <a:normAutofit fontScale="97500"/>
          </a:bodyPr>
          <a:lstStyle>
            <a:defPPr>
              <a:defRPr lang="en-US"/>
            </a:defPPr>
            <a:lvl1pPr marR="0" lvl="0" indent="0" algn="ctr" rtl="1" fontAlgn="auto">
              <a:lnSpc>
                <a:spcPct val="100000"/>
              </a:lnSpc>
              <a:spcBef>
                <a:spcPts val="0"/>
              </a:spcBef>
              <a:spcAft>
                <a:spcPts val="0"/>
              </a:spcAft>
              <a:buClrTx/>
              <a:buSzTx/>
              <a:buFontTx/>
              <a:buNone/>
              <a:tabLst/>
              <a:defRPr kumimoji="0" sz="3600" b="1" i="0" u="none" strike="noStrike" cap="none" spc="0" normalizeH="0" baseline="0">
                <a:ln>
                  <a:noFill/>
                </a:ln>
                <a:solidFill>
                  <a:srgbClr val="658DCD"/>
                </a:solidFill>
                <a:effectLst/>
                <a:uLnTx/>
                <a:uFillTx/>
                <a:latin typeface="Adobe Arabic" panose="02040503050201090203" pitchFamily="18" charset="-78"/>
                <a:cs typeface="Adobe Arabic" panose="02040503050201090203" pitchFamily="18" charset="-78"/>
              </a:defRPr>
            </a:lvl1pPr>
          </a:lstStyle>
          <a:p>
            <a:r>
              <a:rPr lang="ar-LB" sz="3500">
                <a:solidFill>
                  <a:schemeClr val="tx1">
                    <a:lumMod val="65000"/>
                    <a:lumOff val="35000"/>
                  </a:schemeClr>
                </a:solidFill>
              </a:rPr>
              <a:t>وَرْدَةٌ</a:t>
            </a:r>
            <a:endParaRPr lang="en-US" sz="3500">
              <a:solidFill>
                <a:schemeClr val="tx1">
                  <a:lumMod val="65000"/>
                  <a:lumOff val="35000"/>
                </a:schemeClr>
              </a:solidFill>
            </a:endParaRPr>
          </a:p>
        </p:txBody>
      </p:sp>
      <p:sp>
        <p:nvSpPr>
          <p:cNvPr id="33" name="TextBox 32">
            <a:extLst>
              <a:ext uri="{FF2B5EF4-FFF2-40B4-BE49-F238E27FC236}">
                <a16:creationId xmlns:a16="http://schemas.microsoft.com/office/drawing/2014/main" id="{AB74B675-5F89-4A17-8E2C-748240FC0097}"/>
              </a:ext>
            </a:extLst>
          </p:cNvPr>
          <p:cNvSpPr txBox="1"/>
          <p:nvPr/>
        </p:nvSpPr>
        <p:spPr>
          <a:xfrm>
            <a:off x="4828370" y="4269817"/>
            <a:ext cx="1038732" cy="1015663"/>
          </a:xfrm>
          <a:prstGeom prst="rect">
            <a:avLst/>
          </a:prstGeom>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LB" sz="6000" b="1" dirty="0">
                <a:solidFill>
                  <a:schemeClr val="tx1">
                    <a:lumMod val="65000"/>
                    <a:lumOff val="35000"/>
                  </a:schemeClr>
                </a:solidFill>
                <a:latin typeface="Adobe Arabic" panose="02040503050201090203" pitchFamily="18" charset="-78"/>
                <a:cs typeface="Adobe Arabic" panose="02040503050201090203" pitchFamily="18" charset="-78"/>
              </a:rPr>
              <a:t>د</a:t>
            </a:r>
            <a:endParaRPr kumimoji="0" lang="en-US" sz="6000" b="0" i="0" u="none" strike="noStrike" kern="1200" cap="none" spc="0" normalizeH="0" baseline="0" noProof="0" dirty="0">
              <a:ln>
                <a:noFill/>
              </a:ln>
              <a:solidFill>
                <a:schemeClr val="tx1">
                  <a:lumMod val="65000"/>
                  <a:lumOff val="35000"/>
                </a:schemeClr>
              </a:solidFill>
              <a:effectLst/>
              <a:uLnTx/>
              <a:uFillTx/>
              <a:latin typeface="Adobe Arabic" pitchFamily="18" charset="-78"/>
              <a:cs typeface="Adobe Arabic" pitchFamily="18" charset="-78"/>
            </a:endParaRPr>
          </a:p>
        </p:txBody>
      </p:sp>
      <p:sp>
        <p:nvSpPr>
          <p:cNvPr id="34" name="TextBox 33">
            <a:extLst>
              <a:ext uri="{FF2B5EF4-FFF2-40B4-BE49-F238E27FC236}">
                <a16:creationId xmlns:a16="http://schemas.microsoft.com/office/drawing/2014/main" id="{05C419C8-3C38-41A3-B44E-E8C5DE118DC0}"/>
              </a:ext>
            </a:extLst>
          </p:cNvPr>
          <p:cNvSpPr txBox="1"/>
          <p:nvPr/>
        </p:nvSpPr>
        <p:spPr>
          <a:xfrm>
            <a:off x="593941" y="4269817"/>
            <a:ext cx="1202653" cy="1015663"/>
          </a:xfrm>
          <a:prstGeom prst="rect">
            <a:avLst/>
          </a:prstGeom>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LB" sz="6000" b="1" dirty="0">
                <a:solidFill>
                  <a:schemeClr val="tx1">
                    <a:lumMod val="65000"/>
                    <a:lumOff val="35000"/>
                  </a:schemeClr>
                </a:solidFill>
                <a:latin typeface="Adobe Arabic" panose="02040503050201090203" pitchFamily="18" charset="-78"/>
                <a:cs typeface="Adobe Arabic" panose="02040503050201090203" pitchFamily="18" charset="-78"/>
              </a:rPr>
              <a:t>د</a:t>
            </a:r>
            <a:r>
              <a:rPr kumimoji="0" lang="ar-LB" sz="6000" b="0" i="0" u="none" strike="noStrike" kern="1200" cap="none" spc="0" normalizeH="0" baseline="0" noProof="0" dirty="0">
                <a:ln>
                  <a:noFill/>
                </a:ln>
                <a:solidFill>
                  <a:schemeClr val="tx1">
                    <a:lumMod val="65000"/>
                    <a:lumOff val="35000"/>
                  </a:schemeClr>
                </a:solidFill>
                <a:effectLst/>
                <a:uLnTx/>
                <a:uFillTx/>
                <a:latin typeface="Adobe Arabic" pitchFamily="18" charset="-78"/>
                <a:ea typeface="+mn-ea"/>
                <a:cs typeface="Adobe Arabic" pitchFamily="18" charset="-78"/>
              </a:rPr>
              <a:t> </a:t>
            </a:r>
            <a:endParaRPr kumimoji="0" lang="en-US" sz="6000" b="0" i="0" u="none" strike="noStrike" kern="1200" cap="none" spc="0" normalizeH="0" baseline="0" noProof="0" dirty="0">
              <a:ln>
                <a:noFill/>
              </a:ln>
              <a:solidFill>
                <a:schemeClr val="tx1">
                  <a:lumMod val="65000"/>
                  <a:lumOff val="35000"/>
                </a:schemeClr>
              </a:solidFill>
              <a:effectLst/>
              <a:uLnTx/>
              <a:uFillTx/>
              <a:latin typeface="Adobe Arabic" pitchFamily="18" charset="-78"/>
              <a:ea typeface="+mn-ea"/>
              <a:cs typeface="Adobe Arabic" pitchFamily="18" charset="-78"/>
            </a:endParaRPr>
          </a:p>
        </p:txBody>
      </p:sp>
      <p:sp>
        <p:nvSpPr>
          <p:cNvPr id="35" name="TextBox 34">
            <a:extLst>
              <a:ext uri="{FF2B5EF4-FFF2-40B4-BE49-F238E27FC236}">
                <a16:creationId xmlns:a16="http://schemas.microsoft.com/office/drawing/2014/main" id="{B9298032-0798-429A-A380-C4F43EFCE701}"/>
              </a:ext>
            </a:extLst>
          </p:cNvPr>
          <p:cNvSpPr txBox="1"/>
          <p:nvPr/>
        </p:nvSpPr>
        <p:spPr>
          <a:xfrm>
            <a:off x="627775" y="5271200"/>
            <a:ext cx="1060704" cy="895618"/>
          </a:xfrm>
          <a:prstGeom prst="rect">
            <a:avLst/>
          </a:prstGeom>
          <a:solidFill>
            <a:schemeClr val="bg1"/>
          </a:solidFill>
          <a:ln w="19050">
            <a:solidFill>
              <a:schemeClr val="tx1">
                <a:lumMod val="65000"/>
                <a:lumOff val="35000"/>
              </a:schemeClr>
            </a:solidFill>
          </a:ln>
        </p:spPr>
        <p:txBody>
          <a:bodyPr vert="horz" wrap="none" lIns="91440" tIns="45720" rIns="91440" bIns="45720" rtlCol="0" anchor="ctr">
            <a:normAutofit fontScale="975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LB" sz="3600" b="1" dirty="0">
                <a:solidFill>
                  <a:schemeClr val="tx1">
                    <a:lumMod val="65000"/>
                    <a:lumOff val="35000"/>
                  </a:schemeClr>
                </a:solidFill>
                <a:latin typeface="Adobe Arabic" panose="02040503050201090203" pitchFamily="18" charset="-78"/>
                <a:cs typeface="Adobe Arabic" panose="02040503050201090203" pitchFamily="18" charset="-78"/>
              </a:rPr>
              <a:t>قِرْدٌ</a:t>
            </a:r>
            <a:endParaRPr lang="en-US" sz="3600" b="1" dirty="0">
              <a:solidFill>
                <a:schemeClr val="tx1">
                  <a:lumMod val="65000"/>
                  <a:lumOff val="35000"/>
                </a:schemeClr>
              </a:solidFill>
              <a:latin typeface="Adobe Arabic" panose="02040503050201090203" pitchFamily="18" charset="-78"/>
              <a:cs typeface="Adobe Arabic" panose="02040503050201090203" pitchFamily="18" charset="-78"/>
            </a:endParaRPr>
          </a:p>
        </p:txBody>
      </p:sp>
    </p:spTree>
    <p:extLst>
      <p:ext uri="{BB962C8B-B14F-4D97-AF65-F5344CB8AC3E}">
        <p14:creationId xmlns:p14="http://schemas.microsoft.com/office/powerpoint/2010/main" val="64172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randombar(horizontal)">
                                      <p:cBhvr>
                                        <p:cTn id="12" dur="500"/>
                                        <p:tgtEl>
                                          <p:spTgt spid="14"/>
                                        </p:tgtEl>
                                      </p:cBhvr>
                                    </p:animEffect>
                                  </p:childTnLst>
                                </p:cTn>
                              </p:par>
                            </p:childTnLst>
                          </p:cTn>
                        </p:par>
                        <p:par>
                          <p:cTn id="13" fill="hold">
                            <p:stCondLst>
                              <p:cond delay="500"/>
                            </p:stCondLst>
                            <p:childTnLst>
                              <p:par>
                                <p:cTn id="14" presetID="1" presetClass="entr" presetSubtype="0" fill="hold" grpId="0" nodeType="afterEffect">
                                  <p:stCondLst>
                                    <p:cond delay="0"/>
                                  </p:stCondLst>
                                  <p:childTnLst>
                                    <p:set>
                                      <p:cBhvr>
                                        <p:cTn id="15" dur="1" fill="hold">
                                          <p:stCondLst>
                                            <p:cond delay="499"/>
                                          </p:stCondLst>
                                        </p:cTn>
                                        <p:tgtEl>
                                          <p:spTgt spid="6"/>
                                        </p:tgtEl>
                                        <p:attrNameLst>
                                          <p:attrName>style.visibility</p:attrName>
                                        </p:attrNameLst>
                                      </p:cBhvr>
                                      <p:to>
                                        <p:strVal val="visible"/>
                                      </p:to>
                                    </p:set>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499"/>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randombar(horizontal)">
                                      <p:cBhvr>
                                        <p:cTn id="23" dur="500"/>
                                        <p:tgtEl>
                                          <p:spTgt spid="16"/>
                                        </p:tgtEl>
                                      </p:cBhvr>
                                    </p:animEffect>
                                  </p:childTnLst>
                                </p:cTn>
                              </p:par>
                            </p:childTnLst>
                          </p:cTn>
                        </p:par>
                        <p:par>
                          <p:cTn id="24" fill="hold">
                            <p:stCondLst>
                              <p:cond delay="500"/>
                            </p:stCondLst>
                            <p:childTnLst>
                              <p:par>
                                <p:cTn id="25" presetID="1" presetClass="entr" presetSubtype="0" fill="hold" grpId="0" nodeType="afterEffect">
                                  <p:stCondLst>
                                    <p:cond delay="0"/>
                                  </p:stCondLst>
                                  <p:childTnLst>
                                    <p:set>
                                      <p:cBhvr>
                                        <p:cTn id="26" dur="1" fill="hold">
                                          <p:stCondLst>
                                            <p:cond delay="499"/>
                                          </p:stCondLst>
                                        </p:cTn>
                                        <p:tgtEl>
                                          <p:spTgt spid="26"/>
                                        </p:tgtEl>
                                        <p:attrNameLst>
                                          <p:attrName>style.visibility</p:attrName>
                                        </p:attrNameLst>
                                      </p:cBhvr>
                                      <p:to>
                                        <p:strVal val="visible"/>
                                      </p:to>
                                    </p:set>
                                  </p:childTnLst>
                                </p:cTn>
                              </p:par>
                            </p:childTnLst>
                          </p:cTn>
                        </p:par>
                        <p:par>
                          <p:cTn id="27" fill="hold">
                            <p:stCondLst>
                              <p:cond delay="1000"/>
                            </p:stCondLst>
                            <p:childTnLst>
                              <p:par>
                                <p:cTn id="28" presetID="1" presetClass="entr" presetSubtype="0" fill="hold" grpId="0" nodeType="afterEffect">
                                  <p:stCondLst>
                                    <p:cond delay="0"/>
                                  </p:stCondLst>
                                  <p:childTnLst>
                                    <p:set>
                                      <p:cBhvr>
                                        <p:cTn id="29" dur="1" fill="hold">
                                          <p:stCondLst>
                                            <p:cond delay="499"/>
                                          </p:stCondLst>
                                        </p:cTn>
                                        <p:tgtEl>
                                          <p:spTgt spid="3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randombar(horizontal)">
                                      <p:cBhvr>
                                        <p:cTn id="34" dur="500"/>
                                        <p:tgtEl>
                                          <p:spTgt spid="10"/>
                                        </p:tgtEl>
                                      </p:cBhvr>
                                    </p:animEffect>
                                  </p:childTnLst>
                                </p:cTn>
                              </p:par>
                            </p:childTnLst>
                          </p:cTn>
                        </p:par>
                        <p:par>
                          <p:cTn id="35" fill="hold">
                            <p:stCondLst>
                              <p:cond delay="500"/>
                            </p:stCondLst>
                            <p:childTnLst>
                              <p:par>
                                <p:cTn id="36" presetID="1" presetClass="entr" presetSubtype="0" fill="hold" grpId="0" nodeType="afterEffect">
                                  <p:stCondLst>
                                    <p:cond delay="0"/>
                                  </p:stCondLst>
                                  <p:childTnLst>
                                    <p:set>
                                      <p:cBhvr>
                                        <p:cTn id="37" dur="1" fill="hold">
                                          <p:stCondLst>
                                            <p:cond delay="499"/>
                                          </p:stCondLst>
                                        </p:cTn>
                                        <p:tgtEl>
                                          <p:spTgt spid="29"/>
                                        </p:tgtEl>
                                        <p:attrNameLst>
                                          <p:attrName>style.visibility</p:attrName>
                                        </p:attrNameLst>
                                      </p:cBhvr>
                                      <p:to>
                                        <p:strVal val="visible"/>
                                      </p:to>
                                    </p:set>
                                  </p:childTnLst>
                                </p:cTn>
                              </p:par>
                            </p:childTnLst>
                          </p:cTn>
                        </p:par>
                        <p:par>
                          <p:cTn id="38" fill="hold">
                            <p:stCondLst>
                              <p:cond delay="1000"/>
                            </p:stCondLst>
                            <p:childTnLst>
                              <p:par>
                                <p:cTn id="39" presetID="1" presetClass="entr" presetSubtype="0" fill="hold" grpId="0" nodeType="afterEffect">
                                  <p:stCondLst>
                                    <p:cond delay="0"/>
                                  </p:stCondLst>
                                  <p:childTnLst>
                                    <p:set>
                                      <p:cBhvr>
                                        <p:cTn id="40" dur="1" fill="hold">
                                          <p:stCondLst>
                                            <p:cond delay="499"/>
                                          </p:stCondLst>
                                        </p:cTn>
                                        <p:tgtEl>
                                          <p:spTgt spid="3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wipe(right)">
                                      <p:cBhvr>
                                        <p:cTn id="45" dur="500"/>
                                        <p:tgtEl>
                                          <p:spTgt spid="8"/>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randombar(horizontal)">
                                      <p:cBhvr>
                                        <p:cTn id="50" dur="500"/>
                                        <p:tgtEl>
                                          <p:spTgt spid="25"/>
                                        </p:tgtEl>
                                      </p:cBhvr>
                                    </p:animEffect>
                                  </p:childTnLst>
                                </p:cTn>
                              </p:par>
                            </p:childTnLst>
                          </p:cTn>
                        </p:par>
                        <p:par>
                          <p:cTn id="51" fill="hold">
                            <p:stCondLst>
                              <p:cond delay="500"/>
                            </p:stCondLst>
                            <p:childTnLst>
                              <p:par>
                                <p:cTn id="52" presetID="1" presetClass="entr" presetSubtype="0" fill="hold" grpId="0" nodeType="afterEffect">
                                  <p:stCondLst>
                                    <p:cond delay="0"/>
                                  </p:stCondLst>
                                  <p:childTnLst>
                                    <p:set>
                                      <p:cBhvr>
                                        <p:cTn id="53" dur="1" fill="hold">
                                          <p:stCondLst>
                                            <p:cond delay="499"/>
                                          </p:stCondLst>
                                        </p:cTn>
                                        <p:tgtEl>
                                          <p:spTgt spid="22"/>
                                        </p:tgtEl>
                                        <p:attrNameLst>
                                          <p:attrName>style.visibility</p:attrName>
                                        </p:attrNameLst>
                                      </p:cBhvr>
                                      <p:to>
                                        <p:strVal val="visible"/>
                                      </p:to>
                                    </p:set>
                                  </p:childTnLst>
                                </p:cTn>
                              </p:par>
                            </p:childTnLst>
                          </p:cTn>
                        </p:par>
                        <p:par>
                          <p:cTn id="54" fill="hold">
                            <p:stCondLst>
                              <p:cond delay="1000"/>
                            </p:stCondLst>
                            <p:childTnLst>
                              <p:par>
                                <p:cTn id="55" presetID="1" presetClass="entr" presetSubtype="0" fill="hold" grpId="0" nodeType="afterEffect">
                                  <p:stCondLst>
                                    <p:cond delay="0"/>
                                  </p:stCondLst>
                                  <p:childTnLst>
                                    <p:set>
                                      <p:cBhvr>
                                        <p:cTn id="56" dur="1" fill="hold">
                                          <p:stCondLst>
                                            <p:cond delay="499"/>
                                          </p:stCondLst>
                                        </p:cTn>
                                        <p:tgtEl>
                                          <p:spTgt spid="1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nodeType="click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randombar(horizontal)">
                                      <p:cBhvr>
                                        <p:cTn id="61" dur="500"/>
                                        <p:tgtEl>
                                          <p:spTgt spid="19"/>
                                        </p:tgtEl>
                                      </p:cBhvr>
                                    </p:animEffect>
                                  </p:childTnLst>
                                </p:cTn>
                              </p:par>
                            </p:childTnLst>
                          </p:cTn>
                        </p:par>
                        <p:par>
                          <p:cTn id="62" fill="hold">
                            <p:stCondLst>
                              <p:cond delay="500"/>
                            </p:stCondLst>
                            <p:childTnLst>
                              <p:par>
                                <p:cTn id="63" presetID="1" presetClass="entr" presetSubtype="0" fill="hold" grpId="0" nodeType="afterEffect">
                                  <p:stCondLst>
                                    <p:cond delay="0"/>
                                  </p:stCondLst>
                                  <p:childTnLst>
                                    <p:set>
                                      <p:cBhvr>
                                        <p:cTn id="64" dur="1" fill="hold">
                                          <p:stCondLst>
                                            <p:cond delay="499"/>
                                          </p:stCondLst>
                                        </p:cTn>
                                        <p:tgtEl>
                                          <p:spTgt spid="33"/>
                                        </p:tgtEl>
                                        <p:attrNameLst>
                                          <p:attrName>style.visibility</p:attrName>
                                        </p:attrNameLst>
                                      </p:cBhvr>
                                      <p:to>
                                        <p:strVal val="visible"/>
                                      </p:to>
                                    </p:set>
                                  </p:childTnLst>
                                </p:cTn>
                              </p:par>
                            </p:childTnLst>
                          </p:cTn>
                        </p:par>
                        <p:par>
                          <p:cTn id="65" fill="hold">
                            <p:stCondLst>
                              <p:cond delay="1000"/>
                            </p:stCondLst>
                            <p:childTnLst>
                              <p:par>
                                <p:cTn id="66" presetID="1" presetClass="entr" presetSubtype="0" fill="hold" grpId="0" nodeType="afterEffect">
                                  <p:stCondLst>
                                    <p:cond delay="0"/>
                                  </p:stCondLst>
                                  <p:childTnLst>
                                    <p:set>
                                      <p:cBhvr>
                                        <p:cTn id="67" dur="1" fill="hold">
                                          <p:stCondLst>
                                            <p:cond delay="499"/>
                                          </p:stCondLst>
                                        </p:cTn>
                                        <p:tgtEl>
                                          <p:spTgt spid="32"/>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22" presetClass="entr" presetSubtype="2" fill="hold" grpId="0" nodeType="clickEffect">
                                  <p:stCondLst>
                                    <p:cond delay="0"/>
                                  </p:stCondLst>
                                  <p:childTnLst>
                                    <p:set>
                                      <p:cBhvr>
                                        <p:cTn id="71" dur="1" fill="hold">
                                          <p:stCondLst>
                                            <p:cond delay="0"/>
                                          </p:stCondLst>
                                        </p:cTn>
                                        <p:tgtEl>
                                          <p:spTgt spid="9"/>
                                        </p:tgtEl>
                                        <p:attrNameLst>
                                          <p:attrName>style.visibility</p:attrName>
                                        </p:attrNameLst>
                                      </p:cBhvr>
                                      <p:to>
                                        <p:strVal val="visible"/>
                                      </p:to>
                                    </p:set>
                                    <p:animEffect transition="in" filter="wipe(right)">
                                      <p:cBhvr>
                                        <p:cTn id="72" dur="500"/>
                                        <p:tgtEl>
                                          <p:spTgt spid="9"/>
                                        </p:tgtEl>
                                      </p:cBhvr>
                                    </p:animEffect>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randombar(horizontal)">
                                      <p:cBhvr>
                                        <p:cTn id="77" dur="500"/>
                                        <p:tgtEl>
                                          <p:spTgt spid="27"/>
                                        </p:tgtEl>
                                      </p:cBhvr>
                                    </p:animEffect>
                                  </p:childTnLst>
                                </p:cTn>
                              </p:par>
                            </p:childTnLst>
                          </p:cTn>
                        </p:par>
                        <p:par>
                          <p:cTn id="78" fill="hold">
                            <p:stCondLst>
                              <p:cond delay="500"/>
                            </p:stCondLst>
                            <p:childTnLst>
                              <p:par>
                                <p:cTn id="79" presetID="1" presetClass="entr" presetSubtype="0" fill="hold" grpId="0" nodeType="afterEffect">
                                  <p:stCondLst>
                                    <p:cond delay="0"/>
                                  </p:stCondLst>
                                  <p:childTnLst>
                                    <p:set>
                                      <p:cBhvr>
                                        <p:cTn id="80" dur="1" fill="hold">
                                          <p:stCondLst>
                                            <p:cond delay="499"/>
                                          </p:stCondLst>
                                        </p:cTn>
                                        <p:tgtEl>
                                          <p:spTgt spid="5"/>
                                        </p:tgtEl>
                                        <p:attrNameLst>
                                          <p:attrName>style.visibility</p:attrName>
                                        </p:attrNameLst>
                                      </p:cBhvr>
                                      <p:to>
                                        <p:strVal val="visible"/>
                                      </p:to>
                                    </p:set>
                                  </p:childTnLst>
                                </p:cTn>
                              </p:par>
                            </p:childTnLst>
                          </p:cTn>
                        </p:par>
                        <p:par>
                          <p:cTn id="81" fill="hold">
                            <p:stCondLst>
                              <p:cond delay="1000"/>
                            </p:stCondLst>
                            <p:childTnLst>
                              <p:par>
                                <p:cTn id="82" presetID="1" presetClass="entr" presetSubtype="0" fill="hold" grpId="0" nodeType="afterEffect">
                                  <p:stCondLst>
                                    <p:cond delay="0"/>
                                  </p:stCondLst>
                                  <p:childTnLst>
                                    <p:set>
                                      <p:cBhvr>
                                        <p:cTn id="83" dur="1" fill="hold">
                                          <p:stCondLst>
                                            <p:cond delay="499"/>
                                          </p:stCondLst>
                                        </p:cTn>
                                        <p:tgtEl>
                                          <p:spTgt spid="17"/>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14" presetClass="entr" presetSubtype="10" fill="hold" nodeType="clickEffect">
                                  <p:stCondLst>
                                    <p:cond delay="0"/>
                                  </p:stCondLst>
                                  <p:childTnLst>
                                    <p:set>
                                      <p:cBhvr>
                                        <p:cTn id="87" dur="1" fill="hold">
                                          <p:stCondLst>
                                            <p:cond delay="0"/>
                                          </p:stCondLst>
                                        </p:cTn>
                                        <p:tgtEl>
                                          <p:spTgt spid="28"/>
                                        </p:tgtEl>
                                        <p:attrNameLst>
                                          <p:attrName>style.visibility</p:attrName>
                                        </p:attrNameLst>
                                      </p:cBhvr>
                                      <p:to>
                                        <p:strVal val="visible"/>
                                      </p:to>
                                    </p:set>
                                    <p:animEffect transition="in" filter="randombar(horizontal)">
                                      <p:cBhvr>
                                        <p:cTn id="88" dur="500"/>
                                        <p:tgtEl>
                                          <p:spTgt spid="28"/>
                                        </p:tgtEl>
                                      </p:cBhvr>
                                    </p:animEffect>
                                  </p:childTnLst>
                                </p:cTn>
                              </p:par>
                            </p:childTnLst>
                          </p:cTn>
                        </p:par>
                        <p:par>
                          <p:cTn id="89" fill="hold">
                            <p:stCondLst>
                              <p:cond delay="500"/>
                            </p:stCondLst>
                            <p:childTnLst>
                              <p:par>
                                <p:cTn id="90" presetID="1" presetClass="entr" presetSubtype="0" fill="hold" grpId="0" nodeType="afterEffect">
                                  <p:stCondLst>
                                    <p:cond delay="0"/>
                                  </p:stCondLst>
                                  <p:childTnLst>
                                    <p:set>
                                      <p:cBhvr>
                                        <p:cTn id="91" dur="1" fill="hold">
                                          <p:stCondLst>
                                            <p:cond delay="499"/>
                                          </p:stCondLst>
                                        </p:cTn>
                                        <p:tgtEl>
                                          <p:spTgt spid="34"/>
                                        </p:tgtEl>
                                        <p:attrNameLst>
                                          <p:attrName>style.visibility</p:attrName>
                                        </p:attrNameLst>
                                      </p:cBhvr>
                                      <p:to>
                                        <p:strVal val="visible"/>
                                      </p:to>
                                    </p:set>
                                  </p:childTnLst>
                                </p:cTn>
                              </p:par>
                            </p:childTnLst>
                          </p:cTn>
                        </p:par>
                        <p:par>
                          <p:cTn id="92" fill="hold">
                            <p:stCondLst>
                              <p:cond delay="1000"/>
                            </p:stCondLst>
                            <p:childTnLst>
                              <p:par>
                                <p:cTn id="93" presetID="1" presetClass="entr" presetSubtype="0" fill="hold" grpId="0" nodeType="afterEffect">
                                  <p:stCondLst>
                                    <p:cond delay="0"/>
                                  </p:stCondLst>
                                  <p:childTnLst>
                                    <p:set>
                                      <p:cBhvr>
                                        <p:cTn id="94" dur="1" fill="hold">
                                          <p:stCondLst>
                                            <p:cond delay="499"/>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8" grpId="0" animBg="1"/>
      <p:bldP spid="9" grpId="0" animBg="1"/>
      <p:bldP spid="11" grpId="0" animBg="1"/>
      <p:bldP spid="13" grpId="0" animBg="1"/>
      <p:bldP spid="17" grpId="0" animBg="1"/>
      <p:bldP spid="22" grpId="0"/>
      <p:bldP spid="26" grpId="0"/>
      <p:bldP spid="29" grpId="0"/>
      <p:bldP spid="30" grpId="0" animBg="1"/>
      <p:bldP spid="31" grpId="0" animBg="1"/>
      <p:bldP spid="32" grpId="0" animBg="1"/>
      <p:bldP spid="33" grpId="0"/>
      <p:bldP spid="34" grpId="0"/>
      <p:bldP spid="3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Table 19">
            <a:extLst>
              <a:ext uri="{FF2B5EF4-FFF2-40B4-BE49-F238E27FC236}">
                <a16:creationId xmlns:a16="http://schemas.microsoft.com/office/drawing/2014/main" id="{D4A7C610-6FDC-4068-B3C3-E3CF61B93FA6}"/>
              </a:ext>
            </a:extLst>
          </p:cNvPr>
          <p:cNvGraphicFramePr>
            <a:graphicFrameLocks noGrp="1"/>
          </p:cNvGraphicFramePr>
          <p:nvPr>
            <p:extLst>
              <p:ext uri="{D42A27DB-BD31-4B8C-83A1-F6EECF244321}">
                <p14:modId xmlns:p14="http://schemas.microsoft.com/office/powerpoint/2010/main" val="1331570005"/>
              </p:ext>
            </p:extLst>
          </p:nvPr>
        </p:nvGraphicFramePr>
        <p:xfrm>
          <a:off x="940484" y="5004034"/>
          <a:ext cx="1809519" cy="701040"/>
        </p:xfrm>
        <a:graphic>
          <a:graphicData uri="http://schemas.openxmlformats.org/drawingml/2006/table">
            <a:tbl>
              <a:tblPr firstRow="1" bandRow="1">
                <a:tableStyleId>{5C22544A-7EE6-4342-B048-85BDC9FD1C3A}</a:tableStyleId>
              </a:tblPr>
              <a:tblGrid>
                <a:gridCol w="616323">
                  <a:extLst>
                    <a:ext uri="{9D8B030D-6E8A-4147-A177-3AD203B41FA5}">
                      <a16:colId xmlns:a16="http://schemas.microsoft.com/office/drawing/2014/main" val="1280275841"/>
                    </a:ext>
                  </a:extLst>
                </a:gridCol>
                <a:gridCol w="546286">
                  <a:extLst>
                    <a:ext uri="{9D8B030D-6E8A-4147-A177-3AD203B41FA5}">
                      <a16:colId xmlns:a16="http://schemas.microsoft.com/office/drawing/2014/main" val="2140041827"/>
                    </a:ext>
                  </a:extLst>
                </a:gridCol>
                <a:gridCol w="646910">
                  <a:extLst>
                    <a:ext uri="{9D8B030D-6E8A-4147-A177-3AD203B41FA5}">
                      <a16:colId xmlns:a16="http://schemas.microsoft.com/office/drawing/2014/main" val="96351848"/>
                    </a:ext>
                  </a:extLst>
                </a:gridCol>
              </a:tblGrid>
              <a:tr h="619833">
                <a:tc>
                  <a:txBody>
                    <a:bodyPr/>
                    <a:lstStyle/>
                    <a:p>
                      <a:pPr algn="ctr" rtl="1"/>
                      <a:endParaRPr lang="ar-LB" sz="4000">
                        <a:solidFill>
                          <a:schemeClr val="tx1">
                            <a:lumMod val="65000"/>
                            <a:lumOff val="35000"/>
                          </a:schemeClr>
                        </a:solidFill>
                        <a:latin typeface="Adobe Arabic"/>
                        <a:cs typeface="Adobe Arabic"/>
                      </a:endParaRPr>
                    </a:p>
                  </a:txBody>
                  <a:tcPr anchor="ctr">
                    <a:solidFill>
                      <a:schemeClr val="bg1">
                        <a:lumMod val="85000"/>
                      </a:schemeClr>
                    </a:solidFill>
                  </a:tcPr>
                </a:tc>
                <a:tc>
                  <a:txBody>
                    <a:bodyPr/>
                    <a:lstStyle/>
                    <a:p>
                      <a:pPr algn="r" rtl="1"/>
                      <a:r>
                        <a:rPr lang="en-US" sz="4000" dirty="0">
                          <a:solidFill>
                            <a:schemeClr val="tx1">
                              <a:lumMod val="65000"/>
                              <a:lumOff val="35000"/>
                            </a:schemeClr>
                          </a:solidFill>
                          <a:latin typeface="Adobe Arabic"/>
                          <a:cs typeface="Adobe Arabic"/>
                        </a:rPr>
                        <a:t>ـ</a:t>
                      </a:r>
                      <a:r>
                        <a:rPr lang="en-US" sz="4000" dirty="0" err="1">
                          <a:solidFill>
                            <a:schemeClr val="tx1">
                              <a:lumMod val="65000"/>
                              <a:lumOff val="35000"/>
                            </a:schemeClr>
                          </a:solidFill>
                          <a:latin typeface="Adobe Arabic"/>
                          <a:cs typeface="Adobe Arabic"/>
                        </a:rPr>
                        <a:t>دَ</a:t>
                      </a:r>
                      <a:endParaRPr lang="en-US" sz="4000" dirty="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tc>
                  <a:txBody>
                    <a:bodyPr/>
                    <a:lstStyle/>
                    <a:p>
                      <a:pPr lvl="0" algn="r">
                        <a:buNone/>
                      </a:pPr>
                      <a:endParaRPr lang="en-US" sz="4000" dirty="0">
                        <a:solidFill>
                          <a:schemeClr val="tx1">
                            <a:lumMod val="65000"/>
                            <a:lumOff val="35000"/>
                          </a:schemeClr>
                        </a:solidFill>
                        <a:latin typeface="Adobe Arabic"/>
                        <a:cs typeface="Adobe Arabic"/>
                      </a:endParaRPr>
                    </a:p>
                  </a:txBody>
                  <a:tcPr>
                    <a:solidFill>
                      <a:schemeClr val="bg1">
                        <a:lumMod val="85000"/>
                      </a:schemeClr>
                    </a:solidFill>
                  </a:tcPr>
                </a:tc>
                <a:extLst>
                  <a:ext uri="{0D108BD9-81ED-4DB2-BD59-A6C34878D82A}">
                    <a16:rowId xmlns:a16="http://schemas.microsoft.com/office/drawing/2014/main" val="3746068159"/>
                  </a:ext>
                </a:extLst>
              </a:tr>
            </a:tbl>
          </a:graphicData>
        </a:graphic>
      </p:graphicFrame>
      <p:sp>
        <p:nvSpPr>
          <p:cNvPr id="24" name="TextBox 23">
            <a:extLst>
              <a:ext uri="{FF2B5EF4-FFF2-40B4-BE49-F238E27FC236}">
                <a16:creationId xmlns:a16="http://schemas.microsoft.com/office/drawing/2014/main" id="{131261DB-AE1B-4CCD-8448-D4A2D7B893AE}"/>
              </a:ext>
            </a:extLst>
          </p:cNvPr>
          <p:cNvSpPr txBox="1"/>
          <p:nvPr/>
        </p:nvSpPr>
        <p:spPr>
          <a:xfrm>
            <a:off x="8930274" y="3885096"/>
            <a:ext cx="2348523" cy="707886"/>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LB" sz="4000" dirty="0">
                <a:solidFill>
                  <a:prstClr val="black">
                    <a:lumMod val="65000"/>
                    <a:lumOff val="35000"/>
                  </a:prstClr>
                </a:solidFill>
                <a:latin typeface="Adobe Arabic" panose="02040503050201020203" pitchFamily="18" charset="-78"/>
                <a:cs typeface="Adobe Arabic" panose="02040503050201020203" pitchFamily="18" charset="-78"/>
              </a:rPr>
              <a:t>قر</a:t>
            </a:r>
            <a:r>
              <a:rPr kumimoji="0" lang="ar-LB" sz="4000" b="0" i="0" u="none" strike="noStrike" kern="1200" cap="none" spc="0" normalizeH="0" baseline="0" noProof="0" dirty="0">
                <a:ln>
                  <a:noFill/>
                </a:ln>
                <a:solidFill>
                  <a:srgbClr val="C00000"/>
                </a:solidFill>
                <a:effectLst/>
                <a:uLnTx/>
                <a:uFillTx/>
                <a:latin typeface="Adobe Arabic" panose="02040503050201020203" pitchFamily="18" charset="-78"/>
                <a:ea typeface="+mn-ea"/>
                <a:cs typeface="Adobe Arabic" panose="02040503050201020203" pitchFamily="18" charset="-78"/>
              </a:rPr>
              <a:t>دُ</a:t>
            </a:r>
            <a:r>
              <a:rPr kumimoji="0" lang="ar-LB" sz="3600" b="0" i="0" u="none" strike="noStrike" kern="1200" cap="none" spc="0" normalizeH="0" baseline="0" noProof="0" dirty="0">
                <a:ln>
                  <a:noFill/>
                </a:ln>
                <a:solidFill>
                  <a:srgbClr val="C00000"/>
                </a:solidFill>
                <a:effectLst/>
                <a:uLnTx/>
                <a:uFillTx/>
                <a:latin typeface="Adobe Arabic" panose="02040503050201020203" pitchFamily="18" charset="-78"/>
                <a:ea typeface="+mn-ea"/>
                <a:cs typeface="Adobe Arabic" panose="02040503050201020203" pitchFamily="18" charset="-78"/>
              </a:rPr>
              <a:t> </a:t>
            </a:r>
            <a:r>
              <a:rPr lang="ar-LB" sz="4000" dirty="0">
                <a:solidFill>
                  <a:prstClr val="black">
                    <a:lumMod val="65000"/>
                    <a:lumOff val="35000"/>
                  </a:prstClr>
                </a:solidFill>
                <a:latin typeface="Adobe Arabic" panose="02040503050201020203" pitchFamily="18" charset="-78"/>
                <a:cs typeface="Adobe Arabic" panose="02040503050201020203" pitchFamily="18" charset="-78"/>
              </a:rPr>
              <a:t>الْغابَةِ</a:t>
            </a:r>
            <a:endParaRPr lang="en-US" sz="4000" dirty="0">
              <a:solidFill>
                <a:prstClr val="black">
                  <a:lumMod val="65000"/>
                  <a:lumOff val="35000"/>
                </a:prstClr>
              </a:solidFill>
              <a:latin typeface="Adobe Arabic" panose="02040503050201020203" pitchFamily="18" charset="-78"/>
              <a:cs typeface="Adobe Arabic" panose="02040503050201020203" pitchFamily="18" charset="-78"/>
            </a:endParaRPr>
          </a:p>
        </p:txBody>
      </p:sp>
      <p:sp>
        <p:nvSpPr>
          <p:cNvPr id="25" name="TextBox 24">
            <a:extLst>
              <a:ext uri="{FF2B5EF4-FFF2-40B4-BE49-F238E27FC236}">
                <a16:creationId xmlns:a16="http://schemas.microsoft.com/office/drawing/2014/main" id="{A03051DB-FD64-40C4-AE57-8C61131402D0}"/>
              </a:ext>
            </a:extLst>
          </p:cNvPr>
          <p:cNvSpPr txBox="1"/>
          <p:nvPr/>
        </p:nvSpPr>
        <p:spPr>
          <a:xfrm>
            <a:off x="4988263" y="3920439"/>
            <a:ext cx="2294313" cy="707886"/>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4000" b="0" i="0" u="none" strike="noStrike" kern="1200" cap="none" spc="0" normalizeH="0" baseline="0" noProof="0" dirty="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أَسَ</a:t>
            </a:r>
            <a:r>
              <a:rPr kumimoji="0" lang="ar-LB" sz="4000" b="0" i="0" u="none" strike="noStrike" kern="1200" cap="none" spc="0" normalizeH="0" baseline="0" noProof="0" dirty="0">
                <a:ln>
                  <a:noFill/>
                </a:ln>
                <a:solidFill>
                  <a:srgbClr val="C00000"/>
                </a:solidFill>
                <a:effectLst/>
                <a:uLnTx/>
                <a:uFillTx/>
                <a:latin typeface="Adobe Arabic" panose="02040503050201020203" pitchFamily="18" charset="-78"/>
                <a:ea typeface="+mn-ea"/>
                <a:cs typeface="Adobe Arabic" panose="02040503050201020203" pitchFamily="18" charset="-78"/>
              </a:rPr>
              <a:t>دُ</a:t>
            </a:r>
            <a:r>
              <a:rPr kumimoji="0" lang="ar-LB" sz="4000" b="0" i="0" u="none" strike="noStrike" kern="1200" cap="none" spc="0" normalizeH="0" baseline="0" noProof="0" dirty="0">
                <a:ln>
                  <a:noFill/>
                </a:ln>
                <a:solidFill>
                  <a:prstClr val="black"/>
                </a:solidFill>
                <a:effectLst/>
                <a:uLnTx/>
                <a:uFillTx/>
                <a:latin typeface="Adobe Arabic" panose="02040503050201020203" pitchFamily="18" charset="-78"/>
                <a:ea typeface="+mn-ea"/>
                <a:cs typeface="Adobe Arabic" panose="02040503050201020203" pitchFamily="18" charset="-78"/>
              </a:rPr>
              <a:t> </a:t>
            </a:r>
            <a:r>
              <a:rPr lang="ar-LB" sz="4000" dirty="0">
                <a:solidFill>
                  <a:prstClr val="black">
                    <a:lumMod val="65000"/>
                    <a:lumOff val="35000"/>
                  </a:prstClr>
                </a:solidFill>
                <a:latin typeface="Adobe Arabic" panose="02040503050201020203" pitchFamily="18" charset="-78"/>
                <a:cs typeface="Adobe Arabic" panose="02040503050201020203" pitchFamily="18" charset="-78"/>
              </a:rPr>
              <a:t>الْغابَةِ</a:t>
            </a:r>
            <a:endParaRPr lang="en-US" sz="4000" dirty="0">
              <a:solidFill>
                <a:prstClr val="black">
                  <a:lumMod val="65000"/>
                  <a:lumOff val="35000"/>
                </a:prstClr>
              </a:solidFill>
              <a:latin typeface="Adobe Arabic" panose="02040503050201020203" pitchFamily="18" charset="-78"/>
              <a:cs typeface="Adobe Arabic" panose="02040503050201020203" pitchFamily="18" charset="-78"/>
            </a:endParaRPr>
          </a:p>
        </p:txBody>
      </p:sp>
      <p:graphicFrame>
        <p:nvGraphicFramePr>
          <p:cNvPr id="14" name="Table 13">
            <a:extLst>
              <a:ext uri="{FF2B5EF4-FFF2-40B4-BE49-F238E27FC236}">
                <a16:creationId xmlns:a16="http://schemas.microsoft.com/office/drawing/2014/main" id="{E9E31B54-DC21-48E5-A17F-49113F5DAC7C}"/>
              </a:ext>
            </a:extLst>
          </p:cNvPr>
          <p:cNvGraphicFramePr>
            <a:graphicFrameLocks noGrp="1"/>
          </p:cNvGraphicFramePr>
          <p:nvPr>
            <p:extLst>
              <p:ext uri="{D42A27DB-BD31-4B8C-83A1-F6EECF244321}">
                <p14:modId xmlns:p14="http://schemas.microsoft.com/office/powerpoint/2010/main" val="1717031996"/>
              </p:ext>
            </p:extLst>
          </p:nvPr>
        </p:nvGraphicFramePr>
        <p:xfrm>
          <a:off x="9159413" y="5002510"/>
          <a:ext cx="1818542" cy="704089"/>
        </p:xfrm>
        <a:graphic>
          <a:graphicData uri="http://schemas.openxmlformats.org/drawingml/2006/table">
            <a:tbl>
              <a:tblPr firstRow="1" bandRow="1">
                <a:tableStyleId>{5C22544A-7EE6-4342-B048-85BDC9FD1C3A}</a:tableStyleId>
              </a:tblPr>
              <a:tblGrid>
                <a:gridCol w="951691">
                  <a:extLst>
                    <a:ext uri="{9D8B030D-6E8A-4147-A177-3AD203B41FA5}">
                      <a16:colId xmlns:a16="http://schemas.microsoft.com/office/drawing/2014/main" val="1280275841"/>
                    </a:ext>
                  </a:extLst>
                </a:gridCol>
                <a:gridCol w="866851">
                  <a:extLst>
                    <a:ext uri="{9D8B030D-6E8A-4147-A177-3AD203B41FA5}">
                      <a16:colId xmlns:a16="http://schemas.microsoft.com/office/drawing/2014/main" val="2140041827"/>
                    </a:ext>
                  </a:extLst>
                </a:gridCol>
              </a:tblGrid>
              <a:tr h="704089">
                <a:tc>
                  <a:txBody>
                    <a:bodyPr/>
                    <a:lstStyle/>
                    <a:p>
                      <a:pPr algn="ctr"/>
                      <a:r>
                        <a:rPr lang="ar-LB" sz="4000">
                          <a:solidFill>
                            <a:schemeClr val="tx1">
                              <a:lumMod val="65000"/>
                              <a:lumOff val="35000"/>
                            </a:schemeClr>
                          </a:solidFill>
                          <a:latin typeface="Adobe Arabic" pitchFamily="18" charset="-78"/>
                          <a:cs typeface="Adobe Arabic" pitchFamily="18" charset="-78"/>
                        </a:rPr>
                        <a:t>دُ</a:t>
                      </a:r>
                      <a:endParaRPr lang="en-US" sz="400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tc>
                  <a:txBody>
                    <a:bodyPr/>
                    <a:lstStyle/>
                    <a:p>
                      <a:endParaRPr lang="en-US" sz="4000" dirty="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extLst>
                  <a:ext uri="{0D108BD9-81ED-4DB2-BD59-A6C34878D82A}">
                    <a16:rowId xmlns:a16="http://schemas.microsoft.com/office/drawing/2014/main" val="3746068159"/>
                  </a:ext>
                </a:extLst>
              </a:tr>
            </a:tbl>
          </a:graphicData>
        </a:graphic>
      </p:graphicFrame>
      <p:graphicFrame>
        <p:nvGraphicFramePr>
          <p:cNvPr id="28" name="Table 27">
            <a:extLst>
              <a:ext uri="{FF2B5EF4-FFF2-40B4-BE49-F238E27FC236}">
                <a16:creationId xmlns:a16="http://schemas.microsoft.com/office/drawing/2014/main" id="{993836F9-703D-475F-BFFA-EA23EEF43291}"/>
              </a:ext>
            </a:extLst>
          </p:cNvPr>
          <p:cNvGraphicFramePr>
            <a:graphicFrameLocks noGrp="1"/>
          </p:cNvGraphicFramePr>
          <p:nvPr>
            <p:extLst>
              <p:ext uri="{D42A27DB-BD31-4B8C-83A1-F6EECF244321}">
                <p14:modId xmlns:p14="http://schemas.microsoft.com/office/powerpoint/2010/main" val="2316773822"/>
              </p:ext>
            </p:extLst>
          </p:nvPr>
        </p:nvGraphicFramePr>
        <p:xfrm>
          <a:off x="4948203" y="5004034"/>
          <a:ext cx="2289252" cy="701040"/>
        </p:xfrm>
        <a:graphic>
          <a:graphicData uri="http://schemas.openxmlformats.org/drawingml/2006/table">
            <a:tbl>
              <a:tblPr firstRow="1" bandRow="1">
                <a:tableStyleId>{5C22544A-7EE6-4342-B048-85BDC9FD1C3A}</a:tableStyleId>
              </a:tblPr>
              <a:tblGrid>
                <a:gridCol w="763084">
                  <a:extLst>
                    <a:ext uri="{9D8B030D-6E8A-4147-A177-3AD203B41FA5}">
                      <a16:colId xmlns:a16="http://schemas.microsoft.com/office/drawing/2014/main" val="1280275841"/>
                    </a:ext>
                  </a:extLst>
                </a:gridCol>
                <a:gridCol w="763084">
                  <a:extLst>
                    <a:ext uri="{9D8B030D-6E8A-4147-A177-3AD203B41FA5}">
                      <a16:colId xmlns:a16="http://schemas.microsoft.com/office/drawing/2014/main" val="2140041827"/>
                    </a:ext>
                  </a:extLst>
                </a:gridCol>
                <a:gridCol w="763084">
                  <a:extLst>
                    <a:ext uri="{9D8B030D-6E8A-4147-A177-3AD203B41FA5}">
                      <a16:colId xmlns:a16="http://schemas.microsoft.com/office/drawing/2014/main" val="2652342035"/>
                    </a:ext>
                  </a:extLst>
                </a:gridCol>
              </a:tblGrid>
              <a:tr h="537914">
                <a:tc>
                  <a:txBody>
                    <a:bodyPr/>
                    <a:lstStyle/>
                    <a:p>
                      <a:pPr algn="ctr"/>
                      <a:r>
                        <a:rPr lang="ar-LB" sz="4000" dirty="0">
                          <a:solidFill>
                            <a:schemeClr val="tx1">
                              <a:lumMod val="65000"/>
                              <a:lumOff val="35000"/>
                            </a:schemeClr>
                          </a:solidFill>
                          <a:latin typeface="Adobe Arabic" pitchFamily="18" charset="-78"/>
                          <a:cs typeface="Adobe Arabic" pitchFamily="18" charset="-78"/>
                        </a:rPr>
                        <a:t> دُ</a:t>
                      </a:r>
                      <a:endParaRPr lang="en-US" sz="4000" dirty="0">
                        <a:solidFill>
                          <a:schemeClr val="tx1">
                            <a:lumMod val="65000"/>
                            <a:lumOff val="35000"/>
                          </a:schemeClr>
                        </a:solidFill>
                        <a:latin typeface="Adobe Arabic" pitchFamily="18" charset="-78"/>
                        <a:cs typeface="Adobe Arabic" pitchFamily="18" charset="-78"/>
                      </a:endParaRPr>
                    </a:p>
                  </a:txBody>
                  <a:tcPr anchor="ctr">
                    <a:solidFill>
                      <a:schemeClr val="bg1">
                        <a:lumMod val="85000"/>
                      </a:schemeClr>
                    </a:solidFill>
                  </a:tcPr>
                </a:tc>
                <a:tc>
                  <a:txBody>
                    <a:bodyPr/>
                    <a:lstStyle/>
                    <a:p>
                      <a:endParaRPr lang="en-US" sz="400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tc>
                  <a:txBody>
                    <a:bodyPr/>
                    <a:lstStyle/>
                    <a:p>
                      <a:pPr algn="ctr"/>
                      <a:endParaRPr lang="en-US" sz="4000" b="0" dirty="0">
                        <a:solidFill>
                          <a:schemeClr val="tx1">
                            <a:lumMod val="65000"/>
                            <a:lumOff val="35000"/>
                          </a:schemeClr>
                        </a:solidFill>
                        <a:latin typeface="Adobe Arabic" pitchFamily="18" charset="-78"/>
                        <a:cs typeface="Adobe Arabic" pitchFamily="18" charset="-78"/>
                      </a:endParaRPr>
                    </a:p>
                  </a:txBody>
                  <a:tcPr anchor="ctr">
                    <a:solidFill>
                      <a:schemeClr val="bg1">
                        <a:lumMod val="85000"/>
                      </a:schemeClr>
                    </a:solidFill>
                  </a:tcPr>
                </a:tc>
                <a:extLst>
                  <a:ext uri="{0D108BD9-81ED-4DB2-BD59-A6C34878D82A}">
                    <a16:rowId xmlns:a16="http://schemas.microsoft.com/office/drawing/2014/main" val="3746068159"/>
                  </a:ext>
                </a:extLst>
              </a:tr>
            </a:tbl>
          </a:graphicData>
        </a:graphic>
      </p:graphicFrame>
      <p:sp>
        <p:nvSpPr>
          <p:cNvPr id="12" name="TextBox 11">
            <a:extLst>
              <a:ext uri="{FF2B5EF4-FFF2-40B4-BE49-F238E27FC236}">
                <a16:creationId xmlns:a16="http://schemas.microsoft.com/office/drawing/2014/main" id="{A03051DB-FD64-40C4-AE57-8C61131402D0}"/>
              </a:ext>
            </a:extLst>
          </p:cNvPr>
          <p:cNvSpPr txBox="1"/>
          <p:nvPr/>
        </p:nvSpPr>
        <p:spPr>
          <a:xfrm>
            <a:off x="702599" y="3981994"/>
            <a:ext cx="2294313" cy="707886"/>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4000" b="0" i="0" u="none" strike="noStrike" kern="1200" cap="none" spc="0" normalizeH="0" baseline="0" noProof="0" dirty="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عَ</a:t>
            </a:r>
            <a:r>
              <a:rPr kumimoji="0" lang="ar-LB" sz="4000" b="0" i="0" u="none" strike="noStrike" kern="1200" cap="none" spc="0" normalizeH="0" baseline="0" noProof="0" dirty="0">
                <a:ln>
                  <a:noFill/>
                </a:ln>
                <a:solidFill>
                  <a:srgbClr val="C00000"/>
                </a:solidFill>
                <a:effectLst/>
                <a:uLnTx/>
                <a:uFillTx/>
                <a:latin typeface="Adobe Arabic" panose="02040503050201020203" pitchFamily="18" charset="-78"/>
                <a:ea typeface="+mn-ea"/>
                <a:cs typeface="Adobe Arabic" panose="02040503050201020203" pitchFamily="18" charset="-78"/>
              </a:rPr>
              <a:t>دَ</a:t>
            </a:r>
            <a:r>
              <a:rPr kumimoji="0" lang="ar-LB" sz="4000" b="0" i="0" u="none" strike="noStrike" kern="1200" cap="none" spc="0" normalizeH="0" baseline="0" noProof="0" dirty="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سٌ</a:t>
            </a:r>
            <a:endParaRPr kumimoji="0" lang="en-US" sz="4000" b="0" i="0" u="none" strike="noStrike" kern="1200" cap="none" spc="0" normalizeH="0" baseline="0" noProof="0" dirty="0">
              <a:ln>
                <a:noFill/>
              </a:ln>
              <a:solidFill>
                <a:prstClr val="black"/>
              </a:solidFill>
              <a:effectLst/>
              <a:uLnTx/>
              <a:uFillTx/>
              <a:latin typeface="Adobe Arabic" panose="02040503050201020203" pitchFamily="18" charset="-78"/>
              <a:ea typeface="+mn-ea"/>
              <a:cs typeface="Adobe Arabic" panose="02040503050201020203" pitchFamily="18" charset="-78"/>
            </a:endParaRPr>
          </a:p>
        </p:txBody>
      </p:sp>
      <p:pic>
        <p:nvPicPr>
          <p:cNvPr id="13" name="Picture 12" descr="Icon&#10;&#10;Description automatically generated">
            <a:extLst>
              <a:ext uri="{FF2B5EF4-FFF2-40B4-BE49-F238E27FC236}">
                <a16:creationId xmlns:a16="http://schemas.microsoft.com/office/drawing/2014/main" id="{E31022D3-55F0-4703-9B4F-7A9C69842AB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988439" y="1777353"/>
            <a:ext cx="2293961" cy="2131482"/>
          </a:xfrm>
          <a:prstGeom prst="rect">
            <a:avLst/>
          </a:prstGeom>
        </p:spPr>
      </p:pic>
      <p:pic>
        <p:nvPicPr>
          <p:cNvPr id="15" name="Picture 14" descr="Icon&#10;&#10;Description automatically generated">
            <a:extLst>
              <a:ext uri="{FF2B5EF4-FFF2-40B4-BE49-F238E27FC236}">
                <a16:creationId xmlns:a16="http://schemas.microsoft.com/office/drawing/2014/main" id="{A65399BC-92DF-43D3-9EA5-3F48FEAC6C0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957555" y="1728846"/>
            <a:ext cx="2293961" cy="2129343"/>
          </a:xfrm>
          <a:prstGeom prst="rect">
            <a:avLst/>
          </a:prstGeom>
        </p:spPr>
      </p:pic>
      <p:pic>
        <p:nvPicPr>
          <p:cNvPr id="3" name="Picture 2" descr="A picture containing chart&#10;&#10;Description automatically generated">
            <a:extLst>
              <a:ext uri="{FF2B5EF4-FFF2-40B4-BE49-F238E27FC236}">
                <a16:creationId xmlns:a16="http://schemas.microsoft.com/office/drawing/2014/main" id="{CCFB8F2D-143B-4445-A95E-B696C8E2CB0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01705" y="1773586"/>
            <a:ext cx="2296100" cy="2131482"/>
          </a:xfrm>
          <a:prstGeom prst="rect">
            <a:avLst/>
          </a:prstGeom>
        </p:spPr>
      </p:pic>
      <p:sp>
        <p:nvSpPr>
          <p:cNvPr id="16" name="Rectangle 15">
            <a:extLst>
              <a:ext uri="{FF2B5EF4-FFF2-40B4-BE49-F238E27FC236}">
                <a16:creationId xmlns:a16="http://schemas.microsoft.com/office/drawing/2014/main" id="{204B7E33-D641-4B4D-9424-A0FB5B202C7D}"/>
              </a:ext>
            </a:extLst>
          </p:cNvPr>
          <p:cNvSpPr/>
          <p:nvPr/>
        </p:nvSpPr>
        <p:spPr>
          <a:xfrm>
            <a:off x="0" y="691182"/>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gn="r" rtl="1">
              <a:buClr>
                <a:srgbClr val="4472C4">
                  <a:lumMod val="75000"/>
                </a:srgbClr>
              </a:buClr>
              <a:buSzPct val="90000"/>
              <a:defRPr/>
            </a:pPr>
            <a:r>
              <a:rPr lang="ar-LB" sz="3600" b="1" cap="all" spc="100">
                <a:solidFill>
                  <a:schemeClr val="bg1"/>
                </a:solidFill>
                <a:latin typeface="Adobe Arabic"/>
                <a:cs typeface="Adobe Arabic"/>
              </a:rPr>
              <a:t>لِنَعْمَل مَعًا</a:t>
            </a:r>
            <a:endParaRPr lang="en-US" sz="3600" b="1" cap="all" spc="100">
              <a:solidFill>
                <a:schemeClr val="bg1"/>
              </a:solidFill>
              <a:latin typeface="Adobe Arabic"/>
              <a:cs typeface="Adobe Arabic"/>
            </a:endParaRPr>
          </a:p>
        </p:txBody>
      </p:sp>
    </p:spTree>
    <p:custDataLst>
      <p:tags r:id="rId1"/>
    </p:custDataLst>
    <p:extLst>
      <p:ext uri="{BB962C8B-B14F-4D97-AF65-F5344CB8AC3E}">
        <p14:creationId xmlns:p14="http://schemas.microsoft.com/office/powerpoint/2010/main" val="2567567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22" presetClass="entr" presetSubtype="2"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wipe(right)">
                                      <p:cBhvr>
                                        <p:cTn id="9" dur="500"/>
                                        <p:tgtEl>
                                          <p:spTgt spid="24"/>
                                        </p:tgtEl>
                                      </p:cBhvr>
                                    </p:animEffect>
                                  </p:childTnLst>
                                </p:cTn>
                              </p:par>
                            </p:childTnLst>
                          </p:cTn>
                        </p:par>
                        <p:par>
                          <p:cTn id="10" fill="hold">
                            <p:stCondLst>
                              <p:cond delay="500"/>
                            </p:stCondLst>
                            <p:childTnLst>
                              <p:par>
                                <p:cTn id="11" presetID="22" presetClass="entr" presetSubtype="2"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right)">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par>
                                <p:cTn id="18" presetID="22" presetClass="entr" presetSubtype="2" fill="hold" grpId="0"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right)">
                                      <p:cBhvr>
                                        <p:cTn id="20" dur="500"/>
                                        <p:tgtEl>
                                          <p:spTgt spid="25"/>
                                        </p:tgtEl>
                                      </p:cBhvr>
                                    </p:animEffect>
                                  </p:childTnLst>
                                </p:cTn>
                              </p:par>
                            </p:childTnLst>
                          </p:cTn>
                        </p:par>
                        <p:par>
                          <p:cTn id="21" fill="hold">
                            <p:stCondLst>
                              <p:cond delay="500"/>
                            </p:stCondLst>
                            <p:childTnLst>
                              <p:par>
                                <p:cTn id="22" presetID="22" presetClass="entr" presetSubtype="2" fill="hold" nodeType="after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wipe(right)">
                                      <p:cBhvr>
                                        <p:cTn id="24" dur="500"/>
                                        <p:tgtEl>
                                          <p:spTgt spid="28"/>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22" presetClass="entr" presetSubtype="2"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right)">
                                      <p:cBhvr>
                                        <p:cTn id="31" dur="500"/>
                                        <p:tgtEl>
                                          <p:spTgt spid="12"/>
                                        </p:tgtEl>
                                      </p:cBhvr>
                                    </p:animEffect>
                                  </p:childTnLst>
                                </p:cTn>
                              </p:par>
                            </p:childTnLst>
                          </p:cTn>
                        </p:par>
                        <p:par>
                          <p:cTn id="32" fill="hold">
                            <p:stCondLst>
                              <p:cond delay="500"/>
                            </p:stCondLst>
                            <p:childTnLst>
                              <p:par>
                                <p:cTn id="33" presetID="22" presetClass="entr" presetSubtype="2" fill="hold"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right)">
                                      <p:cBhvr>
                                        <p:cTn id="3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BFD9D26B-70EB-4E6F-A284-364F51163A0A}"/>
              </a:ext>
            </a:extLst>
          </p:cNvPr>
          <p:cNvSpPr txBox="1"/>
          <p:nvPr/>
        </p:nvSpPr>
        <p:spPr>
          <a:xfrm>
            <a:off x="9064752" y="3959466"/>
            <a:ext cx="2244438" cy="646331"/>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a:ln>
                  <a:noFill/>
                </a:ln>
                <a:solidFill>
                  <a:srgbClr val="C00000"/>
                </a:solidFill>
                <a:effectLst/>
                <a:uLnTx/>
                <a:uFillTx/>
                <a:latin typeface="Adobe Arabic" panose="02040503050201020203" pitchFamily="18" charset="-78"/>
                <a:ea typeface="+mn-ea"/>
                <a:cs typeface="Adobe Arabic" panose="02040503050201020203" pitchFamily="18" charset="-78"/>
              </a:rPr>
              <a:t>دُ</a:t>
            </a:r>
            <a:r>
              <a:rPr kumimoji="0" lang="ar-LB"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بٌّ</a:t>
            </a:r>
            <a:endParaRPr kumimoji="0" lang="en-US"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24" name="TextBox 23">
            <a:extLst>
              <a:ext uri="{FF2B5EF4-FFF2-40B4-BE49-F238E27FC236}">
                <a16:creationId xmlns:a16="http://schemas.microsoft.com/office/drawing/2014/main" id="{131261DB-AE1B-4CCD-8448-D4A2D7B893AE}"/>
              </a:ext>
            </a:extLst>
          </p:cNvPr>
          <p:cNvSpPr txBox="1"/>
          <p:nvPr/>
        </p:nvSpPr>
        <p:spPr>
          <a:xfrm>
            <a:off x="5229134" y="3969724"/>
            <a:ext cx="1845426" cy="646331"/>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dirty="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بَ</a:t>
            </a:r>
            <a:r>
              <a:rPr kumimoji="0" lang="ar-LB" sz="3600" b="0" i="0" u="none" strike="noStrike" kern="1200" cap="none" spc="0" normalizeH="0" baseline="0" noProof="0" dirty="0">
                <a:ln>
                  <a:noFill/>
                </a:ln>
                <a:solidFill>
                  <a:srgbClr val="C00000"/>
                </a:solidFill>
                <a:effectLst/>
                <a:uLnTx/>
                <a:uFillTx/>
                <a:latin typeface="Adobe Arabic" panose="02040503050201020203" pitchFamily="18" charset="-78"/>
                <a:ea typeface="+mn-ea"/>
                <a:cs typeface="Adobe Arabic" panose="02040503050201020203" pitchFamily="18" charset="-78"/>
              </a:rPr>
              <a:t>دْ</a:t>
            </a:r>
            <a:r>
              <a:rPr kumimoji="0" lang="ar-LB" sz="3600" b="0" i="0" u="none" strike="noStrike" kern="1200" cap="none" spc="0" normalizeH="0" baseline="0" noProof="0" dirty="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رٌ</a:t>
            </a:r>
            <a:endParaRPr kumimoji="0" lang="en-US" sz="3600" b="0" i="0" u="none" strike="noStrike" kern="1200" cap="none" spc="0" normalizeH="0" baseline="0" noProof="0" dirty="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25" name="TextBox 24">
            <a:extLst>
              <a:ext uri="{FF2B5EF4-FFF2-40B4-BE49-F238E27FC236}">
                <a16:creationId xmlns:a16="http://schemas.microsoft.com/office/drawing/2014/main" id="{A03051DB-FD64-40C4-AE57-8C61131402D0}"/>
              </a:ext>
            </a:extLst>
          </p:cNvPr>
          <p:cNvSpPr txBox="1"/>
          <p:nvPr/>
        </p:nvSpPr>
        <p:spPr>
          <a:xfrm>
            <a:off x="932748" y="3946154"/>
            <a:ext cx="1845426" cy="646331"/>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LB" sz="3600" dirty="0">
                <a:solidFill>
                  <a:prstClr val="black">
                    <a:lumMod val="65000"/>
                    <a:lumOff val="35000"/>
                  </a:prstClr>
                </a:solidFill>
                <a:latin typeface="Adobe Arabic" panose="02040503050201020203" pitchFamily="18" charset="-78"/>
                <a:cs typeface="Adobe Arabic" panose="02040503050201020203" pitchFamily="18" charset="-78"/>
              </a:rPr>
              <a:t>عو</a:t>
            </a:r>
            <a:r>
              <a:rPr lang="ar-LB" sz="3600" dirty="0">
                <a:solidFill>
                  <a:srgbClr val="C00000"/>
                </a:solidFill>
                <a:latin typeface="Adobe Arabic" panose="02040503050201020203" pitchFamily="18" charset="-78"/>
                <a:cs typeface="Adobe Arabic" panose="02040503050201020203" pitchFamily="18" charset="-78"/>
              </a:rPr>
              <a:t>دُ</a:t>
            </a:r>
            <a:r>
              <a:rPr kumimoji="0" lang="ar-LB" sz="3600" b="0" i="0" u="none" strike="noStrike" kern="1200" cap="none" spc="0" normalizeH="0" baseline="0" noProof="0" dirty="0">
                <a:ln>
                  <a:noFill/>
                </a:ln>
                <a:solidFill>
                  <a:srgbClr val="C00000"/>
                </a:solidFill>
                <a:effectLst/>
                <a:uLnTx/>
                <a:uFillTx/>
                <a:latin typeface="Adobe Arabic" panose="02040503050201020203" pitchFamily="18" charset="-78"/>
                <a:cs typeface="Adobe Arabic" panose="02040503050201020203" pitchFamily="18" charset="-78"/>
              </a:rPr>
              <a:t> </a:t>
            </a:r>
            <a:r>
              <a:rPr lang="ar-LB" sz="3600" dirty="0">
                <a:solidFill>
                  <a:prstClr val="black">
                    <a:lumMod val="65000"/>
                    <a:lumOff val="35000"/>
                  </a:prstClr>
                </a:solidFill>
                <a:latin typeface="Adobe Arabic" panose="02040503050201020203" pitchFamily="18" charset="-78"/>
                <a:cs typeface="Adobe Arabic" panose="02040503050201020203" pitchFamily="18" charset="-78"/>
              </a:rPr>
              <a:t>أَبي</a:t>
            </a:r>
            <a:r>
              <a:rPr kumimoji="0" lang="ar-LB" sz="3600" b="0" i="0" u="none" strike="noStrike" kern="1200" cap="none" spc="0" normalizeH="0" baseline="0" noProof="0" dirty="0">
                <a:ln>
                  <a:noFill/>
                </a:ln>
                <a:solidFill>
                  <a:prstClr val="black"/>
                </a:solidFill>
                <a:effectLst/>
                <a:uLnTx/>
                <a:uFillTx/>
                <a:latin typeface="Adobe Arabic" panose="02040503050201020203" pitchFamily="18" charset="-78"/>
                <a:cs typeface="Adobe Arabic" panose="02040503050201020203" pitchFamily="18" charset="-78"/>
              </a:rPr>
              <a:t> </a:t>
            </a:r>
            <a:endParaRPr kumimoji="0" lang="en-US" sz="3600" b="0" i="0" u="none" strike="noStrike" kern="1200" cap="none" spc="0" normalizeH="0" baseline="0" noProof="0" dirty="0">
              <a:ln>
                <a:noFill/>
              </a:ln>
              <a:solidFill>
                <a:prstClr val="black"/>
              </a:solidFill>
              <a:effectLst/>
              <a:uLnTx/>
              <a:uFillTx/>
              <a:latin typeface="Adobe Arabic" panose="02040503050201020203" pitchFamily="18" charset="-78"/>
              <a:cs typeface="Adobe Arabic" panose="02040503050201020203" pitchFamily="18" charset="-78"/>
            </a:endParaRPr>
          </a:p>
        </p:txBody>
      </p:sp>
      <p:graphicFrame>
        <p:nvGraphicFramePr>
          <p:cNvPr id="38" name="Table 37">
            <a:extLst>
              <a:ext uri="{FF2B5EF4-FFF2-40B4-BE49-F238E27FC236}">
                <a16:creationId xmlns:a16="http://schemas.microsoft.com/office/drawing/2014/main" id="{3D0AA63D-3B6F-406D-A8C4-AD3B5AF3E81A}"/>
              </a:ext>
            </a:extLst>
          </p:cNvPr>
          <p:cNvGraphicFramePr>
            <a:graphicFrameLocks noGrp="1"/>
          </p:cNvGraphicFramePr>
          <p:nvPr/>
        </p:nvGraphicFramePr>
        <p:xfrm>
          <a:off x="4973779" y="4983010"/>
          <a:ext cx="2244441" cy="762000"/>
        </p:xfrm>
        <a:graphic>
          <a:graphicData uri="http://schemas.openxmlformats.org/drawingml/2006/table">
            <a:tbl>
              <a:tblPr firstRow="1" bandRow="1">
                <a:tableStyleId>{5C22544A-7EE6-4342-B048-85BDC9FD1C3A}</a:tableStyleId>
              </a:tblPr>
              <a:tblGrid>
                <a:gridCol w="748147">
                  <a:extLst>
                    <a:ext uri="{9D8B030D-6E8A-4147-A177-3AD203B41FA5}">
                      <a16:colId xmlns:a16="http://schemas.microsoft.com/office/drawing/2014/main" val="1280275841"/>
                    </a:ext>
                  </a:extLst>
                </a:gridCol>
                <a:gridCol w="748147">
                  <a:extLst>
                    <a:ext uri="{9D8B030D-6E8A-4147-A177-3AD203B41FA5}">
                      <a16:colId xmlns:a16="http://schemas.microsoft.com/office/drawing/2014/main" val="2140041827"/>
                    </a:ext>
                  </a:extLst>
                </a:gridCol>
                <a:gridCol w="748147">
                  <a:extLst>
                    <a:ext uri="{9D8B030D-6E8A-4147-A177-3AD203B41FA5}">
                      <a16:colId xmlns:a16="http://schemas.microsoft.com/office/drawing/2014/main" val="2652342035"/>
                    </a:ext>
                  </a:extLst>
                </a:gridCol>
              </a:tblGrid>
              <a:tr h="762000">
                <a:tc>
                  <a:txBody>
                    <a:bodyPr/>
                    <a:lstStyle/>
                    <a:p>
                      <a:endParaRPr lang="en-US" sz="400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tc>
                  <a:txBody>
                    <a:bodyPr/>
                    <a:lstStyle/>
                    <a:p>
                      <a:r>
                        <a:rPr lang="ar-LB" sz="4000">
                          <a:solidFill>
                            <a:schemeClr val="tx1">
                              <a:lumMod val="65000"/>
                              <a:lumOff val="35000"/>
                            </a:schemeClr>
                          </a:solidFill>
                          <a:latin typeface="Adobe Arabic" pitchFamily="18" charset="-78"/>
                          <a:cs typeface="Adobe Arabic" pitchFamily="18" charset="-78"/>
                        </a:rPr>
                        <a:t>ــدْ</a:t>
                      </a:r>
                      <a:endParaRPr lang="en-US" sz="400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tc>
                  <a:txBody>
                    <a:bodyPr/>
                    <a:lstStyle/>
                    <a:p>
                      <a:pPr algn="ctr"/>
                      <a:endParaRPr lang="en-US" sz="4000">
                        <a:solidFill>
                          <a:schemeClr val="tx1">
                            <a:lumMod val="65000"/>
                            <a:lumOff val="35000"/>
                          </a:schemeClr>
                        </a:solidFill>
                        <a:latin typeface="Adobe Arabic" pitchFamily="18" charset="-78"/>
                        <a:cs typeface="Adobe Arabic" pitchFamily="18" charset="-78"/>
                      </a:endParaRPr>
                    </a:p>
                  </a:txBody>
                  <a:tcPr anchor="ctr">
                    <a:solidFill>
                      <a:schemeClr val="bg1">
                        <a:lumMod val="85000"/>
                      </a:schemeClr>
                    </a:solidFill>
                  </a:tcPr>
                </a:tc>
                <a:extLst>
                  <a:ext uri="{0D108BD9-81ED-4DB2-BD59-A6C34878D82A}">
                    <a16:rowId xmlns:a16="http://schemas.microsoft.com/office/drawing/2014/main" val="3746068159"/>
                  </a:ext>
                </a:extLst>
              </a:tr>
            </a:tbl>
          </a:graphicData>
        </a:graphic>
      </p:graphicFrame>
      <p:graphicFrame>
        <p:nvGraphicFramePr>
          <p:cNvPr id="39" name="Table 38">
            <a:extLst>
              <a:ext uri="{FF2B5EF4-FFF2-40B4-BE49-F238E27FC236}">
                <a16:creationId xmlns:a16="http://schemas.microsoft.com/office/drawing/2014/main" id="{1E5E5221-6A63-45A9-8801-621F743E560E}"/>
              </a:ext>
            </a:extLst>
          </p:cNvPr>
          <p:cNvGraphicFramePr>
            <a:graphicFrameLocks noGrp="1"/>
          </p:cNvGraphicFramePr>
          <p:nvPr/>
        </p:nvGraphicFramePr>
        <p:xfrm>
          <a:off x="915377" y="4905317"/>
          <a:ext cx="1807945" cy="762000"/>
        </p:xfrm>
        <a:graphic>
          <a:graphicData uri="http://schemas.openxmlformats.org/drawingml/2006/table">
            <a:tbl>
              <a:tblPr firstRow="1" bandRow="1">
                <a:tableStyleId>{5C22544A-7EE6-4342-B048-85BDC9FD1C3A}</a:tableStyleId>
              </a:tblPr>
              <a:tblGrid>
                <a:gridCol w="946278">
                  <a:extLst>
                    <a:ext uri="{9D8B030D-6E8A-4147-A177-3AD203B41FA5}">
                      <a16:colId xmlns:a16="http://schemas.microsoft.com/office/drawing/2014/main" val="1280275841"/>
                    </a:ext>
                  </a:extLst>
                </a:gridCol>
                <a:gridCol w="861667">
                  <a:extLst>
                    <a:ext uri="{9D8B030D-6E8A-4147-A177-3AD203B41FA5}">
                      <a16:colId xmlns:a16="http://schemas.microsoft.com/office/drawing/2014/main" val="2140041827"/>
                    </a:ext>
                  </a:extLst>
                </a:gridCol>
              </a:tblGrid>
              <a:tr h="762000">
                <a:tc>
                  <a:txBody>
                    <a:bodyPr/>
                    <a:lstStyle/>
                    <a:p>
                      <a:pPr algn="ctr"/>
                      <a:r>
                        <a:rPr lang="ar-LB" sz="4000">
                          <a:solidFill>
                            <a:schemeClr val="tx1">
                              <a:lumMod val="65000"/>
                              <a:lumOff val="35000"/>
                            </a:schemeClr>
                          </a:solidFill>
                          <a:latin typeface="Adobe Arabic" pitchFamily="18" charset="-78"/>
                          <a:cs typeface="Adobe Arabic" pitchFamily="18" charset="-78"/>
                        </a:rPr>
                        <a:t>دُ</a:t>
                      </a:r>
                      <a:endParaRPr lang="en-US" sz="4000">
                        <a:solidFill>
                          <a:schemeClr val="tx1">
                            <a:lumMod val="65000"/>
                            <a:lumOff val="35000"/>
                          </a:schemeClr>
                        </a:solidFill>
                        <a:latin typeface="Adobe Arabic" pitchFamily="18" charset="-78"/>
                        <a:cs typeface="Adobe Arabic" pitchFamily="18" charset="-78"/>
                      </a:endParaRPr>
                    </a:p>
                  </a:txBody>
                  <a:tcPr anchor="ctr">
                    <a:solidFill>
                      <a:schemeClr val="bg1">
                        <a:lumMod val="85000"/>
                      </a:schemeClr>
                    </a:solidFill>
                  </a:tcPr>
                </a:tc>
                <a:tc>
                  <a:txBody>
                    <a:bodyPr/>
                    <a:lstStyle/>
                    <a:p>
                      <a:endParaRPr lang="en-US" sz="400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extLst>
                  <a:ext uri="{0D108BD9-81ED-4DB2-BD59-A6C34878D82A}">
                    <a16:rowId xmlns:a16="http://schemas.microsoft.com/office/drawing/2014/main" val="3746068159"/>
                  </a:ext>
                </a:extLst>
              </a:tr>
            </a:tbl>
          </a:graphicData>
        </a:graphic>
      </p:graphicFrame>
      <p:pic>
        <p:nvPicPr>
          <p:cNvPr id="3" name="Picture 2" descr="Icon&#10;&#10;Description automatically generated">
            <a:extLst>
              <a:ext uri="{FF2B5EF4-FFF2-40B4-BE49-F238E27FC236}">
                <a16:creationId xmlns:a16="http://schemas.microsoft.com/office/drawing/2014/main" id="{3FA05DAE-6903-43FC-A79E-10D24A66839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09260" y="1803563"/>
            <a:ext cx="2295098" cy="2130552"/>
          </a:xfrm>
          <a:prstGeom prst="rect">
            <a:avLst/>
          </a:prstGeom>
        </p:spPr>
      </p:pic>
      <p:pic>
        <p:nvPicPr>
          <p:cNvPr id="5" name="Picture 4" descr="Icon&#10;&#10;Description automatically generated">
            <a:extLst>
              <a:ext uri="{FF2B5EF4-FFF2-40B4-BE49-F238E27FC236}">
                <a16:creationId xmlns:a16="http://schemas.microsoft.com/office/drawing/2014/main" id="{048F532A-6586-435B-B7B4-4D32FE03AAA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005367" y="1800916"/>
            <a:ext cx="2292961" cy="2130552"/>
          </a:xfrm>
          <a:prstGeom prst="rect">
            <a:avLst/>
          </a:prstGeom>
        </p:spPr>
      </p:pic>
      <p:pic>
        <p:nvPicPr>
          <p:cNvPr id="7" name="Picture 6" descr="Icon&#10;&#10;Description automatically generated">
            <a:extLst>
              <a:ext uri="{FF2B5EF4-FFF2-40B4-BE49-F238E27FC236}">
                <a16:creationId xmlns:a16="http://schemas.microsoft.com/office/drawing/2014/main" id="{82E94E43-4283-4511-8ACA-33613DD9BFC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966291" y="1815768"/>
            <a:ext cx="2292961" cy="2130552"/>
          </a:xfrm>
          <a:prstGeom prst="rect">
            <a:avLst/>
          </a:prstGeom>
        </p:spPr>
      </p:pic>
      <p:graphicFrame>
        <p:nvGraphicFramePr>
          <p:cNvPr id="14" name="Table 13">
            <a:extLst>
              <a:ext uri="{FF2B5EF4-FFF2-40B4-BE49-F238E27FC236}">
                <a16:creationId xmlns:a16="http://schemas.microsoft.com/office/drawing/2014/main" id="{F115D90B-CEBC-45B1-9EDD-E4FDBABFF054}"/>
              </a:ext>
            </a:extLst>
          </p:cNvPr>
          <p:cNvGraphicFramePr>
            <a:graphicFrameLocks noGrp="1"/>
          </p:cNvGraphicFramePr>
          <p:nvPr/>
        </p:nvGraphicFramePr>
        <p:xfrm>
          <a:off x="9282998" y="4905317"/>
          <a:ext cx="1807945" cy="762000"/>
        </p:xfrm>
        <a:graphic>
          <a:graphicData uri="http://schemas.openxmlformats.org/drawingml/2006/table">
            <a:tbl>
              <a:tblPr firstRow="1" bandRow="1">
                <a:tableStyleId>{5C22544A-7EE6-4342-B048-85BDC9FD1C3A}</a:tableStyleId>
              </a:tblPr>
              <a:tblGrid>
                <a:gridCol w="946278">
                  <a:extLst>
                    <a:ext uri="{9D8B030D-6E8A-4147-A177-3AD203B41FA5}">
                      <a16:colId xmlns:a16="http://schemas.microsoft.com/office/drawing/2014/main" val="1280275841"/>
                    </a:ext>
                  </a:extLst>
                </a:gridCol>
                <a:gridCol w="861667">
                  <a:extLst>
                    <a:ext uri="{9D8B030D-6E8A-4147-A177-3AD203B41FA5}">
                      <a16:colId xmlns:a16="http://schemas.microsoft.com/office/drawing/2014/main" val="2140041827"/>
                    </a:ext>
                  </a:extLst>
                </a:gridCol>
              </a:tblGrid>
              <a:tr h="762000">
                <a:tc>
                  <a:txBody>
                    <a:bodyPr/>
                    <a:lstStyle/>
                    <a:p>
                      <a:pPr algn="ctr"/>
                      <a:endParaRPr lang="en-US" sz="4000">
                        <a:solidFill>
                          <a:schemeClr val="tx1">
                            <a:lumMod val="65000"/>
                            <a:lumOff val="35000"/>
                          </a:schemeClr>
                        </a:solidFill>
                        <a:latin typeface="Adobe Arabic" pitchFamily="18" charset="-78"/>
                        <a:cs typeface="Adobe Arabic" pitchFamily="18" charset="-78"/>
                      </a:endParaRP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LB" sz="4000">
                          <a:solidFill>
                            <a:schemeClr val="tx1">
                              <a:lumMod val="65000"/>
                              <a:lumOff val="35000"/>
                            </a:schemeClr>
                          </a:solidFill>
                          <a:latin typeface="Adobe Arabic" pitchFamily="18" charset="-78"/>
                          <a:cs typeface="Adobe Arabic" pitchFamily="18" charset="-78"/>
                        </a:rPr>
                        <a:t>دُ</a:t>
                      </a:r>
                      <a:endParaRPr lang="en-US" sz="400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extLst>
                  <a:ext uri="{0D108BD9-81ED-4DB2-BD59-A6C34878D82A}">
                    <a16:rowId xmlns:a16="http://schemas.microsoft.com/office/drawing/2014/main" val="3746068159"/>
                  </a:ext>
                </a:extLst>
              </a:tr>
            </a:tbl>
          </a:graphicData>
        </a:graphic>
      </p:graphicFrame>
      <p:sp>
        <p:nvSpPr>
          <p:cNvPr id="15" name="Rectangle 14">
            <a:extLst>
              <a:ext uri="{FF2B5EF4-FFF2-40B4-BE49-F238E27FC236}">
                <a16:creationId xmlns:a16="http://schemas.microsoft.com/office/drawing/2014/main" id="{1E389765-3FDC-4650-8C53-D19094D9D0B2}"/>
              </a:ext>
            </a:extLst>
          </p:cNvPr>
          <p:cNvSpPr/>
          <p:nvPr/>
        </p:nvSpPr>
        <p:spPr>
          <a:xfrm>
            <a:off x="0" y="691182"/>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gn="r" rtl="1">
              <a:buClr>
                <a:srgbClr val="4472C4">
                  <a:lumMod val="75000"/>
                </a:srgbClr>
              </a:buClr>
              <a:buSzPct val="90000"/>
              <a:defRPr/>
            </a:pPr>
            <a:r>
              <a:rPr lang="ar-LB" sz="3600" b="1" cap="all" spc="100">
                <a:solidFill>
                  <a:schemeClr val="bg1"/>
                </a:solidFill>
                <a:latin typeface="Adobe Arabic"/>
                <a:cs typeface="Adobe Arabic"/>
              </a:rPr>
              <a:t>لِنَعْمَل مَعًا</a:t>
            </a:r>
            <a:endParaRPr lang="en-US" sz="3600" b="1" cap="all" spc="100">
              <a:solidFill>
                <a:schemeClr val="bg1"/>
              </a:solidFill>
              <a:latin typeface="Adobe Arabic"/>
              <a:cs typeface="Adobe Arabic"/>
            </a:endParaRPr>
          </a:p>
        </p:txBody>
      </p:sp>
    </p:spTree>
    <p:custDataLst>
      <p:tags r:id="rId1"/>
    </p:custDataLst>
    <p:extLst>
      <p:ext uri="{BB962C8B-B14F-4D97-AF65-F5344CB8AC3E}">
        <p14:creationId xmlns:p14="http://schemas.microsoft.com/office/powerpoint/2010/main" val="1318489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22" presetClass="entr" presetSubtype="2"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animEffect transition="in" filter="wipe(right)">
                                      <p:cBhvr>
                                        <p:cTn id="9" dur="500"/>
                                        <p:tgtEl>
                                          <p:spTgt spid="23"/>
                                        </p:tgtEl>
                                      </p:cBhvr>
                                    </p:animEffect>
                                  </p:childTnLst>
                                </p:cTn>
                              </p:par>
                            </p:childTnLst>
                          </p:cTn>
                        </p:par>
                        <p:par>
                          <p:cTn id="10" fill="hold">
                            <p:stCondLst>
                              <p:cond delay="500"/>
                            </p:stCondLst>
                            <p:childTnLst>
                              <p:par>
                                <p:cTn id="11" presetID="22" presetClass="entr" presetSubtype="2"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right)">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childTnLst>
                                </p:cTn>
                              </p:par>
                              <p:par>
                                <p:cTn id="18" presetID="22" presetClass="entr" presetSubtype="2" fill="hold" grpId="0" nodeType="with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right)">
                                      <p:cBhvr>
                                        <p:cTn id="20" dur="500"/>
                                        <p:tgtEl>
                                          <p:spTgt spid="24"/>
                                        </p:tgtEl>
                                      </p:cBhvr>
                                    </p:animEffect>
                                  </p:childTnLst>
                                </p:cTn>
                              </p:par>
                            </p:childTnLst>
                          </p:cTn>
                        </p:par>
                        <p:par>
                          <p:cTn id="21" fill="hold">
                            <p:stCondLst>
                              <p:cond delay="500"/>
                            </p:stCondLst>
                            <p:childTnLst>
                              <p:par>
                                <p:cTn id="22" presetID="22" presetClass="entr" presetSubtype="2" fill="hold" nodeType="after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wipe(right)">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22" presetClass="entr" presetSubtype="2"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right)">
                                      <p:cBhvr>
                                        <p:cTn id="31" dur="500"/>
                                        <p:tgtEl>
                                          <p:spTgt spid="25"/>
                                        </p:tgtEl>
                                      </p:cBhvr>
                                    </p:animEffect>
                                  </p:childTnLst>
                                </p:cTn>
                              </p:par>
                            </p:childTnLst>
                          </p:cTn>
                        </p:par>
                        <p:par>
                          <p:cTn id="32" fill="hold">
                            <p:stCondLst>
                              <p:cond delay="500"/>
                            </p:stCondLst>
                            <p:childTnLst>
                              <p:par>
                                <p:cTn id="33" presetID="22" presetClass="entr" presetSubtype="2" fill="hold" nodeType="after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wipe(right)">
                                      <p:cBhvr>
                                        <p:cTn id="3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7">
            <a:extLst>
              <a:ext uri="{FF2B5EF4-FFF2-40B4-BE49-F238E27FC236}">
                <a16:creationId xmlns:a16="http://schemas.microsoft.com/office/drawing/2014/main" id="{405329A6-F994-4167-94A6-9574D67DA7DD}"/>
              </a:ext>
            </a:extLst>
          </p:cNvPr>
          <p:cNvSpPr txBox="1"/>
          <p:nvPr/>
        </p:nvSpPr>
        <p:spPr>
          <a:xfrm>
            <a:off x="6999491" y="3885500"/>
            <a:ext cx="2271647"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...رْبَكَّةٌ</a:t>
            </a:r>
            <a:endParaRPr kumimoji="0" lang="en-US"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13" name="TextBox 8">
            <a:extLst>
              <a:ext uri="{FF2B5EF4-FFF2-40B4-BE49-F238E27FC236}">
                <a16:creationId xmlns:a16="http://schemas.microsoft.com/office/drawing/2014/main" id="{1393136F-D040-45CC-A163-3F118130C324}"/>
              </a:ext>
            </a:extLst>
          </p:cNvPr>
          <p:cNvSpPr txBox="1"/>
          <p:nvPr/>
        </p:nvSpPr>
        <p:spPr>
          <a:xfrm flipH="1">
            <a:off x="5247049" y="3885500"/>
            <a:ext cx="1301736"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قِرْ...</a:t>
            </a:r>
            <a:endParaRPr kumimoji="0" lang="en-US"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14" name="TextBox 10">
            <a:extLst>
              <a:ext uri="{FF2B5EF4-FFF2-40B4-BE49-F238E27FC236}">
                <a16:creationId xmlns:a16="http://schemas.microsoft.com/office/drawing/2014/main" id="{FF700178-3B24-4A4F-AD8A-6CF8143A5499}"/>
              </a:ext>
            </a:extLst>
          </p:cNvPr>
          <p:cNvSpPr txBox="1"/>
          <p:nvPr/>
        </p:nvSpPr>
        <p:spPr>
          <a:xfrm>
            <a:off x="2982059" y="3885500"/>
            <a:ext cx="1600861"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عـَ... سٌ </a:t>
            </a:r>
            <a:endParaRPr kumimoji="0" lang="en-US"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15" name="TextBox 18">
            <a:extLst>
              <a:ext uri="{FF2B5EF4-FFF2-40B4-BE49-F238E27FC236}">
                <a16:creationId xmlns:a16="http://schemas.microsoft.com/office/drawing/2014/main" id="{937A8208-D6B8-4DBA-9FE2-2F3A457BFA77}"/>
              </a:ext>
            </a:extLst>
          </p:cNvPr>
          <p:cNvSpPr txBox="1"/>
          <p:nvPr/>
        </p:nvSpPr>
        <p:spPr>
          <a:xfrm>
            <a:off x="9446628" y="3885500"/>
            <a:ext cx="1600860"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dirty="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...بٌّ     </a:t>
            </a:r>
            <a:endParaRPr kumimoji="0" lang="en-US" sz="3600" b="0" i="0" u="none" strike="noStrike" kern="1200" cap="none" spc="0" normalizeH="0" baseline="0" noProof="0" dirty="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16" name="TextBox 19">
            <a:extLst>
              <a:ext uri="{FF2B5EF4-FFF2-40B4-BE49-F238E27FC236}">
                <a16:creationId xmlns:a16="http://schemas.microsoft.com/office/drawing/2014/main" id="{D87E59FE-9BDA-4311-BDF8-88D78ACB2D10}"/>
              </a:ext>
            </a:extLst>
          </p:cNvPr>
          <p:cNvSpPr txBox="1"/>
          <p:nvPr/>
        </p:nvSpPr>
        <p:spPr>
          <a:xfrm>
            <a:off x="983435" y="3885500"/>
            <a:ext cx="1297348"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أَسَـ...</a:t>
            </a:r>
            <a:endParaRPr kumimoji="0" lang="en-US"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23" name="Rectangle 22">
            <a:extLst>
              <a:ext uri="{FF2B5EF4-FFF2-40B4-BE49-F238E27FC236}">
                <a16:creationId xmlns:a16="http://schemas.microsoft.com/office/drawing/2014/main" id="{045EF0F6-4232-4DCF-B3BC-3F45A7754D66}"/>
              </a:ext>
            </a:extLst>
          </p:cNvPr>
          <p:cNvSpPr/>
          <p:nvPr/>
        </p:nvSpPr>
        <p:spPr>
          <a:xfrm>
            <a:off x="0" y="691182"/>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gn="r" rtl="1">
              <a:buClr>
                <a:srgbClr val="4472C4">
                  <a:lumMod val="75000"/>
                </a:srgbClr>
              </a:buClr>
              <a:buSzPct val="90000"/>
              <a:defRPr/>
            </a:pPr>
            <a:r>
              <a:rPr lang="ar-LB" sz="3600" b="1" cap="all" spc="100">
                <a:solidFill>
                  <a:schemeClr val="bg1"/>
                </a:solidFill>
                <a:latin typeface="Adobe Arabic"/>
                <a:cs typeface="Adobe Arabic"/>
              </a:rPr>
              <a:t>اِعْمَلوا بِمُفْرَدِكُمْ</a:t>
            </a:r>
            <a:endParaRPr lang="en-US" sz="3600" b="1" cap="all" spc="100">
              <a:solidFill>
                <a:schemeClr val="bg1"/>
              </a:solidFill>
              <a:latin typeface="Adobe Arabic"/>
              <a:cs typeface="Adobe Arabic"/>
            </a:endParaRPr>
          </a:p>
        </p:txBody>
      </p:sp>
      <p:pic>
        <p:nvPicPr>
          <p:cNvPr id="24" name="Picture 2">
            <a:extLst>
              <a:ext uri="{FF2B5EF4-FFF2-40B4-BE49-F238E27FC236}">
                <a16:creationId xmlns:a16="http://schemas.microsoft.com/office/drawing/2014/main" id="{B7DA8F3C-79CF-4614-B515-D23B45591FDD}"/>
              </a:ext>
            </a:extLst>
          </p:cNvPr>
          <p:cNvPicPr>
            <a:picLocks noChangeArrowheads="1"/>
          </p:cNvPicPr>
          <p:nvPr/>
        </p:nvPicPr>
        <p:blipFill>
          <a:blip r:embed="rId4" cstate="hqprint">
            <a:extLst>
              <a:ext uri="{28A0092B-C50C-407E-A947-70E740481C1C}">
                <a14:useLocalDpi xmlns:a14="http://schemas.microsoft.com/office/drawing/2010/main" val="0"/>
              </a:ext>
            </a:extLst>
          </a:blip>
          <a:srcRect/>
          <a:stretch/>
        </p:blipFill>
        <p:spPr bwMode="auto">
          <a:xfrm>
            <a:off x="809149" y="2241489"/>
            <a:ext cx="1645920" cy="1529340"/>
          </a:xfrm>
          <a:prstGeom prst="rect">
            <a:avLst/>
          </a:prstGeom>
          <a:noFill/>
          <a:ln w="9525">
            <a:noFill/>
            <a:miter lim="800000"/>
            <a:headEnd/>
            <a:tailEnd/>
          </a:ln>
          <a:effectLst/>
        </p:spPr>
      </p:pic>
      <p:pic>
        <p:nvPicPr>
          <p:cNvPr id="26" name="Picture 2">
            <a:extLst>
              <a:ext uri="{FF2B5EF4-FFF2-40B4-BE49-F238E27FC236}">
                <a16:creationId xmlns:a16="http://schemas.microsoft.com/office/drawing/2014/main" id="{BE878FEF-364D-4E42-B8D9-F5F58AD920A3}"/>
              </a:ext>
            </a:extLst>
          </p:cNvPr>
          <p:cNvPicPr>
            <a:picLocks noChangeArrowheads="1"/>
          </p:cNvPicPr>
          <p:nvPr/>
        </p:nvPicPr>
        <p:blipFill>
          <a:blip r:embed="rId5" cstate="hqprint">
            <a:extLst>
              <a:ext uri="{28A0092B-C50C-407E-A947-70E740481C1C}">
                <a14:useLocalDpi xmlns:a14="http://schemas.microsoft.com/office/drawing/2010/main" val="0"/>
              </a:ext>
            </a:extLst>
          </a:blip>
          <a:srcRect/>
          <a:stretch/>
        </p:blipFill>
        <p:spPr bwMode="auto">
          <a:xfrm>
            <a:off x="2958962" y="2245116"/>
            <a:ext cx="1645920" cy="1527916"/>
          </a:xfrm>
          <a:prstGeom prst="rect">
            <a:avLst/>
          </a:prstGeom>
          <a:noFill/>
          <a:ln w="9525">
            <a:noFill/>
            <a:miter lim="800000"/>
            <a:headEnd/>
            <a:tailEnd/>
          </a:ln>
          <a:effectLst/>
        </p:spPr>
      </p:pic>
      <p:pic>
        <p:nvPicPr>
          <p:cNvPr id="27" name="Picture 2">
            <a:extLst>
              <a:ext uri="{FF2B5EF4-FFF2-40B4-BE49-F238E27FC236}">
                <a16:creationId xmlns:a16="http://schemas.microsoft.com/office/drawing/2014/main" id="{DA53CA6D-88A2-40D0-BD22-326BBFF4D8D1}"/>
              </a:ext>
            </a:extLst>
          </p:cNvPr>
          <p:cNvPicPr>
            <a:picLocks noChangeArrowheads="1"/>
          </p:cNvPicPr>
          <p:nvPr/>
        </p:nvPicPr>
        <p:blipFill>
          <a:blip r:embed="rId6" cstate="hqprint">
            <a:extLst>
              <a:ext uri="{28A0092B-C50C-407E-A947-70E740481C1C}">
                <a14:useLocalDpi xmlns:a14="http://schemas.microsoft.com/office/drawing/2010/main" val="0"/>
              </a:ext>
            </a:extLst>
          </a:blip>
          <a:srcRect/>
          <a:stretch/>
        </p:blipFill>
        <p:spPr bwMode="auto">
          <a:xfrm>
            <a:off x="5141419" y="2236061"/>
            <a:ext cx="1645920" cy="1527806"/>
          </a:xfrm>
          <a:prstGeom prst="rect">
            <a:avLst/>
          </a:prstGeom>
          <a:noFill/>
          <a:ln w="9525">
            <a:noFill/>
            <a:miter lim="800000"/>
            <a:headEnd/>
            <a:tailEnd/>
          </a:ln>
          <a:effectLst/>
        </p:spPr>
      </p:pic>
      <p:pic>
        <p:nvPicPr>
          <p:cNvPr id="28" name="Picture 2">
            <a:extLst>
              <a:ext uri="{FF2B5EF4-FFF2-40B4-BE49-F238E27FC236}">
                <a16:creationId xmlns:a16="http://schemas.microsoft.com/office/drawing/2014/main" id="{285AA2E5-572E-49CE-9869-382F995F4C35}"/>
              </a:ext>
            </a:extLst>
          </p:cNvPr>
          <p:cNvPicPr>
            <a:picLocks noChangeArrowheads="1"/>
          </p:cNvPicPr>
          <p:nvPr/>
        </p:nvPicPr>
        <p:blipFill>
          <a:blip r:embed="rId7" cstate="hqprint">
            <a:extLst>
              <a:ext uri="{28A0092B-C50C-407E-A947-70E740481C1C}">
                <a14:useLocalDpi xmlns:a14="http://schemas.microsoft.com/office/drawing/2010/main" val="0"/>
              </a:ext>
            </a:extLst>
          </a:blip>
          <a:srcRect/>
          <a:stretch/>
        </p:blipFill>
        <p:spPr bwMode="auto">
          <a:xfrm>
            <a:off x="7312355" y="2244404"/>
            <a:ext cx="1645919" cy="1529340"/>
          </a:xfrm>
          <a:prstGeom prst="rect">
            <a:avLst/>
          </a:prstGeom>
          <a:noFill/>
          <a:ln w="9525">
            <a:noFill/>
            <a:miter lim="800000"/>
            <a:headEnd/>
            <a:tailEnd/>
          </a:ln>
          <a:effectLst/>
        </p:spPr>
      </p:pic>
      <p:pic>
        <p:nvPicPr>
          <p:cNvPr id="29" name="Picture 2">
            <a:extLst>
              <a:ext uri="{FF2B5EF4-FFF2-40B4-BE49-F238E27FC236}">
                <a16:creationId xmlns:a16="http://schemas.microsoft.com/office/drawing/2014/main" id="{68EF5354-3CF9-4606-A1DC-7831C5546357}"/>
              </a:ext>
            </a:extLst>
          </p:cNvPr>
          <p:cNvPicPr>
            <a:picLocks noChangeArrowheads="1"/>
          </p:cNvPicPr>
          <p:nvPr/>
        </p:nvPicPr>
        <p:blipFill>
          <a:blip r:embed="rId8" cstate="hqprint">
            <a:extLst>
              <a:ext uri="{28A0092B-C50C-407E-A947-70E740481C1C}">
                <a14:useLocalDpi xmlns:a14="http://schemas.microsoft.com/office/drawing/2010/main" val="0"/>
              </a:ext>
            </a:extLst>
          </a:blip>
          <a:srcRect/>
          <a:stretch/>
        </p:blipFill>
        <p:spPr bwMode="auto">
          <a:xfrm>
            <a:off x="9424099" y="2235294"/>
            <a:ext cx="1645919" cy="1529340"/>
          </a:xfrm>
          <a:prstGeom prst="rect">
            <a:avLst/>
          </a:prstGeom>
          <a:noFill/>
          <a:ln w="9525">
            <a:noFill/>
            <a:miter lim="800000"/>
            <a:headEnd/>
            <a:tailEnd/>
          </a:ln>
          <a:effectLst/>
        </p:spPr>
      </p:pic>
      <p:pic>
        <p:nvPicPr>
          <p:cNvPr id="19" name="Picture 18">
            <a:extLst>
              <a:ext uri="{FF2B5EF4-FFF2-40B4-BE49-F238E27FC236}">
                <a16:creationId xmlns:a16="http://schemas.microsoft.com/office/drawing/2014/main" id="{AAB93E85-999C-46C0-AB6A-25F5F91C1C6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60350" flipH="1">
            <a:off x="52704" y="6005733"/>
            <a:ext cx="753307" cy="753307"/>
          </a:xfrm>
          <a:prstGeom prst="rect">
            <a:avLst/>
          </a:prstGeom>
        </p:spPr>
      </p:pic>
      <p:sp>
        <p:nvSpPr>
          <p:cNvPr id="2" name="Rectangle: Rounded Corners 1">
            <a:extLst>
              <a:ext uri="{FF2B5EF4-FFF2-40B4-BE49-F238E27FC236}">
                <a16:creationId xmlns:a16="http://schemas.microsoft.com/office/drawing/2014/main" id="{DC559EB0-C444-43CE-8145-A7BD484705B6}"/>
              </a:ext>
            </a:extLst>
          </p:cNvPr>
          <p:cNvSpPr/>
          <p:nvPr/>
        </p:nvSpPr>
        <p:spPr>
          <a:xfrm>
            <a:off x="9502582" y="4734419"/>
            <a:ext cx="1488952" cy="1432399"/>
          </a:xfrm>
          <a:prstGeom prst="roundRect">
            <a:avLst/>
          </a:prstGeom>
          <a:noFill/>
          <a:ln>
            <a:solidFill>
              <a:srgbClr val="2F5597"/>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3" name="TextBox 2">
            <a:extLst>
              <a:ext uri="{FF2B5EF4-FFF2-40B4-BE49-F238E27FC236}">
                <a16:creationId xmlns:a16="http://schemas.microsoft.com/office/drawing/2014/main" id="{DD997C57-86C4-45B5-B35B-5F29F41535CC}"/>
              </a:ext>
            </a:extLst>
          </p:cNvPr>
          <p:cNvSpPr txBox="1"/>
          <p:nvPr/>
        </p:nvSpPr>
        <p:spPr>
          <a:xfrm>
            <a:off x="10225036" y="5061371"/>
            <a:ext cx="873252" cy="769441"/>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4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دُ</a:t>
            </a:r>
            <a:r>
              <a:rPr kumimoji="0" lang="ar-LB" sz="18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  </a:t>
            </a:r>
            <a:endParaRPr kumimoji="0" lang="en-US" sz="18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22" name="TextBox 21">
            <a:extLst>
              <a:ext uri="{FF2B5EF4-FFF2-40B4-BE49-F238E27FC236}">
                <a16:creationId xmlns:a16="http://schemas.microsoft.com/office/drawing/2014/main" id="{DA86C572-2E40-4327-A674-FC5CE867AD89}"/>
              </a:ext>
            </a:extLst>
          </p:cNvPr>
          <p:cNvSpPr txBox="1"/>
          <p:nvPr/>
        </p:nvSpPr>
        <p:spPr>
          <a:xfrm>
            <a:off x="9474899" y="5061371"/>
            <a:ext cx="873252" cy="769441"/>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4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ـدُ</a:t>
            </a:r>
            <a:endParaRPr kumimoji="0" lang="en-US" sz="2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30" name="TextBox 29">
            <a:extLst>
              <a:ext uri="{FF2B5EF4-FFF2-40B4-BE49-F238E27FC236}">
                <a16:creationId xmlns:a16="http://schemas.microsoft.com/office/drawing/2014/main" id="{8DD758ED-53DD-471D-A214-22C203E56EF6}"/>
              </a:ext>
            </a:extLst>
          </p:cNvPr>
          <p:cNvSpPr txBox="1"/>
          <p:nvPr/>
        </p:nvSpPr>
        <p:spPr>
          <a:xfrm>
            <a:off x="10177518" y="5061371"/>
            <a:ext cx="316879" cy="769441"/>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a:t>
            </a:r>
            <a:endParaRPr kumimoji="0" lang="en-US" sz="2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34" name="Rectangle: Rounded Corners 33">
            <a:extLst>
              <a:ext uri="{FF2B5EF4-FFF2-40B4-BE49-F238E27FC236}">
                <a16:creationId xmlns:a16="http://schemas.microsoft.com/office/drawing/2014/main" id="{B3A067F2-720F-4508-B4B7-7D377E138554}"/>
              </a:ext>
            </a:extLst>
          </p:cNvPr>
          <p:cNvSpPr/>
          <p:nvPr/>
        </p:nvSpPr>
        <p:spPr>
          <a:xfrm>
            <a:off x="7390838" y="4734419"/>
            <a:ext cx="1488952" cy="1432399"/>
          </a:xfrm>
          <a:prstGeom prst="roundRect">
            <a:avLst/>
          </a:prstGeom>
          <a:noFill/>
          <a:ln>
            <a:solidFill>
              <a:srgbClr val="2F5597"/>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35" name="TextBox 34">
            <a:extLst>
              <a:ext uri="{FF2B5EF4-FFF2-40B4-BE49-F238E27FC236}">
                <a16:creationId xmlns:a16="http://schemas.microsoft.com/office/drawing/2014/main" id="{E33D41F9-2715-45FB-95D4-12AD34D2F54F}"/>
              </a:ext>
            </a:extLst>
          </p:cNvPr>
          <p:cNvSpPr txBox="1"/>
          <p:nvPr/>
        </p:nvSpPr>
        <p:spPr>
          <a:xfrm>
            <a:off x="8091827" y="5061371"/>
            <a:ext cx="873252" cy="769441"/>
          </a:xfrm>
          <a:prstGeom prst="rect">
            <a:avLst/>
          </a:prstGeom>
          <a:noFill/>
        </p:spPr>
        <p:txBody>
          <a:bodyPr wrap="square" rtlCol="0">
            <a:spAutoFit/>
          </a:bodyPr>
          <a:lstStyle/>
          <a:p>
            <a:pPr algn="ctr" rtl="1">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دِ</a:t>
            </a:r>
            <a:endParaRPr lang="en-US" sz="4400">
              <a:solidFill>
                <a:prstClr val="black">
                  <a:lumMod val="65000"/>
                  <a:lumOff val="35000"/>
                </a:prstClr>
              </a:solidFill>
              <a:latin typeface="Adobe Arabic" panose="02040503050201020203" pitchFamily="18" charset="-78"/>
              <a:cs typeface="Adobe Arabic" panose="02040503050201020203" pitchFamily="18" charset="-78"/>
            </a:endParaRPr>
          </a:p>
        </p:txBody>
      </p:sp>
      <p:sp>
        <p:nvSpPr>
          <p:cNvPr id="38" name="TextBox 37">
            <a:extLst>
              <a:ext uri="{FF2B5EF4-FFF2-40B4-BE49-F238E27FC236}">
                <a16:creationId xmlns:a16="http://schemas.microsoft.com/office/drawing/2014/main" id="{497FAD27-6183-41FA-A7DB-8D6B322D63A8}"/>
              </a:ext>
            </a:extLst>
          </p:cNvPr>
          <p:cNvSpPr txBox="1"/>
          <p:nvPr/>
        </p:nvSpPr>
        <p:spPr>
          <a:xfrm>
            <a:off x="7356114" y="5061371"/>
            <a:ext cx="873252" cy="769441"/>
          </a:xfrm>
          <a:prstGeom prst="rect">
            <a:avLst/>
          </a:prstGeom>
          <a:noFill/>
        </p:spPr>
        <p:txBody>
          <a:bodyPr wrap="square" rtlCol="0">
            <a:spAutoFit/>
          </a:bodyPr>
          <a:lstStyle/>
          <a:p>
            <a:pPr lvl="0" algn="ctr" rtl="1">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ـدِ</a:t>
            </a:r>
            <a:endParaRPr kumimoji="0" lang="en-US" sz="2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39" name="TextBox 38">
            <a:extLst>
              <a:ext uri="{FF2B5EF4-FFF2-40B4-BE49-F238E27FC236}">
                <a16:creationId xmlns:a16="http://schemas.microsoft.com/office/drawing/2014/main" id="{E9EBB5E6-BBA0-4327-B817-C7E3DE2159DE}"/>
              </a:ext>
            </a:extLst>
          </p:cNvPr>
          <p:cNvSpPr txBox="1"/>
          <p:nvPr/>
        </p:nvSpPr>
        <p:spPr>
          <a:xfrm>
            <a:off x="8062420" y="5061371"/>
            <a:ext cx="316879" cy="769441"/>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a:t>
            </a:r>
            <a:endParaRPr kumimoji="0" lang="en-US" sz="2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40" name="Rectangle: Rounded Corners 39">
            <a:extLst>
              <a:ext uri="{FF2B5EF4-FFF2-40B4-BE49-F238E27FC236}">
                <a16:creationId xmlns:a16="http://schemas.microsoft.com/office/drawing/2014/main" id="{F1D4C42A-EC9A-4A66-901E-21164188F558}"/>
              </a:ext>
            </a:extLst>
          </p:cNvPr>
          <p:cNvSpPr/>
          <p:nvPr/>
        </p:nvSpPr>
        <p:spPr>
          <a:xfrm>
            <a:off x="5264419" y="4734419"/>
            <a:ext cx="1488952" cy="1432399"/>
          </a:xfrm>
          <a:prstGeom prst="roundRect">
            <a:avLst/>
          </a:prstGeom>
          <a:noFill/>
          <a:ln>
            <a:solidFill>
              <a:srgbClr val="2F5597"/>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41" name="TextBox 40">
            <a:extLst>
              <a:ext uri="{FF2B5EF4-FFF2-40B4-BE49-F238E27FC236}">
                <a16:creationId xmlns:a16="http://schemas.microsoft.com/office/drawing/2014/main" id="{56947EE6-19F1-4381-BB46-75BB87FF3995}"/>
              </a:ext>
            </a:extLst>
          </p:cNvPr>
          <p:cNvSpPr txBox="1"/>
          <p:nvPr/>
        </p:nvSpPr>
        <p:spPr>
          <a:xfrm>
            <a:off x="5965408" y="5061371"/>
            <a:ext cx="873252" cy="769441"/>
          </a:xfrm>
          <a:prstGeom prst="rect">
            <a:avLst/>
          </a:prstGeom>
          <a:noFill/>
        </p:spPr>
        <p:txBody>
          <a:bodyPr wrap="square" rtlCol="0">
            <a:spAutoFit/>
          </a:bodyPr>
          <a:lstStyle/>
          <a:p>
            <a:pPr algn="ctr" rtl="1">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دٌ</a:t>
            </a:r>
            <a:endParaRPr lang="en-US" sz="4400">
              <a:solidFill>
                <a:prstClr val="black">
                  <a:lumMod val="65000"/>
                  <a:lumOff val="35000"/>
                </a:prstClr>
              </a:solidFill>
              <a:latin typeface="Adobe Arabic" panose="02040503050201020203" pitchFamily="18" charset="-78"/>
              <a:cs typeface="Adobe Arabic" panose="02040503050201020203" pitchFamily="18" charset="-78"/>
            </a:endParaRPr>
          </a:p>
        </p:txBody>
      </p:sp>
      <p:sp>
        <p:nvSpPr>
          <p:cNvPr id="42" name="TextBox 41">
            <a:extLst>
              <a:ext uri="{FF2B5EF4-FFF2-40B4-BE49-F238E27FC236}">
                <a16:creationId xmlns:a16="http://schemas.microsoft.com/office/drawing/2014/main" id="{B7D3925E-72BB-4070-A79E-3BE9660C44DC}"/>
              </a:ext>
            </a:extLst>
          </p:cNvPr>
          <p:cNvSpPr txBox="1"/>
          <p:nvPr/>
        </p:nvSpPr>
        <p:spPr>
          <a:xfrm>
            <a:off x="5229695" y="5061371"/>
            <a:ext cx="873252" cy="769441"/>
          </a:xfrm>
          <a:prstGeom prst="rect">
            <a:avLst/>
          </a:prstGeom>
          <a:noFill/>
        </p:spPr>
        <p:txBody>
          <a:bodyPr wrap="square" rtlCol="0">
            <a:spAutoFit/>
          </a:bodyPr>
          <a:lstStyle/>
          <a:p>
            <a:pPr lvl="0" algn="ctr" rtl="1">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ـدٌ</a:t>
            </a:r>
            <a:endParaRPr kumimoji="0" lang="en-US" sz="2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43" name="TextBox 42">
            <a:extLst>
              <a:ext uri="{FF2B5EF4-FFF2-40B4-BE49-F238E27FC236}">
                <a16:creationId xmlns:a16="http://schemas.microsoft.com/office/drawing/2014/main" id="{4C60FD83-B110-4C29-81EE-2BFDFFCE3B58}"/>
              </a:ext>
            </a:extLst>
          </p:cNvPr>
          <p:cNvSpPr txBox="1"/>
          <p:nvPr/>
        </p:nvSpPr>
        <p:spPr>
          <a:xfrm>
            <a:off x="5936001" y="5061371"/>
            <a:ext cx="316879" cy="769441"/>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a:t>
            </a:r>
            <a:endParaRPr kumimoji="0" lang="en-US" sz="2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44" name="Rectangle: Rounded Corners 43">
            <a:extLst>
              <a:ext uri="{FF2B5EF4-FFF2-40B4-BE49-F238E27FC236}">
                <a16:creationId xmlns:a16="http://schemas.microsoft.com/office/drawing/2014/main" id="{05423D2D-D571-4EDA-86A1-6EB807A1AE8F}"/>
              </a:ext>
            </a:extLst>
          </p:cNvPr>
          <p:cNvSpPr/>
          <p:nvPr/>
        </p:nvSpPr>
        <p:spPr>
          <a:xfrm>
            <a:off x="3056087" y="4734419"/>
            <a:ext cx="1488952" cy="1432399"/>
          </a:xfrm>
          <a:prstGeom prst="roundRect">
            <a:avLst/>
          </a:prstGeom>
          <a:noFill/>
          <a:ln>
            <a:solidFill>
              <a:srgbClr val="2F5597"/>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45" name="TextBox 44">
            <a:extLst>
              <a:ext uri="{FF2B5EF4-FFF2-40B4-BE49-F238E27FC236}">
                <a16:creationId xmlns:a16="http://schemas.microsoft.com/office/drawing/2014/main" id="{FAF110A4-D7AA-45D4-A5BB-42F303581DDB}"/>
              </a:ext>
            </a:extLst>
          </p:cNvPr>
          <p:cNvSpPr txBox="1"/>
          <p:nvPr/>
        </p:nvSpPr>
        <p:spPr>
          <a:xfrm>
            <a:off x="3757076" y="5061371"/>
            <a:ext cx="873252" cy="769441"/>
          </a:xfrm>
          <a:prstGeom prst="rect">
            <a:avLst/>
          </a:prstGeom>
          <a:noFill/>
        </p:spPr>
        <p:txBody>
          <a:bodyPr wrap="square" rtlCol="0">
            <a:spAutoFit/>
          </a:bodyPr>
          <a:lstStyle/>
          <a:p>
            <a:pPr algn="ctr" rtl="1">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دَ</a:t>
            </a:r>
            <a:endParaRPr lang="en-US" sz="4400">
              <a:solidFill>
                <a:prstClr val="black">
                  <a:lumMod val="65000"/>
                  <a:lumOff val="35000"/>
                </a:prstClr>
              </a:solidFill>
              <a:latin typeface="Adobe Arabic" panose="02040503050201020203" pitchFamily="18" charset="-78"/>
              <a:cs typeface="Adobe Arabic" panose="02040503050201020203" pitchFamily="18" charset="-78"/>
            </a:endParaRPr>
          </a:p>
        </p:txBody>
      </p:sp>
      <p:sp>
        <p:nvSpPr>
          <p:cNvPr id="46" name="TextBox 45">
            <a:extLst>
              <a:ext uri="{FF2B5EF4-FFF2-40B4-BE49-F238E27FC236}">
                <a16:creationId xmlns:a16="http://schemas.microsoft.com/office/drawing/2014/main" id="{A7785551-5AFF-4F54-BCC6-EACE6BAD6639}"/>
              </a:ext>
            </a:extLst>
          </p:cNvPr>
          <p:cNvSpPr txBox="1"/>
          <p:nvPr/>
        </p:nvSpPr>
        <p:spPr>
          <a:xfrm>
            <a:off x="3021363" y="5061371"/>
            <a:ext cx="873252" cy="769441"/>
          </a:xfrm>
          <a:prstGeom prst="rect">
            <a:avLst/>
          </a:prstGeom>
          <a:noFill/>
        </p:spPr>
        <p:txBody>
          <a:bodyPr wrap="square" rtlCol="0">
            <a:spAutoFit/>
          </a:bodyPr>
          <a:lstStyle/>
          <a:p>
            <a:pPr lvl="0" algn="ctr" rtl="1">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ـدَ</a:t>
            </a:r>
            <a:endParaRPr kumimoji="0" lang="en-US" sz="2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47" name="TextBox 46">
            <a:extLst>
              <a:ext uri="{FF2B5EF4-FFF2-40B4-BE49-F238E27FC236}">
                <a16:creationId xmlns:a16="http://schemas.microsoft.com/office/drawing/2014/main" id="{3504EC7C-F204-4EF5-9945-79BDDB50571F}"/>
              </a:ext>
            </a:extLst>
          </p:cNvPr>
          <p:cNvSpPr txBox="1"/>
          <p:nvPr/>
        </p:nvSpPr>
        <p:spPr>
          <a:xfrm>
            <a:off x="3727669" y="5061371"/>
            <a:ext cx="316879" cy="769441"/>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a:t>
            </a:r>
            <a:endParaRPr kumimoji="0" lang="en-US" sz="2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48" name="Rectangle: Rounded Corners 47">
            <a:extLst>
              <a:ext uri="{FF2B5EF4-FFF2-40B4-BE49-F238E27FC236}">
                <a16:creationId xmlns:a16="http://schemas.microsoft.com/office/drawing/2014/main" id="{989A3B16-6B02-41F8-ABA1-A77C8C9A86DC}"/>
              </a:ext>
            </a:extLst>
          </p:cNvPr>
          <p:cNvSpPr/>
          <p:nvPr/>
        </p:nvSpPr>
        <p:spPr>
          <a:xfrm>
            <a:off x="920864" y="4734419"/>
            <a:ext cx="1488952" cy="1432399"/>
          </a:xfrm>
          <a:prstGeom prst="roundRect">
            <a:avLst/>
          </a:prstGeom>
          <a:noFill/>
          <a:ln>
            <a:solidFill>
              <a:srgbClr val="2F5597"/>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49" name="TextBox 48">
            <a:extLst>
              <a:ext uri="{FF2B5EF4-FFF2-40B4-BE49-F238E27FC236}">
                <a16:creationId xmlns:a16="http://schemas.microsoft.com/office/drawing/2014/main" id="{BDA59D86-BAA2-4961-9803-ED7CAD52100A}"/>
              </a:ext>
            </a:extLst>
          </p:cNvPr>
          <p:cNvSpPr txBox="1"/>
          <p:nvPr/>
        </p:nvSpPr>
        <p:spPr>
          <a:xfrm>
            <a:off x="1621853" y="5061371"/>
            <a:ext cx="873252" cy="769441"/>
          </a:xfrm>
          <a:prstGeom prst="rect">
            <a:avLst/>
          </a:prstGeom>
          <a:noFill/>
        </p:spPr>
        <p:txBody>
          <a:bodyPr wrap="square" rtlCol="0">
            <a:spAutoFit/>
          </a:bodyPr>
          <a:lstStyle/>
          <a:p>
            <a:pPr algn="ctr" rtl="1">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دٌ</a:t>
            </a:r>
            <a:endParaRPr lang="en-US" sz="4400">
              <a:solidFill>
                <a:prstClr val="black">
                  <a:lumMod val="65000"/>
                  <a:lumOff val="35000"/>
                </a:prstClr>
              </a:solidFill>
              <a:latin typeface="Adobe Arabic" panose="02040503050201020203" pitchFamily="18" charset="-78"/>
              <a:cs typeface="Adobe Arabic" panose="02040503050201020203" pitchFamily="18" charset="-78"/>
            </a:endParaRPr>
          </a:p>
        </p:txBody>
      </p:sp>
      <p:sp>
        <p:nvSpPr>
          <p:cNvPr id="50" name="TextBox 49">
            <a:extLst>
              <a:ext uri="{FF2B5EF4-FFF2-40B4-BE49-F238E27FC236}">
                <a16:creationId xmlns:a16="http://schemas.microsoft.com/office/drawing/2014/main" id="{396CEFAA-AC63-41AA-AFC3-86C256E3DB24}"/>
              </a:ext>
            </a:extLst>
          </p:cNvPr>
          <p:cNvSpPr txBox="1"/>
          <p:nvPr/>
        </p:nvSpPr>
        <p:spPr>
          <a:xfrm>
            <a:off x="886140" y="5061371"/>
            <a:ext cx="873252" cy="769441"/>
          </a:xfrm>
          <a:prstGeom prst="rect">
            <a:avLst/>
          </a:prstGeom>
          <a:noFill/>
        </p:spPr>
        <p:txBody>
          <a:bodyPr wrap="square" rtlCol="0">
            <a:spAutoFit/>
          </a:bodyPr>
          <a:lstStyle/>
          <a:p>
            <a:pPr lvl="0" algn="ctr" rtl="1">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ـدٌ</a:t>
            </a:r>
            <a:endParaRPr kumimoji="0" lang="en-US" sz="2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51" name="TextBox 50">
            <a:extLst>
              <a:ext uri="{FF2B5EF4-FFF2-40B4-BE49-F238E27FC236}">
                <a16:creationId xmlns:a16="http://schemas.microsoft.com/office/drawing/2014/main" id="{54C69054-A413-4C16-AEBB-4F8EA75CC5E3}"/>
              </a:ext>
            </a:extLst>
          </p:cNvPr>
          <p:cNvSpPr txBox="1"/>
          <p:nvPr/>
        </p:nvSpPr>
        <p:spPr>
          <a:xfrm>
            <a:off x="1592446" y="5061371"/>
            <a:ext cx="316879" cy="769441"/>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a:t>
            </a:r>
            <a:endParaRPr kumimoji="0" lang="en-US" sz="2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Tree>
    <p:custDataLst>
      <p:tags r:id="rId1"/>
    </p:custDataLst>
    <p:extLst>
      <p:ext uri="{BB962C8B-B14F-4D97-AF65-F5344CB8AC3E}">
        <p14:creationId xmlns:p14="http://schemas.microsoft.com/office/powerpoint/2010/main" val="5500527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0703 -0.0125 L -0.0207 -0.18032 " pathEditMode="relative" rAng="0" ptsTypes="AA">
                                      <p:cBhvr>
                                        <p:cTn id="6" dur="1000" fill="hold"/>
                                        <p:tgtEl>
                                          <p:spTgt spid="3"/>
                                        </p:tgtEl>
                                        <p:attrNameLst>
                                          <p:attrName>ppt_x</p:attrName>
                                          <p:attrName>ppt_y</p:attrName>
                                        </p:attrNameLst>
                                      </p:cBhvr>
                                      <p:rCtr x="-690" y="-8403"/>
                                    </p:animMotion>
                                  </p:childTnLst>
                                </p:cTn>
                              </p:par>
                              <p:par>
                                <p:cTn id="7" presetID="3" presetClass="emph" presetSubtype="2" fill="hold" grpId="1" nodeType="withEffect">
                                  <p:stCondLst>
                                    <p:cond delay="0"/>
                                  </p:stCondLst>
                                  <p:childTnLst>
                                    <p:animClr clrSpc="rgb" dir="cw">
                                      <p:cBhvr override="childStyle">
                                        <p:cTn id="8" dur="1000" fill="hold"/>
                                        <p:tgtEl>
                                          <p:spTgt spid="3"/>
                                        </p:tgtEl>
                                        <p:attrNameLst>
                                          <p:attrName>style.color</p:attrName>
                                        </p:attrNameLst>
                                      </p:cBhvr>
                                      <p:to>
                                        <a:srgbClr val="74C274"/>
                                      </p:to>
                                    </p:animClr>
                                  </p:childTnLst>
                                </p:cTn>
                              </p:par>
                            </p:childTnLst>
                          </p:cTn>
                        </p:par>
                      </p:childTnLst>
                    </p:cTn>
                  </p:par>
                </p:childTnLst>
              </p:cTn>
              <p:nextCondLst>
                <p:cond evt="onClick" delay="0">
                  <p:tgtEl>
                    <p:spTgt spid="3"/>
                  </p:tgtEl>
                </p:cond>
              </p:nextCondLst>
            </p:seq>
            <p:seq concurrent="1" nextAc="seek">
              <p:cTn id="9" restart="whenNotActive" fill="hold" evtFilter="cancelBubble" nodeType="interactiveSeq">
                <p:stCondLst>
                  <p:cond evt="onClick" delay="0">
                    <p:tgtEl>
                      <p:spTgt spid="22"/>
                    </p:tgtEl>
                  </p:cond>
                </p:stCondLst>
                <p:endSync evt="end" delay="0">
                  <p:rtn val="all"/>
                </p:endSync>
                <p:childTnLst>
                  <p:par>
                    <p:cTn id="10" fill="hold">
                      <p:stCondLst>
                        <p:cond delay="0"/>
                      </p:stCondLst>
                      <p:childTnLst>
                        <p:par>
                          <p:cTn id="11" fill="hold">
                            <p:stCondLst>
                              <p:cond delay="0"/>
                            </p:stCondLst>
                            <p:childTnLst>
                              <p:par>
                                <p:cTn id="12" presetID="26" presetClass="emph" presetSubtype="0" fill="hold" grpId="0" nodeType="clickEffect">
                                  <p:stCondLst>
                                    <p:cond delay="0"/>
                                  </p:stCondLst>
                                  <p:childTnLst>
                                    <p:animEffect transition="out" filter="fade">
                                      <p:cBhvr>
                                        <p:cTn id="13" dur="500" tmFilter="0, 0; .2, .5; .8, .5; 1, 0"/>
                                        <p:tgtEl>
                                          <p:spTgt spid="22"/>
                                        </p:tgtEl>
                                      </p:cBhvr>
                                    </p:animEffect>
                                    <p:animScale>
                                      <p:cBhvr>
                                        <p:cTn id="14" dur="250" autoRev="1" fill="hold"/>
                                        <p:tgtEl>
                                          <p:spTgt spid="22"/>
                                        </p:tgtEl>
                                      </p:cBhvr>
                                      <p:by x="105000" y="105000"/>
                                    </p:animScale>
                                  </p:childTnLst>
                                </p:cTn>
                              </p:par>
                            </p:childTnLst>
                          </p:cTn>
                        </p:par>
                      </p:childTnLst>
                    </p:cTn>
                  </p:par>
                </p:childTnLst>
              </p:cTn>
              <p:nextCondLst>
                <p:cond evt="onClick" delay="0">
                  <p:tgtEl>
                    <p:spTgt spid="22"/>
                  </p:tgtEl>
                </p:cond>
              </p:nextCondLst>
            </p:seq>
            <p:seq concurrent="1" nextAc="seek">
              <p:cTn id="15" restart="whenNotActive" fill="hold" evtFilter="cancelBubble" nodeType="interactiveSeq">
                <p:stCondLst>
                  <p:cond evt="onClick" delay="0">
                    <p:tgtEl>
                      <p:spTgt spid="35"/>
                    </p:tgtEl>
                  </p:cond>
                </p:stCondLst>
                <p:endSync evt="end" delay="0">
                  <p:rtn val="all"/>
                </p:endSync>
                <p:childTnLst>
                  <p:par>
                    <p:cTn id="16" fill="hold">
                      <p:stCondLst>
                        <p:cond delay="0"/>
                      </p:stCondLst>
                      <p:childTnLst>
                        <p:par>
                          <p:cTn id="17" fill="hold">
                            <p:stCondLst>
                              <p:cond delay="0"/>
                            </p:stCondLst>
                            <p:childTnLst>
                              <p:par>
                                <p:cTn id="18" presetID="42" presetClass="path" presetSubtype="0" accel="50000" decel="50000" fill="hold" grpId="0" nodeType="clickEffect">
                                  <p:stCondLst>
                                    <p:cond delay="0"/>
                                  </p:stCondLst>
                                  <p:childTnLst>
                                    <p:animMotion origin="layout" path="M 8.33333E-7 -1.48148E-6 L -0.00938 -0.18287 " pathEditMode="relative" rAng="0" ptsTypes="AA">
                                      <p:cBhvr>
                                        <p:cTn id="19" dur="1000" fill="hold"/>
                                        <p:tgtEl>
                                          <p:spTgt spid="35"/>
                                        </p:tgtEl>
                                        <p:attrNameLst>
                                          <p:attrName>ppt_x</p:attrName>
                                          <p:attrName>ppt_y</p:attrName>
                                        </p:attrNameLst>
                                      </p:cBhvr>
                                      <p:rCtr x="-469" y="-9144"/>
                                    </p:animMotion>
                                  </p:childTnLst>
                                </p:cTn>
                              </p:par>
                              <p:par>
                                <p:cTn id="20" presetID="3" presetClass="emph" presetSubtype="2" fill="hold" grpId="1" nodeType="withEffect">
                                  <p:stCondLst>
                                    <p:cond delay="0"/>
                                  </p:stCondLst>
                                  <p:childTnLst>
                                    <p:animClr clrSpc="rgb" dir="cw">
                                      <p:cBhvr override="childStyle">
                                        <p:cTn id="21" dur="1000" fill="hold"/>
                                        <p:tgtEl>
                                          <p:spTgt spid="35"/>
                                        </p:tgtEl>
                                        <p:attrNameLst>
                                          <p:attrName>style.color</p:attrName>
                                        </p:attrNameLst>
                                      </p:cBhvr>
                                      <p:to>
                                        <a:srgbClr val="74C274"/>
                                      </p:to>
                                    </p:animClr>
                                  </p:childTnLst>
                                </p:cTn>
                              </p:par>
                            </p:childTnLst>
                          </p:cTn>
                        </p:par>
                      </p:childTnLst>
                    </p:cTn>
                  </p:par>
                </p:childTnLst>
              </p:cTn>
              <p:nextCondLst>
                <p:cond evt="onClick" delay="0">
                  <p:tgtEl>
                    <p:spTgt spid="35"/>
                  </p:tgtEl>
                </p:cond>
              </p:nextCondLst>
            </p:seq>
            <p:seq concurrent="1" nextAc="seek">
              <p:cTn id="22" restart="whenNotActive" fill="hold" evtFilter="cancelBubble" nodeType="interactiveSeq">
                <p:stCondLst>
                  <p:cond evt="onClick" delay="0">
                    <p:tgtEl>
                      <p:spTgt spid="38"/>
                    </p:tgtEl>
                  </p:cond>
                </p:stCondLst>
                <p:endSync evt="end" delay="0">
                  <p:rtn val="all"/>
                </p:endSync>
                <p:childTnLst>
                  <p:par>
                    <p:cTn id="23" fill="hold">
                      <p:stCondLst>
                        <p:cond delay="0"/>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38"/>
                                        </p:tgtEl>
                                      </p:cBhvr>
                                    </p:animEffect>
                                    <p:animScale>
                                      <p:cBhvr>
                                        <p:cTn id="27" dur="250" autoRev="1" fill="hold"/>
                                        <p:tgtEl>
                                          <p:spTgt spid="38"/>
                                        </p:tgtEl>
                                      </p:cBhvr>
                                      <p:by x="105000" y="105000"/>
                                    </p:animScale>
                                  </p:childTnLst>
                                </p:cTn>
                              </p:par>
                            </p:childTnLst>
                          </p:cTn>
                        </p:par>
                      </p:childTnLst>
                    </p:cTn>
                  </p:par>
                </p:childTnLst>
              </p:cTn>
              <p:nextCondLst>
                <p:cond evt="onClick" delay="0">
                  <p:tgtEl>
                    <p:spTgt spid="38"/>
                  </p:tgtEl>
                </p:cond>
              </p:nextCondLst>
            </p:seq>
            <p:seq concurrent="1" nextAc="seek">
              <p:cTn id="28" restart="whenNotActive" fill="hold" evtFilter="cancelBubble" nodeType="interactiveSeq">
                <p:stCondLst>
                  <p:cond evt="onClick" delay="0">
                    <p:tgtEl>
                      <p:spTgt spid="41"/>
                    </p:tgtEl>
                  </p:cond>
                </p:stCondLst>
                <p:endSync evt="end" delay="0">
                  <p:rtn val="all"/>
                </p:endSync>
                <p:childTnLst>
                  <p:par>
                    <p:cTn id="29" fill="hold">
                      <p:stCondLst>
                        <p:cond delay="0"/>
                      </p:stCondLst>
                      <p:childTnLst>
                        <p:par>
                          <p:cTn id="30" fill="hold">
                            <p:stCondLst>
                              <p:cond delay="0"/>
                            </p:stCondLst>
                            <p:childTnLst>
                              <p:par>
                                <p:cTn id="31" presetID="42" presetClass="path" presetSubtype="0" accel="50000" decel="50000" fill="hold" grpId="0" nodeType="clickEffect">
                                  <p:stCondLst>
                                    <p:cond delay="0"/>
                                  </p:stCondLst>
                                  <p:childTnLst>
                                    <p:animMotion origin="layout" path="M -2.08333E-7 -1.48148E-6 L -0.05286 -0.17778 " pathEditMode="relative" rAng="0" ptsTypes="AA">
                                      <p:cBhvr>
                                        <p:cTn id="32" dur="1000" fill="hold"/>
                                        <p:tgtEl>
                                          <p:spTgt spid="41"/>
                                        </p:tgtEl>
                                        <p:attrNameLst>
                                          <p:attrName>ppt_x</p:attrName>
                                          <p:attrName>ppt_y</p:attrName>
                                        </p:attrNameLst>
                                      </p:cBhvr>
                                      <p:rCtr x="-2643" y="-8889"/>
                                    </p:animMotion>
                                  </p:childTnLst>
                                </p:cTn>
                              </p:par>
                              <p:par>
                                <p:cTn id="33" presetID="3" presetClass="emph" presetSubtype="2" fill="hold" grpId="1" nodeType="withEffect">
                                  <p:stCondLst>
                                    <p:cond delay="0"/>
                                  </p:stCondLst>
                                  <p:childTnLst>
                                    <p:animClr clrSpc="rgb" dir="cw">
                                      <p:cBhvr override="childStyle">
                                        <p:cTn id="34" dur="1000" fill="hold"/>
                                        <p:tgtEl>
                                          <p:spTgt spid="41"/>
                                        </p:tgtEl>
                                        <p:attrNameLst>
                                          <p:attrName>style.color</p:attrName>
                                        </p:attrNameLst>
                                      </p:cBhvr>
                                      <p:to>
                                        <a:srgbClr val="74C274"/>
                                      </p:to>
                                    </p:animClr>
                                  </p:childTnLst>
                                </p:cTn>
                              </p:par>
                            </p:childTnLst>
                          </p:cTn>
                        </p:par>
                      </p:childTnLst>
                    </p:cTn>
                  </p:par>
                </p:childTnLst>
              </p:cTn>
              <p:nextCondLst>
                <p:cond evt="onClick" delay="0">
                  <p:tgtEl>
                    <p:spTgt spid="41"/>
                  </p:tgtEl>
                </p:cond>
              </p:nextCondLst>
            </p:seq>
            <p:seq concurrent="1" nextAc="seek">
              <p:cTn id="35" restart="whenNotActive" fill="hold" evtFilter="cancelBubble" nodeType="interactiveSeq">
                <p:stCondLst>
                  <p:cond evt="onClick" delay="0">
                    <p:tgtEl>
                      <p:spTgt spid="42"/>
                    </p:tgtEl>
                  </p:cond>
                </p:stCondLst>
                <p:endSync evt="end" delay="0">
                  <p:rtn val="all"/>
                </p:endSync>
                <p:childTnLst>
                  <p:par>
                    <p:cTn id="36" fill="hold">
                      <p:stCondLst>
                        <p:cond delay="0"/>
                      </p:stCondLst>
                      <p:childTnLst>
                        <p:par>
                          <p:cTn id="37" fill="hold">
                            <p:stCondLst>
                              <p:cond delay="0"/>
                            </p:stCondLst>
                            <p:childTnLst>
                              <p:par>
                                <p:cTn id="38" presetID="26" presetClass="emph" presetSubtype="0" fill="hold" grpId="0" nodeType="clickEffect">
                                  <p:stCondLst>
                                    <p:cond delay="0"/>
                                  </p:stCondLst>
                                  <p:childTnLst>
                                    <p:animEffect transition="out" filter="fade">
                                      <p:cBhvr>
                                        <p:cTn id="39" dur="500" tmFilter="0, 0; .2, .5; .8, .5; 1, 0"/>
                                        <p:tgtEl>
                                          <p:spTgt spid="42"/>
                                        </p:tgtEl>
                                      </p:cBhvr>
                                    </p:animEffect>
                                    <p:animScale>
                                      <p:cBhvr>
                                        <p:cTn id="40" dur="250" autoRev="1" fill="hold"/>
                                        <p:tgtEl>
                                          <p:spTgt spid="42"/>
                                        </p:tgtEl>
                                      </p:cBhvr>
                                      <p:by x="105000" y="105000"/>
                                    </p:animScale>
                                  </p:childTnLst>
                                </p:cTn>
                              </p:par>
                            </p:childTnLst>
                          </p:cTn>
                        </p:par>
                      </p:childTnLst>
                    </p:cTn>
                  </p:par>
                </p:childTnLst>
              </p:cTn>
              <p:nextCondLst>
                <p:cond evt="onClick" delay="0">
                  <p:tgtEl>
                    <p:spTgt spid="42"/>
                  </p:tgtEl>
                </p:cond>
              </p:nextCondLst>
            </p:seq>
            <p:seq concurrent="1" nextAc="seek">
              <p:cTn id="41" restart="whenNotActive" fill="hold" evtFilter="cancelBubble" nodeType="interactiveSeq">
                <p:stCondLst>
                  <p:cond evt="onClick" delay="0">
                    <p:tgtEl>
                      <p:spTgt spid="46"/>
                    </p:tgtEl>
                  </p:cond>
                </p:stCondLst>
                <p:endSync evt="end" delay="0">
                  <p:rtn val="all"/>
                </p:endSync>
                <p:childTnLst>
                  <p:par>
                    <p:cTn id="42" fill="hold">
                      <p:stCondLst>
                        <p:cond delay="0"/>
                      </p:stCondLst>
                      <p:childTnLst>
                        <p:par>
                          <p:cTn id="43" fill="hold">
                            <p:stCondLst>
                              <p:cond delay="0"/>
                            </p:stCondLst>
                            <p:childTnLst>
                              <p:par>
                                <p:cTn id="44" presetID="42" presetClass="path" presetSubtype="0" accel="50000" decel="50000" fill="hold" grpId="0" nodeType="clickEffect">
                                  <p:stCondLst>
                                    <p:cond delay="0"/>
                                  </p:stCondLst>
                                  <p:childTnLst>
                                    <p:animMotion origin="layout" path="M -3.75E-6 -1.48148E-6 L 0.03581 -0.18217 " pathEditMode="relative" rAng="0" ptsTypes="AA">
                                      <p:cBhvr>
                                        <p:cTn id="45" dur="1000" fill="hold"/>
                                        <p:tgtEl>
                                          <p:spTgt spid="46"/>
                                        </p:tgtEl>
                                        <p:attrNameLst>
                                          <p:attrName>ppt_x</p:attrName>
                                          <p:attrName>ppt_y</p:attrName>
                                        </p:attrNameLst>
                                      </p:cBhvr>
                                      <p:rCtr x="1784" y="-9120"/>
                                    </p:animMotion>
                                  </p:childTnLst>
                                </p:cTn>
                              </p:par>
                              <p:par>
                                <p:cTn id="46" presetID="3" presetClass="emph" presetSubtype="2" fill="hold" grpId="1" nodeType="withEffect">
                                  <p:stCondLst>
                                    <p:cond delay="0"/>
                                  </p:stCondLst>
                                  <p:childTnLst>
                                    <p:animClr clrSpc="rgb" dir="cw">
                                      <p:cBhvr override="childStyle">
                                        <p:cTn id="47" dur="1000" fill="hold"/>
                                        <p:tgtEl>
                                          <p:spTgt spid="46"/>
                                        </p:tgtEl>
                                        <p:attrNameLst>
                                          <p:attrName>style.color</p:attrName>
                                        </p:attrNameLst>
                                      </p:cBhvr>
                                      <p:to>
                                        <a:srgbClr val="74C274"/>
                                      </p:to>
                                    </p:animClr>
                                  </p:childTnLst>
                                </p:cTn>
                              </p:par>
                            </p:childTnLst>
                          </p:cTn>
                        </p:par>
                      </p:childTnLst>
                    </p:cTn>
                  </p:par>
                </p:childTnLst>
              </p:cTn>
              <p:nextCondLst>
                <p:cond evt="onClick" delay="0">
                  <p:tgtEl>
                    <p:spTgt spid="46"/>
                  </p:tgtEl>
                </p:cond>
              </p:nextCondLst>
            </p:seq>
            <p:seq concurrent="1" nextAc="seek">
              <p:cTn id="48" restart="whenNotActive" fill="hold" evtFilter="cancelBubble" nodeType="interactiveSeq">
                <p:stCondLst>
                  <p:cond evt="onClick" delay="0">
                    <p:tgtEl>
                      <p:spTgt spid="45"/>
                    </p:tgtEl>
                  </p:cond>
                </p:stCondLst>
                <p:endSync evt="end" delay="0">
                  <p:rtn val="all"/>
                </p:endSync>
                <p:childTnLst>
                  <p:par>
                    <p:cTn id="49" fill="hold">
                      <p:stCondLst>
                        <p:cond delay="0"/>
                      </p:stCondLst>
                      <p:childTnLst>
                        <p:par>
                          <p:cTn id="50" fill="hold">
                            <p:stCondLst>
                              <p:cond delay="0"/>
                            </p:stCondLst>
                            <p:childTnLst>
                              <p:par>
                                <p:cTn id="51" presetID="26" presetClass="emph" presetSubtype="0" fill="hold" grpId="0" nodeType="clickEffect">
                                  <p:stCondLst>
                                    <p:cond delay="0"/>
                                  </p:stCondLst>
                                  <p:childTnLst>
                                    <p:animEffect transition="out" filter="fade">
                                      <p:cBhvr>
                                        <p:cTn id="52" dur="500" tmFilter="0, 0; .2, .5; .8, .5; 1, 0"/>
                                        <p:tgtEl>
                                          <p:spTgt spid="45"/>
                                        </p:tgtEl>
                                      </p:cBhvr>
                                    </p:animEffect>
                                    <p:animScale>
                                      <p:cBhvr>
                                        <p:cTn id="53" dur="250" autoRev="1" fill="hold"/>
                                        <p:tgtEl>
                                          <p:spTgt spid="45"/>
                                        </p:tgtEl>
                                      </p:cBhvr>
                                      <p:by x="105000" y="105000"/>
                                    </p:animScale>
                                  </p:childTnLst>
                                </p:cTn>
                              </p:par>
                            </p:childTnLst>
                          </p:cTn>
                        </p:par>
                      </p:childTnLst>
                    </p:cTn>
                  </p:par>
                </p:childTnLst>
              </p:cTn>
              <p:nextCondLst>
                <p:cond evt="onClick" delay="0">
                  <p:tgtEl>
                    <p:spTgt spid="45"/>
                  </p:tgtEl>
                </p:cond>
              </p:nextCondLst>
            </p:seq>
            <p:seq concurrent="1" nextAc="seek">
              <p:cTn id="54" restart="whenNotActive" fill="hold" evtFilter="cancelBubble" nodeType="interactiveSeq">
                <p:stCondLst>
                  <p:cond evt="onClick" delay="0">
                    <p:tgtEl>
                      <p:spTgt spid="50"/>
                    </p:tgtEl>
                  </p:cond>
                </p:stCondLst>
                <p:endSync evt="end" delay="0">
                  <p:rtn val="all"/>
                </p:endSync>
                <p:childTnLst>
                  <p:par>
                    <p:cTn id="55" fill="hold">
                      <p:stCondLst>
                        <p:cond delay="0"/>
                      </p:stCondLst>
                      <p:childTnLst>
                        <p:par>
                          <p:cTn id="56" fill="hold">
                            <p:stCondLst>
                              <p:cond delay="0"/>
                            </p:stCondLst>
                            <p:childTnLst>
                              <p:par>
                                <p:cTn id="57" presetID="42" presetClass="path" presetSubtype="0" accel="50000" decel="50000" fill="hold" grpId="0" nodeType="clickEffect">
                                  <p:stCondLst>
                                    <p:cond delay="0"/>
                                  </p:stCondLst>
                                  <p:childTnLst>
                                    <p:animMotion origin="layout" path="M -3.54167E-6 -1.48148E-6 L 0.01224 -0.18194 " pathEditMode="relative" rAng="0" ptsTypes="AA">
                                      <p:cBhvr>
                                        <p:cTn id="58" dur="1000" fill="hold"/>
                                        <p:tgtEl>
                                          <p:spTgt spid="50"/>
                                        </p:tgtEl>
                                        <p:attrNameLst>
                                          <p:attrName>ppt_x</p:attrName>
                                          <p:attrName>ppt_y</p:attrName>
                                        </p:attrNameLst>
                                      </p:cBhvr>
                                      <p:rCtr x="612" y="-9097"/>
                                    </p:animMotion>
                                  </p:childTnLst>
                                </p:cTn>
                              </p:par>
                              <p:par>
                                <p:cTn id="59" presetID="3" presetClass="emph" presetSubtype="2" fill="hold" grpId="1" nodeType="withEffect">
                                  <p:stCondLst>
                                    <p:cond delay="0"/>
                                  </p:stCondLst>
                                  <p:childTnLst>
                                    <p:animClr clrSpc="rgb" dir="cw">
                                      <p:cBhvr override="childStyle">
                                        <p:cTn id="60" dur="1000" fill="hold"/>
                                        <p:tgtEl>
                                          <p:spTgt spid="50"/>
                                        </p:tgtEl>
                                        <p:attrNameLst>
                                          <p:attrName>style.color</p:attrName>
                                        </p:attrNameLst>
                                      </p:cBhvr>
                                      <p:to>
                                        <a:srgbClr val="74C274"/>
                                      </p:to>
                                    </p:animClr>
                                  </p:childTnLst>
                                </p:cTn>
                              </p:par>
                            </p:childTnLst>
                          </p:cTn>
                        </p:par>
                      </p:childTnLst>
                    </p:cTn>
                  </p:par>
                </p:childTnLst>
              </p:cTn>
              <p:nextCondLst>
                <p:cond evt="onClick" delay="0">
                  <p:tgtEl>
                    <p:spTgt spid="50"/>
                  </p:tgtEl>
                </p:cond>
              </p:nextCondLst>
            </p:seq>
            <p:seq concurrent="1" nextAc="seek">
              <p:cTn id="61" restart="whenNotActive" fill="hold" evtFilter="cancelBubble" nodeType="interactiveSeq">
                <p:stCondLst>
                  <p:cond evt="onClick" delay="0">
                    <p:tgtEl>
                      <p:spTgt spid="49"/>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grpId="0" nodeType="clickEffect">
                                  <p:stCondLst>
                                    <p:cond delay="0"/>
                                  </p:stCondLst>
                                  <p:childTnLst>
                                    <p:animEffect transition="out" filter="fade">
                                      <p:cBhvr>
                                        <p:cTn id="65" dur="500" tmFilter="0, 0; .2, .5; .8, .5; 1, 0"/>
                                        <p:tgtEl>
                                          <p:spTgt spid="49"/>
                                        </p:tgtEl>
                                      </p:cBhvr>
                                    </p:animEffect>
                                    <p:animScale>
                                      <p:cBhvr>
                                        <p:cTn id="66" dur="250" autoRev="1" fill="hold"/>
                                        <p:tgtEl>
                                          <p:spTgt spid="49"/>
                                        </p:tgtEl>
                                      </p:cBhvr>
                                      <p:by x="105000" y="105000"/>
                                    </p:animScale>
                                  </p:childTnLst>
                                </p:cTn>
                              </p:par>
                            </p:childTnLst>
                          </p:cTn>
                        </p:par>
                      </p:childTnLst>
                    </p:cTn>
                  </p:par>
                </p:childTnLst>
              </p:cTn>
              <p:nextCondLst>
                <p:cond evt="onClick" delay="0">
                  <p:tgtEl>
                    <p:spTgt spid="49"/>
                  </p:tgtEl>
                </p:cond>
              </p:nextCondLst>
            </p:seq>
          </p:childTnLst>
        </p:cTn>
      </p:par>
    </p:tnLst>
    <p:bldLst>
      <p:bldP spid="3" grpId="0"/>
      <p:bldP spid="3" grpId="1"/>
      <p:bldP spid="22" grpId="0"/>
      <p:bldP spid="35" grpId="0"/>
      <p:bldP spid="35" grpId="1"/>
      <p:bldP spid="38" grpId="0"/>
      <p:bldP spid="41" grpId="0"/>
      <p:bldP spid="41" grpId="1"/>
      <p:bldP spid="42" grpId="0"/>
      <p:bldP spid="45" grpId="0"/>
      <p:bldP spid="46" grpId="0"/>
      <p:bldP spid="46" grpId="1"/>
      <p:bldP spid="49" grpId="0"/>
      <p:bldP spid="50" grpId="0"/>
      <p:bldP spid="50"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7479" y="4325800"/>
            <a:ext cx="1202653" cy="923330"/>
          </a:xfrm>
          <a:prstGeom prst="rect">
            <a:avLst/>
          </a:prstGeom>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LB" sz="5400" b="1">
                <a:solidFill>
                  <a:schemeClr val="tx1">
                    <a:lumMod val="65000"/>
                    <a:lumOff val="35000"/>
                  </a:schemeClr>
                </a:solidFill>
                <a:latin typeface="Adobe Arabic" panose="02040503050201090203" pitchFamily="18" charset="-78"/>
                <a:cs typeface="Adobe Arabic" panose="02040503050201090203" pitchFamily="18" charset="-78"/>
              </a:rPr>
              <a:t>ــد</a:t>
            </a:r>
            <a:endParaRPr kumimoji="0" lang="en-US" sz="5400" b="0" i="0" u="none" strike="noStrike" kern="1200" cap="none" spc="0" normalizeH="0" baseline="0" noProof="0">
              <a:ln>
                <a:noFill/>
              </a:ln>
              <a:solidFill>
                <a:schemeClr val="tx1">
                  <a:lumMod val="65000"/>
                  <a:lumOff val="35000"/>
                </a:schemeClr>
              </a:solidFill>
              <a:effectLst/>
              <a:uLnTx/>
              <a:uFillTx/>
              <a:latin typeface="Adobe Arabic" pitchFamily="18" charset="-78"/>
              <a:cs typeface="Adobe Arabic" pitchFamily="18" charset="-78"/>
            </a:endParaRPr>
          </a:p>
        </p:txBody>
      </p:sp>
      <p:sp>
        <p:nvSpPr>
          <p:cNvPr id="6" name="TextBox 5"/>
          <p:cNvSpPr txBox="1"/>
          <p:nvPr/>
        </p:nvSpPr>
        <p:spPr>
          <a:xfrm>
            <a:off x="10991850" y="4325800"/>
            <a:ext cx="858048" cy="923330"/>
          </a:xfrm>
          <a:prstGeom prst="rect">
            <a:avLst/>
          </a:prstGeom>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LB" sz="5400" b="1">
                <a:solidFill>
                  <a:schemeClr val="tx1">
                    <a:lumMod val="65000"/>
                    <a:lumOff val="35000"/>
                  </a:schemeClr>
                </a:solidFill>
                <a:latin typeface="Adobe Arabic" panose="02040503050201090203" pitchFamily="18" charset="-78"/>
                <a:cs typeface="Adobe Arabic" panose="02040503050201090203" pitchFamily="18" charset="-78"/>
              </a:rPr>
              <a:t>دَ</a:t>
            </a:r>
            <a:endParaRPr lang="en-US" sz="5400" b="1">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7" name="TextBox 6"/>
          <p:cNvSpPr txBox="1"/>
          <p:nvPr/>
        </p:nvSpPr>
        <p:spPr>
          <a:xfrm>
            <a:off x="8927693" y="2176141"/>
            <a:ext cx="2666999" cy="769441"/>
          </a:xfrm>
          <a:prstGeom prst="rect">
            <a:avLst/>
          </a:prstGeom>
          <a:solidFill>
            <a:schemeClr val="bg1">
              <a:lumMod val="8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LB" sz="4400" b="1" i="0" u="none" strike="noStrike" kern="1200" cap="none" spc="0" normalizeH="0" baseline="0" noProof="0">
                <a:ln>
                  <a:noFill/>
                </a:ln>
                <a:solidFill>
                  <a:prstClr val="black">
                    <a:lumMod val="65000"/>
                    <a:lumOff val="35000"/>
                  </a:prstClr>
                </a:solidFill>
                <a:effectLst/>
                <a:uLnTx/>
                <a:uFillTx/>
                <a:latin typeface="Adobe Arabic" pitchFamily="18" charset="-78"/>
                <a:ea typeface="+mn-ea"/>
                <a:cs typeface="Adobe Arabic" pitchFamily="18" charset="-78"/>
              </a:rPr>
              <a:t>أَوَّلُ الْكَلِمَةِ</a:t>
            </a:r>
            <a:endParaRPr kumimoji="0" lang="en-US" sz="4400" b="1" i="0" u="none" strike="noStrike" kern="1200" cap="none" spc="0" normalizeH="0" baseline="0" noProof="0">
              <a:ln>
                <a:noFill/>
              </a:ln>
              <a:solidFill>
                <a:srgbClr val="FF0000"/>
              </a:solidFill>
              <a:effectLst/>
              <a:uLnTx/>
              <a:uFillTx/>
              <a:latin typeface="Adobe Arabic" pitchFamily="18" charset="-78"/>
              <a:ea typeface="+mn-ea"/>
              <a:cs typeface="Adobe Arabic" pitchFamily="18" charset="-78"/>
            </a:endParaRPr>
          </a:p>
        </p:txBody>
      </p:sp>
      <p:sp>
        <p:nvSpPr>
          <p:cNvPr id="8" name="TextBox 7"/>
          <p:cNvSpPr txBox="1"/>
          <p:nvPr/>
        </p:nvSpPr>
        <p:spPr>
          <a:xfrm>
            <a:off x="4790589" y="2176141"/>
            <a:ext cx="2666999" cy="769441"/>
          </a:xfrm>
          <a:prstGeom prst="rect">
            <a:avLst/>
          </a:prstGeom>
          <a:solidFill>
            <a:schemeClr val="bg1">
              <a:lumMod val="85000"/>
            </a:schemeClr>
          </a:solid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4400" b="1" i="0" u="none" strike="noStrike" cap="none" spc="0" normalizeH="0" baseline="0">
                <a:ln>
                  <a:noFill/>
                </a:ln>
                <a:solidFill>
                  <a:prstClr val="black">
                    <a:lumMod val="65000"/>
                    <a:lumOff val="35000"/>
                  </a:prstClr>
                </a:solidFill>
                <a:effectLst/>
                <a:uLnTx/>
                <a:uFillTx/>
                <a:latin typeface="Adobe Arabic" pitchFamily="18" charset="-78"/>
                <a:cs typeface="Adobe Arabic" pitchFamily="18" charset="-78"/>
              </a:defRPr>
            </a:lvl1pPr>
          </a:lstStyle>
          <a:p>
            <a:r>
              <a:rPr lang="ar-LB"/>
              <a:t>وَسَطُ الْكَلِمَةِ</a:t>
            </a:r>
            <a:endParaRPr lang="en-US"/>
          </a:p>
        </p:txBody>
      </p:sp>
      <p:sp>
        <p:nvSpPr>
          <p:cNvPr id="9" name="TextBox 8"/>
          <p:cNvSpPr txBox="1"/>
          <p:nvPr/>
        </p:nvSpPr>
        <p:spPr>
          <a:xfrm>
            <a:off x="653485" y="2176141"/>
            <a:ext cx="2666999" cy="769441"/>
          </a:xfrm>
          <a:prstGeom prst="rect">
            <a:avLst/>
          </a:prstGeom>
          <a:solidFill>
            <a:schemeClr val="bg1">
              <a:lumMod val="85000"/>
            </a:schemeClr>
          </a:solid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4400" b="1" i="0" u="none" strike="noStrike" cap="none" spc="0" normalizeH="0" baseline="0">
                <a:ln>
                  <a:noFill/>
                </a:ln>
                <a:solidFill>
                  <a:prstClr val="black">
                    <a:lumMod val="65000"/>
                    <a:lumOff val="35000"/>
                  </a:prstClr>
                </a:solidFill>
                <a:effectLst/>
                <a:uLnTx/>
                <a:uFillTx/>
                <a:latin typeface="Adobe Arabic" pitchFamily="18" charset="-78"/>
                <a:cs typeface="Adobe Arabic" pitchFamily="18" charset="-78"/>
              </a:defRPr>
            </a:lvl1pPr>
          </a:lstStyle>
          <a:p>
            <a:r>
              <a:rPr lang="ar-LB"/>
              <a:t>آخِرُ  الْكَلِمَةِ</a:t>
            </a:r>
            <a:endParaRPr lang="en-US"/>
          </a:p>
        </p:txBody>
      </p:sp>
      <p:sp>
        <p:nvSpPr>
          <p:cNvPr id="11" name="TextBox 10"/>
          <p:cNvSpPr txBox="1"/>
          <p:nvPr/>
        </p:nvSpPr>
        <p:spPr>
          <a:xfrm>
            <a:off x="10852247" y="5271201"/>
            <a:ext cx="1055708" cy="895617"/>
          </a:xfrm>
          <a:prstGeom prst="rect">
            <a:avLst/>
          </a:prstGeom>
          <a:ln w="19050">
            <a:solidFill>
              <a:schemeClr val="tx1">
                <a:lumMod val="65000"/>
                <a:lumOff val="35000"/>
              </a:schemeClr>
            </a:solidFill>
          </a:ln>
        </p:spPr>
        <p:txBody>
          <a:bodyPr vert="horz" wrap="none" lIns="91440" tIns="45720" rIns="91440" bIns="45720" rtlCol="0" anchor="ctr">
            <a:normAutofit fontScale="97500"/>
          </a:bodyPr>
          <a:lstStyle>
            <a:defPPr>
              <a:defRPr lang="en-US"/>
            </a:defPPr>
            <a:lvl1pPr marR="0" lvl="0" indent="0" algn="ctr" rtl="1" fontAlgn="auto">
              <a:lnSpc>
                <a:spcPct val="100000"/>
              </a:lnSpc>
              <a:spcBef>
                <a:spcPts val="0"/>
              </a:spcBef>
              <a:spcAft>
                <a:spcPts val="0"/>
              </a:spcAft>
              <a:buClrTx/>
              <a:buSzTx/>
              <a:buFontTx/>
              <a:buNone/>
              <a:tabLst/>
              <a:defRPr kumimoji="0" sz="3600" b="1" i="0" u="none" strike="noStrike" cap="none" spc="0" normalizeH="0" baseline="0">
                <a:ln>
                  <a:noFill/>
                </a:ln>
                <a:solidFill>
                  <a:srgbClr val="658DCD"/>
                </a:solidFill>
                <a:effectLst/>
                <a:uLnTx/>
                <a:uFillTx/>
                <a:latin typeface="Adobe Arabic" panose="02040503050201090203" pitchFamily="18" charset="-78"/>
                <a:cs typeface="Adobe Arabic" panose="02040503050201090203" pitchFamily="18" charset="-78"/>
              </a:defRPr>
            </a:lvl1pPr>
          </a:lstStyle>
          <a:p>
            <a:r>
              <a:rPr lang="ar-LB">
                <a:solidFill>
                  <a:schemeClr val="tx1">
                    <a:lumMod val="65000"/>
                    <a:lumOff val="35000"/>
                  </a:schemeClr>
                </a:solidFill>
              </a:rPr>
              <a:t>دَرَجٌ</a:t>
            </a:r>
            <a:endParaRPr lang="en-US">
              <a:solidFill>
                <a:schemeClr val="tx1">
                  <a:lumMod val="65000"/>
                  <a:lumOff val="35000"/>
                </a:schemeClr>
              </a:solidFill>
            </a:endParaRPr>
          </a:p>
        </p:txBody>
      </p:sp>
      <p:sp>
        <p:nvSpPr>
          <p:cNvPr id="13" name="TextBox 12"/>
          <p:cNvSpPr txBox="1"/>
          <p:nvPr/>
        </p:nvSpPr>
        <p:spPr>
          <a:xfrm>
            <a:off x="6554196" y="5271200"/>
            <a:ext cx="1060704" cy="895617"/>
          </a:xfrm>
          <a:prstGeom prst="rect">
            <a:avLst/>
          </a:prstGeom>
          <a:ln w="19050">
            <a:solidFill>
              <a:schemeClr val="tx1">
                <a:lumMod val="65000"/>
                <a:lumOff val="35000"/>
              </a:schemeClr>
            </a:solidFill>
          </a:ln>
        </p:spPr>
        <p:txBody>
          <a:bodyPr vert="horz" wrap="none" lIns="91440" tIns="45720" rIns="91440" bIns="45720" rtlCol="0" anchor="ctr">
            <a:normAutofit fontScale="97500"/>
          </a:bodyPr>
          <a:lstStyle>
            <a:defPPr>
              <a:defRPr lang="en-US"/>
            </a:defPPr>
            <a:lvl1pPr marR="0" lvl="0" indent="0" algn="ctr" rtl="1" fontAlgn="auto">
              <a:lnSpc>
                <a:spcPct val="100000"/>
              </a:lnSpc>
              <a:spcBef>
                <a:spcPts val="0"/>
              </a:spcBef>
              <a:spcAft>
                <a:spcPts val="0"/>
              </a:spcAft>
              <a:buClrTx/>
              <a:buSzTx/>
              <a:buFontTx/>
              <a:buNone/>
              <a:tabLst/>
              <a:defRPr kumimoji="0" sz="3600" b="1" i="0" u="none" strike="noStrike" cap="none" spc="0" normalizeH="0" baseline="0">
                <a:ln>
                  <a:noFill/>
                </a:ln>
                <a:solidFill>
                  <a:srgbClr val="658DCD"/>
                </a:solidFill>
                <a:effectLst/>
                <a:uLnTx/>
                <a:uFillTx/>
                <a:latin typeface="Adobe Arabic" panose="02040503050201090203" pitchFamily="18" charset="-78"/>
                <a:cs typeface="Adobe Arabic" panose="02040503050201090203" pitchFamily="18" charset="-78"/>
              </a:defRPr>
            </a:lvl1pPr>
          </a:lstStyle>
          <a:p>
            <a:r>
              <a:rPr lang="ar-LB">
                <a:solidFill>
                  <a:schemeClr val="tx1">
                    <a:lumMod val="65000"/>
                    <a:lumOff val="35000"/>
                  </a:schemeClr>
                </a:solidFill>
              </a:rPr>
              <a:t>هُدْهُدٌ</a:t>
            </a:r>
            <a:endParaRPr lang="en-US">
              <a:solidFill>
                <a:schemeClr val="tx1">
                  <a:lumMod val="65000"/>
                  <a:lumOff val="35000"/>
                </a:schemeClr>
              </a:solidFill>
            </a:endParaRPr>
          </a:p>
        </p:txBody>
      </p:sp>
      <p:sp>
        <p:nvSpPr>
          <p:cNvPr id="17" name="TextBox 16"/>
          <p:cNvSpPr txBox="1"/>
          <p:nvPr/>
        </p:nvSpPr>
        <p:spPr>
          <a:xfrm>
            <a:off x="2238670" y="5271200"/>
            <a:ext cx="1060704" cy="895618"/>
          </a:xfrm>
          <a:prstGeom prst="rect">
            <a:avLst/>
          </a:prstGeom>
          <a:solidFill>
            <a:schemeClr val="bg1"/>
          </a:solidFill>
          <a:ln w="19050">
            <a:solidFill>
              <a:schemeClr val="tx1">
                <a:lumMod val="65000"/>
                <a:lumOff val="35000"/>
              </a:schemeClr>
            </a:solidFill>
          </a:ln>
        </p:spPr>
        <p:txBody>
          <a:bodyPr vert="horz" wrap="none" lIns="91440" tIns="45720" rIns="91440" bIns="45720" rtlCol="0" anchor="ctr">
            <a:normAutofit fontScale="975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3600" b="1" i="0" u="none" strike="noStrike" kern="1200" cap="none" spc="0" normalizeH="0" baseline="0" noProof="0">
                <a:ln>
                  <a:noFill/>
                </a:ln>
                <a:solidFill>
                  <a:schemeClr val="tx1">
                    <a:lumMod val="65000"/>
                    <a:lumOff val="35000"/>
                  </a:schemeClr>
                </a:solidFill>
                <a:effectLst/>
                <a:uLnTx/>
                <a:uFillTx/>
                <a:latin typeface="Adobe Arabic" panose="02040503050201090203" pitchFamily="18" charset="-78"/>
                <a:cs typeface="Adobe Arabic" panose="02040503050201090203" pitchFamily="18" charset="-78"/>
              </a:rPr>
              <a:t>أَسَدٌ</a:t>
            </a:r>
            <a:endParaRPr lang="en-US" sz="3600" b="1">
              <a:solidFill>
                <a:schemeClr val="tx1">
                  <a:lumMod val="65000"/>
                  <a:lumOff val="35000"/>
                </a:schemeClr>
              </a:solidFill>
              <a:latin typeface="Adobe Arabic" panose="02040503050201090203" pitchFamily="18" charset="-78"/>
              <a:cs typeface="Adobe Arabic" panose="02040503050201090203" pitchFamily="18" charset="-78"/>
            </a:endParaRPr>
          </a:p>
        </p:txBody>
      </p:sp>
      <p:pic>
        <p:nvPicPr>
          <p:cNvPr id="14" name="Picture 13" descr="Icon&#10;&#10;Description automatically generated">
            <a:extLst>
              <a:ext uri="{FF2B5EF4-FFF2-40B4-BE49-F238E27FC236}">
                <a16:creationId xmlns:a16="http://schemas.microsoft.com/office/drawing/2014/main" id="{8C4E88FB-B91F-4F4B-B928-6189E964778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798435" y="3238903"/>
            <a:ext cx="1180923" cy="1097280"/>
          </a:xfrm>
          <a:prstGeom prst="rect">
            <a:avLst/>
          </a:prstGeom>
        </p:spPr>
      </p:pic>
      <p:pic>
        <p:nvPicPr>
          <p:cNvPr id="25" name="Picture 24" descr="Logo&#10;&#10;Description automatically generated">
            <a:extLst>
              <a:ext uri="{FF2B5EF4-FFF2-40B4-BE49-F238E27FC236}">
                <a16:creationId xmlns:a16="http://schemas.microsoft.com/office/drawing/2014/main" id="{E5EF5D57-9E1C-402D-96F6-2010D023DC66}"/>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201750" y="3070083"/>
            <a:ext cx="1574563" cy="1463040"/>
          </a:xfrm>
          <a:prstGeom prst="rect">
            <a:avLst/>
          </a:prstGeom>
        </p:spPr>
      </p:pic>
      <p:pic>
        <p:nvPicPr>
          <p:cNvPr id="27" name="Picture 26" descr="Icon&#10;&#10;Description automatically generated">
            <a:extLst>
              <a:ext uri="{FF2B5EF4-FFF2-40B4-BE49-F238E27FC236}">
                <a16:creationId xmlns:a16="http://schemas.microsoft.com/office/drawing/2014/main" id="{40DBB969-C794-42A4-BF81-07A2A2C7674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970755" y="3014428"/>
            <a:ext cx="1574563" cy="1463040"/>
          </a:xfrm>
          <a:prstGeom prst="rect">
            <a:avLst/>
          </a:prstGeom>
        </p:spPr>
      </p:pic>
      <p:pic>
        <p:nvPicPr>
          <p:cNvPr id="28" name="Picture 27" descr="Icon&#10;&#10;Description automatically generated">
            <a:extLst>
              <a:ext uri="{FF2B5EF4-FFF2-40B4-BE49-F238E27FC236}">
                <a16:creationId xmlns:a16="http://schemas.microsoft.com/office/drawing/2014/main" id="{E28ECEA8-7E9B-4814-8475-D8DF43FB8F54}"/>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51104" y="3038043"/>
            <a:ext cx="1576145" cy="1463040"/>
          </a:xfrm>
          <a:prstGeom prst="rect">
            <a:avLst/>
          </a:prstGeom>
        </p:spPr>
      </p:pic>
      <p:pic>
        <p:nvPicPr>
          <p:cNvPr id="19" name="Picture 18" descr="Icon&#10;&#10;Description automatically generated">
            <a:extLst>
              <a:ext uri="{FF2B5EF4-FFF2-40B4-BE49-F238E27FC236}">
                <a16:creationId xmlns:a16="http://schemas.microsoft.com/office/drawing/2014/main" id="{52022DF4-F3EB-403A-A51D-31934A553749}"/>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422897" y="3077090"/>
            <a:ext cx="1574563" cy="1463040"/>
          </a:xfrm>
          <a:prstGeom prst="rect">
            <a:avLst/>
          </a:prstGeom>
        </p:spPr>
      </p:pic>
      <p:sp>
        <p:nvSpPr>
          <p:cNvPr id="22" name="TextBox 21">
            <a:extLst>
              <a:ext uri="{FF2B5EF4-FFF2-40B4-BE49-F238E27FC236}">
                <a16:creationId xmlns:a16="http://schemas.microsoft.com/office/drawing/2014/main" id="{AB3B6EB2-8215-444E-BD98-D389D9DEFD7B}"/>
              </a:ext>
            </a:extLst>
          </p:cNvPr>
          <p:cNvSpPr txBox="1"/>
          <p:nvPr/>
        </p:nvSpPr>
        <p:spPr>
          <a:xfrm>
            <a:off x="6518180" y="4325800"/>
            <a:ext cx="1038732" cy="923330"/>
          </a:xfrm>
          <a:prstGeom prst="rect">
            <a:avLst/>
          </a:prstGeom>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LB" sz="5400" b="1">
                <a:solidFill>
                  <a:schemeClr val="tx1">
                    <a:lumMod val="65000"/>
                    <a:lumOff val="35000"/>
                  </a:schemeClr>
                </a:solidFill>
                <a:latin typeface="Adobe Arabic" panose="02040503050201090203" pitchFamily="18" charset="-78"/>
                <a:cs typeface="Adobe Arabic" panose="02040503050201090203" pitchFamily="18" charset="-78"/>
              </a:rPr>
              <a:t>ــد</a:t>
            </a:r>
            <a:endParaRPr kumimoji="0" lang="en-US" sz="5400" b="0" i="0" u="none" strike="noStrike" kern="1200" cap="none" spc="0" normalizeH="0" baseline="0" noProof="0">
              <a:ln>
                <a:noFill/>
              </a:ln>
              <a:solidFill>
                <a:schemeClr val="tx1">
                  <a:lumMod val="65000"/>
                  <a:lumOff val="35000"/>
                </a:schemeClr>
              </a:solidFill>
              <a:effectLst/>
              <a:uLnTx/>
              <a:uFillTx/>
              <a:latin typeface="Adobe Arabic" pitchFamily="18" charset="-78"/>
              <a:cs typeface="Adobe Arabic" pitchFamily="18" charset="-78"/>
            </a:endParaRPr>
          </a:p>
        </p:txBody>
      </p:sp>
      <p:pic>
        <p:nvPicPr>
          <p:cNvPr id="10" name="Picture 9" descr="A picture containing text, clock, watch&#10;&#10;Description automatically generated">
            <a:extLst>
              <a:ext uri="{FF2B5EF4-FFF2-40B4-BE49-F238E27FC236}">
                <a16:creationId xmlns:a16="http://schemas.microsoft.com/office/drawing/2014/main" id="{55090A9A-B7DC-4D94-87E8-7DAB021EC0C9}"/>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8381583" y="3238903"/>
            <a:ext cx="1182110" cy="1097280"/>
          </a:xfrm>
          <a:prstGeom prst="rect">
            <a:avLst/>
          </a:prstGeom>
        </p:spPr>
      </p:pic>
      <p:pic>
        <p:nvPicPr>
          <p:cNvPr id="16" name="Graphic 15">
            <a:extLst>
              <a:ext uri="{FF2B5EF4-FFF2-40B4-BE49-F238E27FC236}">
                <a16:creationId xmlns:a16="http://schemas.microsoft.com/office/drawing/2014/main" id="{DE395A95-69F5-4C0C-BECF-6ED44A534751}"/>
              </a:ext>
            </a:extLst>
          </p:cNvPr>
          <p:cNvPicPr preferRelativeResize="0">
            <a:picLocks/>
          </p:cNvPicPr>
          <p:nvPr/>
        </p:nvPicPr>
        <p:blipFill>
          <a:blip r:embed="rId9">
            <a:extLst>
              <a:ext uri="{96DAC541-7B7A-43D3-8B79-37D633B846F1}">
                <asvg:svgBlip xmlns:asvg="http://schemas.microsoft.com/office/drawing/2016/SVG/main" r:embed="rId10"/>
              </a:ext>
            </a:extLst>
          </a:blip>
          <a:stretch>
            <a:fillRect/>
          </a:stretch>
        </p:blipFill>
        <p:spPr>
          <a:xfrm>
            <a:off x="9682768" y="3289247"/>
            <a:ext cx="996592" cy="996592"/>
          </a:xfrm>
          <a:prstGeom prst="rect">
            <a:avLst/>
          </a:prstGeom>
        </p:spPr>
      </p:pic>
      <p:sp>
        <p:nvSpPr>
          <p:cNvPr id="26" name="TextBox 25">
            <a:extLst>
              <a:ext uri="{FF2B5EF4-FFF2-40B4-BE49-F238E27FC236}">
                <a16:creationId xmlns:a16="http://schemas.microsoft.com/office/drawing/2014/main" id="{5A11A871-0F2D-46BF-B48B-CB8A865C5F46}"/>
              </a:ext>
            </a:extLst>
          </p:cNvPr>
          <p:cNvSpPr txBox="1"/>
          <p:nvPr/>
        </p:nvSpPr>
        <p:spPr>
          <a:xfrm>
            <a:off x="9758941" y="4325800"/>
            <a:ext cx="858048" cy="923330"/>
          </a:xfrm>
          <a:prstGeom prst="rect">
            <a:avLst/>
          </a:prstGeom>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LB" sz="5400" b="1">
                <a:solidFill>
                  <a:schemeClr val="tx1">
                    <a:lumMod val="65000"/>
                    <a:lumOff val="35000"/>
                  </a:schemeClr>
                </a:solidFill>
                <a:latin typeface="Adobe Arabic" panose="02040503050201090203" pitchFamily="18" charset="-78"/>
                <a:cs typeface="Adobe Arabic" panose="02040503050201090203" pitchFamily="18" charset="-78"/>
              </a:rPr>
              <a:t>دُ</a:t>
            </a:r>
            <a:endParaRPr lang="en-US" sz="5400" b="1">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29" name="TextBox 28">
            <a:extLst>
              <a:ext uri="{FF2B5EF4-FFF2-40B4-BE49-F238E27FC236}">
                <a16:creationId xmlns:a16="http://schemas.microsoft.com/office/drawing/2014/main" id="{1ED4C179-DBE0-4FE2-BB75-6CB191BFEC39}"/>
              </a:ext>
            </a:extLst>
          </p:cNvPr>
          <p:cNvSpPr txBox="1"/>
          <p:nvPr/>
        </p:nvSpPr>
        <p:spPr>
          <a:xfrm>
            <a:off x="8506983" y="4325800"/>
            <a:ext cx="858048" cy="923330"/>
          </a:xfrm>
          <a:prstGeom prst="rect">
            <a:avLst/>
          </a:prstGeom>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LB" sz="5400" b="1">
                <a:solidFill>
                  <a:schemeClr val="tx1">
                    <a:lumMod val="65000"/>
                    <a:lumOff val="35000"/>
                  </a:schemeClr>
                </a:solidFill>
                <a:latin typeface="Adobe Arabic" panose="02040503050201090203" pitchFamily="18" charset="-78"/>
                <a:cs typeface="Adobe Arabic" panose="02040503050201090203" pitchFamily="18" charset="-78"/>
              </a:rPr>
              <a:t>دِ </a:t>
            </a:r>
            <a:endParaRPr lang="en-US" sz="5400" b="1">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30" name="TextBox 29">
            <a:extLst>
              <a:ext uri="{FF2B5EF4-FFF2-40B4-BE49-F238E27FC236}">
                <a16:creationId xmlns:a16="http://schemas.microsoft.com/office/drawing/2014/main" id="{0DF55DF7-C1A0-4C92-BE6D-8E898AFEF398}"/>
              </a:ext>
            </a:extLst>
          </p:cNvPr>
          <p:cNvSpPr txBox="1"/>
          <p:nvPr/>
        </p:nvSpPr>
        <p:spPr>
          <a:xfrm>
            <a:off x="9661910" y="5271201"/>
            <a:ext cx="1055708" cy="895617"/>
          </a:xfrm>
          <a:prstGeom prst="rect">
            <a:avLst/>
          </a:prstGeom>
          <a:ln w="19050">
            <a:solidFill>
              <a:schemeClr val="tx1">
                <a:lumMod val="65000"/>
                <a:lumOff val="35000"/>
              </a:schemeClr>
            </a:solidFill>
          </a:ln>
        </p:spPr>
        <p:txBody>
          <a:bodyPr vert="horz" wrap="none" lIns="91440" tIns="45720" rIns="91440" bIns="45720" rtlCol="0" anchor="ctr">
            <a:normAutofit fontScale="97500"/>
          </a:bodyPr>
          <a:lstStyle>
            <a:defPPr>
              <a:defRPr lang="en-US"/>
            </a:defPPr>
            <a:lvl1pPr marR="0" lvl="0" indent="0" algn="ctr" rtl="1" fontAlgn="auto">
              <a:lnSpc>
                <a:spcPct val="100000"/>
              </a:lnSpc>
              <a:spcBef>
                <a:spcPts val="0"/>
              </a:spcBef>
              <a:spcAft>
                <a:spcPts val="0"/>
              </a:spcAft>
              <a:buClrTx/>
              <a:buSzTx/>
              <a:buFontTx/>
              <a:buNone/>
              <a:tabLst/>
              <a:defRPr kumimoji="0" sz="3600" b="1" i="0" u="none" strike="noStrike" cap="none" spc="0" normalizeH="0" baseline="0">
                <a:ln>
                  <a:noFill/>
                </a:ln>
                <a:solidFill>
                  <a:srgbClr val="658DCD"/>
                </a:solidFill>
                <a:effectLst/>
                <a:uLnTx/>
                <a:uFillTx/>
                <a:latin typeface="Adobe Arabic" panose="02040503050201090203" pitchFamily="18" charset="-78"/>
                <a:cs typeface="Adobe Arabic" panose="02040503050201090203" pitchFamily="18" charset="-78"/>
              </a:defRPr>
            </a:lvl1pPr>
          </a:lstStyle>
          <a:p>
            <a:r>
              <a:rPr lang="ar-LB">
                <a:solidFill>
                  <a:schemeClr val="tx1">
                    <a:lumMod val="65000"/>
                    <a:lumOff val="35000"/>
                  </a:schemeClr>
                </a:solidFill>
              </a:rPr>
              <a:t>دُبٌّ</a:t>
            </a:r>
            <a:endParaRPr lang="en-US">
              <a:solidFill>
                <a:schemeClr val="tx1">
                  <a:lumMod val="65000"/>
                  <a:lumOff val="35000"/>
                </a:schemeClr>
              </a:solidFill>
            </a:endParaRPr>
          </a:p>
        </p:txBody>
      </p:sp>
      <p:sp>
        <p:nvSpPr>
          <p:cNvPr id="31" name="TextBox 30">
            <a:extLst>
              <a:ext uri="{FF2B5EF4-FFF2-40B4-BE49-F238E27FC236}">
                <a16:creationId xmlns:a16="http://schemas.microsoft.com/office/drawing/2014/main" id="{A7682D13-D8F0-42E4-AF24-19A83E3A9E90}"/>
              </a:ext>
            </a:extLst>
          </p:cNvPr>
          <p:cNvSpPr txBox="1"/>
          <p:nvPr/>
        </p:nvSpPr>
        <p:spPr>
          <a:xfrm>
            <a:off x="8471572" y="5271201"/>
            <a:ext cx="1055708" cy="895617"/>
          </a:xfrm>
          <a:prstGeom prst="rect">
            <a:avLst/>
          </a:prstGeom>
          <a:ln w="19050">
            <a:solidFill>
              <a:schemeClr val="tx1">
                <a:lumMod val="65000"/>
                <a:lumOff val="35000"/>
              </a:schemeClr>
            </a:solidFill>
          </a:ln>
        </p:spPr>
        <p:txBody>
          <a:bodyPr vert="horz" wrap="none" lIns="91440" tIns="45720" rIns="91440" bIns="45720" rtlCol="0" anchor="ctr">
            <a:normAutofit fontScale="97500"/>
          </a:bodyPr>
          <a:lstStyle>
            <a:defPPr>
              <a:defRPr lang="en-US"/>
            </a:defPPr>
            <a:lvl1pPr marR="0" lvl="0" indent="0" algn="ctr" rtl="1" fontAlgn="auto">
              <a:lnSpc>
                <a:spcPct val="100000"/>
              </a:lnSpc>
              <a:spcBef>
                <a:spcPts val="0"/>
              </a:spcBef>
              <a:spcAft>
                <a:spcPts val="0"/>
              </a:spcAft>
              <a:buClrTx/>
              <a:buSzTx/>
              <a:buFontTx/>
              <a:buNone/>
              <a:tabLst/>
              <a:defRPr kumimoji="0" sz="3600" b="1" i="0" u="none" strike="noStrike" cap="none" spc="0" normalizeH="0" baseline="0">
                <a:ln>
                  <a:noFill/>
                </a:ln>
                <a:solidFill>
                  <a:srgbClr val="658DCD"/>
                </a:solidFill>
                <a:effectLst/>
                <a:uLnTx/>
                <a:uFillTx/>
                <a:latin typeface="Adobe Arabic" panose="02040503050201090203" pitchFamily="18" charset="-78"/>
                <a:cs typeface="Adobe Arabic" panose="02040503050201090203" pitchFamily="18" charset="-78"/>
              </a:defRPr>
            </a:lvl1pPr>
          </a:lstStyle>
          <a:p>
            <a:r>
              <a:rPr lang="ar-LB">
                <a:solidFill>
                  <a:schemeClr val="tx1">
                    <a:lumMod val="65000"/>
                    <a:lumOff val="35000"/>
                  </a:schemeClr>
                </a:solidFill>
              </a:rPr>
              <a:t>دِرْعٌ</a:t>
            </a:r>
            <a:endParaRPr lang="en-US">
              <a:solidFill>
                <a:schemeClr val="tx1">
                  <a:lumMod val="65000"/>
                  <a:lumOff val="35000"/>
                </a:schemeClr>
              </a:solidFill>
            </a:endParaRPr>
          </a:p>
        </p:txBody>
      </p:sp>
      <p:sp>
        <p:nvSpPr>
          <p:cNvPr id="32" name="TextBox 31">
            <a:extLst>
              <a:ext uri="{FF2B5EF4-FFF2-40B4-BE49-F238E27FC236}">
                <a16:creationId xmlns:a16="http://schemas.microsoft.com/office/drawing/2014/main" id="{41B4C008-10DB-4044-9404-426143D9DAEC}"/>
              </a:ext>
            </a:extLst>
          </p:cNvPr>
          <p:cNvSpPr txBox="1"/>
          <p:nvPr/>
        </p:nvSpPr>
        <p:spPr>
          <a:xfrm>
            <a:off x="4763127" y="5271200"/>
            <a:ext cx="1060704" cy="895617"/>
          </a:xfrm>
          <a:prstGeom prst="rect">
            <a:avLst/>
          </a:prstGeom>
          <a:ln w="19050">
            <a:solidFill>
              <a:schemeClr val="tx1">
                <a:lumMod val="65000"/>
                <a:lumOff val="35000"/>
              </a:schemeClr>
            </a:solidFill>
          </a:ln>
        </p:spPr>
        <p:txBody>
          <a:bodyPr vert="horz" wrap="none" lIns="91440" tIns="45720" rIns="91440" bIns="45720" rtlCol="0" anchor="ctr">
            <a:normAutofit fontScale="97500"/>
          </a:bodyPr>
          <a:lstStyle>
            <a:defPPr>
              <a:defRPr lang="en-US"/>
            </a:defPPr>
            <a:lvl1pPr marR="0" lvl="0" indent="0" algn="ctr" rtl="1" fontAlgn="auto">
              <a:lnSpc>
                <a:spcPct val="100000"/>
              </a:lnSpc>
              <a:spcBef>
                <a:spcPts val="0"/>
              </a:spcBef>
              <a:spcAft>
                <a:spcPts val="0"/>
              </a:spcAft>
              <a:buClrTx/>
              <a:buSzTx/>
              <a:buFontTx/>
              <a:buNone/>
              <a:tabLst/>
              <a:defRPr kumimoji="0" sz="3600" b="1" i="0" u="none" strike="noStrike" cap="none" spc="0" normalizeH="0" baseline="0">
                <a:ln>
                  <a:noFill/>
                </a:ln>
                <a:solidFill>
                  <a:srgbClr val="658DCD"/>
                </a:solidFill>
                <a:effectLst/>
                <a:uLnTx/>
                <a:uFillTx/>
                <a:latin typeface="Adobe Arabic" panose="02040503050201090203" pitchFamily="18" charset="-78"/>
                <a:cs typeface="Adobe Arabic" panose="02040503050201090203" pitchFamily="18" charset="-78"/>
              </a:defRPr>
            </a:lvl1pPr>
          </a:lstStyle>
          <a:p>
            <a:r>
              <a:rPr lang="ar-LB">
                <a:solidFill>
                  <a:schemeClr val="tx1">
                    <a:lumMod val="65000"/>
                    <a:lumOff val="35000"/>
                  </a:schemeClr>
                </a:solidFill>
              </a:rPr>
              <a:t>وَرْدَةٌ</a:t>
            </a:r>
            <a:endParaRPr lang="en-US">
              <a:solidFill>
                <a:schemeClr val="tx1">
                  <a:lumMod val="65000"/>
                  <a:lumOff val="35000"/>
                </a:schemeClr>
              </a:solidFill>
            </a:endParaRPr>
          </a:p>
        </p:txBody>
      </p:sp>
      <p:sp>
        <p:nvSpPr>
          <p:cNvPr id="33" name="TextBox 32">
            <a:extLst>
              <a:ext uri="{FF2B5EF4-FFF2-40B4-BE49-F238E27FC236}">
                <a16:creationId xmlns:a16="http://schemas.microsoft.com/office/drawing/2014/main" id="{AB74B675-5F89-4A17-8E2C-748240FC0097}"/>
              </a:ext>
            </a:extLst>
          </p:cNvPr>
          <p:cNvSpPr txBox="1"/>
          <p:nvPr/>
        </p:nvSpPr>
        <p:spPr>
          <a:xfrm>
            <a:off x="4743058" y="4325800"/>
            <a:ext cx="1038732" cy="923330"/>
          </a:xfrm>
          <a:prstGeom prst="rect">
            <a:avLst/>
          </a:prstGeom>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LB" sz="5400" b="1">
                <a:solidFill>
                  <a:schemeClr val="tx1">
                    <a:lumMod val="65000"/>
                    <a:lumOff val="35000"/>
                  </a:schemeClr>
                </a:solidFill>
                <a:latin typeface="Adobe Arabic" panose="02040503050201090203" pitchFamily="18" charset="-78"/>
                <a:cs typeface="Adobe Arabic" panose="02040503050201090203" pitchFamily="18" charset="-78"/>
              </a:rPr>
              <a:t>د</a:t>
            </a:r>
            <a:endParaRPr kumimoji="0" lang="en-US" sz="5400" b="0" i="0" u="none" strike="noStrike" kern="1200" cap="none" spc="0" normalizeH="0" baseline="0" noProof="0">
              <a:ln>
                <a:noFill/>
              </a:ln>
              <a:solidFill>
                <a:schemeClr val="tx1">
                  <a:lumMod val="65000"/>
                  <a:lumOff val="35000"/>
                </a:schemeClr>
              </a:solidFill>
              <a:effectLst/>
              <a:uLnTx/>
              <a:uFillTx/>
              <a:latin typeface="Adobe Arabic" pitchFamily="18" charset="-78"/>
              <a:cs typeface="Adobe Arabic" pitchFamily="18" charset="-78"/>
            </a:endParaRPr>
          </a:p>
        </p:txBody>
      </p:sp>
      <p:sp>
        <p:nvSpPr>
          <p:cNvPr id="34" name="TextBox 33">
            <a:extLst>
              <a:ext uri="{FF2B5EF4-FFF2-40B4-BE49-F238E27FC236}">
                <a16:creationId xmlns:a16="http://schemas.microsoft.com/office/drawing/2014/main" id="{05C419C8-3C38-41A3-B44E-E8C5DE118DC0}"/>
              </a:ext>
            </a:extLst>
          </p:cNvPr>
          <p:cNvSpPr txBox="1"/>
          <p:nvPr/>
        </p:nvSpPr>
        <p:spPr>
          <a:xfrm>
            <a:off x="508629" y="4325800"/>
            <a:ext cx="1202653" cy="923330"/>
          </a:xfrm>
          <a:prstGeom prst="rect">
            <a:avLst/>
          </a:prstGeom>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LB" sz="5400" b="1">
                <a:solidFill>
                  <a:schemeClr val="tx1">
                    <a:lumMod val="65000"/>
                    <a:lumOff val="35000"/>
                  </a:schemeClr>
                </a:solidFill>
                <a:latin typeface="Adobe Arabic" panose="02040503050201090203" pitchFamily="18" charset="-78"/>
                <a:cs typeface="Adobe Arabic" panose="02040503050201090203" pitchFamily="18" charset="-78"/>
              </a:rPr>
              <a:t>د</a:t>
            </a:r>
            <a:r>
              <a:rPr kumimoji="0" lang="ar-LB" sz="5400" b="0" i="0" u="none" strike="noStrike" kern="1200" cap="none" spc="0" normalizeH="0" baseline="0" noProof="0">
                <a:ln>
                  <a:noFill/>
                </a:ln>
                <a:solidFill>
                  <a:schemeClr val="tx1">
                    <a:lumMod val="65000"/>
                    <a:lumOff val="35000"/>
                  </a:schemeClr>
                </a:solidFill>
                <a:effectLst/>
                <a:uLnTx/>
                <a:uFillTx/>
                <a:latin typeface="Adobe Arabic" pitchFamily="18" charset="-78"/>
                <a:cs typeface="Adobe Arabic" pitchFamily="18" charset="-78"/>
              </a:rPr>
              <a:t> </a:t>
            </a:r>
            <a:endParaRPr kumimoji="0" lang="en-US" sz="5400" b="0" i="0" u="none" strike="noStrike" kern="1200" cap="none" spc="0" normalizeH="0" baseline="0" noProof="0">
              <a:ln>
                <a:noFill/>
              </a:ln>
              <a:solidFill>
                <a:schemeClr val="tx1">
                  <a:lumMod val="65000"/>
                  <a:lumOff val="35000"/>
                </a:schemeClr>
              </a:solidFill>
              <a:effectLst/>
              <a:uLnTx/>
              <a:uFillTx/>
              <a:latin typeface="Adobe Arabic" pitchFamily="18" charset="-78"/>
              <a:cs typeface="Adobe Arabic" pitchFamily="18" charset="-78"/>
            </a:endParaRPr>
          </a:p>
        </p:txBody>
      </p:sp>
      <p:sp>
        <p:nvSpPr>
          <p:cNvPr id="35" name="TextBox 34">
            <a:extLst>
              <a:ext uri="{FF2B5EF4-FFF2-40B4-BE49-F238E27FC236}">
                <a16:creationId xmlns:a16="http://schemas.microsoft.com/office/drawing/2014/main" id="{B9298032-0798-429A-A380-C4F43EFCE701}"/>
              </a:ext>
            </a:extLst>
          </p:cNvPr>
          <p:cNvSpPr txBox="1"/>
          <p:nvPr/>
        </p:nvSpPr>
        <p:spPr>
          <a:xfrm>
            <a:off x="542463" y="5271200"/>
            <a:ext cx="1060704" cy="895618"/>
          </a:xfrm>
          <a:prstGeom prst="rect">
            <a:avLst/>
          </a:prstGeom>
          <a:solidFill>
            <a:schemeClr val="bg1"/>
          </a:solidFill>
          <a:ln w="19050">
            <a:solidFill>
              <a:schemeClr val="tx1">
                <a:lumMod val="65000"/>
                <a:lumOff val="35000"/>
              </a:schemeClr>
            </a:solidFill>
          </a:ln>
        </p:spPr>
        <p:txBody>
          <a:bodyPr vert="horz" wrap="none" lIns="91440" tIns="45720" rIns="91440" bIns="45720" rtlCol="0" anchor="ctr">
            <a:normAutofit fontScale="975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LB" sz="3600" b="1">
                <a:solidFill>
                  <a:schemeClr val="tx1">
                    <a:lumMod val="65000"/>
                    <a:lumOff val="35000"/>
                  </a:schemeClr>
                </a:solidFill>
                <a:latin typeface="Adobe Arabic" panose="02040503050201090203" pitchFamily="18" charset="-78"/>
                <a:cs typeface="Adobe Arabic" panose="02040503050201090203" pitchFamily="18" charset="-78"/>
              </a:rPr>
              <a:t>قِرْدٌ</a:t>
            </a:r>
            <a:endParaRPr lang="en-US" sz="3600" b="1">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36" name="Rectangle 35">
            <a:extLst>
              <a:ext uri="{FF2B5EF4-FFF2-40B4-BE49-F238E27FC236}">
                <a16:creationId xmlns:a16="http://schemas.microsoft.com/office/drawing/2014/main" id="{87C08B23-CF53-4C89-B340-645AEC4DB595}"/>
              </a:ext>
            </a:extLst>
          </p:cNvPr>
          <p:cNvSpPr/>
          <p:nvPr/>
        </p:nvSpPr>
        <p:spPr>
          <a:xfrm>
            <a:off x="0" y="691182"/>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gn="r" rtl="1">
              <a:buClr>
                <a:srgbClr val="4472C4">
                  <a:lumMod val="75000"/>
                </a:srgbClr>
              </a:buClr>
              <a:buSzPct val="90000"/>
              <a:defRPr/>
            </a:pPr>
            <a:r>
              <a:rPr lang="ar-LB" sz="3600" b="1" cap="all" spc="100">
                <a:solidFill>
                  <a:schemeClr val="bg1"/>
                </a:solidFill>
                <a:latin typeface="Adobe Arabic"/>
                <a:cs typeface="Adobe Arabic"/>
              </a:rPr>
              <a:t>تَعَلَّمْنا الْيَوْمَ  </a:t>
            </a:r>
            <a:endParaRPr lang="en-US" sz="3600" b="1" cap="all" spc="100">
              <a:solidFill>
                <a:schemeClr val="bg1"/>
              </a:solidFill>
              <a:latin typeface="Adobe Arabic"/>
              <a:cs typeface="Adobe Arabic"/>
            </a:endParaRPr>
          </a:p>
        </p:txBody>
      </p:sp>
      <p:sp>
        <p:nvSpPr>
          <p:cNvPr id="38" name="Rectangle 37">
            <a:extLst>
              <a:ext uri="{FF2B5EF4-FFF2-40B4-BE49-F238E27FC236}">
                <a16:creationId xmlns:a16="http://schemas.microsoft.com/office/drawing/2014/main" id="{BB3A72D5-9237-4A97-9914-6CA26BED7E04}"/>
              </a:ext>
            </a:extLst>
          </p:cNvPr>
          <p:cNvSpPr/>
          <p:nvPr/>
        </p:nvSpPr>
        <p:spPr>
          <a:xfrm>
            <a:off x="0" y="1381826"/>
            <a:ext cx="12188952"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gn="r" rtl="1">
              <a:spcBef>
                <a:spcPts val="600"/>
              </a:spcBef>
              <a:spcAft>
                <a:spcPts val="600"/>
              </a:spcAft>
              <a:buClr>
                <a:srgbClr val="4BACC6">
                  <a:lumMod val="75000"/>
                </a:srgbClr>
              </a:buClr>
              <a:buSzPct val="90000"/>
              <a:defRPr/>
            </a:pPr>
            <a:r>
              <a:rPr lang="ar-LB" sz="3600" b="1">
                <a:solidFill>
                  <a:srgbClr val="595959"/>
                </a:solidFill>
                <a:latin typeface="+mj-lt"/>
              </a:rPr>
              <a:t>كِتابَةَ أَشْكالِ الْحَرْفِ دالٍ (د) مَعَ السُّكونِ وَالْحَرَكاتِ في مُخْتَلَفِ مَواقِعِهِ في الْكَلِمَةِ</a:t>
            </a:r>
            <a:endParaRPr lang="en-US" sz="3600" b="1">
              <a:solidFill>
                <a:srgbClr val="595959"/>
              </a:solidFill>
              <a:latin typeface="+mj-lt"/>
            </a:endParaRPr>
          </a:p>
        </p:txBody>
      </p:sp>
    </p:spTree>
    <p:extLst>
      <p:ext uri="{BB962C8B-B14F-4D97-AF65-F5344CB8AC3E}">
        <p14:creationId xmlns:p14="http://schemas.microsoft.com/office/powerpoint/2010/main" val="123129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randombar(horizontal)">
                                      <p:cBhvr>
                                        <p:cTn id="12" dur="500"/>
                                        <p:tgtEl>
                                          <p:spTgt spid="14"/>
                                        </p:tgtEl>
                                      </p:cBhvr>
                                    </p:animEffect>
                                  </p:childTnLst>
                                </p:cTn>
                              </p:par>
                            </p:childTnLst>
                          </p:cTn>
                        </p:par>
                        <p:par>
                          <p:cTn id="13" fill="hold">
                            <p:stCondLst>
                              <p:cond delay="500"/>
                            </p:stCondLst>
                            <p:childTnLst>
                              <p:par>
                                <p:cTn id="14" presetID="1" presetClass="entr" presetSubtype="0" fill="hold" grpId="0" nodeType="afterEffect">
                                  <p:stCondLst>
                                    <p:cond delay="0"/>
                                  </p:stCondLst>
                                  <p:childTnLst>
                                    <p:set>
                                      <p:cBhvr>
                                        <p:cTn id="15" dur="1" fill="hold">
                                          <p:stCondLst>
                                            <p:cond delay="499"/>
                                          </p:stCondLst>
                                        </p:cTn>
                                        <p:tgtEl>
                                          <p:spTgt spid="6"/>
                                        </p:tgtEl>
                                        <p:attrNameLst>
                                          <p:attrName>style.visibility</p:attrName>
                                        </p:attrNameLst>
                                      </p:cBhvr>
                                      <p:to>
                                        <p:strVal val="visible"/>
                                      </p:to>
                                    </p:set>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499"/>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randombar(horizontal)">
                                      <p:cBhvr>
                                        <p:cTn id="23" dur="500"/>
                                        <p:tgtEl>
                                          <p:spTgt spid="16"/>
                                        </p:tgtEl>
                                      </p:cBhvr>
                                    </p:animEffect>
                                  </p:childTnLst>
                                </p:cTn>
                              </p:par>
                            </p:childTnLst>
                          </p:cTn>
                        </p:par>
                        <p:par>
                          <p:cTn id="24" fill="hold">
                            <p:stCondLst>
                              <p:cond delay="500"/>
                            </p:stCondLst>
                            <p:childTnLst>
                              <p:par>
                                <p:cTn id="25" presetID="1" presetClass="entr" presetSubtype="0" fill="hold" grpId="0" nodeType="afterEffect">
                                  <p:stCondLst>
                                    <p:cond delay="0"/>
                                  </p:stCondLst>
                                  <p:childTnLst>
                                    <p:set>
                                      <p:cBhvr>
                                        <p:cTn id="26" dur="1" fill="hold">
                                          <p:stCondLst>
                                            <p:cond delay="499"/>
                                          </p:stCondLst>
                                        </p:cTn>
                                        <p:tgtEl>
                                          <p:spTgt spid="26"/>
                                        </p:tgtEl>
                                        <p:attrNameLst>
                                          <p:attrName>style.visibility</p:attrName>
                                        </p:attrNameLst>
                                      </p:cBhvr>
                                      <p:to>
                                        <p:strVal val="visible"/>
                                      </p:to>
                                    </p:set>
                                  </p:childTnLst>
                                </p:cTn>
                              </p:par>
                            </p:childTnLst>
                          </p:cTn>
                        </p:par>
                        <p:par>
                          <p:cTn id="27" fill="hold">
                            <p:stCondLst>
                              <p:cond delay="1000"/>
                            </p:stCondLst>
                            <p:childTnLst>
                              <p:par>
                                <p:cTn id="28" presetID="1" presetClass="entr" presetSubtype="0" fill="hold" grpId="0" nodeType="afterEffect">
                                  <p:stCondLst>
                                    <p:cond delay="0"/>
                                  </p:stCondLst>
                                  <p:childTnLst>
                                    <p:set>
                                      <p:cBhvr>
                                        <p:cTn id="29" dur="1" fill="hold">
                                          <p:stCondLst>
                                            <p:cond delay="499"/>
                                          </p:stCondLst>
                                        </p:cTn>
                                        <p:tgtEl>
                                          <p:spTgt spid="3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randombar(horizontal)">
                                      <p:cBhvr>
                                        <p:cTn id="34" dur="500"/>
                                        <p:tgtEl>
                                          <p:spTgt spid="10"/>
                                        </p:tgtEl>
                                      </p:cBhvr>
                                    </p:animEffect>
                                  </p:childTnLst>
                                </p:cTn>
                              </p:par>
                            </p:childTnLst>
                          </p:cTn>
                        </p:par>
                        <p:par>
                          <p:cTn id="35" fill="hold">
                            <p:stCondLst>
                              <p:cond delay="500"/>
                            </p:stCondLst>
                            <p:childTnLst>
                              <p:par>
                                <p:cTn id="36" presetID="1" presetClass="entr" presetSubtype="0" fill="hold" grpId="0" nodeType="afterEffect">
                                  <p:stCondLst>
                                    <p:cond delay="0"/>
                                  </p:stCondLst>
                                  <p:childTnLst>
                                    <p:set>
                                      <p:cBhvr>
                                        <p:cTn id="37" dur="1" fill="hold">
                                          <p:stCondLst>
                                            <p:cond delay="499"/>
                                          </p:stCondLst>
                                        </p:cTn>
                                        <p:tgtEl>
                                          <p:spTgt spid="29"/>
                                        </p:tgtEl>
                                        <p:attrNameLst>
                                          <p:attrName>style.visibility</p:attrName>
                                        </p:attrNameLst>
                                      </p:cBhvr>
                                      <p:to>
                                        <p:strVal val="visible"/>
                                      </p:to>
                                    </p:set>
                                  </p:childTnLst>
                                </p:cTn>
                              </p:par>
                            </p:childTnLst>
                          </p:cTn>
                        </p:par>
                        <p:par>
                          <p:cTn id="38" fill="hold">
                            <p:stCondLst>
                              <p:cond delay="1000"/>
                            </p:stCondLst>
                            <p:childTnLst>
                              <p:par>
                                <p:cTn id="39" presetID="1" presetClass="entr" presetSubtype="0" fill="hold" grpId="0" nodeType="afterEffect">
                                  <p:stCondLst>
                                    <p:cond delay="0"/>
                                  </p:stCondLst>
                                  <p:childTnLst>
                                    <p:set>
                                      <p:cBhvr>
                                        <p:cTn id="40" dur="1" fill="hold">
                                          <p:stCondLst>
                                            <p:cond delay="499"/>
                                          </p:stCondLst>
                                        </p:cTn>
                                        <p:tgtEl>
                                          <p:spTgt spid="3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wipe(right)">
                                      <p:cBhvr>
                                        <p:cTn id="45" dur="500"/>
                                        <p:tgtEl>
                                          <p:spTgt spid="8"/>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randombar(horizontal)">
                                      <p:cBhvr>
                                        <p:cTn id="50" dur="500"/>
                                        <p:tgtEl>
                                          <p:spTgt spid="25"/>
                                        </p:tgtEl>
                                      </p:cBhvr>
                                    </p:animEffect>
                                  </p:childTnLst>
                                </p:cTn>
                              </p:par>
                            </p:childTnLst>
                          </p:cTn>
                        </p:par>
                        <p:par>
                          <p:cTn id="51" fill="hold">
                            <p:stCondLst>
                              <p:cond delay="500"/>
                            </p:stCondLst>
                            <p:childTnLst>
                              <p:par>
                                <p:cTn id="52" presetID="1" presetClass="entr" presetSubtype="0" fill="hold" grpId="0" nodeType="afterEffect">
                                  <p:stCondLst>
                                    <p:cond delay="0"/>
                                  </p:stCondLst>
                                  <p:childTnLst>
                                    <p:set>
                                      <p:cBhvr>
                                        <p:cTn id="53" dur="1" fill="hold">
                                          <p:stCondLst>
                                            <p:cond delay="499"/>
                                          </p:stCondLst>
                                        </p:cTn>
                                        <p:tgtEl>
                                          <p:spTgt spid="22"/>
                                        </p:tgtEl>
                                        <p:attrNameLst>
                                          <p:attrName>style.visibility</p:attrName>
                                        </p:attrNameLst>
                                      </p:cBhvr>
                                      <p:to>
                                        <p:strVal val="visible"/>
                                      </p:to>
                                    </p:set>
                                  </p:childTnLst>
                                </p:cTn>
                              </p:par>
                            </p:childTnLst>
                          </p:cTn>
                        </p:par>
                        <p:par>
                          <p:cTn id="54" fill="hold">
                            <p:stCondLst>
                              <p:cond delay="1000"/>
                            </p:stCondLst>
                            <p:childTnLst>
                              <p:par>
                                <p:cTn id="55" presetID="1" presetClass="entr" presetSubtype="0" fill="hold" grpId="0" nodeType="afterEffect">
                                  <p:stCondLst>
                                    <p:cond delay="0"/>
                                  </p:stCondLst>
                                  <p:childTnLst>
                                    <p:set>
                                      <p:cBhvr>
                                        <p:cTn id="56" dur="1" fill="hold">
                                          <p:stCondLst>
                                            <p:cond delay="499"/>
                                          </p:stCondLst>
                                        </p:cTn>
                                        <p:tgtEl>
                                          <p:spTgt spid="1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nodeType="click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randombar(horizontal)">
                                      <p:cBhvr>
                                        <p:cTn id="61" dur="500"/>
                                        <p:tgtEl>
                                          <p:spTgt spid="19"/>
                                        </p:tgtEl>
                                      </p:cBhvr>
                                    </p:animEffect>
                                  </p:childTnLst>
                                </p:cTn>
                              </p:par>
                            </p:childTnLst>
                          </p:cTn>
                        </p:par>
                        <p:par>
                          <p:cTn id="62" fill="hold">
                            <p:stCondLst>
                              <p:cond delay="500"/>
                            </p:stCondLst>
                            <p:childTnLst>
                              <p:par>
                                <p:cTn id="63" presetID="1" presetClass="entr" presetSubtype="0" fill="hold" grpId="0" nodeType="afterEffect">
                                  <p:stCondLst>
                                    <p:cond delay="0"/>
                                  </p:stCondLst>
                                  <p:childTnLst>
                                    <p:set>
                                      <p:cBhvr>
                                        <p:cTn id="64" dur="1" fill="hold">
                                          <p:stCondLst>
                                            <p:cond delay="499"/>
                                          </p:stCondLst>
                                        </p:cTn>
                                        <p:tgtEl>
                                          <p:spTgt spid="33"/>
                                        </p:tgtEl>
                                        <p:attrNameLst>
                                          <p:attrName>style.visibility</p:attrName>
                                        </p:attrNameLst>
                                      </p:cBhvr>
                                      <p:to>
                                        <p:strVal val="visible"/>
                                      </p:to>
                                    </p:set>
                                  </p:childTnLst>
                                </p:cTn>
                              </p:par>
                            </p:childTnLst>
                          </p:cTn>
                        </p:par>
                        <p:par>
                          <p:cTn id="65" fill="hold">
                            <p:stCondLst>
                              <p:cond delay="1000"/>
                            </p:stCondLst>
                            <p:childTnLst>
                              <p:par>
                                <p:cTn id="66" presetID="1" presetClass="entr" presetSubtype="0" fill="hold" grpId="0" nodeType="afterEffect">
                                  <p:stCondLst>
                                    <p:cond delay="0"/>
                                  </p:stCondLst>
                                  <p:childTnLst>
                                    <p:set>
                                      <p:cBhvr>
                                        <p:cTn id="67" dur="1" fill="hold">
                                          <p:stCondLst>
                                            <p:cond delay="499"/>
                                          </p:stCondLst>
                                        </p:cTn>
                                        <p:tgtEl>
                                          <p:spTgt spid="32"/>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22" presetClass="entr" presetSubtype="2" fill="hold" grpId="0" nodeType="clickEffect">
                                  <p:stCondLst>
                                    <p:cond delay="0"/>
                                  </p:stCondLst>
                                  <p:childTnLst>
                                    <p:set>
                                      <p:cBhvr>
                                        <p:cTn id="71" dur="1" fill="hold">
                                          <p:stCondLst>
                                            <p:cond delay="0"/>
                                          </p:stCondLst>
                                        </p:cTn>
                                        <p:tgtEl>
                                          <p:spTgt spid="9"/>
                                        </p:tgtEl>
                                        <p:attrNameLst>
                                          <p:attrName>style.visibility</p:attrName>
                                        </p:attrNameLst>
                                      </p:cBhvr>
                                      <p:to>
                                        <p:strVal val="visible"/>
                                      </p:to>
                                    </p:set>
                                    <p:animEffect transition="in" filter="wipe(right)">
                                      <p:cBhvr>
                                        <p:cTn id="72" dur="500"/>
                                        <p:tgtEl>
                                          <p:spTgt spid="9"/>
                                        </p:tgtEl>
                                      </p:cBhvr>
                                    </p:animEffect>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randombar(horizontal)">
                                      <p:cBhvr>
                                        <p:cTn id="77" dur="500"/>
                                        <p:tgtEl>
                                          <p:spTgt spid="27"/>
                                        </p:tgtEl>
                                      </p:cBhvr>
                                    </p:animEffect>
                                  </p:childTnLst>
                                </p:cTn>
                              </p:par>
                            </p:childTnLst>
                          </p:cTn>
                        </p:par>
                        <p:par>
                          <p:cTn id="78" fill="hold">
                            <p:stCondLst>
                              <p:cond delay="500"/>
                            </p:stCondLst>
                            <p:childTnLst>
                              <p:par>
                                <p:cTn id="79" presetID="1" presetClass="entr" presetSubtype="0" fill="hold" grpId="0" nodeType="afterEffect">
                                  <p:stCondLst>
                                    <p:cond delay="0"/>
                                  </p:stCondLst>
                                  <p:childTnLst>
                                    <p:set>
                                      <p:cBhvr>
                                        <p:cTn id="80" dur="1" fill="hold">
                                          <p:stCondLst>
                                            <p:cond delay="499"/>
                                          </p:stCondLst>
                                        </p:cTn>
                                        <p:tgtEl>
                                          <p:spTgt spid="5"/>
                                        </p:tgtEl>
                                        <p:attrNameLst>
                                          <p:attrName>style.visibility</p:attrName>
                                        </p:attrNameLst>
                                      </p:cBhvr>
                                      <p:to>
                                        <p:strVal val="visible"/>
                                      </p:to>
                                    </p:set>
                                  </p:childTnLst>
                                </p:cTn>
                              </p:par>
                            </p:childTnLst>
                          </p:cTn>
                        </p:par>
                        <p:par>
                          <p:cTn id="81" fill="hold">
                            <p:stCondLst>
                              <p:cond delay="1000"/>
                            </p:stCondLst>
                            <p:childTnLst>
                              <p:par>
                                <p:cTn id="82" presetID="1" presetClass="entr" presetSubtype="0" fill="hold" grpId="0" nodeType="afterEffect">
                                  <p:stCondLst>
                                    <p:cond delay="0"/>
                                  </p:stCondLst>
                                  <p:childTnLst>
                                    <p:set>
                                      <p:cBhvr>
                                        <p:cTn id="83" dur="1" fill="hold">
                                          <p:stCondLst>
                                            <p:cond delay="499"/>
                                          </p:stCondLst>
                                        </p:cTn>
                                        <p:tgtEl>
                                          <p:spTgt spid="17"/>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14" presetClass="entr" presetSubtype="10" fill="hold" nodeType="clickEffect">
                                  <p:stCondLst>
                                    <p:cond delay="0"/>
                                  </p:stCondLst>
                                  <p:childTnLst>
                                    <p:set>
                                      <p:cBhvr>
                                        <p:cTn id="87" dur="1" fill="hold">
                                          <p:stCondLst>
                                            <p:cond delay="0"/>
                                          </p:stCondLst>
                                        </p:cTn>
                                        <p:tgtEl>
                                          <p:spTgt spid="28"/>
                                        </p:tgtEl>
                                        <p:attrNameLst>
                                          <p:attrName>style.visibility</p:attrName>
                                        </p:attrNameLst>
                                      </p:cBhvr>
                                      <p:to>
                                        <p:strVal val="visible"/>
                                      </p:to>
                                    </p:set>
                                    <p:animEffect transition="in" filter="randombar(horizontal)">
                                      <p:cBhvr>
                                        <p:cTn id="88" dur="500"/>
                                        <p:tgtEl>
                                          <p:spTgt spid="28"/>
                                        </p:tgtEl>
                                      </p:cBhvr>
                                    </p:animEffect>
                                  </p:childTnLst>
                                </p:cTn>
                              </p:par>
                            </p:childTnLst>
                          </p:cTn>
                        </p:par>
                        <p:par>
                          <p:cTn id="89" fill="hold">
                            <p:stCondLst>
                              <p:cond delay="500"/>
                            </p:stCondLst>
                            <p:childTnLst>
                              <p:par>
                                <p:cTn id="90" presetID="1" presetClass="entr" presetSubtype="0" fill="hold" grpId="0" nodeType="afterEffect">
                                  <p:stCondLst>
                                    <p:cond delay="0"/>
                                  </p:stCondLst>
                                  <p:childTnLst>
                                    <p:set>
                                      <p:cBhvr>
                                        <p:cTn id="91" dur="1" fill="hold">
                                          <p:stCondLst>
                                            <p:cond delay="499"/>
                                          </p:stCondLst>
                                        </p:cTn>
                                        <p:tgtEl>
                                          <p:spTgt spid="34"/>
                                        </p:tgtEl>
                                        <p:attrNameLst>
                                          <p:attrName>style.visibility</p:attrName>
                                        </p:attrNameLst>
                                      </p:cBhvr>
                                      <p:to>
                                        <p:strVal val="visible"/>
                                      </p:to>
                                    </p:set>
                                  </p:childTnLst>
                                </p:cTn>
                              </p:par>
                            </p:childTnLst>
                          </p:cTn>
                        </p:par>
                        <p:par>
                          <p:cTn id="92" fill="hold">
                            <p:stCondLst>
                              <p:cond delay="1000"/>
                            </p:stCondLst>
                            <p:childTnLst>
                              <p:par>
                                <p:cTn id="93" presetID="1" presetClass="entr" presetSubtype="0" fill="hold" grpId="0" nodeType="afterEffect">
                                  <p:stCondLst>
                                    <p:cond delay="0"/>
                                  </p:stCondLst>
                                  <p:childTnLst>
                                    <p:set>
                                      <p:cBhvr>
                                        <p:cTn id="94" dur="1" fill="hold">
                                          <p:stCondLst>
                                            <p:cond delay="499"/>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8" grpId="0" animBg="1"/>
      <p:bldP spid="9" grpId="0" animBg="1"/>
      <p:bldP spid="11" grpId="0" animBg="1"/>
      <p:bldP spid="13" grpId="0" animBg="1"/>
      <p:bldP spid="17" grpId="0" animBg="1"/>
      <p:bldP spid="22" grpId="0"/>
      <p:bldP spid="26" grpId="0"/>
      <p:bldP spid="29" grpId="0"/>
      <p:bldP spid="30" grpId="0" animBg="1"/>
      <p:bldP spid="31" grpId="0" animBg="1"/>
      <p:bldP spid="32" grpId="0" animBg="1"/>
      <p:bldP spid="33" grpId="0"/>
      <p:bldP spid="34" grpId="0"/>
      <p:bldP spid="3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F2F5060-43F1-F099-D036-486ED2F608AE}"/>
              </a:ext>
            </a:extLst>
          </p:cNvPr>
          <p:cNvGrpSpPr/>
          <p:nvPr/>
        </p:nvGrpSpPr>
        <p:grpSpPr>
          <a:xfrm>
            <a:off x="5414" y="1446616"/>
            <a:ext cx="12186586" cy="5311588"/>
            <a:chOff x="5414" y="1156150"/>
            <a:chExt cx="12186586" cy="5311588"/>
          </a:xfrm>
        </p:grpSpPr>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t="22549"/>
            <a:stretch/>
          </p:blipFill>
          <p:spPr>
            <a:xfrm>
              <a:off x="5414" y="1156150"/>
              <a:ext cx="12181172" cy="5311588"/>
            </a:xfrm>
            <a:prstGeom prst="rect">
              <a:avLst/>
            </a:prstGeom>
          </p:spPr>
        </p:pic>
        <p:pic>
          <p:nvPicPr>
            <p:cNvPr id="5" name="Picture 4">
              <a:extLst>
                <a:ext uri="{FF2B5EF4-FFF2-40B4-BE49-F238E27FC236}">
                  <a16:creationId xmlns:a16="http://schemas.microsoft.com/office/drawing/2014/main" id="{08665F19-3DAB-4C86-9216-D64ACB1D91FE}"/>
                </a:ext>
              </a:extLst>
            </p:cNvPr>
            <p:cNvPicPr>
              <a:picLocks noChangeAspect="1"/>
            </p:cNvPicPr>
            <p:nvPr/>
          </p:nvPicPr>
          <p:blipFill rotWithShape="1">
            <a:blip r:embed="rId5">
              <a:extLst>
                <a:ext uri="{28A0092B-C50C-407E-A947-70E740481C1C}">
                  <a14:useLocalDpi xmlns:a14="http://schemas.microsoft.com/office/drawing/2010/main" val="0"/>
                </a:ext>
              </a:extLst>
            </a:blip>
            <a:srcRect l="13" r="13" b="29114"/>
            <a:stretch/>
          </p:blipFill>
          <p:spPr>
            <a:xfrm>
              <a:off x="10828" y="1265148"/>
              <a:ext cx="12181172" cy="4003783"/>
            </a:xfrm>
            <a:prstGeom prst="rect">
              <a:avLst/>
            </a:prstGeom>
          </p:spPr>
        </p:pic>
      </p:grpSp>
      <p:pic>
        <p:nvPicPr>
          <p:cNvPr id="3" name="Picture 2" descr="Graphical user interface, text, application&#10;&#10;Description automatically generated">
            <a:extLst>
              <a:ext uri="{FF2B5EF4-FFF2-40B4-BE49-F238E27FC236}">
                <a16:creationId xmlns:a16="http://schemas.microsoft.com/office/drawing/2014/main" id="{32D07431-82C3-6F84-CB00-D6B0DED731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67488" y="191178"/>
            <a:ext cx="6205491" cy="1001896"/>
          </a:xfrm>
          <a:prstGeom prst="rect">
            <a:avLst/>
          </a:prstGeom>
        </p:spPr>
      </p:pic>
    </p:spTree>
    <p:custDataLst>
      <p:tags r:id="rId1"/>
    </p:custDataLst>
    <p:extLst>
      <p:ext uri="{BB962C8B-B14F-4D97-AF65-F5344CB8AC3E}">
        <p14:creationId xmlns:p14="http://schemas.microsoft.com/office/powerpoint/2010/main" val="12937376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458801D2-660C-A075-8DC4-C038F7D9512E}"/>
              </a:ext>
            </a:extLst>
          </p:cNvPr>
          <p:cNvSpPr txBox="1">
            <a:spLocks/>
          </p:cNvSpPr>
          <p:nvPr/>
        </p:nvSpPr>
        <p:spPr>
          <a:xfrm>
            <a:off x="4078224" y="1565105"/>
            <a:ext cx="7636679" cy="2667000"/>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0"/>
              </a:spcBef>
              <a:spcAft>
                <a:spcPts val="200"/>
              </a:spcAft>
              <a:buClr>
                <a:schemeClr val="accent1"/>
              </a:buClr>
              <a:buSzPct val="100000"/>
              <a:buFont typeface="Tw Cen MT" panose="020B0602020104020603" pitchFamily="34" charset="0"/>
              <a:buNone/>
              <a:defRPr sz="1600" kern="1200">
                <a:solidFill>
                  <a:schemeClr val="accent2">
                    <a:lumMod val="50000"/>
                  </a:schemeClr>
                </a:solidFill>
                <a:latin typeface="+mn-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600" kern="1200">
                <a:solidFill>
                  <a:schemeClr val="tx1"/>
                </a:solidFill>
                <a:latin typeface="+mn-lt"/>
                <a:ea typeface="+mn-ea"/>
                <a:cs typeface="+mn-cs"/>
              </a:defRPr>
            </a:lvl9pPr>
          </a:lstStyle>
          <a:p>
            <a:pPr marL="0" marR="0" lvl="0" indent="0" algn="r" defTabSz="914400" rtl="1" eaLnBrk="1" fontAlgn="auto" latinLnBrk="0" hangingPunct="1">
              <a:lnSpc>
                <a:spcPct val="100000"/>
              </a:lnSpc>
              <a:spcBef>
                <a:spcPts val="0"/>
              </a:spcBef>
              <a:spcAft>
                <a:spcPts val="200"/>
              </a:spcAft>
              <a:buClr>
                <a:srgbClr val="5B9BD5"/>
              </a:buClr>
              <a:buSzPct val="100000"/>
              <a:buFont typeface="Tw Cen MT" panose="020B0602020104020603" pitchFamily="34" charset="0"/>
              <a:buNone/>
              <a:tabLst/>
              <a:defRPr/>
            </a:pPr>
            <a:r>
              <a:rPr kumimoji="0" lang="ar-LB" sz="6000" b="1" i="0" u="none" strike="noStrike" kern="1200" cap="none" spc="0" normalizeH="0" baseline="0" noProof="0" dirty="0">
                <a:ln>
                  <a:noFill/>
                </a:ln>
                <a:solidFill>
                  <a:srgbClr val="4472C4">
                    <a:lumMod val="75000"/>
                  </a:srgbClr>
                </a:solidFill>
                <a:effectLst/>
                <a:uLnTx/>
                <a:uFillTx/>
                <a:latin typeface="Adobe Arabic" panose="02040503050201090203" pitchFamily="18" charset="-78"/>
                <a:ea typeface="+mn-ea"/>
                <a:cs typeface="Adobe Arabic" panose="02040503050201090203" pitchFamily="18" charset="-78"/>
              </a:rPr>
              <a:t>الْمِحْوَرُ الْأَوَّلُ</a:t>
            </a:r>
            <a:r>
              <a:rPr kumimoji="0" lang="en-US" sz="6000" b="1" i="0" u="none" strike="noStrike" kern="1200" cap="none" spc="0" normalizeH="0" baseline="0" noProof="0" dirty="0">
                <a:ln>
                  <a:noFill/>
                </a:ln>
                <a:solidFill>
                  <a:srgbClr val="4472C4">
                    <a:lumMod val="75000"/>
                  </a:srgbClr>
                </a:solidFill>
                <a:effectLst/>
                <a:uLnTx/>
                <a:uFillTx/>
                <a:latin typeface="Adobe Arabic" panose="02040503050201090203" pitchFamily="18" charset="-78"/>
                <a:ea typeface="+mn-ea"/>
                <a:cs typeface="Adobe Arabic" panose="02040503050201090203" pitchFamily="18" charset="-78"/>
              </a:rPr>
              <a:t> :</a:t>
            </a:r>
            <a:r>
              <a:rPr kumimoji="0" lang="ar-LB" sz="6000" b="1" i="0" u="none" strike="noStrike" kern="1200" cap="none" spc="0" normalizeH="0" baseline="0" noProof="0" dirty="0">
                <a:ln>
                  <a:noFill/>
                </a:ln>
                <a:solidFill>
                  <a:srgbClr val="4472C4">
                    <a:lumMod val="75000"/>
                  </a:srgbClr>
                </a:solidFill>
                <a:effectLst/>
                <a:uLnTx/>
                <a:uFillTx/>
                <a:latin typeface="Adobe Arabic" panose="02040503050201090203" pitchFamily="18" charset="-78"/>
                <a:ea typeface="+mn-ea"/>
                <a:cs typeface="Adobe Arabic" panose="02040503050201090203" pitchFamily="18" charset="-78"/>
              </a:rPr>
              <a:t> نَشاطاتٌ مُمَهِّدَةٌ.</a:t>
            </a:r>
          </a:p>
          <a:p>
            <a:pPr algn="r" rtl="1">
              <a:buClr>
                <a:srgbClr val="5B9BD5"/>
              </a:buClr>
              <a:defRPr/>
            </a:pPr>
            <a:r>
              <a:rPr lang="ar-LB" sz="6000" b="1" dirty="0">
                <a:solidFill>
                  <a:srgbClr val="4472C4">
                    <a:lumMod val="75000"/>
                  </a:srgbClr>
                </a:solidFill>
                <a:latin typeface="Adobe Arabic" panose="02040503050201090203" pitchFamily="18" charset="-78"/>
                <a:cs typeface="Adobe Arabic" panose="02040503050201090203" pitchFamily="18" charset="-78"/>
              </a:rPr>
              <a:t> الدَّرْسُ الْأَوَّل : وَدادُ في دُكّانِ اللُّعَبِ.</a:t>
            </a:r>
            <a:r>
              <a:rPr lang="en-US" sz="6000" b="1" dirty="0">
                <a:solidFill>
                  <a:srgbClr val="4472C4">
                    <a:lumMod val="75000"/>
                  </a:srgbClr>
                </a:solidFill>
                <a:latin typeface="Adobe Arabic" panose="02040503050201090203" pitchFamily="18" charset="-78"/>
                <a:cs typeface="Adobe Arabic" panose="02040503050201090203" pitchFamily="18" charset="-78"/>
              </a:rPr>
              <a:t> </a:t>
            </a:r>
            <a:endParaRPr lang="ar-LB" sz="6000" b="1" dirty="0">
              <a:solidFill>
                <a:srgbClr val="4472C4">
                  <a:lumMod val="75000"/>
                </a:srgbClr>
              </a:solidFill>
              <a:latin typeface="Adobe Arabic" panose="02040503050201090203" pitchFamily="18" charset="-78"/>
              <a:cs typeface="Adobe Arabic" panose="02040503050201090203" pitchFamily="18" charset="-78"/>
            </a:endParaRPr>
          </a:p>
        </p:txBody>
      </p:sp>
      <p:sp>
        <p:nvSpPr>
          <p:cNvPr id="3" name="Title 1">
            <a:extLst>
              <a:ext uri="{FF2B5EF4-FFF2-40B4-BE49-F238E27FC236}">
                <a16:creationId xmlns:a16="http://schemas.microsoft.com/office/drawing/2014/main" id="{13DE8E80-F190-6FE9-F1AD-CA2BBB66B6CF}"/>
              </a:ext>
            </a:extLst>
          </p:cNvPr>
          <p:cNvSpPr txBox="1">
            <a:spLocks/>
          </p:cNvSpPr>
          <p:nvPr/>
        </p:nvSpPr>
        <p:spPr>
          <a:xfrm>
            <a:off x="6418961" y="4399026"/>
            <a:ext cx="5150191" cy="625645"/>
          </a:xfrm>
          <a:prstGeom prst="rect">
            <a:avLst/>
          </a:prstGeom>
          <a:noFill/>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defRPr/>
            </a:pPr>
            <a:r>
              <a:rPr lang="ar-LB" sz="4000" b="1" dirty="0">
                <a:solidFill>
                  <a:srgbClr val="0070C0"/>
                </a:solidFill>
                <a:latin typeface="Adobe Arabic" panose="02040503050201090203" pitchFamily="18" charset="-78"/>
                <a:cs typeface="Adobe Arabic" panose="02040503050201090203" pitchFamily="18" charset="-78"/>
              </a:rPr>
              <a:t> الصَّفُّ الْأَساسِيُّ الْأَوَّلُ</a:t>
            </a:r>
            <a:endParaRPr lang="en-US" sz="4000" b="1" dirty="0">
              <a:solidFill>
                <a:srgbClr val="0070C0"/>
              </a:solidFill>
              <a:latin typeface="Adobe Arabic" panose="02040503050201090203" pitchFamily="18" charset="-78"/>
              <a:cs typeface="Adobe Arabic" panose="02040503050201090203" pitchFamily="18" charset="-78"/>
            </a:endParaRPr>
          </a:p>
        </p:txBody>
      </p:sp>
      <p:pic>
        <p:nvPicPr>
          <p:cNvPr id="4" name="Picture 3" descr="A person reading a book to a group of children&#10;&#10;Description automatically generated">
            <a:extLst>
              <a:ext uri="{FF2B5EF4-FFF2-40B4-BE49-F238E27FC236}">
                <a16:creationId xmlns:a16="http://schemas.microsoft.com/office/drawing/2014/main" id="{4915B228-8C1A-95CD-7F8C-E0FA20205CE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89721" y="1709023"/>
            <a:ext cx="3518618" cy="3439954"/>
          </a:xfrm>
          <a:prstGeom prst="rect">
            <a:avLst/>
          </a:prstGeom>
        </p:spPr>
      </p:pic>
    </p:spTree>
    <p:custDataLst>
      <p:tags r:id="rId1"/>
    </p:custDataLst>
    <p:extLst>
      <p:ext uri="{BB962C8B-B14F-4D97-AF65-F5344CB8AC3E}">
        <p14:creationId xmlns:p14="http://schemas.microsoft.com/office/powerpoint/2010/main" val="187237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2B5F068-4B0B-4E89-ADCB-DB11BA279A43}"/>
              </a:ext>
            </a:extLst>
          </p:cNvPr>
          <p:cNvSpPr txBox="1">
            <a:spLocks/>
          </p:cNvSpPr>
          <p:nvPr/>
        </p:nvSpPr>
        <p:spPr>
          <a:xfrm>
            <a:off x="6440557" y="1938130"/>
            <a:ext cx="5751442" cy="2405270"/>
          </a:xfrm>
          <a:prstGeom prst="rect">
            <a:avLst/>
          </a:prstGeom>
          <a:solidFill>
            <a:schemeClr val="accent5">
              <a:lumMod val="40000"/>
              <a:lumOff val="60000"/>
            </a:schemeClr>
          </a:solidFill>
          <a:ln>
            <a:solidFill>
              <a:schemeClr val="accent5">
                <a:lumMod val="40000"/>
                <a:lumOff val="60000"/>
              </a:scheme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algn="r" rtl="1">
              <a:defRPr/>
            </a:pPr>
            <a:r>
              <a:rPr lang="ar-LB" sz="6000">
                <a:solidFill>
                  <a:schemeClr val="tx1">
                    <a:lumMod val="65000"/>
                    <a:lumOff val="35000"/>
                  </a:schemeClr>
                </a:solidFill>
                <a:latin typeface="+mj-lt"/>
                <a:ea typeface="+mj-ea"/>
                <a:cs typeface="+mj-cs"/>
              </a:rPr>
              <a:t>الدَّرْسُ الْأَوَّلُ</a:t>
            </a:r>
            <a:r>
              <a:rPr lang="ar-LB" sz="6000">
                <a:solidFill>
                  <a:schemeClr val="tx1">
                    <a:lumMod val="65000"/>
                    <a:lumOff val="35000"/>
                  </a:schemeClr>
                </a:solidFill>
              </a:rPr>
              <a:t>:</a:t>
            </a:r>
            <a:endParaRPr lang="en-US" sz="6000">
              <a:solidFill>
                <a:schemeClr val="tx1">
                  <a:lumMod val="65000"/>
                  <a:lumOff val="35000"/>
                </a:schemeClr>
              </a:solidFill>
              <a:latin typeface="+mj-lt"/>
              <a:ea typeface="+mj-ea"/>
              <a:cs typeface="+mj-cs"/>
            </a:endParaRPr>
          </a:p>
          <a:p>
            <a:pPr marL="457200" algn="r" rtl="1">
              <a:defRPr/>
            </a:pPr>
            <a:r>
              <a:rPr lang="ar-LB" sz="6000">
                <a:solidFill>
                  <a:schemeClr val="tx1">
                    <a:lumMod val="65000"/>
                    <a:lumOff val="35000"/>
                  </a:schemeClr>
                </a:solidFill>
                <a:latin typeface="+mj-lt"/>
                <a:ea typeface="+mj-ea"/>
                <a:cs typeface="+mj-cs"/>
              </a:rPr>
              <a:t>وَدادُ في دُكّانِ اللُّعَبِ</a:t>
            </a:r>
            <a:r>
              <a:rPr lang="en-US" sz="6000">
                <a:solidFill>
                  <a:schemeClr val="tx1">
                    <a:lumMod val="65000"/>
                    <a:lumOff val="35000"/>
                  </a:schemeClr>
                </a:solidFill>
                <a:latin typeface="+mj-lt"/>
                <a:ea typeface="+mj-ea"/>
                <a:cs typeface="+mj-cs"/>
              </a:rPr>
              <a:t> </a:t>
            </a:r>
            <a:endParaRPr lang="ar-LB" sz="6000">
              <a:solidFill>
                <a:schemeClr val="tx1">
                  <a:lumMod val="65000"/>
                  <a:lumOff val="35000"/>
                </a:schemeClr>
              </a:solidFill>
              <a:latin typeface="+mj-lt"/>
              <a:ea typeface="+mj-ea"/>
              <a:cs typeface="+mj-cs"/>
            </a:endParaRPr>
          </a:p>
        </p:txBody>
      </p:sp>
      <p:grpSp>
        <p:nvGrpSpPr>
          <p:cNvPr id="2" name="Group 1">
            <a:extLst>
              <a:ext uri="{FF2B5EF4-FFF2-40B4-BE49-F238E27FC236}">
                <a16:creationId xmlns:a16="http://schemas.microsoft.com/office/drawing/2014/main" id="{455F728F-5DDF-7F7F-2465-57AB391D3592}"/>
              </a:ext>
            </a:extLst>
          </p:cNvPr>
          <p:cNvGrpSpPr/>
          <p:nvPr/>
        </p:nvGrpSpPr>
        <p:grpSpPr>
          <a:xfrm>
            <a:off x="884582" y="1054594"/>
            <a:ext cx="5313383" cy="4450642"/>
            <a:chOff x="884582" y="1054594"/>
            <a:chExt cx="5313383" cy="4450642"/>
          </a:xfrm>
        </p:grpSpPr>
        <p:pic>
          <p:nvPicPr>
            <p:cNvPr id="5" name="Picture 4" descr="Graphical user interface&#10;&#10;Description automatically generated">
              <a:extLst>
                <a:ext uri="{FF2B5EF4-FFF2-40B4-BE49-F238E27FC236}">
                  <a16:creationId xmlns:a16="http://schemas.microsoft.com/office/drawing/2014/main" id="{17FC5E41-95D6-AC41-6B04-718B124E9A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4582" y="1054594"/>
              <a:ext cx="5313383" cy="4450642"/>
            </a:xfrm>
            <a:prstGeom prst="rect">
              <a:avLst/>
            </a:prstGeom>
          </p:spPr>
        </p:pic>
        <p:sp>
          <p:nvSpPr>
            <p:cNvPr id="6" name="Rectangle 5">
              <a:extLst>
                <a:ext uri="{FF2B5EF4-FFF2-40B4-BE49-F238E27FC236}">
                  <a16:creationId xmlns:a16="http://schemas.microsoft.com/office/drawing/2014/main" id="{11ECBDDC-20A2-78EA-78CE-2E89E55EC42B}"/>
                </a:ext>
              </a:extLst>
            </p:cNvPr>
            <p:cNvSpPr/>
            <p:nvPr/>
          </p:nvSpPr>
          <p:spPr>
            <a:xfrm>
              <a:off x="2345037" y="1352764"/>
              <a:ext cx="2392471" cy="547741"/>
            </a:xfrm>
            <a:prstGeom prst="rect">
              <a:avLst/>
            </a:prstGeom>
            <a:solidFill>
              <a:srgbClr val="FFFE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LB" sz="3600">
                  <a:solidFill>
                    <a:schemeClr val="tx1">
                      <a:lumMod val="65000"/>
                      <a:lumOff val="35000"/>
                    </a:schemeClr>
                  </a:solidFill>
                  <a:latin typeface="+mj-lt"/>
                  <a:ea typeface="+mj-ea"/>
                  <a:cs typeface="+mj-cs"/>
                </a:rPr>
                <a:t>دُكّانُ اللُّعَبِ</a:t>
              </a:r>
              <a:endParaRPr lang="en-US" sz="3600"/>
            </a:p>
          </p:txBody>
        </p:sp>
      </p:grpSp>
    </p:spTree>
    <p:custDataLst>
      <p:tags r:id="rId1"/>
    </p:custDataLst>
    <p:extLst>
      <p:ext uri="{BB962C8B-B14F-4D97-AF65-F5344CB8AC3E}">
        <p14:creationId xmlns:p14="http://schemas.microsoft.com/office/powerpoint/2010/main" val="40026350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2B5F068-4B0B-4E89-ADCB-DB11BA279A43}"/>
              </a:ext>
            </a:extLst>
          </p:cNvPr>
          <p:cNvSpPr txBox="1">
            <a:spLocks/>
          </p:cNvSpPr>
          <p:nvPr/>
        </p:nvSpPr>
        <p:spPr>
          <a:xfrm>
            <a:off x="6440557" y="1938130"/>
            <a:ext cx="5751442" cy="2405270"/>
          </a:xfrm>
          <a:prstGeom prst="rect">
            <a:avLst/>
          </a:prstGeom>
          <a:solidFill>
            <a:schemeClr val="accent5">
              <a:lumMod val="40000"/>
              <a:lumOff val="60000"/>
            </a:schemeClr>
          </a:solidFill>
          <a:ln>
            <a:solidFill>
              <a:schemeClr val="accent5">
                <a:lumMod val="40000"/>
                <a:lumOff val="60000"/>
              </a:scheme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algn="r" rtl="1">
              <a:defRPr/>
            </a:pPr>
            <a:r>
              <a:rPr lang="ar-LB" sz="6000">
                <a:solidFill>
                  <a:schemeClr val="tx1">
                    <a:lumMod val="65000"/>
                    <a:lumOff val="35000"/>
                  </a:schemeClr>
                </a:solidFill>
                <a:latin typeface="+mj-lt"/>
                <a:ea typeface="+mj-ea"/>
                <a:cs typeface="+mj-cs"/>
              </a:rPr>
              <a:t>الدَّرْسُ الْأَوَّلُ</a:t>
            </a:r>
            <a:r>
              <a:rPr lang="ar-LB" sz="6000">
                <a:solidFill>
                  <a:schemeClr val="tx1">
                    <a:lumMod val="65000"/>
                    <a:lumOff val="35000"/>
                  </a:schemeClr>
                </a:solidFill>
              </a:rPr>
              <a:t>:</a:t>
            </a:r>
            <a:endParaRPr lang="en-US" sz="6000">
              <a:solidFill>
                <a:schemeClr val="tx1">
                  <a:lumMod val="65000"/>
                  <a:lumOff val="35000"/>
                </a:schemeClr>
              </a:solidFill>
              <a:latin typeface="+mj-lt"/>
              <a:ea typeface="+mj-ea"/>
              <a:cs typeface="+mj-cs"/>
            </a:endParaRPr>
          </a:p>
          <a:p>
            <a:pPr marL="457200" algn="r" rtl="1">
              <a:defRPr/>
            </a:pPr>
            <a:r>
              <a:rPr lang="ar-LB" sz="6000">
                <a:solidFill>
                  <a:schemeClr val="tx1">
                    <a:lumMod val="65000"/>
                    <a:lumOff val="35000"/>
                  </a:schemeClr>
                </a:solidFill>
                <a:latin typeface="+mj-lt"/>
                <a:ea typeface="+mj-ea"/>
                <a:cs typeface="+mj-cs"/>
              </a:rPr>
              <a:t>وَدادُ في دُكّانِ اللُّعَبِ</a:t>
            </a:r>
            <a:r>
              <a:rPr lang="en-US" sz="6000">
                <a:solidFill>
                  <a:schemeClr val="tx1">
                    <a:lumMod val="65000"/>
                    <a:lumOff val="35000"/>
                  </a:schemeClr>
                </a:solidFill>
                <a:latin typeface="+mj-lt"/>
                <a:ea typeface="+mj-ea"/>
                <a:cs typeface="+mj-cs"/>
              </a:rPr>
              <a:t> </a:t>
            </a:r>
            <a:endParaRPr lang="ar-LB" sz="6000">
              <a:solidFill>
                <a:schemeClr val="tx1">
                  <a:lumMod val="65000"/>
                  <a:lumOff val="35000"/>
                </a:schemeClr>
              </a:solidFill>
              <a:latin typeface="+mj-lt"/>
              <a:ea typeface="+mj-ea"/>
              <a:cs typeface="+mj-cs"/>
            </a:endParaRPr>
          </a:p>
        </p:txBody>
      </p:sp>
      <p:grpSp>
        <p:nvGrpSpPr>
          <p:cNvPr id="2" name="Group 1">
            <a:extLst>
              <a:ext uri="{FF2B5EF4-FFF2-40B4-BE49-F238E27FC236}">
                <a16:creationId xmlns:a16="http://schemas.microsoft.com/office/drawing/2014/main" id="{455F728F-5DDF-7F7F-2465-57AB391D3592}"/>
              </a:ext>
            </a:extLst>
          </p:cNvPr>
          <p:cNvGrpSpPr/>
          <p:nvPr/>
        </p:nvGrpSpPr>
        <p:grpSpPr>
          <a:xfrm>
            <a:off x="884582" y="1054594"/>
            <a:ext cx="5313383" cy="4450642"/>
            <a:chOff x="884582" y="1054594"/>
            <a:chExt cx="5313383" cy="4450642"/>
          </a:xfrm>
        </p:grpSpPr>
        <p:pic>
          <p:nvPicPr>
            <p:cNvPr id="5" name="Picture 4" descr="Graphical user interface&#10;&#10;Description automatically generated">
              <a:extLst>
                <a:ext uri="{FF2B5EF4-FFF2-40B4-BE49-F238E27FC236}">
                  <a16:creationId xmlns:a16="http://schemas.microsoft.com/office/drawing/2014/main" id="{17FC5E41-95D6-AC41-6B04-718B124E9A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4582" y="1054594"/>
              <a:ext cx="5313383" cy="4450642"/>
            </a:xfrm>
            <a:prstGeom prst="rect">
              <a:avLst/>
            </a:prstGeom>
          </p:spPr>
        </p:pic>
        <p:sp>
          <p:nvSpPr>
            <p:cNvPr id="6" name="Rectangle 5">
              <a:extLst>
                <a:ext uri="{FF2B5EF4-FFF2-40B4-BE49-F238E27FC236}">
                  <a16:creationId xmlns:a16="http://schemas.microsoft.com/office/drawing/2014/main" id="{11ECBDDC-20A2-78EA-78CE-2E89E55EC42B}"/>
                </a:ext>
              </a:extLst>
            </p:cNvPr>
            <p:cNvSpPr/>
            <p:nvPr/>
          </p:nvSpPr>
          <p:spPr>
            <a:xfrm>
              <a:off x="2345037" y="1352764"/>
              <a:ext cx="2392471" cy="547741"/>
            </a:xfrm>
            <a:prstGeom prst="rect">
              <a:avLst/>
            </a:prstGeom>
            <a:solidFill>
              <a:srgbClr val="FFFE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LB" sz="3600">
                  <a:solidFill>
                    <a:schemeClr val="tx1">
                      <a:lumMod val="65000"/>
                      <a:lumOff val="35000"/>
                    </a:schemeClr>
                  </a:solidFill>
                  <a:latin typeface="+mj-lt"/>
                  <a:ea typeface="+mj-ea"/>
                  <a:cs typeface="+mj-cs"/>
                </a:rPr>
                <a:t>دُكّانُ اللُّعَبِ</a:t>
              </a:r>
              <a:endParaRPr lang="en-US" sz="3600"/>
            </a:p>
          </p:txBody>
        </p:sp>
      </p:grpSp>
    </p:spTree>
    <p:custDataLst>
      <p:tags r:id="rId1"/>
    </p:custDataLst>
    <p:extLst>
      <p:ext uri="{BB962C8B-B14F-4D97-AF65-F5344CB8AC3E}">
        <p14:creationId xmlns:p14="http://schemas.microsoft.com/office/powerpoint/2010/main" val="3219937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800" y="4343400"/>
            <a:ext cx="6248400" cy="1866900"/>
          </a:xfrm>
          <a:custGeom>
            <a:avLst/>
            <a:gdLst>
              <a:gd name="connsiteX0" fmla="*/ 0 w 6248400"/>
              <a:gd name="connsiteY0" fmla="*/ 0 h 1866900"/>
              <a:gd name="connsiteX1" fmla="*/ 569299 w 6248400"/>
              <a:gd name="connsiteY1" fmla="*/ 0 h 1866900"/>
              <a:gd name="connsiteX2" fmla="*/ 1138597 w 6248400"/>
              <a:gd name="connsiteY2" fmla="*/ 0 h 1866900"/>
              <a:gd name="connsiteX3" fmla="*/ 1770380 w 6248400"/>
              <a:gd name="connsiteY3" fmla="*/ 0 h 1866900"/>
              <a:gd name="connsiteX4" fmla="*/ 2464647 w 6248400"/>
              <a:gd name="connsiteY4" fmla="*/ 0 h 1866900"/>
              <a:gd name="connsiteX5" fmla="*/ 3033945 w 6248400"/>
              <a:gd name="connsiteY5" fmla="*/ 0 h 1866900"/>
              <a:gd name="connsiteX6" fmla="*/ 3665728 w 6248400"/>
              <a:gd name="connsiteY6" fmla="*/ 0 h 1866900"/>
              <a:gd name="connsiteX7" fmla="*/ 4484963 w 6248400"/>
              <a:gd name="connsiteY7" fmla="*/ 0 h 1866900"/>
              <a:gd name="connsiteX8" fmla="*/ 5179229 w 6248400"/>
              <a:gd name="connsiteY8" fmla="*/ 0 h 1866900"/>
              <a:gd name="connsiteX9" fmla="*/ 6248400 w 6248400"/>
              <a:gd name="connsiteY9" fmla="*/ 0 h 1866900"/>
              <a:gd name="connsiteX10" fmla="*/ 6248400 w 6248400"/>
              <a:gd name="connsiteY10" fmla="*/ 622300 h 1866900"/>
              <a:gd name="connsiteX11" fmla="*/ 6248400 w 6248400"/>
              <a:gd name="connsiteY11" fmla="*/ 1281938 h 1866900"/>
              <a:gd name="connsiteX12" fmla="*/ 6248400 w 6248400"/>
              <a:gd name="connsiteY12" fmla="*/ 1866900 h 1866900"/>
              <a:gd name="connsiteX13" fmla="*/ 5741585 w 6248400"/>
              <a:gd name="connsiteY13" fmla="*/ 1866900 h 1866900"/>
              <a:gd name="connsiteX14" fmla="*/ 5234771 w 6248400"/>
              <a:gd name="connsiteY14" fmla="*/ 1866900 h 1866900"/>
              <a:gd name="connsiteX15" fmla="*/ 4540504 w 6248400"/>
              <a:gd name="connsiteY15" fmla="*/ 1866900 h 1866900"/>
              <a:gd name="connsiteX16" fmla="*/ 3721269 w 6248400"/>
              <a:gd name="connsiteY16" fmla="*/ 1866900 h 1866900"/>
              <a:gd name="connsiteX17" fmla="*/ 2902035 w 6248400"/>
              <a:gd name="connsiteY17" fmla="*/ 1866900 h 1866900"/>
              <a:gd name="connsiteX18" fmla="*/ 2395220 w 6248400"/>
              <a:gd name="connsiteY18" fmla="*/ 1866900 h 1866900"/>
              <a:gd name="connsiteX19" fmla="*/ 1575985 w 6248400"/>
              <a:gd name="connsiteY19" fmla="*/ 1866900 h 1866900"/>
              <a:gd name="connsiteX20" fmla="*/ 881719 w 6248400"/>
              <a:gd name="connsiteY20" fmla="*/ 1866900 h 1866900"/>
              <a:gd name="connsiteX21" fmla="*/ 0 w 6248400"/>
              <a:gd name="connsiteY21" fmla="*/ 1866900 h 1866900"/>
              <a:gd name="connsiteX22" fmla="*/ 0 w 6248400"/>
              <a:gd name="connsiteY22" fmla="*/ 1263269 h 1866900"/>
              <a:gd name="connsiteX23" fmla="*/ 0 w 6248400"/>
              <a:gd name="connsiteY23" fmla="*/ 678307 h 1866900"/>
              <a:gd name="connsiteX24" fmla="*/ 0 w 6248400"/>
              <a:gd name="connsiteY24" fmla="*/ 0 h 186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48400" h="1866900" fill="none" extrusionOk="0">
                <a:moveTo>
                  <a:pt x="0" y="0"/>
                </a:moveTo>
                <a:cubicBezTo>
                  <a:pt x="236158" y="23008"/>
                  <a:pt x="357732" y="-10215"/>
                  <a:pt x="569299" y="0"/>
                </a:cubicBezTo>
                <a:cubicBezTo>
                  <a:pt x="780866" y="10215"/>
                  <a:pt x="963911" y="-18881"/>
                  <a:pt x="1138597" y="0"/>
                </a:cubicBezTo>
                <a:cubicBezTo>
                  <a:pt x="1313283" y="18881"/>
                  <a:pt x="1577917" y="-30215"/>
                  <a:pt x="1770380" y="0"/>
                </a:cubicBezTo>
                <a:cubicBezTo>
                  <a:pt x="1962843" y="30215"/>
                  <a:pt x="2233745" y="-5292"/>
                  <a:pt x="2464647" y="0"/>
                </a:cubicBezTo>
                <a:cubicBezTo>
                  <a:pt x="2695549" y="5292"/>
                  <a:pt x="2803034" y="22219"/>
                  <a:pt x="3033945" y="0"/>
                </a:cubicBezTo>
                <a:cubicBezTo>
                  <a:pt x="3264856" y="-22219"/>
                  <a:pt x="3357570" y="12707"/>
                  <a:pt x="3665728" y="0"/>
                </a:cubicBezTo>
                <a:cubicBezTo>
                  <a:pt x="3973886" y="-12707"/>
                  <a:pt x="4282026" y="7200"/>
                  <a:pt x="4484963" y="0"/>
                </a:cubicBezTo>
                <a:cubicBezTo>
                  <a:pt x="4687900" y="-7200"/>
                  <a:pt x="4977336" y="-3460"/>
                  <a:pt x="5179229" y="0"/>
                </a:cubicBezTo>
                <a:cubicBezTo>
                  <a:pt x="5381122" y="3460"/>
                  <a:pt x="5776286" y="-1465"/>
                  <a:pt x="6248400" y="0"/>
                </a:cubicBezTo>
                <a:cubicBezTo>
                  <a:pt x="6225615" y="257234"/>
                  <a:pt x="6240978" y="459671"/>
                  <a:pt x="6248400" y="622300"/>
                </a:cubicBezTo>
                <a:cubicBezTo>
                  <a:pt x="6255822" y="784929"/>
                  <a:pt x="6226073" y="985797"/>
                  <a:pt x="6248400" y="1281938"/>
                </a:cubicBezTo>
                <a:cubicBezTo>
                  <a:pt x="6270727" y="1578079"/>
                  <a:pt x="6254032" y="1682751"/>
                  <a:pt x="6248400" y="1866900"/>
                </a:cubicBezTo>
                <a:cubicBezTo>
                  <a:pt x="6107806" y="1883166"/>
                  <a:pt x="5893604" y="1856066"/>
                  <a:pt x="5741585" y="1866900"/>
                </a:cubicBezTo>
                <a:cubicBezTo>
                  <a:pt x="5589567" y="1877734"/>
                  <a:pt x="5398601" y="1878528"/>
                  <a:pt x="5234771" y="1866900"/>
                </a:cubicBezTo>
                <a:cubicBezTo>
                  <a:pt x="5070941" y="1855272"/>
                  <a:pt x="4729590" y="1892665"/>
                  <a:pt x="4540504" y="1866900"/>
                </a:cubicBezTo>
                <a:cubicBezTo>
                  <a:pt x="4351418" y="1841135"/>
                  <a:pt x="4011366" y="1832004"/>
                  <a:pt x="3721269" y="1866900"/>
                </a:cubicBezTo>
                <a:cubicBezTo>
                  <a:pt x="3431173" y="1901796"/>
                  <a:pt x="3141366" y="1888769"/>
                  <a:pt x="2902035" y="1866900"/>
                </a:cubicBezTo>
                <a:cubicBezTo>
                  <a:pt x="2662704" y="1845031"/>
                  <a:pt x="2611023" y="1851025"/>
                  <a:pt x="2395220" y="1866900"/>
                </a:cubicBezTo>
                <a:cubicBezTo>
                  <a:pt x="2179417" y="1882775"/>
                  <a:pt x="1777681" y="1848153"/>
                  <a:pt x="1575985" y="1866900"/>
                </a:cubicBezTo>
                <a:cubicBezTo>
                  <a:pt x="1374289" y="1885647"/>
                  <a:pt x="1228702" y="1868384"/>
                  <a:pt x="881719" y="1866900"/>
                </a:cubicBezTo>
                <a:cubicBezTo>
                  <a:pt x="534736" y="1865416"/>
                  <a:pt x="308260" y="1856107"/>
                  <a:pt x="0" y="1866900"/>
                </a:cubicBezTo>
                <a:cubicBezTo>
                  <a:pt x="14266" y="1696541"/>
                  <a:pt x="-20324" y="1481162"/>
                  <a:pt x="0" y="1263269"/>
                </a:cubicBezTo>
                <a:cubicBezTo>
                  <a:pt x="20324" y="1045376"/>
                  <a:pt x="-9319" y="955492"/>
                  <a:pt x="0" y="678307"/>
                </a:cubicBezTo>
                <a:cubicBezTo>
                  <a:pt x="9319" y="401122"/>
                  <a:pt x="19396" y="231233"/>
                  <a:pt x="0" y="0"/>
                </a:cubicBezTo>
                <a:close/>
              </a:path>
              <a:path w="6248400" h="1866900" stroke="0" extrusionOk="0">
                <a:moveTo>
                  <a:pt x="0" y="0"/>
                </a:moveTo>
                <a:cubicBezTo>
                  <a:pt x="284769" y="28462"/>
                  <a:pt x="434844" y="-6569"/>
                  <a:pt x="694267" y="0"/>
                </a:cubicBezTo>
                <a:cubicBezTo>
                  <a:pt x="953690" y="6569"/>
                  <a:pt x="1173631" y="13316"/>
                  <a:pt x="1451017" y="0"/>
                </a:cubicBezTo>
                <a:cubicBezTo>
                  <a:pt x="1728403" y="-13316"/>
                  <a:pt x="1854677" y="9768"/>
                  <a:pt x="2020316" y="0"/>
                </a:cubicBezTo>
                <a:cubicBezTo>
                  <a:pt x="2185955" y="-9768"/>
                  <a:pt x="2350185" y="-9456"/>
                  <a:pt x="2589615" y="0"/>
                </a:cubicBezTo>
                <a:cubicBezTo>
                  <a:pt x="2829045" y="9456"/>
                  <a:pt x="2973049" y="37677"/>
                  <a:pt x="3346365" y="0"/>
                </a:cubicBezTo>
                <a:cubicBezTo>
                  <a:pt x="3719681" y="-37677"/>
                  <a:pt x="3657884" y="19538"/>
                  <a:pt x="3853180" y="0"/>
                </a:cubicBezTo>
                <a:cubicBezTo>
                  <a:pt x="4048476" y="-19538"/>
                  <a:pt x="4246942" y="-2335"/>
                  <a:pt x="4422479" y="0"/>
                </a:cubicBezTo>
                <a:cubicBezTo>
                  <a:pt x="4598016" y="2335"/>
                  <a:pt x="4813940" y="-6022"/>
                  <a:pt x="5116745" y="0"/>
                </a:cubicBezTo>
                <a:cubicBezTo>
                  <a:pt x="5419550" y="6022"/>
                  <a:pt x="5937076" y="-14123"/>
                  <a:pt x="6248400" y="0"/>
                </a:cubicBezTo>
                <a:cubicBezTo>
                  <a:pt x="6239900" y="128723"/>
                  <a:pt x="6225502" y="333313"/>
                  <a:pt x="6248400" y="584962"/>
                </a:cubicBezTo>
                <a:cubicBezTo>
                  <a:pt x="6271298" y="836611"/>
                  <a:pt x="6255327" y="1025606"/>
                  <a:pt x="6248400" y="1207262"/>
                </a:cubicBezTo>
                <a:cubicBezTo>
                  <a:pt x="6241473" y="1388918"/>
                  <a:pt x="6262213" y="1571705"/>
                  <a:pt x="6248400" y="1866900"/>
                </a:cubicBezTo>
                <a:cubicBezTo>
                  <a:pt x="5860990" y="1866608"/>
                  <a:pt x="5712492" y="1892877"/>
                  <a:pt x="5429165" y="1866900"/>
                </a:cubicBezTo>
                <a:cubicBezTo>
                  <a:pt x="5145839" y="1840923"/>
                  <a:pt x="4929005" y="1828537"/>
                  <a:pt x="4609931" y="1866900"/>
                </a:cubicBezTo>
                <a:cubicBezTo>
                  <a:pt x="4290857" y="1905263"/>
                  <a:pt x="4270584" y="1858473"/>
                  <a:pt x="4103116" y="1866900"/>
                </a:cubicBezTo>
                <a:cubicBezTo>
                  <a:pt x="3935649" y="1875327"/>
                  <a:pt x="3752678" y="1874453"/>
                  <a:pt x="3533817" y="1866900"/>
                </a:cubicBezTo>
                <a:cubicBezTo>
                  <a:pt x="3314956" y="1859347"/>
                  <a:pt x="3157031" y="1847230"/>
                  <a:pt x="2839551" y="1866900"/>
                </a:cubicBezTo>
                <a:cubicBezTo>
                  <a:pt x="2522071" y="1886570"/>
                  <a:pt x="2248358" y="1881275"/>
                  <a:pt x="2082800" y="1866900"/>
                </a:cubicBezTo>
                <a:cubicBezTo>
                  <a:pt x="1917242" y="1852525"/>
                  <a:pt x="1684128" y="1878232"/>
                  <a:pt x="1575985" y="1866900"/>
                </a:cubicBezTo>
                <a:cubicBezTo>
                  <a:pt x="1467843" y="1855568"/>
                  <a:pt x="1112357" y="1830161"/>
                  <a:pt x="819235" y="1866900"/>
                </a:cubicBezTo>
                <a:cubicBezTo>
                  <a:pt x="526113" y="1903640"/>
                  <a:pt x="338411" y="1901081"/>
                  <a:pt x="0" y="1866900"/>
                </a:cubicBezTo>
                <a:cubicBezTo>
                  <a:pt x="25844" y="1566469"/>
                  <a:pt x="41" y="1406484"/>
                  <a:pt x="0" y="1244600"/>
                </a:cubicBezTo>
                <a:cubicBezTo>
                  <a:pt x="-41" y="1082716"/>
                  <a:pt x="-17091" y="874588"/>
                  <a:pt x="0" y="622300"/>
                </a:cubicBezTo>
                <a:cubicBezTo>
                  <a:pt x="17091" y="370012"/>
                  <a:pt x="-30057" y="192968"/>
                  <a:pt x="0" y="0"/>
                </a:cubicBezTo>
                <a:close/>
              </a:path>
            </a:pathLst>
          </a:custGeom>
          <a:solidFill>
            <a:schemeClr val="accent5">
              <a:lumMod val="20000"/>
              <a:lumOff val="80000"/>
            </a:schemeClr>
          </a:solidFill>
          <a:ln w="9525">
            <a:solidFill>
              <a:schemeClr val="accent5">
                <a:lumMod val="40000"/>
                <a:lumOff val="60000"/>
              </a:schemeClr>
            </a:solidFill>
            <a:miter lim="800000"/>
            <a:headEnd/>
            <a:tailEnd/>
            <a:extLst>
              <a:ext uri="{C807C97D-BFC1-408E-A445-0C87EB9F89A2}">
                <ask:lineSketchStyleProps xmlns:ask="http://schemas.microsoft.com/office/drawing/2018/sketchyshapes" sd="3686264781">
                  <ask:type>
                    <ask:lineSketchFreehand/>
                  </ask:type>
                </ask:lineSketchStyleProps>
              </a:ext>
            </a:extLst>
          </a:ln>
          <a:effectLst>
            <a:outerShdw blurRad="50800" dist="38100" dir="5400000" algn="t" rotWithShape="0">
              <a:prstClr val="black">
                <a:alpha val="40000"/>
              </a:prstClr>
            </a:outerShdw>
          </a:effectLst>
        </p:spPr>
        <p:txBody>
          <a:bodyPr lIns="72000" tIns="36000" rIns="72000" bIns="36000" anchor="ctr"/>
          <a:lstStyle/>
          <a:p>
            <a:pPr algn="ctr" rtl="1">
              <a:buClr>
                <a:schemeClr val="accent5">
                  <a:lumMod val="75000"/>
                </a:schemeClr>
              </a:buClr>
              <a:buSzPct val="90000"/>
            </a:pPr>
            <a:r>
              <a:rPr lang="ar-LB" sz="5400">
                <a:solidFill>
                  <a:schemeClr val="tx1">
                    <a:lumMod val="65000"/>
                    <a:lumOff val="35000"/>
                  </a:schemeClr>
                </a:solidFill>
                <a:latin typeface="Arial" panose="020B0604020202020204" pitchFamily="34" charset="0"/>
                <a:ea typeface="+mn-ea"/>
              </a:rPr>
              <a:t>الْمَجالُ: الْإِمْلاءُ</a:t>
            </a:r>
            <a:br>
              <a:rPr lang="ar-LB" sz="5400">
                <a:solidFill>
                  <a:schemeClr val="tx1">
                    <a:lumMod val="65000"/>
                    <a:lumOff val="35000"/>
                  </a:schemeClr>
                </a:solidFill>
                <a:latin typeface="Arial" panose="020B0604020202020204" pitchFamily="34" charset="0"/>
                <a:ea typeface="+mn-ea"/>
              </a:rPr>
            </a:br>
            <a:r>
              <a:rPr lang="ar-LB" sz="5400">
                <a:solidFill>
                  <a:schemeClr val="tx1">
                    <a:lumMod val="65000"/>
                    <a:lumOff val="35000"/>
                  </a:schemeClr>
                </a:solidFill>
                <a:latin typeface="Arial" panose="020B0604020202020204" pitchFamily="34" charset="0"/>
                <a:ea typeface="+mn-ea"/>
              </a:rPr>
              <a:t>الْجُزْءُ الْأَوَّلُ – د 2</a:t>
            </a:r>
            <a:endParaRPr lang="en-US" sz="5400">
              <a:solidFill>
                <a:schemeClr val="tx1">
                  <a:lumMod val="65000"/>
                  <a:lumOff val="35000"/>
                </a:schemeClr>
              </a:solidFill>
              <a:latin typeface="Arial" panose="020B0604020202020204" pitchFamily="34" charset="0"/>
              <a:ea typeface="+mn-ea"/>
            </a:endParaRPr>
          </a:p>
        </p:txBody>
      </p:sp>
      <p:pic>
        <p:nvPicPr>
          <p:cNvPr id="3" name="Graphic 2">
            <a:extLst>
              <a:ext uri="{FF2B5EF4-FFF2-40B4-BE49-F238E27FC236}">
                <a16:creationId xmlns:a16="http://schemas.microsoft.com/office/drawing/2014/main" id="{AD36F304-C722-4834-BEFD-F8E8E7F5DF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10067" y="774700"/>
            <a:ext cx="1543263" cy="2981164"/>
          </a:xfrm>
          <a:prstGeom prst="rect">
            <a:avLst/>
          </a:prstGeom>
        </p:spPr>
      </p:pic>
    </p:spTree>
    <p:custDataLst>
      <p:tags r:id="rId1"/>
    </p:custDataLst>
    <p:extLst>
      <p:ext uri="{BB962C8B-B14F-4D97-AF65-F5344CB8AC3E}">
        <p14:creationId xmlns:p14="http://schemas.microsoft.com/office/powerpoint/2010/main" val="30486063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4B8CE43-EBF8-413E-9528-D09C68121455}"/>
              </a:ext>
            </a:extLst>
          </p:cNvPr>
          <p:cNvSpPr/>
          <p:nvPr/>
        </p:nvSpPr>
        <p:spPr>
          <a:xfrm>
            <a:off x="0" y="128920"/>
            <a:ext cx="2976880" cy="385948"/>
          </a:xfrm>
          <a:prstGeom prst="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a:solidFill>
                  <a:schemeClr val="accent5">
                    <a:lumMod val="50000"/>
                  </a:schemeClr>
                </a:solidFill>
              </a:rPr>
              <a:t>ترحيبٌ</a:t>
            </a:r>
            <a:endParaRPr lang="en-US"/>
          </a:p>
        </p:txBody>
      </p:sp>
      <p:pic>
        <p:nvPicPr>
          <p:cNvPr id="9" name="Picture 8">
            <a:extLst>
              <a:ext uri="{FF2B5EF4-FFF2-40B4-BE49-F238E27FC236}">
                <a16:creationId xmlns:a16="http://schemas.microsoft.com/office/drawing/2014/main" id="{67B19F39-0C32-4B70-AF7D-E939B794070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76603" y="1624392"/>
            <a:ext cx="5825647" cy="4555856"/>
          </a:xfrm>
          <a:prstGeom prst="rect">
            <a:avLst/>
          </a:prstGeom>
        </p:spPr>
      </p:pic>
      <p:sp>
        <p:nvSpPr>
          <p:cNvPr id="11" name="Title 1">
            <a:extLst>
              <a:ext uri="{FF2B5EF4-FFF2-40B4-BE49-F238E27FC236}">
                <a16:creationId xmlns:a16="http://schemas.microsoft.com/office/drawing/2014/main" id="{C78BF636-3144-4F3C-97C4-67C3A342D07C}"/>
              </a:ext>
            </a:extLst>
          </p:cNvPr>
          <p:cNvSpPr txBox="1">
            <a:spLocks/>
          </p:cNvSpPr>
          <p:nvPr/>
        </p:nvSpPr>
        <p:spPr>
          <a:xfrm>
            <a:off x="7270595" y="2901536"/>
            <a:ext cx="4371276" cy="944563"/>
          </a:xfrm>
          <a:prstGeom prst="rect">
            <a:avLst/>
          </a:prstGeom>
        </p:spPr>
        <p:txBody>
          <a:bodyPr vert="horz" lIns="91440" tIns="45720" rIns="91440" bIns="45720" rtlCol="0" anchor="ctr">
            <a:noAutofit/>
          </a:bodyPr>
          <a:lstStyle/>
          <a:p>
            <a:pPr marR="0" lvl="0" indent="0" algn="r" rtl="1" fontAlgn="auto">
              <a:lnSpc>
                <a:spcPct val="90000"/>
              </a:lnSpc>
              <a:spcAft>
                <a:spcPts val="200"/>
              </a:spcAft>
              <a:buClr>
                <a:schemeClr val="accent1"/>
              </a:buClr>
              <a:buSzPct val="100000"/>
              <a:tabLst/>
              <a:defRPr/>
            </a:pPr>
            <a:r>
              <a:rPr lang="ar-LB" sz="5900" b="1">
                <a:solidFill>
                  <a:srgbClr val="2E75B6"/>
                </a:solidFill>
                <a:latin typeface="Adobe Arabic" panose="02040503050201090203" pitchFamily="18" charset="-78"/>
                <a:cs typeface="Adobe Arabic" panose="02040503050201090203" pitchFamily="18" charset="-78"/>
              </a:rPr>
              <a:t>طابَ يَوْمُكُمْ يا أَعِزّائي!</a:t>
            </a:r>
            <a:endParaRPr lang="en-US" sz="5900" b="1">
              <a:solidFill>
                <a:srgbClr val="2E75B6"/>
              </a:solidFill>
              <a:latin typeface="Adobe Arabic" panose="02040503050201090203" pitchFamily="18" charset="-78"/>
              <a:cs typeface="Adobe Arabic" panose="02040503050201090203" pitchFamily="18" charset="-78"/>
            </a:endParaRPr>
          </a:p>
        </p:txBody>
      </p:sp>
      <p:sp>
        <p:nvSpPr>
          <p:cNvPr id="13" name="TextBox 12">
            <a:extLst>
              <a:ext uri="{FF2B5EF4-FFF2-40B4-BE49-F238E27FC236}">
                <a16:creationId xmlns:a16="http://schemas.microsoft.com/office/drawing/2014/main" id="{B8BC1FE6-D0D9-43D5-BD21-455D974CA356}"/>
              </a:ext>
            </a:extLst>
          </p:cNvPr>
          <p:cNvSpPr txBox="1"/>
          <p:nvPr/>
        </p:nvSpPr>
        <p:spPr>
          <a:xfrm>
            <a:off x="2737624" y="2531158"/>
            <a:ext cx="3672913" cy="1350336"/>
          </a:xfrm>
          <a:prstGeom prst="rect">
            <a:avLst/>
          </a:prstGeom>
          <a:ln w="19050">
            <a:noFill/>
          </a:ln>
        </p:spPr>
        <p:txBody>
          <a:bodyPr vert="horz" wrap="square" lIns="91440" tIns="45720" rIns="91440" bIns="45720" rtlCol="0" anchor="ctr">
            <a:normAutofit fontScale="90000" lnSpcReduction="10000"/>
          </a:bodyPr>
          <a:lstStyle/>
          <a:p>
            <a:pPr algn="ctr" rtl="1">
              <a:lnSpc>
                <a:spcPct val="110000"/>
              </a:lnSpc>
              <a:defRPr/>
            </a:pPr>
            <a:r>
              <a:rPr lang="ar-LB" sz="4200" b="1">
                <a:solidFill>
                  <a:schemeClr val="tx1">
                    <a:lumMod val="65000"/>
                    <a:lumOff val="35000"/>
                  </a:schemeClr>
                </a:solidFill>
                <a:latin typeface="Adobe Arabic"/>
                <a:cs typeface="Adobe Arabic"/>
              </a:rPr>
              <a:t>مَرْحَبًا بِكُم في صَفِّ الْإِمْلاءِ. </a:t>
            </a:r>
          </a:p>
          <a:p>
            <a:pPr algn="ctr" rtl="1">
              <a:lnSpc>
                <a:spcPct val="110000"/>
              </a:lnSpc>
              <a:defRPr/>
            </a:pPr>
            <a:r>
              <a:rPr lang="ar-LB" sz="4200" b="1">
                <a:solidFill>
                  <a:schemeClr val="tx1">
                    <a:lumMod val="65000"/>
                    <a:lumOff val="35000"/>
                  </a:schemeClr>
                </a:solidFill>
                <a:latin typeface="Adobe Arabic"/>
                <a:cs typeface="Adobe Arabic"/>
              </a:rPr>
              <a:t>(د2) </a:t>
            </a:r>
            <a:endParaRPr lang="en-US" sz="4200" b="1">
              <a:solidFill>
                <a:schemeClr val="tx1">
                  <a:lumMod val="65000"/>
                  <a:lumOff val="35000"/>
                </a:schemeClr>
              </a:solidFill>
              <a:latin typeface="Adobe Arabic"/>
              <a:cs typeface="Adobe Arabic"/>
            </a:endParaRPr>
          </a:p>
        </p:txBody>
      </p:sp>
    </p:spTree>
    <p:custDataLst>
      <p:tags r:id="rId1"/>
    </p:custDataLst>
    <p:extLst>
      <p:ext uri="{BB962C8B-B14F-4D97-AF65-F5344CB8AC3E}">
        <p14:creationId xmlns:p14="http://schemas.microsoft.com/office/powerpoint/2010/main" val="32470948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E2E8D4B-F902-400E-B0A4-BD869D2976D8}"/>
              </a:ext>
            </a:extLst>
          </p:cNvPr>
          <p:cNvSpPr txBox="1">
            <a:spLocks/>
          </p:cNvSpPr>
          <p:nvPr/>
        </p:nvSpPr>
        <p:spPr>
          <a:xfrm>
            <a:off x="1839967" y="3048000"/>
            <a:ext cx="9837683" cy="125817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80000"/>
              </a:lnSpc>
              <a:defRPr/>
            </a:pPr>
            <a:r>
              <a:rPr lang="ar-LB" cap="all" spc="100" dirty="0">
                <a:solidFill>
                  <a:srgbClr val="002060"/>
                </a:solidFill>
                <a:latin typeface="Adobe Arabic" panose="02040503050201020203" pitchFamily="18" charset="-78"/>
                <a:cs typeface="Adobe Arabic" panose="02040503050201020203" pitchFamily="18" charset="-78"/>
              </a:rPr>
              <a:t>أكْتُبُ الْحَرْفَ دالٍ ( دْ) مَعْ أَحْرُفِ الْمَدِّ (ا – و – ي) </a:t>
            </a:r>
          </a:p>
          <a:p>
            <a:pPr algn="r" rtl="1">
              <a:lnSpc>
                <a:spcPct val="80000"/>
              </a:lnSpc>
              <a:defRPr/>
            </a:pPr>
            <a:r>
              <a:rPr lang="ar-LB" cap="all" spc="100" dirty="0">
                <a:solidFill>
                  <a:srgbClr val="002060"/>
                </a:solidFill>
                <a:latin typeface="Adobe Arabic" panose="02040503050201020203" pitchFamily="18" charset="-78"/>
                <a:cs typeface="Adobe Arabic" panose="02040503050201020203" pitchFamily="18" charset="-78"/>
              </a:rPr>
              <a:t>في مُخْتَلِفِ مَواقِعِهِ في الْكَلِمَةِ بِشَكْلٍ صَحيحٍ. </a:t>
            </a:r>
            <a:endParaRPr lang="en-US" cap="all" spc="100" dirty="0">
              <a:solidFill>
                <a:srgbClr val="002060"/>
              </a:solidFill>
              <a:latin typeface="Adobe Arabic" panose="02040503050201020203" pitchFamily="18" charset="-78"/>
              <a:cs typeface="Adobe Arabic" panose="02040503050201020203" pitchFamily="18" charset="-78"/>
            </a:endParaRPr>
          </a:p>
        </p:txBody>
      </p:sp>
      <p:pic>
        <p:nvPicPr>
          <p:cNvPr id="8" name="Graphic 4">
            <a:extLst>
              <a:ext uri="{FF2B5EF4-FFF2-40B4-BE49-F238E27FC236}">
                <a16:creationId xmlns:a16="http://schemas.microsoft.com/office/drawing/2014/main" id="{E88E9A86-EFCE-4B02-AC20-6AAA983170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495" y="2121912"/>
            <a:ext cx="2148657" cy="3907252"/>
          </a:xfrm>
          <a:prstGeom prst="rect">
            <a:avLst/>
          </a:prstGeom>
        </p:spPr>
      </p:pic>
      <p:sp>
        <p:nvSpPr>
          <p:cNvPr id="11" name="Rectangle 10">
            <a:extLst>
              <a:ext uri="{FF2B5EF4-FFF2-40B4-BE49-F238E27FC236}">
                <a16:creationId xmlns:a16="http://schemas.microsoft.com/office/drawing/2014/main" id="{6B479A34-03FC-4441-ACB3-90549149D2FB}"/>
              </a:ext>
            </a:extLst>
          </p:cNvPr>
          <p:cNvSpPr/>
          <p:nvPr/>
        </p:nvSpPr>
        <p:spPr>
          <a:xfrm>
            <a:off x="0" y="691182"/>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65138" algn="r" rtl="1">
              <a:buClr>
                <a:srgbClr val="4472C4">
                  <a:lumMod val="75000"/>
                </a:srgbClr>
              </a:buClr>
              <a:buSzPct val="90000"/>
              <a:defRPr/>
            </a:pPr>
            <a:r>
              <a:rPr lang="ar-LB" sz="3500" b="1" cap="all" spc="100">
                <a:solidFill>
                  <a:schemeClr val="bg1"/>
                </a:solidFill>
                <a:latin typeface="Adobe Arabic"/>
                <a:cs typeface="Adobe Arabic"/>
              </a:rPr>
              <a:t>أَهْدافُ الدَّرْسِ</a:t>
            </a:r>
          </a:p>
        </p:txBody>
      </p:sp>
      <p:sp>
        <p:nvSpPr>
          <p:cNvPr id="13" name="Rectangle 12">
            <a:extLst>
              <a:ext uri="{FF2B5EF4-FFF2-40B4-BE49-F238E27FC236}">
                <a16:creationId xmlns:a16="http://schemas.microsoft.com/office/drawing/2014/main" id="{49907CDB-9FFE-4A4F-81F9-9825F17E3D42}"/>
              </a:ext>
            </a:extLst>
          </p:cNvPr>
          <p:cNvSpPr/>
          <p:nvPr/>
        </p:nvSpPr>
        <p:spPr>
          <a:xfrm>
            <a:off x="0" y="128920"/>
            <a:ext cx="2976880" cy="385948"/>
          </a:xfrm>
          <a:prstGeom prst="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80000"/>
              </a:lnSpc>
              <a:spcBef>
                <a:spcPct val="0"/>
              </a:spcBef>
              <a:spcAft>
                <a:spcPts val="0"/>
              </a:spcAft>
              <a:buClrTx/>
              <a:buSzTx/>
              <a:buFontTx/>
              <a:buNone/>
              <a:tabLst/>
              <a:defRPr/>
            </a:pPr>
            <a:r>
              <a:rPr kumimoji="0" lang="en-US" sz="1800" b="0" i="0" u="none" strike="noStrike" kern="1200" cap="all" spc="100" normalizeH="0" baseline="0" noProof="0">
                <a:ln>
                  <a:noFill/>
                </a:ln>
                <a:solidFill>
                  <a:srgbClr val="203864"/>
                </a:solidFill>
                <a:effectLst/>
                <a:uLnTx/>
                <a:uFillTx/>
                <a:latin typeface="Adobe Arabic" panose="02040503050201020203" pitchFamily="18" charset="-78"/>
                <a:ea typeface="+mj-ea"/>
                <a:cs typeface="Adobe Arabic" panose="02040503050201020203" pitchFamily="18" charset="-78"/>
              </a:rPr>
              <a:t> </a:t>
            </a:r>
            <a:r>
              <a:rPr lang="ar-LB" sz="1800">
                <a:solidFill>
                  <a:schemeClr val="accent5">
                    <a:lumMod val="50000"/>
                  </a:schemeClr>
                </a:solidFill>
                <a:latin typeface="+mn-lt"/>
                <a:ea typeface="+mn-ea"/>
                <a:cs typeface="+mn-cs"/>
              </a:rPr>
              <a:t>الْإِمْلاءُ</a:t>
            </a:r>
            <a:endParaRPr lang="en-US" sz="1800">
              <a:solidFill>
                <a:schemeClr val="accent5">
                  <a:lumMod val="50000"/>
                </a:schemeClr>
              </a:solidFill>
              <a:latin typeface="+mn-lt"/>
              <a:ea typeface="+mn-ea"/>
              <a:cs typeface="+mn-cs"/>
            </a:endParaRPr>
          </a:p>
        </p:txBody>
      </p:sp>
    </p:spTree>
    <p:custDataLst>
      <p:tags r:id="rId1"/>
    </p:custDataLst>
    <p:extLst>
      <p:ext uri="{BB962C8B-B14F-4D97-AF65-F5344CB8AC3E}">
        <p14:creationId xmlns:p14="http://schemas.microsoft.com/office/powerpoint/2010/main" val="19703693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application&#10;&#10;Description automatically generated">
            <a:extLst>
              <a:ext uri="{FF2B5EF4-FFF2-40B4-BE49-F238E27FC236}">
                <a16:creationId xmlns:a16="http://schemas.microsoft.com/office/drawing/2014/main" id="{37D181C6-3C9C-4498-8AE6-2FFEE88DC09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988552" y="1221248"/>
            <a:ext cx="8252658" cy="5191672"/>
          </a:xfrm>
          <a:prstGeom prst="rect">
            <a:avLst/>
          </a:prstGeom>
        </p:spPr>
      </p:pic>
      <p:sp>
        <p:nvSpPr>
          <p:cNvPr id="9" name="Rectangle 8">
            <a:extLst>
              <a:ext uri="{FF2B5EF4-FFF2-40B4-BE49-F238E27FC236}">
                <a16:creationId xmlns:a16="http://schemas.microsoft.com/office/drawing/2014/main" id="{60746036-CF5F-4236-AD21-B535EA51AD29}"/>
              </a:ext>
            </a:extLst>
          </p:cNvPr>
          <p:cNvSpPr/>
          <p:nvPr/>
        </p:nvSpPr>
        <p:spPr>
          <a:xfrm>
            <a:off x="0" y="691182"/>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65138" algn="r" rtl="1">
              <a:buClr>
                <a:srgbClr val="4472C4">
                  <a:lumMod val="75000"/>
                </a:srgbClr>
              </a:buClr>
              <a:buSzPct val="90000"/>
              <a:defRPr/>
            </a:pPr>
            <a:r>
              <a:rPr lang="ar-LB" sz="3500" b="1" cap="all" spc="100">
                <a:solidFill>
                  <a:schemeClr val="bg1"/>
                </a:solidFill>
                <a:latin typeface="Adobe Arabic"/>
                <a:cs typeface="Adobe Arabic"/>
              </a:rPr>
              <a:t>لِنَتَذَكَّرْ مَعًا</a:t>
            </a:r>
            <a:endParaRPr lang="en-US" sz="3500" b="1" cap="all" spc="100">
              <a:solidFill>
                <a:schemeClr val="bg1"/>
              </a:solidFill>
              <a:latin typeface="Adobe Arabic"/>
              <a:cs typeface="Adobe Arabic"/>
            </a:endParaRPr>
          </a:p>
        </p:txBody>
      </p:sp>
      <p:sp>
        <p:nvSpPr>
          <p:cNvPr id="2" name="Oval 1">
            <a:extLst>
              <a:ext uri="{FF2B5EF4-FFF2-40B4-BE49-F238E27FC236}">
                <a16:creationId xmlns:a16="http://schemas.microsoft.com/office/drawing/2014/main" id="{8CA0455D-6FF3-3632-70C8-E466F39C8294}"/>
              </a:ext>
            </a:extLst>
          </p:cNvPr>
          <p:cNvSpPr/>
          <p:nvPr/>
        </p:nvSpPr>
        <p:spPr>
          <a:xfrm>
            <a:off x="8864279" y="2700954"/>
            <a:ext cx="1318591" cy="1329846"/>
          </a:xfrm>
          <a:prstGeom prst="ellipse">
            <a:avLst/>
          </a:prstGeom>
          <a:noFill/>
          <a:ln w="76200">
            <a:solidFill>
              <a:srgbClr val="74C2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0">
              <a:solidFill>
                <a:srgbClr val="FF0000"/>
              </a:solidFill>
            </a:endParaRPr>
          </a:p>
        </p:txBody>
      </p:sp>
    </p:spTree>
    <p:extLst>
      <p:ext uri="{BB962C8B-B14F-4D97-AF65-F5344CB8AC3E}">
        <p14:creationId xmlns:p14="http://schemas.microsoft.com/office/powerpoint/2010/main" val="3913674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288017" y="2198566"/>
          <a:ext cx="4545848" cy="3977640"/>
        </p:xfrm>
        <a:graphic>
          <a:graphicData uri="http://schemas.openxmlformats.org/drawingml/2006/table">
            <a:tbl>
              <a:tblPr firstRow="1" bandRow="1">
                <a:tableStyleId>{5940675A-B579-460E-94D1-54222C63F5DA}</a:tableStyleId>
              </a:tblPr>
              <a:tblGrid>
                <a:gridCol w="1136462">
                  <a:extLst>
                    <a:ext uri="{9D8B030D-6E8A-4147-A177-3AD203B41FA5}">
                      <a16:colId xmlns:a16="http://schemas.microsoft.com/office/drawing/2014/main" val="3063871148"/>
                    </a:ext>
                  </a:extLst>
                </a:gridCol>
                <a:gridCol w="1136462">
                  <a:extLst>
                    <a:ext uri="{9D8B030D-6E8A-4147-A177-3AD203B41FA5}">
                      <a16:colId xmlns:a16="http://schemas.microsoft.com/office/drawing/2014/main" val="313343779"/>
                    </a:ext>
                  </a:extLst>
                </a:gridCol>
                <a:gridCol w="1136462">
                  <a:extLst>
                    <a:ext uri="{9D8B030D-6E8A-4147-A177-3AD203B41FA5}">
                      <a16:colId xmlns:a16="http://schemas.microsoft.com/office/drawing/2014/main" val="554591811"/>
                    </a:ext>
                  </a:extLst>
                </a:gridCol>
                <a:gridCol w="1136462">
                  <a:extLst>
                    <a:ext uri="{9D8B030D-6E8A-4147-A177-3AD203B41FA5}">
                      <a16:colId xmlns:a16="http://schemas.microsoft.com/office/drawing/2014/main" val="1544359426"/>
                    </a:ext>
                  </a:extLst>
                </a:gridCol>
              </a:tblGrid>
              <a:tr h="662896">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ج</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ث</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ت</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ب</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2117193590"/>
                  </a:ext>
                </a:extLst>
              </a:tr>
              <a:tr h="662896">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ش</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س</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خ</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ح</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1995822352"/>
                  </a:ext>
                </a:extLst>
              </a:tr>
              <a:tr h="662896">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ظ</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ط</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ض</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ص</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2794169637"/>
                  </a:ext>
                </a:extLst>
              </a:tr>
              <a:tr h="662896">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ق</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ف</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غ</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ع</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1066855920"/>
                  </a:ext>
                </a:extLst>
              </a:tr>
              <a:tr h="662896">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ن</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م</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ل</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ك</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1516413093"/>
                  </a:ext>
                </a:extLst>
              </a:tr>
              <a:tr h="662896">
                <a:tc>
                  <a:txBody>
                    <a:bodyPr/>
                    <a:lstStyle/>
                    <a:p>
                      <a:pPr marL="0" algn="ctr" defTabSz="914400" rtl="1" eaLnBrk="1" latinLnBrk="0" hangingPunct="1">
                        <a:lnSpc>
                          <a:spcPts val="4500"/>
                        </a:lnSpc>
                        <a:spcBef>
                          <a:spcPts val="0"/>
                        </a:spcBef>
                        <a:spcAft>
                          <a:spcPts val="0"/>
                        </a:spcAft>
                        <a:buFont typeface="Arial" pitchFamily="34" charset="0"/>
                        <a:defRPr/>
                      </a:pP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ي</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هـ</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184828909"/>
                  </a:ext>
                </a:extLst>
              </a:tr>
            </a:tbl>
          </a:graphicData>
        </a:graphic>
      </p:graphicFrame>
      <p:graphicFrame>
        <p:nvGraphicFramePr>
          <p:cNvPr id="4" name="Table 3"/>
          <p:cNvGraphicFramePr>
            <a:graphicFrameLocks noGrp="1"/>
          </p:cNvGraphicFramePr>
          <p:nvPr/>
        </p:nvGraphicFramePr>
        <p:xfrm>
          <a:off x="7010400" y="2198566"/>
          <a:ext cx="3029004" cy="3977640"/>
        </p:xfrm>
        <a:graphic>
          <a:graphicData uri="http://schemas.openxmlformats.org/drawingml/2006/table">
            <a:tbl>
              <a:tblPr firstRow="1" bandRow="1">
                <a:tableStyleId>{5940675A-B579-460E-94D1-54222C63F5DA}</a:tableStyleId>
              </a:tblPr>
              <a:tblGrid>
                <a:gridCol w="3029004">
                  <a:extLst>
                    <a:ext uri="{9D8B030D-6E8A-4147-A177-3AD203B41FA5}">
                      <a16:colId xmlns:a16="http://schemas.microsoft.com/office/drawing/2014/main" val="1544359426"/>
                    </a:ext>
                  </a:extLst>
                </a:gridCol>
              </a:tblGrid>
              <a:tr h="662896">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أ</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2117193590"/>
                  </a:ext>
                </a:extLst>
              </a:tr>
              <a:tr h="662896">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د</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1995822352"/>
                  </a:ext>
                </a:extLst>
              </a:tr>
              <a:tr h="662896">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ذ</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2794169637"/>
                  </a:ext>
                </a:extLst>
              </a:tr>
              <a:tr h="662896">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ر</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1066855920"/>
                  </a:ext>
                </a:extLst>
              </a:tr>
              <a:tr h="662896">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ز</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1516413093"/>
                  </a:ext>
                </a:extLst>
              </a:tr>
              <a:tr h="662896">
                <a:tc>
                  <a:txBody>
                    <a:bodyPr/>
                    <a:lstStyle/>
                    <a:p>
                      <a:pPr marL="0" algn="ctr" defTabSz="914400" rtl="1" eaLnBrk="1" latinLnBrk="0" hangingPunct="1">
                        <a:lnSpc>
                          <a:spcPts val="4500"/>
                        </a:lnSpc>
                        <a:spcBef>
                          <a:spcPts val="0"/>
                        </a:spcBef>
                        <a:spcAft>
                          <a:spcPts val="0"/>
                        </a:spcAft>
                        <a:buFont typeface="Arial" pitchFamily="34" charset="0"/>
                        <a:defRPr/>
                      </a:pPr>
                      <a:r>
                        <a:rPr lang="ar-LB" sz="3600" kern="1200">
                          <a:solidFill>
                            <a:prstClr val="black">
                              <a:lumMod val="65000"/>
                              <a:lumOff val="35000"/>
                            </a:prstClr>
                          </a:solidFill>
                          <a:latin typeface="Adobe Arabic" panose="02040503050201020203" pitchFamily="18" charset="-78"/>
                          <a:ea typeface="+mn-ea"/>
                          <a:cs typeface="Adobe Arabic" panose="02040503050201020203" pitchFamily="18" charset="-78"/>
                        </a:rPr>
                        <a:t>و </a:t>
                      </a:r>
                      <a:endParaRPr lang="en-US" sz="3600" kern="1200">
                        <a:solidFill>
                          <a:prstClr val="black">
                            <a:lumMod val="65000"/>
                            <a:lumOff val="35000"/>
                          </a:prstClr>
                        </a:solidFill>
                        <a:latin typeface="Adobe Arabic" panose="02040503050201020203" pitchFamily="18" charset="-78"/>
                        <a:ea typeface="+mn-ea"/>
                        <a:cs typeface="Adobe Arabic" panose="02040503050201020203" pitchFamily="18" charset="-78"/>
                      </a:endParaRPr>
                    </a:p>
                  </a:txBody>
                  <a:tcPr/>
                </a:tc>
                <a:extLst>
                  <a:ext uri="{0D108BD9-81ED-4DB2-BD59-A6C34878D82A}">
                    <a16:rowId xmlns:a16="http://schemas.microsoft.com/office/drawing/2014/main" val="184828909"/>
                  </a:ext>
                </a:extLst>
              </a:tr>
            </a:tbl>
          </a:graphicData>
        </a:graphic>
      </p:graphicFrame>
      <p:sp>
        <p:nvSpPr>
          <p:cNvPr id="5" name="Title 1"/>
          <p:cNvSpPr txBox="1">
            <a:spLocks/>
          </p:cNvSpPr>
          <p:nvPr/>
        </p:nvSpPr>
        <p:spPr>
          <a:xfrm>
            <a:off x="7010400" y="1461550"/>
            <a:ext cx="3029004" cy="792479"/>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accent1">
                    <a:lumMod val="50000"/>
                  </a:schemeClr>
                </a:solidFill>
                <a:latin typeface="+mj-lt"/>
                <a:ea typeface="+mj-ea"/>
                <a:cs typeface="+mj-cs"/>
              </a:defRPr>
            </a:lvl1pPr>
          </a:lstStyle>
          <a:p>
            <a:pPr marR="0" lvl="0" indent="0" algn="ctr" rtl="1" fontAlgn="auto">
              <a:spcAft>
                <a:spcPts val="0"/>
              </a:spcAft>
              <a:buClrTx/>
              <a:buSzTx/>
              <a:tabLst/>
              <a:defRPr/>
            </a:pPr>
            <a:r>
              <a:rPr lang="ar-LB" sz="4400" dirty="0">
                <a:solidFill>
                  <a:schemeClr val="tx1">
                    <a:lumMod val="65000"/>
                    <a:lumOff val="35000"/>
                  </a:schemeClr>
                </a:solidFill>
                <a:latin typeface="Adobe Arabic"/>
                <a:cs typeface="Adobe Arabic"/>
              </a:rPr>
              <a:t>الْحُروفَ الْمُنْفَصِلَةَ</a:t>
            </a:r>
            <a:endParaRPr lang="en-US" sz="4400" dirty="0">
              <a:solidFill>
                <a:schemeClr val="tx1">
                  <a:lumMod val="65000"/>
                  <a:lumOff val="35000"/>
                </a:schemeClr>
              </a:solidFill>
              <a:latin typeface="Adobe Arabic"/>
              <a:cs typeface="Adobe Arabic"/>
            </a:endParaRPr>
          </a:p>
        </p:txBody>
      </p:sp>
      <p:sp>
        <p:nvSpPr>
          <p:cNvPr id="6" name="Title 1"/>
          <p:cNvSpPr txBox="1">
            <a:spLocks/>
          </p:cNvSpPr>
          <p:nvPr/>
        </p:nvSpPr>
        <p:spPr>
          <a:xfrm>
            <a:off x="1866038" y="1406087"/>
            <a:ext cx="3315563" cy="792479"/>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accent1">
                    <a:lumMod val="50000"/>
                  </a:schemeClr>
                </a:solidFill>
                <a:latin typeface="+mj-lt"/>
                <a:ea typeface="+mj-ea"/>
                <a:cs typeface="+mj-cs"/>
              </a:defRPr>
            </a:lvl1pPr>
          </a:lstStyle>
          <a:p>
            <a:pPr algn="ctr" rtl="1">
              <a:defRPr/>
            </a:pPr>
            <a:r>
              <a:rPr lang="ar-LB" sz="4400" dirty="0">
                <a:solidFill>
                  <a:schemeClr val="tx1">
                    <a:lumMod val="65000"/>
                    <a:lumOff val="35000"/>
                  </a:schemeClr>
                </a:solidFill>
                <a:latin typeface="Adobe Arabic"/>
                <a:cs typeface="Adobe Arabic"/>
              </a:rPr>
              <a:t>الْحُروفَ الْمُتَّصِلَةَ</a:t>
            </a:r>
            <a:endParaRPr lang="en-US" sz="4400" dirty="0">
              <a:solidFill>
                <a:schemeClr val="tx1">
                  <a:lumMod val="65000"/>
                  <a:lumOff val="35000"/>
                </a:schemeClr>
              </a:solidFill>
              <a:latin typeface="Adobe Arabic" panose="02040503050201020203" pitchFamily="18" charset="-78"/>
              <a:cs typeface="Adobe Arabic" panose="02040503050201020203" pitchFamily="18" charset="-78"/>
            </a:endParaRPr>
          </a:p>
        </p:txBody>
      </p:sp>
      <p:sp>
        <p:nvSpPr>
          <p:cNvPr id="8" name="Rectangle 7">
            <a:extLst>
              <a:ext uri="{FF2B5EF4-FFF2-40B4-BE49-F238E27FC236}">
                <a16:creationId xmlns:a16="http://schemas.microsoft.com/office/drawing/2014/main" id="{C7149727-E793-4E61-BF8B-788BAB265EA4}"/>
              </a:ext>
            </a:extLst>
          </p:cNvPr>
          <p:cNvSpPr/>
          <p:nvPr/>
        </p:nvSpPr>
        <p:spPr>
          <a:xfrm>
            <a:off x="0" y="691182"/>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65138" algn="r" rtl="1">
              <a:buClr>
                <a:srgbClr val="4472C4">
                  <a:lumMod val="75000"/>
                </a:srgbClr>
              </a:buClr>
              <a:buSzPct val="90000"/>
              <a:defRPr/>
            </a:pPr>
            <a:r>
              <a:rPr lang="ar-LB" sz="3500" b="1" cap="all" spc="100">
                <a:solidFill>
                  <a:schemeClr val="bg1"/>
                </a:solidFill>
                <a:latin typeface="Adobe Arabic"/>
                <a:cs typeface="Adobe Arabic"/>
              </a:rPr>
              <a:t>لِنَتَذَكَّرْ مَعًا</a:t>
            </a:r>
            <a:endParaRPr lang="en-US" sz="3500" b="1" cap="all" spc="100">
              <a:solidFill>
                <a:schemeClr val="bg1"/>
              </a:solidFill>
              <a:latin typeface="Adobe Arabic"/>
              <a:cs typeface="Adobe Arabic"/>
            </a:endParaRPr>
          </a:p>
        </p:txBody>
      </p:sp>
    </p:spTree>
    <p:extLst>
      <p:ext uri="{BB962C8B-B14F-4D97-AF65-F5344CB8AC3E}">
        <p14:creationId xmlns:p14="http://schemas.microsoft.com/office/powerpoint/2010/main" val="3054290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par>
                                <p:cTn id="8" presetID="22" presetClass="entr" presetSubtype="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up)">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right)">
                                      <p:cBhvr>
                                        <p:cTn id="15" dur="500"/>
                                        <p:tgtEl>
                                          <p:spTgt spid="6"/>
                                        </p:tgtEl>
                                      </p:cBhvr>
                                    </p:animEffect>
                                  </p:childTnLst>
                                </p:cTn>
                              </p:par>
                              <p:par>
                                <p:cTn id="16" presetID="22" presetClass="entr" presetSubtype="1"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up)">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p:cNvPicPr>
            <a:picLocks noChangeArrowheads="1"/>
          </p:cNvPicPr>
          <p:nvPr/>
        </p:nvPicPr>
        <p:blipFill>
          <a:blip r:embed="rId4" cstate="hqprint">
            <a:extLst>
              <a:ext uri="{28A0092B-C50C-407E-A947-70E740481C1C}">
                <a14:useLocalDpi xmlns:a14="http://schemas.microsoft.com/office/drawing/2010/main" val="0"/>
              </a:ext>
            </a:extLst>
          </a:blip>
          <a:srcRect/>
          <a:stretch/>
        </p:blipFill>
        <p:spPr bwMode="auto">
          <a:xfrm>
            <a:off x="4928383" y="2357709"/>
            <a:ext cx="2743200" cy="2548900"/>
          </a:xfrm>
          <a:prstGeom prst="rect">
            <a:avLst/>
          </a:prstGeom>
          <a:noFill/>
          <a:ln w="9525">
            <a:noFill/>
            <a:miter lim="800000"/>
            <a:headEnd/>
            <a:tailEnd/>
          </a:ln>
          <a:effectLst/>
        </p:spPr>
      </p:pic>
      <p:pic>
        <p:nvPicPr>
          <p:cNvPr id="11" name="Picture 2"/>
          <p:cNvPicPr>
            <a:picLocks noChangeArrowheads="1"/>
          </p:cNvPicPr>
          <p:nvPr/>
        </p:nvPicPr>
        <p:blipFill>
          <a:blip r:embed="rId5" cstate="hqprint">
            <a:extLst>
              <a:ext uri="{28A0092B-C50C-407E-A947-70E740481C1C}">
                <a14:useLocalDpi xmlns:a14="http://schemas.microsoft.com/office/drawing/2010/main" val="0"/>
              </a:ext>
            </a:extLst>
          </a:blip>
          <a:srcRect l="3541" r="3541"/>
          <a:stretch/>
        </p:blipFill>
        <p:spPr bwMode="auto">
          <a:xfrm>
            <a:off x="1160984" y="2260559"/>
            <a:ext cx="2743200" cy="2743200"/>
          </a:xfrm>
          <a:prstGeom prst="rect">
            <a:avLst/>
          </a:prstGeom>
          <a:noFill/>
          <a:ln w="9525">
            <a:noFill/>
            <a:miter lim="800000"/>
            <a:headEnd/>
            <a:tailEnd/>
          </a:ln>
          <a:effectLst/>
        </p:spPr>
      </p:pic>
      <p:sp>
        <p:nvSpPr>
          <p:cNvPr id="20" name="TextBox 19">
            <a:extLst>
              <a:ext uri="{FF2B5EF4-FFF2-40B4-BE49-F238E27FC236}">
                <a16:creationId xmlns:a16="http://schemas.microsoft.com/office/drawing/2014/main" id="{B4FCA760-275E-4C1F-A366-06A7361CCA6E}"/>
              </a:ext>
            </a:extLst>
          </p:cNvPr>
          <p:cNvSpPr txBox="1"/>
          <p:nvPr/>
        </p:nvSpPr>
        <p:spPr>
          <a:xfrm>
            <a:off x="8970818" y="5269639"/>
            <a:ext cx="2078182" cy="646331"/>
          </a:xfrm>
          <a:prstGeom prst="rect">
            <a:avLst/>
          </a:prstGeom>
          <a:solidFill>
            <a:schemeClr val="bg1">
              <a:lumMod val="85000"/>
            </a:schemeClr>
          </a:solidFill>
          <a:ln>
            <a:noFill/>
          </a:ln>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3600" b="0" i="0" u="none" strike="noStrike" cap="none" spc="0" normalizeH="0" baseline="0">
                <a:ln>
                  <a:noFill/>
                </a:ln>
                <a:solidFill>
                  <a:prstClr val="black">
                    <a:lumMod val="65000"/>
                    <a:lumOff val="35000"/>
                  </a:prstClr>
                </a:solidFill>
                <a:effectLst/>
                <a:uLnTx/>
                <a:uFillTx/>
                <a:latin typeface="Adobe Arabic" panose="02040503050201020203" pitchFamily="18" charset="-78"/>
                <a:cs typeface="Adobe Arabic" panose="02040503050201020203" pitchFamily="18" charset="-78"/>
              </a:defRPr>
            </a:lvl1pPr>
          </a:lstStyle>
          <a:p>
            <a:r>
              <a:rPr lang="ar-LB" b="1"/>
              <a:t>دا</a:t>
            </a:r>
            <a:endParaRPr lang="en-US" b="1"/>
          </a:p>
        </p:txBody>
      </p:sp>
      <p:sp>
        <p:nvSpPr>
          <p:cNvPr id="15" name="Rectangle 14">
            <a:extLst>
              <a:ext uri="{FF2B5EF4-FFF2-40B4-BE49-F238E27FC236}">
                <a16:creationId xmlns:a16="http://schemas.microsoft.com/office/drawing/2014/main" id="{1146D11E-8982-42AF-9BDA-5F354948A1C9}"/>
              </a:ext>
            </a:extLst>
          </p:cNvPr>
          <p:cNvSpPr/>
          <p:nvPr/>
        </p:nvSpPr>
        <p:spPr>
          <a:xfrm>
            <a:off x="0" y="691182"/>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65138" algn="r" rtl="1">
              <a:buClr>
                <a:srgbClr val="4472C4">
                  <a:lumMod val="75000"/>
                </a:srgbClr>
              </a:buClr>
              <a:buSzPct val="90000"/>
              <a:defRPr/>
            </a:pPr>
            <a:r>
              <a:rPr lang="ar-LB" sz="3500" b="1" cap="all" spc="100">
                <a:solidFill>
                  <a:schemeClr val="bg1"/>
                </a:solidFill>
                <a:latin typeface="Adobe Arabic"/>
                <a:cs typeface="Adobe Arabic"/>
              </a:rPr>
              <a:t>سَنَتَعَلَّمُ الْيَوْمَ</a:t>
            </a:r>
            <a:endParaRPr lang="en-US" sz="3500" b="1" cap="all" spc="100">
              <a:solidFill>
                <a:schemeClr val="bg1"/>
              </a:solidFill>
              <a:latin typeface="Adobe Arabic"/>
              <a:cs typeface="Adobe Arabic"/>
            </a:endParaRPr>
          </a:p>
        </p:txBody>
      </p:sp>
      <p:sp>
        <p:nvSpPr>
          <p:cNvPr id="17" name="Rectangle 16">
            <a:extLst>
              <a:ext uri="{FF2B5EF4-FFF2-40B4-BE49-F238E27FC236}">
                <a16:creationId xmlns:a16="http://schemas.microsoft.com/office/drawing/2014/main" id="{0143F014-CC7B-4343-AF62-F37BE2875164}"/>
              </a:ext>
            </a:extLst>
          </p:cNvPr>
          <p:cNvSpPr/>
          <p:nvPr/>
        </p:nvSpPr>
        <p:spPr>
          <a:xfrm>
            <a:off x="0" y="1381826"/>
            <a:ext cx="12188952"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1D728E2-1AA1-40CE-A295-BE592166CE8D}"/>
              </a:ext>
            </a:extLst>
          </p:cNvPr>
          <p:cNvSpPr txBox="1"/>
          <p:nvPr/>
        </p:nvSpPr>
        <p:spPr>
          <a:xfrm>
            <a:off x="2329768" y="1400486"/>
            <a:ext cx="9880893" cy="691343"/>
          </a:xfrm>
          <a:prstGeom prst="rect">
            <a:avLst/>
          </a:prstGeom>
          <a:ln w="19050">
            <a:noFill/>
          </a:ln>
        </p:spPr>
        <p:txBody>
          <a:bodyPr vert="horz" wrap="square" lIns="91440" tIns="45720" rIns="91440" bIns="45720" rtlCol="0" anchor="ctr">
            <a:normAutofit fontScale="97500"/>
          </a:bodyPr>
          <a:lstStyle/>
          <a:p>
            <a:pPr marL="464820" algn="r" rtl="1">
              <a:spcBef>
                <a:spcPts val="600"/>
              </a:spcBef>
              <a:spcAft>
                <a:spcPts val="600"/>
              </a:spcAft>
              <a:buClr>
                <a:srgbClr val="4BACC6">
                  <a:lumMod val="75000"/>
                </a:srgbClr>
              </a:buClr>
              <a:buSzPct val="90000"/>
              <a:defRPr/>
            </a:pPr>
            <a:r>
              <a:rPr lang="ar-LB" sz="3600" b="1">
                <a:solidFill>
                  <a:srgbClr val="595959"/>
                </a:solidFill>
                <a:latin typeface="+mj-lt"/>
              </a:rPr>
              <a:t>كِتابَةَ الْحَرْفِ دالٍ د مَعْ حُروف الْمَدِّ  ( ا و ي) في مُخْتَلِفِ مَواقِعِهِ في الْكَلِمَةِ</a:t>
            </a:r>
            <a:endParaRPr lang="en-US" sz="3600" b="1">
              <a:solidFill>
                <a:srgbClr val="595959"/>
              </a:solidFill>
              <a:latin typeface="+mj-lt"/>
            </a:endParaRPr>
          </a:p>
        </p:txBody>
      </p:sp>
      <p:sp>
        <p:nvSpPr>
          <p:cNvPr id="21" name="TextBox 20">
            <a:extLst>
              <a:ext uri="{FF2B5EF4-FFF2-40B4-BE49-F238E27FC236}">
                <a16:creationId xmlns:a16="http://schemas.microsoft.com/office/drawing/2014/main" id="{3AAB3D7C-25E9-43C4-B39B-4B13D01D3BDF}"/>
              </a:ext>
            </a:extLst>
          </p:cNvPr>
          <p:cNvSpPr txBox="1"/>
          <p:nvPr/>
        </p:nvSpPr>
        <p:spPr>
          <a:xfrm>
            <a:off x="5260892" y="5269639"/>
            <a:ext cx="2078182" cy="646331"/>
          </a:xfrm>
          <a:prstGeom prst="rect">
            <a:avLst/>
          </a:prstGeom>
          <a:solidFill>
            <a:schemeClr val="bg1">
              <a:lumMod val="85000"/>
            </a:schemeClr>
          </a:solidFill>
          <a:ln>
            <a:noFill/>
          </a:ln>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3600" b="0" i="0" u="none" strike="noStrike" cap="none" spc="0" normalizeH="0" baseline="0">
                <a:ln>
                  <a:noFill/>
                </a:ln>
                <a:solidFill>
                  <a:prstClr val="black">
                    <a:lumMod val="65000"/>
                    <a:lumOff val="35000"/>
                  </a:prstClr>
                </a:solidFill>
                <a:effectLst/>
                <a:uLnTx/>
                <a:uFillTx/>
                <a:latin typeface="Adobe Arabic" panose="02040503050201020203" pitchFamily="18" charset="-78"/>
                <a:cs typeface="Adobe Arabic" panose="02040503050201020203" pitchFamily="18" charset="-78"/>
              </a:defRPr>
            </a:lvl1pPr>
          </a:lstStyle>
          <a:p>
            <a:r>
              <a:rPr lang="ar-LB" b="1"/>
              <a:t>دو</a:t>
            </a:r>
            <a:endParaRPr lang="en-US" b="1"/>
          </a:p>
        </p:txBody>
      </p:sp>
      <p:sp>
        <p:nvSpPr>
          <p:cNvPr id="22" name="TextBox 21">
            <a:extLst>
              <a:ext uri="{FF2B5EF4-FFF2-40B4-BE49-F238E27FC236}">
                <a16:creationId xmlns:a16="http://schemas.microsoft.com/office/drawing/2014/main" id="{EE1A1894-5A48-4FEE-85A5-18C168B90DBC}"/>
              </a:ext>
            </a:extLst>
          </p:cNvPr>
          <p:cNvSpPr txBox="1"/>
          <p:nvPr/>
        </p:nvSpPr>
        <p:spPr>
          <a:xfrm>
            <a:off x="1428822" y="5269639"/>
            <a:ext cx="2078182" cy="646331"/>
          </a:xfrm>
          <a:prstGeom prst="rect">
            <a:avLst/>
          </a:prstGeom>
          <a:solidFill>
            <a:schemeClr val="bg1">
              <a:lumMod val="85000"/>
            </a:schemeClr>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LB" sz="3600" b="1"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دي</a:t>
            </a:r>
            <a:endParaRPr kumimoji="0" lang="en-US" sz="3600" b="1"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grpSp>
        <p:nvGrpSpPr>
          <p:cNvPr id="3" name="Group 2">
            <a:extLst>
              <a:ext uri="{FF2B5EF4-FFF2-40B4-BE49-F238E27FC236}">
                <a16:creationId xmlns:a16="http://schemas.microsoft.com/office/drawing/2014/main" id="{A5C4CD35-D093-4C03-B9AB-BF7EEFC52A75}"/>
              </a:ext>
            </a:extLst>
          </p:cNvPr>
          <p:cNvGrpSpPr/>
          <p:nvPr/>
        </p:nvGrpSpPr>
        <p:grpSpPr>
          <a:xfrm>
            <a:off x="8558149" y="2358895"/>
            <a:ext cx="2743200" cy="2546527"/>
            <a:chOff x="8558149" y="2358895"/>
            <a:chExt cx="2743200" cy="2546527"/>
          </a:xfrm>
        </p:grpSpPr>
        <p:pic>
          <p:nvPicPr>
            <p:cNvPr id="26626" name="Picture 2"/>
            <p:cNvPicPr>
              <a:picLocks noChangeArrowheads="1"/>
            </p:cNvPicPr>
            <p:nvPr/>
          </p:nvPicPr>
          <p:blipFill>
            <a:blip r:embed="rId6" cstate="hqprint">
              <a:extLst>
                <a:ext uri="{28A0092B-C50C-407E-A947-70E740481C1C}">
                  <a14:useLocalDpi xmlns:a14="http://schemas.microsoft.com/office/drawing/2010/main" val="0"/>
                </a:ext>
              </a:extLst>
            </a:blip>
            <a:srcRect/>
            <a:stretch/>
          </p:blipFill>
          <p:spPr bwMode="auto">
            <a:xfrm>
              <a:off x="8558149" y="2358895"/>
              <a:ext cx="2743200" cy="2546527"/>
            </a:xfrm>
            <a:prstGeom prst="rect">
              <a:avLst/>
            </a:prstGeom>
            <a:noFill/>
            <a:ln w="9525">
              <a:noFill/>
              <a:miter lim="800000"/>
              <a:headEnd/>
              <a:tailEnd/>
            </a:ln>
            <a:effectLst/>
          </p:spPr>
        </p:pic>
        <p:sp>
          <p:nvSpPr>
            <p:cNvPr id="2" name="Oval 1">
              <a:extLst>
                <a:ext uri="{FF2B5EF4-FFF2-40B4-BE49-F238E27FC236}">
                  <a16:creationId xmlns:a16="http://schemas.microsoft.com/office/drawing/2014/main" id="{8D49DDA3-5482-4AFB-B902-B91CAEE88203}"/>
                </a:ext>
              </a:extLst>
            </p:cNvPr>
            <p:cNvSpPr/>
            <p:nvPr/>
          </p:nvSpPr>
          <p:spPr>
            <a:xfrm>
              <a:off x="9166583" y="2833708"/>
              <a:ext cx="1539517" cy="1539517"/>
            </a:xfrm>
            <a:prstGeom prst="ellipse">
              <a:avLst/>
            </a:prstGeom>
            <a:solidFill>
              <a:srgbClr val="92D050"/>
            </a:solidFill>
            <a:effectLst>
              <a:outerShdw blurRad="127000" dist="114300" dir="156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322652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22" presetClass="entr" presetSubtype="2" fill="hold" grpId="0" nodeType="after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right)">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22" presetClass="entr" presetSubtype="2"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right)">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par>
                                <p:cTn id="22" presetID="22" presetClass="entr" presetSubtype="2"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right)">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BFD9D26B-70EB-4E6F-A284-364F51163A0A}"/>
              </a:ext>
            </a:extLst>
          </p:cNvPr>
          <p:cNvSpPr txBox="1"/>
          <p:nvPr/>
        </p:nvSpPr>
        <p:spPr>
          <a:xfrm>
            <a:off x="9048670" y="3944907"/>
            <a:ext cx="224443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LB" sz="4000" b="0" i="0" u="none" strike="noStrike" kern="1200" cap="none" spc="0" normalizeH="0" baseline="0" noProof="0">
                <a:ln>
                  <a:noFill/>
                </a:ln>
                <a:solidFill>
                  <a:srgbClr val="74C274"/>
                </a:solidFill>
                <a:effectLst/>
                <a:uLnTx/>
                <a:uFillTx/>
                <a:latin typeface="Adobe Arabic" pitchFamily="18" charset="-78"/>
                <a:ea typeface="+mn-ea"/>
                <a:cs typeface="Adobe Arabic" pitchFamily="18" charset="-78"/>
              </a:rPr>
              <a:t>دا</a:t>
            </a:r>
            <a:r>
              <a:rPr kumimoji="0" lang="ar-LB" sz="4000" b="0" i="0" u="none" strike="noStrike" kern="1200" cap="none" spc="0" normalizeH="0" baseline="0" noProof="0">
                <a:ln>
                  <a:noFill/>
                </a:ln>
                <a:solidFill>
                  <a:prstClr val="black">
                    <a:lumMod val="65000"/>
                    <a:lumOff val="35000"/>
                  </a:prstClr>
                </a:solidFill>
                <a:effectLst/>
                <a:uLnTx/>
                <a:uFillTx/>
                <a:latin typeface="Adobe Arabic" pitchFamily="18" charset="-78"/>
                <a:ea typeface="+mn-ea"/>
                <a:cs typeface="Adobe Arabic" pitchFamily="18" charset="-78"/>
              </a:rPr>
              <a:t>رٌ</a:t>
            </a:r>
            <a:r>
              <a:rPr kumimoji="0" lang="ar-LB" sz="4000" b="0" i="0" u="none" strike="noStrike" kern="1200" cap="none" spc="0" normalizeH="0" baseline="0" noProof="0">
                <a:ln>
                  <a:noFill/>
                </a:ln>
                <a:solidFill>
                  <a:prstClr val="black"/>
                </a:solidFill>
                <a:effectLst/>
                <a:uLnTx/>
                <a:uFillTx/>
                <a:latin typeface="Adobe Arabic" pitchFamily="18" charset="-78"/>
                <a:ea typeface="+mn-ea"/>
                <a:cs typeface="Adobe Arabic" pitchFamily="18" charset="-78"/>
              </a:rPr>
              <a:t> </a:t>
            </a:r>
            <a:endParaRPr kumimoji="0" lang="en-US" sz="4000" b="0" i="0" u="none" strike="noStrike" kern="1200" cap="none" spc="0" normalizeH="0" baseline="0" noProof="0">
              <a:ln>
                <a:noFill/>
              </a:ln>
              <a:solidFill>
                <a:prstClr val="black"/>
              </a:solidFill>
              <a:effectLst/>
              <a:uLnTx/>
              <a:uFillTx/>
              <a:latin typeface="Adobe Arabic" pitchFamily="18" charset="-78"/>
              <a:ea typeface="+mn-ea"/>
              <a:cs typeface="Adobe Arabic" pitchFamily="18" charset="-78"/>
            </a:endParaRPr>
          </a:p>
        </p:txBody>
      </p:sp>
      <p:sp>
        <p:nvSpPr>
          <p:cNvPr id="24" name="TextBox 23">
            <a:extLst>
              <a:ext uri="{FF2B5EF4-FFF2-40B4-BE49-F238E27FC236}">
                <a16:creationId xmlns:a16="http://schemas.microsoft.com/office/drawing/2014/main" id="{131261DB-AE1B-4CCD-8448-D4A2D7B893AE}"/>
              </a:ext>
            </a:extLst>
          </p:cNvPr>
          <p:cNvSpPr txBox="1"/>
          <p:nvPr/>
        </p:nvSpPr>
        <p:spPr>
          <a:xfrm>
            <a:off x="6726702" y="3961919"/>
            <a:ext cx="184542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LB" sz="4000" b="0" i="0" u="none" strike="noStrike" kern="1200" cap="none" spc="0" normalizeH="0" baseline="0" noProof="0">
                <a:ln>
                  <a:noFill/>
                </a:ln>
                <a:solidFill>
                  <a:prstClr val="black">
                    <a:lumMod val="65000"/>
                    <a:lumOff val="35000"/>
                  </a:prstClr>
                </a:solidFill>
                <a:effectLst/>
                <a:uLnTx/>
                <a:uFillTx/>
                <a:latin typeface="Adobe Arabic" pitchFamily="18" charset="-78"/>
                <a:ea typeface="+mn-ea"/>
                <a:cs typeface="Adobe Arabic" pitchFamily="18" charset="-78"/>
              </a:rPr>
              <a:t>صُن</a:t>
            </a:r>
            <a:r>
              <a:rPr kumimoji="0" lang="ar-LB" sz="4000" b="0" i="0" u="none" strike="noStrike" kern="1200" cap="none" spc="0" normalizeH="0" baseline="0" noProof="0">
                <a:ln>
                  <a:noFill/>
                </a:ln>
                <a:solidFill>
                  <a:prstClr val="black"/>
                </a:solidFill>
                <a:effectLst/>
                <a:uLnTx/>
                <a:uFillTx/>
                <a:latin typeface="Adobe Arabic" pitchFamily="18" charset="-78"/>
                <a:ea typeface="+mn-ea"/>
                <a:cs typeface="Adobe Arabic" pitchFamily="18" charset="-78"/>
              </a:rPr>
              <a:t>ْ</a:t>
            </a:r>
            <a:r>
              <a:rPr kumimoji="0" lang="ar-LB" sz="4000" b="0" i="0" u="none" strike="noStrike" kern="1200" cap="none" spc="0" normalizeH="0" baseline="0" noProof="0">
                <a:ln>
                  <a:noFill/>
                </a:ln>
                <a:solidFill>
                  <a:srgbClr val="74C274"/>
                </a:solidFill>
                <a:effectLst/>
                <a:uLnTx/>
                <a:uFillTx/>
                <a:latin typeface="Adobe Arabic" pitchFamily="18" charset="-78"/>
                <a:ea typeface="+mn-ea"/>
                <a:cs typeface="Adobe Arabic" pitchFamily="18" charset="-78"/>
              </a:rPr>
              <a:t>دو</a:t>
            </a:r>
            <a:r>
              <a:rPr kumimoji="0" lang="ar-LB" sz="4000" b="0" i="0" u="none" strike="noStrike" kern="1200" cap="none" spc="0" normalizeH="0" baseline="0" noProof="0">
                <a:ln>
                  <a:noFill/>
                </a:ln>
                <a:solidFill>
                  <a:prstClr val="black">
                    <a:lumMod val="65000"/>
                    <a:lumOff val="35000"/>
                  </a:prstClr>
                </a:solidFill>
                <a:effectLst/>
                <a:uLnTx/>
                <a:uFillTx/>
                <a:latin typeface="Adobe Arabic" pitchFamily="18" charset="-78"/>
                <a:ea typeface="+mn-ea"/>
                <a:cs typeface="Adobe Arabic" pitchFamily="18" charset="-78"/>
              </a:rPr>
              <a:t>قٌ</a:t>
            </a:r>
            <a:endParaRPr kumimoji="0" lang="en-US" sz="4000" b="0" i="0" u="none" strike="noStrike" kern="1200" cap="none" spc="0" normalizeH="0" baseline="0" noProof="0">
              <a:ln>
                <a:noFill/>
              </a:ln>
              <a:solidFill>
                <a:prstClr val="black">
                  <a:lumMod val="65000"/>
                  <a:lumOff val="35000"/>
                </a:prstClr>
              </a:solidFill>
              <a:effectLst/>
              <a:uLnTx/>
              <a:uFillTx/>
              <a:latin typeface="Adobe Arabic" pitchFamily="18" charset="-78"/>
              <a:ea typeface="+mn-ea"/>
              <a:cs typeface="Adobe Arabic" pitchFamily="18" charset="-78"/>
            </a:endParaRPr>
          </a:p>
        </p:txBody>
      </p:sp>
      <p:sp>
        <p:nvSpPr>
          <p:cNvPr id="25" name="TextBox 24">
            <a:extLst>
              <a:ext uri="{FF2B5EF4-FFF2-40B4-BE49-F238E27FC236}">
                <a16:creationId xmlns:a16="http://schemas.microsoft.com/office/drawing/2014/main" id="{A03051DB-FD64-40C4-AE57-8C61131402D0}"/>
              </a:ext>
            </a:extLst>
          </p:cNvPr>
          <p:cNvSpPr txBox="1"/>
          <p:nvPr/>
        </p:nvSpPr>
        <p:spPr>
          <a:xfrm>
            <a:off x="3538264" y="3946897"/>
            <a:ext cx="2294313" cy="707886"/>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4000" b="0" i="0" u="none" strike="noStrike" kern="1200" cap="none" spc="0" normalizeH="0" baseline="0" noProof="0">
                <a:ln>
                  <a:noFill/>
                </a:ln>
                <a:solidFill>
                  <a:prstClr val="black">
                    <a:lumMod val="65000"/>
                    <a:lumOff val="35000"/>
                  </a:prstClr>
                </a:solidFill>
                <a:effectLst/>
                <a:uLnTx/>
                <a:uFillTx/>
                <a:latin typeface="Adobe Arabic" pitchFamily="18" charset="-78"/>
                <a:ea typeface="+mn-ea"/>
                <a:cs typeface="Adobe Arabic" pitchFamily="18" charset="-78"/>
              </a:rPr>
              <a:t>وا</a:t>
            </a:r>
            <a:r>
              <a:rPr kumimoji="0" lang="ar-LB" sz="4000" b="0" i="0" u="none" strike="noStrike" kern="1200" cap="none" spc="0" normalizeH="0" baseline="0" noProof="0">
                <a:ln>
                  <a:noFill/>
                </a:ln>
                <a:solidFill>
                  <a:srgbClr val="74C274"/>
                </a:solidFill>
                <a:effectLst/>
                <a:uLnTx/>
                <a:uFillTx/>
                <a:latin typeface="Adobe Arabic" pitchFamily="18" charset="-78"/>
                <a:ea typeface="+mn-ea"/>
                <a:cs typeface="Adobe Arabic" pitchFamily="18" charset="-78"/>
              </a:rPr>
              <a:t>دي</a:t>
            </a:r>
            <a:r>
              <a:rPr kumimoji="0" lang="ar-LB" sz="4000" b="0" i="0" u="none" strike="noStrike" kern="1200" cap="none" spc="0" normalizeH="0" baseline="0" noProof="0">
                <a:ln>
                  <a:noFill/>
                </a:ln>
                <a:solidFill>
                  <a:srgbClr val="FF0000"/>
                </a:solidFill>
                <a:effectLst/>
                <a:uLnTx/>
                <a:uFillTx/>
                <a:latin typeface="Adobe Arabic" pitchFamily="18" charset="-78"/>
                <a:ea typeface="+mn-ea"/>
                <a:cs typeface="Adobe Arabic" pitchFamily="18" charset="-78"/>
              </a:rPr>
              <a:t> </a:t>
            </a:r>
            <a:r>
              <a:rPr kumimoji="0" lang="ar-LB" sz="4000" b="0" i="0" u="none" strike="noStrike" kern="1200" cap="none" spc="0" normalizeH="0" baseline="0" noProof="0">
                <a:ln>
                  <a:noFill/>
                </a:ln>
                <a:solidFill>
                  <a:prstClr val="black"/>
                </a:solidFill>
                <a:effectLst/>
                <a:uLnTx/>
                <a:uFillTx/>
                <a:latin typeface="Adobe Arabic" panose="02040503050201020203" pitchFamily="18" charset="-78"/>
                <a:ea typeface="+mn-ea"/>
                <a:cs typeface="Adobe Arabic" panose="02040503050201020203" pitchFamily="18" charset="-78"/>
              </a:rPr>
              <a:t> </a:t>
            </a:r>
            <a:endParaRPr kumimoji="0" lang="en-US" sz="4000" b="0" i="0" u="none" strike="noStrike" kern="1200" cap="none" spc="0" normalizeH="0" baseline="0" noProof="0">
              <a:ln>
                <a:noFill/>
              </a:ln>
              <a:solidFill>
                <a:prstClr val="black"/>
              </a:solidFill>
              <a:effectLst/>
              <a:uLnTx/>
              <a:uFillTx/>
              <a:latin typeface="Adobe Arabic" panose="02040503050201020203" pitchFamily="18" charset="-78"/>
              <a:ea typeface="+mn-ea"/>
              <a:cs typeface="Adobe Arabic" panose="02040503050201020203" pitchFamily="18" charset="-78"/>
            </a:endParaRPr>
          </a:p>
        </p:txBody>
      </p:sp>
      <p:sp>
        <p:nvSpPr>
          <p:cNvPr id="26" name="TextBox 25">
            <a:extLst>
              <a:ext uri="{FF2B5EF4-FFF2-40B4-BE49-F238E27FC236}">
                <a16:creationId xmlns:a16="http://schemas.microsoft.com/office/drawing/2014/main" id="{69EDEC0F-F727-4479-A2D9-9EF7AC86CF32}"/>
              </a:ext>
            </a:extLst>
          </p:cNvPr>
          <p:cNvSpPr txBox="1"/>
          <p:nvPr/>
        </p:nvSpPr>
        <p:spPr>
          <a:xfrm>
            <a:off x="1184817" y="3946154"/>
            <a:ext cx="1537281"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LB" sz="40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حَ</a:t>
            </a:r>
            <a:r>
              <a:rPr kumimoji="0" lang="ar-LB" sz="4000" b="0" i="0" u="none" strike="noStrike" kern="1200" cap="none" spc="0" normalizeH="0" baseline="0" noProof="0">
                <a:ln>
                  <a:noFill/>
                </a:ln>
                <a:solidFill>
                  <a:srgbClr val="74C274"/>
                </a:solidFill>
                <a:effectLst/>
                <a:uLnTx/>
                <a:uFillTx/>
                <a:latin typeface="Adobe Arabic" panose="02040503050201020203" pitchFamily="18" charset="-78"/>
                <a:ea typeface="+mn-ea"/>
                <a:cs typeface="Adobe Arabic" panose="02040503050201020203" pitchFamily="18" charset="-78"/>
              </a:rPr>
              <a:t>دي</a:t>
            </a:r>
            <a:r>
              <a:rPr kumimoji="0" lang="ar-LB" sz="40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قَةٌ</a:t>
            </a:r>
            <a:endParaRPr kumimoji="0" lang="en-US" sz="40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graphicFrame>
        <p:nvGraphicFramePr>
          <p:cNvPr id="14" name="Table 13">
            <a:extLst>
              <a:ext uri="{FF2B5EF4-FFF2-40B4-BE49-F238E27FC236}">
                <a16:creationId xmlns:a16="http://schemas.microsoft.com/office/drawing/2014/main" id="{E9E31B54-DC21-48E5-A17F-49113F5DAC7C}"/>
              </a:ext>
            </a:extLst>
          </p:cNvPr>
          <p:cNvGraphicFramePr>
            <a:graphicFrameLocks noGrp="1"/>
          </p:cNvGraphicFramePr>
          <p:nvPr>
            <p:extLst>
              <p:ext uri="{D42A27DB-BD31-4B8C-83A1-F6EECF244321}">
                <p14:modId xmlns:p14="http://schemas.microsoft.com/office/powerpoint/2010/main" val="3013290974"/>
              </p:ext>
            </p:extLst>
          </p:nvPr>
        </p:nvGraphicFramePr>
        <p:xfrm>
          <a:off x="6409243" y="4973632"/>
          <a:ext cx="2476755" cy="762000"/>
        </p:xfrm>
        <a:graphic>
          <a:graphicData uri="http://schemas.openxmlformats.org/drawingml/2006/table">
            <a:tbl>
              <a:tblPr firstRow="1" bandRow="1">
                <a:tableStyleId>{5C22544A-7EE6-4342-B048-85BDC9FD1C3A}</a:tableStyleId>
              </a:tblPr>
              <a:tblGrid>
                <a:gridCol w="825585">
                  <a:extLst>
                    <a:ext uri="{9D8B030D-6E8A-4147-A177-3AD203B41FA5}">
                      <a16:colId xmlns:a16="http://schemas.microsoft.com/office/drawing/2014/main" val="1280275841"/>
                    </a:ext>
                  </a:extLst>
                </a:gridCol>
                <a:gridCol w="825585">
                  <a:extLst>
                    <a:ext uri="{9D8B030D-6E8A-4147-A177-3AD203B41FA5}">
                      <a16:colId xmlns:a16="http://schemas.microsoft.com/office/drawing/2014/main" val="2140041827"/>
                    </a:ext>
                  </a:extLst>
                </a:gridCol>
                <a:gridCol w="825585">
                  <a:extLst>
                    <a:ext uri="{9D8B030D-6E8A-4147-A177-3AD203B41FA5}">
                      <a16:colId xmlns:a16="http://schemas.microsoft.com/office/drawing/2014/main" val="2652342035"/>
                    </a:ext>
                  </a:extLst>
                </a:gridCol>
              </a:tblGrid>
              <a:tr h="762000">
                <a:tc>
                  <a:txBody>
                    <a:bodyPr/>
                    <a:lstStyle/>
                    <a:p>
                      <a:pPr marL="0" algn="l" defTabSz="914400" rtl="0" eaLnBrk="1" latinLnBrk="0" hangingPunct="1"/>
                      <a:endParaRPr lang="en-US" sz="4000" b="1" kern="1200">
                        <a:solidFill>
                          <a:schemeClr val="tx1">
                            <a:lumMod val="65000"/>
                            <a:lumOff val="35000"/>
                          </a:schemeClr>
                        </a:solidFill>
                        <a:latin typeface="Adobe Arabic" pitchFamily="18" charset="-78"/>
                        <a:ea typeface="+mn-ea"/>
                        <a:cs typeface="Adobe Arabic" pitchFamily="18" charset="-78"/>
                      </a:endParaRPr>
                    </a:p>
                  </a:txBody>
                  <a:tcPr>
                    <a:solidFill>
                      <a:schemeClr val="bg1">
                        <a:lumMod val="85000"/>
                      </a:schemeClr>
                    </a:solidFill>
                  </a:tcPr>
                </a:tc>
                <a:tc>
                  <a:txBody>
                    <a:bodyPr/>
                    <a:lstStyle/>
                    <a:p>
                      <a:pPr marL="0" algn="ctr" defTabSz="914400" rtl="0" eaLnBrk="1" latinLnBrk="0" hangingPunct="1"/>
                      <a:r>
                        <a:rPr lang="ar-LB" sz="4000" b="1" kern="1200">
                          <a:solidFill>
                            <a:schemeClr val="tx1">
                              <a:lumMod val="65000"/>
                              <a:lumOff val="35000"/>
                            </a:schemeClr>
                          </a:solidFill>
                          <a:latin typeface="Adobe Arabic" pitchFamily="18" charset="-78"/>
                          <a:ea typeface="+mn-ea"/>
                          <a:cs typeface="Adobe Arabic" pitchFamily="18" charset="-78"/>
                        </a:rPr>
                        <a:t>ـدو</a:t>
                      </a:r>
                      <a:endParaRPr lang="en-US" sz="4000" b="1" kern="1200">
                        <a:solidFill>
                          <a:schemeClr val="tx1">
                            <a:lumMod val="65000"/>
                            <a:lumOff val="35000"/>
                          </a:schemeClr>
                        </a:solidFill>
                        <a:latin typeface="Adobe Arabic" pitchFamily="18" charset="-78"/>
                        <a:ea typeface="+mn-ea"/>
                        <a:cs typeface="Adobe Arabic" pitchFamily="18" charset="-78"/>
                      </a:endParaRPr>
                    </a:p>
                  </a:txBody>
                  <a:tcPr>
                    <a:solidFill>
                      <a:schemeClr val="bg1">
                        <a:lumMod val="85000"/>
                      </a:schemeClr>
                    </a:solidFill>
                  </a:tcPr>
                </a:tc>
                <a:tc>
                  <a:txBody>
                    <a:bodyPr/>
                    <a:lstStyle/>
                    <a:p>
                      <a:pPr marL="0" algn="l" defTabSz="914400" rtl="0" eaLnBrk="1" latinLnBrk="0" hangingPunct="1"/>
                      <a:endParaRPr lang="en-US" sz="4000" b="1" kern="1200">
                        <a:solidFill>
                          <a:schemeClr val="tx1">
                            <a:lumMod val="65000"/>
                            <a:lumOff val="35000"/>
                          </a:schemeClr>
                        </a:solidFill>
                        <a:latin typeface="Adobe Arabic" pitchFamily="18" charset="-78"/>
                        <a:ea typeface="+mn-ea"/>
                        <a:cs typeface="Adobe Arabic" pitchFamily="18" charset="-78"/>
                      </a:endParaRPr>
                    </a:p>
                  </a:txBody>
                  <a:tcPr anchor="ctr">
                    <a:solidFill>
                      <a:schemeClr val="bg1">
                        <a:lumMod val="85000"/>
                      </a:schemeClr>
                    </a:solidFill>
                  </a:tcPr>
                </a:tc>
                <a:extLst>
                  <a:ext uri="{0D108BD9-81ED-4DB2-BD59-A6C34878D82A}">
                    <a16:rowId xmlns:a16="http://schemas.microsoft.com/office/drawing/2014/main" val="3746068159"/>
                  </a:ext>
                </a:extLst>
              </a:tr>
            </a:tbl>
          </a:graphicData>
        </a:graphic>
      </p:graphicFrame>
      <p:graphicFrame>
        <p:nvGraphicFramePr>
          <p:cNvPr id="28" name="Table 27">
            <a:extLst>
              <a:ext uri="{FF2B5EF4-FFF2-40B4-BE49-F238E27FC236}">
                <a16:creationId xmlns:a16="http://schemas.microsoft.com/office/drawing/2014/main" id="{993836F9-703D-475F-BFFA-EA23EEF43291}"/>
              </a:ext>
            </a:extLst>
          </p:cNvPr>
          <p:cNvGraphicFramePr>
            <a:graphicFrameLocks noGrp="1"/>
          </p:cNvGraphicFramePr>
          <p:nvPr>
            <p:extLst>
              <p:ext uri="{D42A27DB-BD31-4B8C-83A1-F6EECF244321}">
                <p14:modId xmlns:p14="http://schemas.microsoft.com/office/powerpoint/2010/main" val="2785088953"/>
              </p:ext>
            </p:extLst>
          </p:nvPr>
        </p:nvGraphicFramePr>
        <p:xfrm>
          <a:off x="3602511" y="5028148"/>
          <a:ext cx="2343819" cy="707484"/>
        </p:xfrm>
        <a:graphic>
          <a:graphicData uri="http://schemas.openxmlformats.org/drawingml/2006/table">
            <a:tbl>
              <a:tblPr firstRow="1" bandRow="1">
                <a:tableStyleId>{5C22544A-7EE6-4342-B048-85BDC9FD1C3A}</a:tableStyleId>
              </a:tblPr>
              <a:tblGrid>
                <a:gridCol w="1254302">
                  <a:extLst>
                    <a:ext uri="{9D8B030D-6E8A-4147-A177-3AD203B41FA5}">
                      <a16:colId xmlns:a16="http://schemas.microsoft.com/office/drawing/2014/main" val="1280275841"/>
                    </a:ext>
                  </a:extLst>
                </a:gridCol>
                <a:gridCol w="1089517">
                  <a:extLst>
                    <a:ext uri="{9D8B030D-6E8A-4147-A177-3AD203B41FA5}">
                      <a16:colId xmlns:a16="http://schemas.microsoft.com/office/drawing/2014/main" val="2140041827"/>
                    </a:ext>
                  </a:extLst>
                </a:gridCol>
              </a:tblGrid>
              <a:tr h="70748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LB" sz="4000" b="1" kern="1200">
                          <a:solidFill>
                            <a:schemeClr val="tx1">
                              <a:lumMod val="65000"/>
                              <a:lumOff val="35000"/>
                            </a:schemeClr>
                          </a:solidFill>
                          <a:latin typeface="Adobe Arabic" pitchFamily="18" charset="-78"/>
                          <a:ea typeface="+mn-ea"/>
                          <a:cs typeface="Adobe Arabic" pitchFamily="18" charset="-78"/>
                        </a:rPr>
                        <a:t>دي</a:t>
                      </a:r>
                      <a:endParaRPr lang="en-US" sz="4000" b="1" kern="1200">
                        <a:solidFill>
                          <a:schemeClr val="tx1">
                            <a:lumMod val="65000"/>
                            <a:lumOff val="35000"/>
                          </a:schemeClr>
                        </a:solidFill>
                        <a:latin typeface="Adobe Arabic" pitchFamily="18" charset="-78"/>
                        <a:ea typeface="+mn-ea"/>
                        <a:cs typeface="Adobe Arabic" pitchFamily="18" charset="-78"/>
                      </a:endParaRPr>
                    </a:p>
                  </a:txBody>
                  <a:tcPr anchor="ctr">
                    <a:solidFill>
                      <a:schemeClr val="bg1">
                        <a:lumMod val="85000"/>
                      </a:schemeClr>
                    </a:solidFill>
                  </a:tcPr>
                </a:tc>
                <a:tc>
                  <a:txBody>
                    <a:bodyPr/>
                    <a:lstStyle/>
                    <a:p>
                      <a:pPr marL="0" algn="l" defTabSz="914400" rtl="0" eaLnBrk="1" latinLnBrk="0" hangingPunct="1"/>
                      <a:endParaRPr lang="en-US" sz="4000" b="1" kern="1200" dirty="0">
                        <a:solidFill>
                          <a:schemeClr val="tx1">
                            <a:lumMod val="65000"/>
                            <a:lumOff val="35000"/>
                          </a:schemeClr>
                        </a:solidFill>
                        <a:latin typeface="Adobe Arabic" pitchFamily="18" charset="-78"/>
                        <a:ea typeface="+mn-ea"/>
                        <a:cs typeface="Adobe Arabic" pitchFamily="18" charset="-78"/>
                      </a:endParaRPr>
                    </a:p>
                  </a:txBody>
                  <a:tcPr>
                    <a:solidFill>
                      <a:schemeClr val="bg1">
                        <a:lumMod val="85000"/>
                      </a:schemeClr>
                    </a:solidFill>
                  </a:tcPr>
                </a:tc>
                <a:extLst>
                  <a:ext uri="{0D108BD9-81ED-4DB2-BD59-A6C34878D82A}">
                    <a16:rowId xmlns:a16="http://schemas.microsoft.com/office/drawing/2014/main" val="3746068159"/>
                  </a:ext>
                </a:extLst>
              </a:tr>
            </a:tbl>
          </a:graphicData>
        </a:graphic>
      </p:graphicFrame>
      <p:graphicFrame>
        <p:nvGraphicFramePr>
          <p:cNvPr id="32" name="Table 31">
            <a:extLst>
              <a:ext uri="{FF2B5EF4-FFF2-40B4-BE49-F238E27FC236}">
                <a16:creationId xmlns:a16="http://schemas.microsoft.com/office/drawing/2014/main" id="{2EA1CB6D-739D-482C-929C-7F46CEDE699B}"/>
              </a:ext>
            </a:extLst>
          </p:cNvPr>
          <p:cNvGraphicFramePr>
            <a:graphicFrameLocks noGrp="1"/>
          </p:cNvGraphicFramePr>
          <p:nvPr>
            <p:extLst>
              <p:ext uri="{D42A27DB-BD31-4B8C-83A1-F6EECF244321}">
                <p14:modId xmlns:p14="http://schemas.microsoft.com/office/powerpoint/2010/main" val="1582155341"/>
              </p:ext>
            </p:extLst>
          </p:nvPr>
        </p:nvGraphicFramePr>
        <p:xfrm>
          <a:off x="9366367" y="5001534"/>
          <a:ext cx="1989216" cy="734098"/>
        </p:xfrm>
        <a:graphic>
          <a:graphicData uri="http://schemas.openxmlformats.org/drawingml/2006/table">
            <a:tbl>
              <a:tblPr firstRow="1" bandRow="1">
                <a:tableStyleId>{5C22544A-7EE6-4342-B048-85BDC9FD1C3A}</a:tableStyleId>
              </a:tblPr>
              <a:tblGrid>
                <a:gridCol w="1036807">
                  <a:extLst>
                    <a:ext uri="{9D8B030D-6E8A-4147-A177-3AD203B41FA5}">
                      <a16:colId xmlns:a16="http://schemas.microsoft.com/office/drawing/2014/main" val="1280275841"/>
                    </a:ext>
                  </a:extLst>
                </a:gridCol>
                <a:gridCol w="952409">
                  <a:extLst>
                    <a:ext uri="{9D8B030D-6E8A-4147-A177-3AD203B41FA5}">
                      <a16:colId xmlns:a16="http://schemas.microsoft.com/office/drawing/2014/main" val="2652342035"/>
                    </a:ext>
                  </a:extLst>
                </a:gridCol>
              </a:tblGrid>
              <a:tr h="734098">
                <a:tc>
                  <a:txBody>
                    <a:bodyPr/>
                    <a:lstStyle/>
                    <a:p>
                      <a:endParaRPr lang="en-US" sz="4000" dirty="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tc>
                  <a:txBody>
                    <a:bodyPr/>
                    <a:lstStyle/>
                    <a:p>
                      <a:pPr algn="ctr"/>
                      <a:r>
                        <a:rPr lang="ar-LB" sz="4000" dirty="0">
                          <a:solidFill>
                            <a:schemeClr val="tx1">
                              <a:lumMod val="65000"/>
                              <a:lumOff val="35000"/>
                            </a:schemeClr>
                          </a:solidFill>
                          <a:latin typeface="Adobe Arabic" pitchFamily="18" charset="-78"/>
                          <a:cs typeface="Adobe Arabic" pitchFamily="18" charset="-78"/>
                        </a:rPr>
                        <a:t>دا</a:t>
                      </a:r>
                      <a:endParaRPr lang="en-US" sz="4000" dirty="0">
                        <a:solidFill>
                          <a:schemeClr val="tx1">
                            <a:lumMod val="65000"/>
                            <a:lumOff val="35000"/>
                          </a:schemeClr>
                        </a:solidFill>
                        <a:latin typeface="Adobe Arabic" pitchFamily="18" charset="-78"/>
                        <a:cs typeface="Adobe Arabic" pitchFamily="18" charset="-78"/>
                      </a:endParaRPr>
                    </a:p>
                  </a:txBody>
                  <a:tcPr anchor="ctr">
                    <a:solidFill>
                      <a:schemeClr val="bg1">
                        <a:lumMod val="85000"/>
                      </a:schemeClr>
                    </a:solidFill>
                  </a:tcPr>
                </a:tc>
                <a:extLst>
                  <a:ext uri="{0D108BD9-81ED-4DB2-BD59-A6C34878D82A}">
                    <a16:rowId xmlns:a16="http://schemas.microsoft.com/office/drawing/2014/main" val="3746068159"/>
                  </a:ext>
                </a:extLst>
              </a:tr>
            </a:tbl>
          </a:graphicData>
        </a:graphic>
      </p:graphicFrame>
      <p:graphicFrame>
        <p:nvGraphicFramePr>
          <p:cNvPr id="40" name="Table 39">
            <a:extLst>
              <a:ext uri="{FF2B5EF4-FFF2-40B4-BE49-F238E27FC236}">
                <a16:creationId xmlns:a16="http://schemas.microsoft.com/office/drawing/2014/main" id="{E30F5038-CE8F-47DD-98A6-849C82FE9F5A}"/>
              </a:ext>
            </a:extLst>
          </p:cNvPr>
          <p:cNvGraphicFramePr>
            <a:graphicFrameLocks noGrp="1"/>
          </p:cNvGraphicFramePr>
          <p:nvPr>
            <p:extLst>
              <p:ext uri="{D42A27DB-BD31-4B8C-83A1-F6EECF244321}">
                <p14:modId xmlns:p14="http://schemas.microsoft.com/office/powerpoint/2010/main" val="2035064621"/>
              </p:ext>
            </p:extLst>
          </p:nvPr>
        </p:nvGraphicFramePr>
        <p:xfrm>
          <a:off x="457199" y="4967865"/>
          <a:ext cx="2659440" cy="767767"/>
        </p:xfrm>
        <a:graphic>
          <a:graphicData uri="http://schemas.openxmlformats.org/drawingml/2006/table">
            <a:tbl>
              <a:tblPr firstRow="1" bandRow="1">
                <a:tableStyleId>{5C22544A-7EE6-4342-B048-85BDC9FD1C3A}</a:tableStyleId>
              </a:tblPr>
              <a:tblGrid>
                <a:gridCol w="592112">
                  <a:extLst>
                    <a:ext uri="{9D8B030D-6E8A-4147-A177-3AD203B41FA5}">
                      <a16:colId xmlns:a16="http://schemas.microsoft.com/office/drawing/2014/main" val="1280275841"/>
                    </a:ext>
                  </a:extLst>
                </a:gridCol>
                <a:gridCol w="629587">
                  <a:extLst>
                    <a:ext uri="{9D8B030D-6E8A-4147-A177-3AD203B41FA5}">
                      <a16:colId xmlns:a16="http://schemas.microsoft.com/office/drawing/2014/main" val="2039630727"/>
                    </a:ext>
                  </a:extLst>
                </a:gridCol>
                <a:gridCol w="914400">
                  <a:extLst>
                    <a:ext uri="{9D8B030D-6E8A-4147-A177-3AD203B41FA5}">
                      <a16:colId xmlns:a16="http://schemas.microsoft.com/office/drawing/2014/main" val="2140041827"/>
                    </a:ext>
                  </a:extLst>
                </a:gridCol>
                <a:gridCol w="523341">
                  <a:extLst>
                    <a:ext uri="{9D8B030D-6E8A-4147-A177-3AD203B41FA5}">
                      <a16:colId xmlns:a16="http://schemas.microsoft.com/office/drawing/2014/main" val="2652342035"/>
                    </a:ext>
                  </a:extLst>
                </a:gridCol>
              </a:tblGrid>
              <a:tr h="767767">
                <a:tc>
                  <a:txBody>
                    <a:bodyPr/>
                    <a:lstStyle/>
                    <a:p>
                      <a:pPr marL="0" algn="ctr" defTabSz="914400" rtl="0" eaLnBrk="1" latinLnBrk="0" hangingPunct="1"/>
                      <a:endParaRPr lang="en-US" sz="4000" b="1" kern="1200">
                        <a:solidFill>
                          <a:schemeClr val="tx1">
                            <a:lumMod val="65000"/>
                            <a:lumOff val="35000"/>
                          </a:schemeClr>
                        </a:solidFill>
                        <a:latin typeface="Adobe Arabic" pitchFamily="18" charset="-78"/>
                        <a:ea typeface="+mn-ea"/>
                        <a:cs typeface="Adobe Arabic" pitchFamily="18" charset="-78"/>
                      </a:endParaRPr>
                    </a:p>
                  </a:txBody>
                  <a:tcPr anchor="ctr">
                    <a:solidFill>
                      <a:schemeClr val="bg1">
                        <a:lumMod val="85000"/>
                      </a:schemeClr>
                    </a:solidFill>
                  </a:tcPr>
                </a:tc>
                <a:tc>
                  <a:txBody>
                    <a:bodyPr/>
                    <a:lstStyle/>
                    <a:p>
                      <a:pPr marL="0" algn="ctr" defTabSz="914400" rtl="0" eaLnBrk="1" latinLnBrk="0" hangingPunct="1"/>
                      <a:endParaRPr lang="en-US" sz="4000" b="1" kern="1200">
                        <a:solidFill>
                          <a:schemeClr val="tx1">
                            <a:lumMod val="65000"/>
                            <a:lumOff val="35000"/>
                          </a:schemeClr>
                        </a:solidFill>
                        <a:latin typeface="Adobe Arabic" pitchFamily="18" charset="-78"/>
                        <a:ea typeface="+mn-ea"/>
                        <a:cs typeface="Adobe Arabic" pitchFamily="18" charset="-78"/>
                      </a:endParaRPr>
                    </a:p>
                  </a:txBody>
                  <a:tcPr anchor="ctr">
                    <a:solidFill>
                      <a:schemeClr val="bg1">
                        <a:lumMod val="85000"/>
                      </a:schemeClr>
                    </a:solidFill>
                  </a:tcPr>
                </a:tc>
                <a:tc>
                  <a:txBody>
                    <a:bodyPr/>
                    <a:lstStyle/>
                    <a:p>
                      <a:pPr marL="0" algn="ctr" defTabSz="914400" rtl="0" eaLnBrk="1" latinLnBrk="0" hangingPunct="1"/>
                      <a:r>
                        <a:rPr lang="ar-LB" sz="4000" b="1" kern="1200">
                          <a:solidFill>
                            <a:schemeClr val="tx1">
                              <a:lumMod val="65000"/>
                              <a:lumOff val="35000"/>
                            </a:schemeClr>
                          </a:solidFill>
                          <a:latin typeface="Adobe Arabic" pitchFamily="18" charset="-78"/>
                          <a:ea typeface="+mn-ea"/>
                          <a:cs typeface="Adobe Arabic" pitchFamily="18" charset="-78"/>
                        </a:rPr>
                        <a:t>ـديـ</a:t>
                      </a:r>
                      <a:endParaRPr lang="en-US" sz="4000" b="1" kern="1200">
                        <a:solidFill>
                          <a:schemeClr val="tx1">
                            <a:lumMod val="65000"/>
                            <a:lumOff val="35000"/>
                          </a:schemeClr>
                        </a:solidFill>
                        <a:latin typeface="Adobe Arabic" pitchFamily="18" charset="-78"/>
                        <a:ea typeface="+mn-ea"/>
                        <a:cs typeface="Adobe Arabic" pitchFamily="18" charset="-78"/>
                      </a:endParaRPr>
                    </a:p>
                  </a:txBody>
                  <a:tcPr>
                    <a:solidFill>
                      <a:schemeClr val="bg1">
                        <a:lumMod val="85000"/>
                      </a:schemeClr>
                    </a:solidFill>
                  </a:tcPr>
                </a:tc>
                <a:tc>
                  <a:txBody>
                    <a:bodyPr/>
                    <a:lstStyle/>
                    <a:p>
                      <a:pPr marL="0" algn="ctr" defTabSz="914400" rtl="0" eaLnBrk="1" latinLnBrk="0" hangingPunct="1"/>
                      <a:endParaRPr lang="en-US" sz="4000" b="1" kern="1200" dirty="0">
                        <a:solidFill>
                          <a:schemeClr val="tx1">
                            <a:lumMod val="65000"/>
                            <a:lumOff val="35000"/>
                          </a:schemeClr>
                        </a:solidFill>
                        <a:latin typeface="Adobe Arabic" pitchFamily="18" charset="-78"/>
                        <a:ea typeface="+mn-ea"/>
                        <a:cs typeface="Adobe Arabic" pitchFamily="18" charset="-78"/>
                      </a:endParaRPr>
                    </a:p>
                  </a:txBody>
                  <a:tcPr anchor="ctr">
                    <a:solidFill>
                      <a:schemeClr val="bg1">
                        <a:lumMod val="85000"/>
                      </a:schemeClr>
                    </a:solidFill>
                  </a:tcPr>
                </a:tc>
                <a:extLst>
                  <a:ext uri="{0D108BD9-81ED-4DB2-BD59-A6C34878D82A}">
                    <a16:rowId xmlns:a16="http://schemas.microsoft.com/office/drawing/2014/main" val="3746068159"/>
                  </a:ext>
                </a:extLst>
              </a:tr>
            </a:tbl>
          </a:graphicData>
        </a:graphic>
      </p:graphicFrame>
      <p:pic>
        <p:nvPicPr>
          <p:cNvPr id="4" name="Picture 3" descr="Icon&#10;&#10;Description automatically generated">
            <a:extLst>
              <a:ext uri="{FF2B5EF4-FFF2-40B4-BE49-F238E27FC236}">
                <a16:creationId xmlns:a16="http://schemas.microsoft.com/office/drawing/2014/main" id="{B39FFF8A-FF48-473E-828A-2D4E01158AC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366367" y="2102467"/>
            <a:ext cx="1818393" cy="1688024"/>
          </a:xfrm>
          <a:prstGeom prst="rect">
            <a:avLst/>
          </a:prstGeom>
        </p:spPr>
      </p:pic>
      <p:pic>
        <p:nvPicPr>
          <p:cNvPr id="6" name="Picture 5" descr="Icon&#10;&#10;Description automatically generated">
            <a:extLst>
              <a:ext uri="{FF2B5EF4-FFF2-40B4-BE49-F238E27FC236}">
                <a16:creationId xmlns:a16="http://schemas.microsoft.com/office/drawing/2014/main" id="{36059174-F99A-494C-81E5-FC5293D9378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853125" y="2102729"/>
            <a:ext cx="1817734" cy="1687500"/>
          </a:xfrm>
          <a:prstGeom prst="rect">
            <a:avLst/>
          </a:prstGeom>
        </p:spPr>
      </p:pic>
      <p:pic>
        <p:nvPicPr>
          <p:cNvPr id="8" name="Picture 7" descr="A picture containing diagram&#10;&#10;Description automatically generated">
            <a:extLst>
              <a:ext uri="{FF2B5EF4-FFF2-40B4-BE49-F238E27FC236}">
                <a16:creationId xmlns:a16="http://schemas.microsoft.com/office/drawing/2014/main" id="{F8A8722B-A74B-43B9-AD31-0FC6A6D2474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63499" y="2102467"/>
            <a:ext cx="1816700" cy="1688024"/>
          </a:xfrm>
          <a:prstGeom prst="rect">
            <a:avLst/>
          </a:prstGeom>
        </p:spPr>
      </p:pic>
      <p:pic>
        <p:nvPicPr>
          <p:cNvPr id="10" name="Picture 9" descr="Icon&#10;&#10;Description automatically generated">
            <a:extLst>
              <a:ext uri="{FF2B5EF4-FFF2-40B4-BE49-F238E27FC236}">
                <a16:creationId xmlns:a16="http://schemas.microsoft.com/office/drawing/2014/main" id="{1EA8DBB2-B65E-47EB-BDA1-66846DA4A562}"/>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739271" y="2102467"/>
            <a:ext cx="1816700" cy="1688024"/>
          </a:xfrm>
          <a:prstGeom prst="rect">
            <a:avLst/>
          </a:prstGeom>
        </p:spPr>
      </p:pic>
      <p:sp>
        <p:nvSpPr>
          <p:cNvPr id="16" name="Rectangle 15">
            <a:extLst>
              <a:ext uri="{FF2B5EF4-FFF2-40B4-BE49-F238E27FC236}">
                <a16:creationId xmlns:a16="http://schemas.microsoft.com/office/drawing/2014/main" id="{A80E1CE4-2B29-40AA-9C33-5CC22B1C9CE5}"/>
              </a:ext>
            </a:extLst>
          </p:cNvPr>
          <p:cNvSpPr/>
          <p:nvPr/>
        </p:nvSpPr>
        <p:spPr>
          <a:xfrm>
            <a:off x="0" y="691182"/>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65138" algn="r" rtl="1">
              <a:buClr>
                <a:srgbClr val="4472C4">
                  <a:lumMod val="75000"/>
                </a:srgbClr>
              </a:buClr>
              <a:buSzPct val="90000"/>
              <a:defRPr/>
            </a:pPr>
            <a:r>
              <a:rPr lang="ar-LB" sz="3500" b="1" cap="all" spc="100">
                <a:solidFill>
                  <a:schemeClr val="bg1"/>
                </a:solidFill>
                <a:latin typeface="Adobe Arabic"/>
                <a:cs typeface="Adobe Arabic"/>
              </a:rPr>
              <a:t>لِنُفَكِّرْ مَعًا</a:t>
            </a:r>
            <a:endParaRPr lang="en-US" sz="3500" b="1" cap="all" spc="100">
              <a:solidFill>
                <a:schemeClr val="bg1"/>
              </a:solidFill>
              <a:latin typeface="Adobe Arabic"/>
              <a:cs typeface="Adobe Arabic"/>
            </a:endParaRPr>
          </a:p>
        </p:txBody>
      </p:sp>
    </p:spTree>
    <p:custDataLst>
      <p:tags r:id="rId1"/>
    </p:custDataLst>
    <p:extLst>
      <p:ext uri="{BB962C8B-B14F-4D97-AF65-F5344CB8AC3E}">
        <p14:creationId xmlns:p14="http://schemas.microsoft.com/office/powerpoint/2010/main" val="1530535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22" presetClass="entr" presetSubtype="2" fill="hold" grpId="0" nodeType="after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right)">
                                      <p:cBhvr>
                                        <p:cTn id="10" dur="500"/>
                                        <p:tgtEl>
                                          <p:spTgt spid="23"/>
                                        </p:tgtEl>
                                      </p:cBhvr>
                                    </p:animEffect>
                                  </p:childTnLst>
                                </p:cTn>
                              </p:par>
                            </p:childTnLst>
                          </p:cTn>
                        </p:par>
                        <p:par>
                          <p:cTn id="11" fill="hold">
                            <p:stCondLst>
                              <p:cond delay="500"/>
                            </p:stCondLst>
                            <p:childTnLst>
                              <p:par>
                                <p:cTn id="12" presetID="22" presetClass="entr" presetSubtype="2" fill="hold" nodeType="after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wipe(right)">
                                      <p:cBhvr>
                                        <p:cTn id="14" dur="500"/>
                                        <p:tgtEl>
                                          <p:spTgt spid="32"/>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par>
                          <p:cTn id="19" fill="hold">
                            <p:stCondLst>
                              <p:cond delay="0"/>
                            </p:stCondLst>
                            <p:childTnLst>
                              <p:par>
                                <p:cTn id="20" presetID="22" presetClass="entr" presetSubtype="2" fill="hold" grpId="0" nodeType="after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right)">
                                      <p:cBhvr>
                                        <p:cTn id="22" dur="500"/>
                                        <p:tgtEl>
                                          <p:spTgt spid="24"/>
                                        </p:tgtEl>
                                      </p:cBhvr>
                                    </p:animEffect>
                                  </p:childTnLst>
                                </p:cTn>
                              </p:par>
                            </p:childTnLst>
                          </p:cTn>
                        </p:par>
                        <p:par>
                          <p:cTn id="23" fill="hold">
                            <p:stCondLst>
                              <p:cond delay="500"/>
                            </p:stCondLst>
                            <p:childTnLst>
                              <p:par>
                                <p:cTn id="24" presetID="22" presetClass="entr" presetSubtype="2" fill="hold"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right)">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par>
                          <p:cTn id="31" fill="hold">
                            <p:stCondLst>
                              <p:cond delay="0"/>
                            </p:stCondLst>
                            <p:childTnLst>
                              <p:par>
                                <p:cTn id="32" presetID="22" presetClass="entr" presetSubtype="2" fill="hold" grpId="0" nodeType="after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right)">
                                      <p:cBhvr>
                                        <p:cTn id="34" dur="500"/>
                                        <p:tgtEl>
                                          <p:spTgt spid="25"/>
                                        </p:tgtEl>
                                      </p:cBhvr>
                                    </p:animEffect>
                                  </p:childTnLst>
                                </p:cTn>
                              </p:par>
                            </p:childTnLst>
                          </p:cTn>
                        </p:par>
                        <p:par>
                          <p:cTn id="35" fill="hold">
                            <p:stCondLst>
                              <p:cond delay="500"/>
                            </p:stCondLst>
                            <p:childTnLst>
                              <p:par>
                                <p:cTn id="36" presetID="22" presetClass="entr" presetSubtype="2" fill="hold" nodeType="after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wipe(right)">
                                      <p:cBhvr>
                                        <p:cTn id="38" dur="500"/>
                                        <p:tgtEl>
                                          <p:spTgt spid="28"/>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par>
                          <p:cTn id="43" fill="hold">
                            <p:stCondLst>
                              <p:cond delay="0"/>
                            </p:stCondLst>
                            <p:childTnLst>
                              <p:par>
                                <p:cTn id="44" presetID="22" presetClass="entr" presetSubtype="2" fill="hold" grpId="0" nodeType="after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wipe(right)">
                                      <p:cBhvr>
                                        <p:cTn id="46" dur="500"/>
                                        <p:tgtEl>
                                          <p:spTgt spid="26"/>
                                        </p:tgtEl>
                                      </p:cBhvr>
                                    </p:animEffect>
                                  </p:childTnLst>
                                </p:cTn>
                              </p:par>
                            </p:childTnLst>
                          </p:cTn>
                        </p:par>
                        <p:par>
                          <p:cTn id="47" fill="hold">
                            <p:stCondLst>
                              <p:cond delay="500"/>
                            </p:stCondLst>
                            <p:childTnLst>
                              <p:par>
                                <p:cTn id="48" presetID="22" presetClass="entr" presetSubtype="2" fill="hold" nodeType="afterEffect">
                                  <p:stCondLst>
                                    <p:cond delay="0"/>
                                  </p:stCondLst>
                                  <p:childTnLst>
                                    <p:set>
                                      <p:cBhvr>
                                        <p:cTn id="49" dur="1" fill="hold">
                                          <p:stCondLst>
                                            <p:cond delay="0"/>
                                          </p:stCondLst>
                                        </p:cTn>
                                        <p:tgtEl>
                                          <p:spTgt spid="40"/>
                                        </p:tgtEl>
                                        <p:attrNameLst>
                                          <p:attrName>style.visibility</p:attrName>
                                        </p:attrNameLst>
                                      </p:cBhvr>
                                      <p:to>
                                        <p:strVal val="visible"/>
                                      </p:to>
                                    </p:set>
                                    <p:animEffect transition="in" filter="wipe(right)">
                                      <p:cBhvr>
                                        <p:cTn id="5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BFD9D26B-70EB-4E6F-A284-364F51163A0A}"/>
              </a:ext>
            </a:extLst>
          </p:cNvPr>
          <p:cNvSpPr txBox="1"/>
          <p:nvPr/>
        </p:nvSpPr>
        <p:spPr>
          <a:xfrm>
            <a:off x="9416141" y="4591238"/>
            <a:ext cx="224443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a:ln>
                  <a:noFill/>
                </a:ln>
                <a:solidFill>
                  <a:srgbClr val="74C274"/>
                </a:solidFill>
                <a:effectLst/>
                <a:uLnTx/>
                <a:uFillTx/>
                <a:latin typeface="Adobe Arabic" pitchFamily="18" charset="-78"/>
                <a:ea typeface="+mn-ea"/>
                <a:cs typeface="Adobe Arabic" pitchFamily="18" charset="-78"/>
              </a:rPr>
              <a:t>دا</a:t>
            </a:r>
            <a:r>
              <a:rPr kumimoji="0" lang="ar-LB" sz="3600" b="0" i="0" u="none" strike="noStrike" kern="1200" cap="none" spc="0" normalizeH="0" baseline="0" noProof="0">
                <a:ln>
                  <a:noFill/>
                </a:ln>
                <a:solidFill>
                  <a:prstClr val="black">
                    <a:lumMod val="65000"/>
                    <a:lumOff val="35000"/>
                  </a:prstClr>
                </a:solidFill>
                <a:effectLst/>
                <a:uLnTx/>
                <a:uFillTx/>
                <a:latin typeface="Adobe Arabic" pitchFamily="18" charset="-78"/>
                <a:ea typeface="+mn-ea"/>
                <a:cs typeface="Adobe Arabic" pitchFamily="18" charset="-78"/>
              </a:rPr>
              <a:t>رٌ</a:t>
            </a:r>
            <a:r>
              <a:rPr kumimoji="0" lang="ar-LB" sz="3600" b="0" i="0" u="none" strike="noStrike" kern="1200" cap="none" spc="0" normalizeH="0" baseline="0" noProof="0">
                <a:ln>
                  <a:noFill/>
                </a:ln>
                <a:solidFill>
                  <a:prstClr val="black"/>
                </a:solidFill>
                <a:effectLst/>
                <a:uLnTx/>
                <a:uFillTx/>
                <a:latin typeface="Adobe Arabic" pitchFamily="18" charset="-78"/>
                <a:ea typeface="+mn-ea"/>
                <a:cs typeface="Adobe Arabic" pitchFamily="18" charset="-78"/>
              </a:rPr>
              <a:t> </a:t>
            </a:r>
            <a:endParaRPr kumimoji="0" lang="en-US" sz="3600" b="0" i="0" u="none" strike="noStrike" kern="1200" cap="none" spc="0" normalizeH="0" baseline="0" noProof="0">
              <a:ln>
                <a:noFill/>
              </a:ln>
              <a:solidFill>
                <a:prstClr val="black"/>
              </a:solidFill>
              <a:effectLst/>
              <a:uLnTx/>
              <a:uFillTx/>
              <a:latin typeface="Adobe Arabic" pitchFamily="18" charset="-78"/>
              <a:ea typeface="+mn-ea"/>
              <a:cs typeface="Adobe Arabic" pitchFamily="18" charset="-78"/>
            </a:endParaRPr>
          </a:p>
        </p:txBody>
      </p:sp>
      <p:sp>
        <p:nvSpPr>
          <p:cNvPr id="24" name="TextBox 23">
            <a:extLst>
              <a:ext uri="{FF2B5EF4-FFF2-40B4-BE49-F238E27FC236}">
                <a16:creationId xmlns:a16="http://schemas.microsoft.com/office/drawing/2014/main" id="{131261DB-AE1B-4CCD-8448-D4A2D7B893AE}"/>
              </a:ext>
            </a:extLst>
          </p:cNvPr>
          <p:cNvSpPr txBox="1"/>
          <p:nvPr/>
        </p:nvSpPr>
        <p:spPr>
          <a:xfrm>
            <a:off x="6670536" y="4591238"/>
            <a:ext cx="184542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a:ln>
                  <a:noFill/>
                </a:ln>
                <a:solidFill>
                  <a:prstClr val="black">
                    <a:lumMod val="65000"/>
                    <a:lumOff val="35000"/>
                  </a:prstClr>
                </a:solidFill>
                <a:effectLst/>
                <a:uLnTx/>
                <a:uFillTx/>
                <a:latin typeface="Adobe Arabic" pitchFamily="18" charset="-78"/>
                <a:ea typeface="+mn-ea"/>
                <a:cs typeface="Adobe Arabic" pitchFamily="18" charset="-78"/>
              </a:rPr>
              <a:t>صُن</a:t>
            </a:r>
            <a:r>
              <a:rPr kumimoji="0" lang="ar-LB" sz="3600" b="0" i="0" u="none" strike="noStrike" kern="1200" cap="none" spc="0" normalizeH="0" baseline="0" noProof="0">
                <a:ln>
                  <a:noFill/>
                </a:ln>
                <a:solidFill>
                  <a:prstClr val="black"/>
                </a:solidFill>
                <a:effectLst/>
                <a:uLnTx/>
                <a:uFillTx/>
                <a:latin typeface="Adobe Arabic" pitchFamily="18" charset="-78"/>
                <a:ea typeface="+mn-ea"/>
                <a:cs typeface="Adobe Arabic" pitchFamily="18" charset="-78"/>
              </a:rPr>
              <a:t>ْ</a:t>
            </a:r>
            <a:r>
              <a:rPr kumimoji="0" lang="ar-LB" sz="3600" b="0" i="0" u="none" strike="noStrike" kern="1200" cap="none" spc="0" normalizeH="0" baseline="0" noProof="0">
                <a:ln>
                  <a:noFill/>
                </a:ln>
                <a:solidFill>
                  <a:srgbClr val="74C274"/>
                </a:solidFill>
                <a:effectLst/>
                <a:uLnTx/>
                <a:uFillTx/>
                <a:latin typeface="Adobe Arabic" pitchFamily="18" charset="-78"/>
                <a:ea typeface="+mn-ea"/>
                <a:cs typeface="Adobe Arabic" pitchFamily="18" charset="-78"/>
              </a:rPr>
              <a:t>دو</a:t>
            </a:r>
            <a:r>
              <a:rPr kumimoji="0" lang="ar-LB" sz="3600" b="0" i="0" u="none" strike="noStrike" kern="1200" cap="none" spc="0" normalizeH="0" baseline="0" noProof="0">
                <a:ln>
                  <a:noFill/>
                </a:ln>
                <a:solidFill>
                  <a:prstClr val="black">
                    <a:lumMod val="65000"/>
                    <a:lumOff val="35000"/>
                  </a:prstClr>
                </a:solidFill>
                <a:effectLst/>
                <a:uLnTx/>
                <a:uFillTx/>
                <a:latin typeface="Adobe Arabic" pitchFamily="18" charset="-78"/>
                <a:ea typeface="+mn-ea"/>
                <a:cs typeface="Adobe Arabic" pitchFamily="18" charset="-78"/>
              </a:rPr>
              <a:t>قٌ</a:t>
            </a:r>
            <a:endParaRPr kumimoji="0" lang="en-US" sz="3600" b="0" i="0" u="none" strike="noStrike" kern="1200" cap="none" spc="0" normalizeH="0" baseline="0" noProof="0">
              <a:ln>
                <a:noFill/>
              </a:ln>
              <a:solidFill>
                <a:prstClr val="black">
                  <a:lumMod val="65000"/>
                  <a:lumOff val="35000"/>
                </a:prstClr>
              </a:solidFill>
              <a:effectLst/>
              <a:uLnTx/>
              <a:uFillTx/>
              <a:latin typeface="Adobe Arabic" pitchFamily="18" charset="-78"/>
              <a:ea typeface="+mn-ea"/>
              <a:cs typeface="Adobe Arabic" pitchFamily="18" charset="-78"/>
            </a:endParaRPr>
          </a:p>
        </p:txBody>
      </p:sp>
      <p:sp>
        <p:nvSpPr>
          <p:cNvPr id="25" name="TextBox 24">
            <a:extLst>
              <a:ext uri="{FF2B5EF4-FFF2-40B4-BE49-F238E27FC236}">
                <a16:creationId xmlns:a16="http://schemas.microsoft.com/office/drawing/2014/main" id="{A03051DB-FD64-40C4-AE57-8C61131402D0}"/>
              </a:ext>
            </a:extLst>
          </p:cNvPr>
          <p:cNvSpPr txBox="1"/>
          <p:nvPr/>
        </p:nvSpPr>
        <p:spPr>
          <a:xfrm>
            <a:off x="611961" y="4591238"/>
            <a:ext cx="2294313" cy="646331"/>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a:ln>
                  <a:noFill/>
                </a:ln>
                <a:solidFill>
                  <a:prstClr val="black">
                    <a:lumMod val="65000"/>
                    <a:lumOff val="35000"/>
                  </a:prstClr>
                </a:solidFill>
                <a:effectLst/>
                <a:uLnTx/>
                <a:uFillTx/>
                <a:latin typeface="Adobe Arabic" pitchFamily="18" charset="-78"/>
                <a:ea typeface="+mn-ea"/>
                <a:cs typeface="Adobe Arabic" pitchFamily="18" charset="-78"/>
              </a:rPr>
              <a:t>وا</a:t>
            </a:r>
            <a:r>
              <a:rPr kumimoji="0" lang="ar-LB" sz="3600" b="0" i="0" u="none" strike="noStrike" kern="1200" cap="none" spc="0" normalizeH="0" baseline="0" noProof="0">
                <a:ln>
                  <a:noFill/>
                </a:ln>
                <a:solidFill>
                  <a:srgbClr val="74C274"/>
                </a:solidFill>
                <a:effectLst/>
                <a:uLnTx/>
                <a:uFillTx/>
                <a:latin typeface="Adobe Arabic" pitchFamily="18" charset="-78"/>
                <a:ea typeface="+mn-ea"/>
                <a:cs typeface="Adobe Arabic" pitchFamily="18" charset="-78"/>
              </a:rPr>
              <a:t>دي</a:t>
            </a:r>
            <a:r>
              <a:rPr kumimoji="0" lang="ar-LB" sz="3600" b="0" i="0" u="none" strike="noStrike" kern="1200" cap="none" spc="0" normalizeH="0" baseline="0" noProof="0">
                <a:ln>
                  <a:noFill/>
                </a:ln>
                <a:solidFill>
                  <a:srgbClr val="FF0000"/>
                </a:solidFill>
                <a:effectLst/>
                <a:uLnTx/>
                <a:uFillTx/>
                <a:latin typeface="Adobe Arabic" pitchFamily="18" charset="-78"/>
                <a:ea typeface="+mn-ea"/>
                <a:cs typeface="Adobe Arabic" pitchFamily="18" charset="-78"/>
              </a:rPr>
              <a:t> </a:t>
            </a:r>
            <a:r>
              <a:rPr kumimoji="0" lang="ar-LB" sz="3600" b="0" i="0" u="none" strike="noStrike" kern="1200" cap="none" spc="0" normalizeH="0" baseline="0" noProof="0">
                <a:ln>
                  <a:noFill/>
                </a:ln>
                <a:solidFill>
                  <a:prstClr val="black"/>
                </a:solidFill>
                <a:effectLst/>
                <a:uLnTx/>
                <a:uFillTx/>
                <a:latin typeface="Adobe Arabic" panose="02040503050201020203" pitchFamily="18" charset="-78"/>
                <a:ea typeface="+mn-ea"/>
                <a:cs typeface="Adobe Arabic" panose="02040503050201020203" pitchFamily="18" charset="-78"/>
              </a:rPr>
              <a:t> </a:t>
            </a:r>
            <a:endParaRPr kumimoji="0" lang="en-US" sz="3600" b="0" i="0" u="none" strike="noStrike" kern="1200" cap="none" spc="0" normalizeH="0" baseline="0" noProof="0">
              <a:ln>
                <a:noFill/>
              </a:ln>
              <a:solidFill>
                <a:prstClr val="black"/>
              </a:solidFill>
              <a:effectLst/>
              <a:uLnTx/>
              <a:uFillTx/>
              <a:latin typeface="Adobe Arabic" panose="02040503050201020203" pitchFamily="18" charset="-78"/>
              <a:ea typeface="+mn-ea"/>
              <a:cs typeface="Adobe Arabic" panose="02040503050201020203" pitchFamily="18" charset="-78"/>
            </a:endParaRPr>
          </a:p>
        </p:txBody>
      </p:sp>
      <p:sp>
        <p:nvSpPr>
          <p:cNvPr id="26" name="TextBox 25">
            <a:extLst>
              <a:ext uri="{FF2B5EF4-FFF2-40B4-BE49-F238E27FC236}">
                <a16:creationId xmlns:a16="http://schemas.microsoft.com/office/drawing/2014/main" id="{69EDEC0F-F727-4479-A2D9-9EF7AC86CF32}"/>
              </a:ext>
            </a:extLst>
          </p:cNvPr>
          <p:cNvSpPr txBox="1"/>
          <p:nvPr/>
        </p:nvSpPr>
        <p:spPr>
          <a:xfrm>
            <a:off x="4122424" y="4591238"/>
            <a:ext cx="153728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حَ</a:t>
            </a:r>
            <a:r>
              <a:rPr kumimoji="0" lang="ar-LB" sz="3600" b="0" i="0" u="none" strike="noStrike" kern="1200" cap="none" spc="0" normalizeH="0" baseline="0" noProof="0">
                <a:ln>
                  <a:noFill/>
                </a:ln>
                <a:solidFill>
                  <a:srgbClr val="74C274"/>
                </a:solidFill>
                <a:effectLst/>
                <a:uLnTx/>
                <a:uFillTx/>
                <a:latin typeface="Adobe Arabic" panose="02040503050201020203" pitchFamily="18" charset="-78"/>
                <a:ea typeface="+mn-ea"/>
                <a:cs typeface="Adobe Arabic" panose="02040503050201020203" pitchFamily="18" charset="-78"/>
              </a:rPr>
              <a:t>دي</a:t>
            </a:r>
            <a:r>
              <a:rPr kumimoji="0" lang="ar-LB"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قَةٌ</a:t>
            </a:r>
            <a:endParaRPr kumimoji="0" lang="en-US"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graphicFrame>
        <p:nvGraphicFramePr>
          <p:cNvPr id="14" name="Table 13">
            <a:extLst>
              <a:ext uri="{FF2B5EF4-FFF2-40B4-BE49-F238E27FC236}">
                <a16:creationId xmlns:a16="http://schemas.microsoft.com/office/drawing/2014/main" id="{E9E31B54-DC21-48E5-A17F-49113F5DAC7C}"/>
              </a:ext>
            </a:extLst>
          </p:cNvPr>
          <p:cNvGraphicFramePr>
            <a:graphicFrameLocks noGrp="1"/>
          </p:cNvGraphicFramePr>
          <p:nvPr/>
        </p:nvGraphicFramePr>
        <p:xfrm>
          <a:off x="6354872" y="5436407"/>
          <a:ext cx="2476755" cy="762000"/>
        </p:xfrm>
        <a:graphic>
          <a:graphicData uri="http://schemas.openxmlformats.org/drawingml/2006/table">
            <a:tbl>
              <a:tblPr firstRow="1" bandRow="1">
                <a:tableStyleId>{5C22544A-7EE6-4342-B048-85BDC9FD1C3A}</a:tableStyleId>
              </a:tblPr>
              <a:tblGrid>
                <a:gridCol w="825585">
                  <a:extLst>
                    <a:ext uri="{9D8B030D-6E8A-4147-A177-3AD203B41FA5}">
                      <a16:colId xmlns:a16="http://schemas.microsoft.com/office/drawing/2014/main" val="1280275841"/>
                    </a:ext>
                  </a:extLst>
                </a:gridCol>
                <a:gridCol w="825585">
                  <a:extLst>
                    <a:ext uri="{9D8B030D-6E8A-4147-A177-3AD203B41FA5}">
                      <a16:colId xmlns:a16="http://schemas.microsoft.com/office/drawing/2014/main" val="2140041827"/>
                    </a:ext>
                  </a:extLst>
                </a:gridCol>
                <a:gridCol w="825585">
                  <a:extLst>
                    <a:ext uri="{9D8B030D-6E8A-4147-A177-3AD203B41FA5}">
                      <a16:colId xmlns:a16="http://schemas.microsoft.com/office/drawing/2014/main" val="2652342035"/>
                    </a:ext>
                  </a:extLst>
                </a:gridCol>
              </a:tblGrid>
              <a:tr h="762000">
                <a:tc>
                  <a:txBody>
                    <a:bodyPr/>
                    <a:lstStyle/>
                    <a:p>
                      <a:endParaRPr lang="en-US" sz="400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tc>
                  <a:txBody>
                    <a:bodyPr/>
                    <a:lstStyle/>
                    <a:p>
                      <a:pPr algn="ctr"/>
                      <a:r>
                        <a:rPr lang="ar-LB" sz="4000">
                          <a:solidFill>
                            <a:schemeClr val="tx1">
                              <a:lumMod val="65000"/>
                              <a:lumOff val="35000"/>
                            </a:schemeClr>
                          </a:solidFill>
                          <a:latin typeface="Adobe Arabic" pitchFamily="18" charset="-78"/>
                          <a:cs typeface="Adobe Arabic" pitchFamily="18" charset="-78"/>
                        </a:rPr>
                        <a:t>ـدو</a:t>
                      </a:r>
                      <a:endParaRPr lang="en-US" sz="400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tc>
                  <a:txBody>
                    <a:bodyPr/>
                    <a:lstStyle/>
                    <a:p>
                      <a:pPr algn="ctr"/>
                      <a:endParaRPr lang="en-US" sz="4000">
                        <a:solidFill>
                          <a:schemeClr val="tx1">
                            <a:lumMod val="65000"/>
                            <a:lumOff val="35000"/>
                          </a:schemeClr>
                        </a:solidFill>
                        <a:latin typeface="Adobe Arabic" pitchFamily="18" charset="-78"/>
                        <a:cs typeface="Adobe Arabic" pitchFamily="18" charset="-78"/>
                      </a:endParaRPr>
                    </a:p>
                  </a:txBody>
                  <a:tcPr anchor="ctr">
                    <a:solidFill>
                      <a:schemeClr val="bg1">
                        <a:lumMod val="85000"/>
                      </a:schemeClr>
                    </a:solidFill>
                  </a:tcPr>
                </a:tc>
                <a:extLst>
                  <a:ext uri="{0D108BD9-81ED-4DB2-BD59-A6C34878D82A}">
                    <a16:rowId xmlns:a16="http://schemas.microsoft.com/office/drawing/2014/main" val="3746068159"/>
                  </a:ext>
                </a:extLst>
              </a:tr>
            </a:tbl>
          </a:graphicData>
        </a:graphic>
      </p:graphicFrame>
      <p:graphicFrame>
        <p:nvGraphicFramePr>
          <p:cNvPr id="28" name="Table 27">
            <a:extLst>
              <a:ext uri="{FF2B5EF4-FFF2-40B4-BE49-F238E27FC236}">
                <a16:creationId xmlns:a16="http://schemas.microsoft.com/office/drawing/2014/main" id="{993836F9-703D-475F-BFFA-EA23EEF43291}"/>
              </a:ext>
            </a:extLst>
          </p:cNvPr>
          <p:cNvGraphicFramePr>
            <a:graphicFrameLocks noGrp="1"/>
          </p:cNvGraphicFramePr>
          <p:nvPr/>
        </p:nvGraphicFramePr>
        <p:xfrm>
          <a:off x="587208" y="5490923"/>
          <a:ext cx="2343819" cy="707484"/>
        </p:xfrm>
        <a:graphic>
          <a:graphicData uri="http://schemas.openxmlformats.org/drawingml/2006/table">
            <a:tbl>
              <a:tblPr firstRow="1" bandRow="1">
                <a:tableStyleId>{5C22544A-7EE6-4342-B048-85BDC9FD1C3A}</a:tableStyleId>
              </a:tblPr>
              <a:tblGrid>
                <a:gridCol w="1093303">
                  <a:extLst>
                    <a:ext uri="{9D8B030D-6E8A-4147-A177-3AD203B41FA5}">
                      <a16:colId xmlns:a16="http://schemas.microsoft.com/office/drawing/2014/main" val="1280275841"/>
                    </a:ext>
                  </a:extLst>
                </a:gridCol>
                <a:gridCol w="1250516">
                  <a:extLst>
                    <a:ext uri="{9D8B030D-6E8A-4147-A177-3AD203B41FA5}">
                      <a16:colId xmlns:a16="http://schemas.microsoft.com/office/drawing/2014/main" val="2140041827"/>
                    </a:ext>
                  </a:extLst>
                </a:gridCol>
              </a:tblGrid>
              <a:tr h="70748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LB" sz="4000">
                          <a:solidFill>
                            <a:schemeClr val="tx1">
                              <a:lumMod val="65000"/>
                              <a:lumOff val="35000"/>
                            </a:schemeClr>
                          </a:solidFill>
                          <a:latin typeface="Adobe Arabic" pitchFamily="18" charset="-78"/>
                          <a:cs typeface="Adobe Arabic" pitchFamily="18" charset="-78"/>
                        </a:rPr>
                        <a:t>دي</a:t>
                      </a:r>
                      <a:endParaRPr lang="en-US" sz="3600">
                        <a:solidFill>
                          <a:schemeClr val="tx1">
                            <a:lumMod val="65000"/>
                            <a:lumOff val="35000"/>
                          </a:schemeClr>
                        </a:solidFill>
                        <a:latin typeface="Adobe Arabic" pitchFamily="18" charset="-78"/>
                        <a:cs typeface="Adobe Arabic" pitchFamily="18" charset="-78"/>
                      </a:endParaRPr>
                    </a:p>
                  </a:txBody>
                  <a:tcPr anchor="ctr">
                    <a:solidFill>
                      <a:schemeClr val="bg1">
                        <a:lumMod val="85000"/>
                      </a:schemeClr>
                    </a:solidFill>
                  </a:tcPr>
                </a:tc>
                <a:tc>
                  <a:txBody>
                    <a:bodyPr/>
                    <a:lstStyle/>
                    <a:p>
                      <a:pPr algn="ctr"/>
                      <a:endParaRPr lang="en-US" sz="360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extLst>
                  <a:ext uri="{0D108BD9-81ED-4DB2-BD59-A6C34878D82A}">
                    <a16:rowId xmlns:a16="http://schemas.microsoft.com/office/drawing/2014/main" val="3746068159"/>
                  </a:ext>
                </a:extLst>
              </a:tr>
            </a:tbl>
          </a:graphicData>
        </a:graphic>
      </p:graphicFrame>
      <p:graphicFrame>
        <p:nvGraphicFramePr>
          <p:cNvPr id="32" name="Table 31">
            <a:extLst>
              <a:ext uri="{FF2B5EF4-FFF2-40B4-BE49-F238E27FC236}">
                <a16:creationId xmlns:a16="http://schemas.microsoft.com/office/drawing/2014/main" id="{2EA1CB6D-739D-482C-929C-7F46CEDE699B}"/>
              </a:ext>
            </a:extLst>
          </p:cNvPr>
          <p:cNvGraphicFramePr>
            <a:graphicFrameLocks noGrp="1"/>
          </p:cNvGraphicFramePr>
          <p:nvPr/>
        </p:nvGraphicFramePr>
        <p:xfrm>
          <a:off x="9600309" y="5464309"/>
          <a:ext cx="1989216" cy="734098"/>
        </p:xfrm>
        <a:graphic>
          <a:graphicData uri="http://schemas.openxmlformats.org/drawingml/2006/table">
            <a:tbl>
              <a:tblPr firstRow="1" bandRow="1">
                <a:tableStyleId>{5C22544A-7EE6-4342-B048-85BDC9FD1C3A}</a:tableStyleId>
              </a:tblPr>
              <a:tblGrid>
                <a:gridCol w="926442">
                  <a:extLst>
                    <a:ext uri="{9D8B030D-6E8A-4147-A177-3AD203B41FA5}">
                      <a16:colId xmlns:a16="http://schemas.microsoft.com/office/drawing/2014/main" val="1280275841"/>
                    </a:ext>
                  </a:extLst>
                </a:gridCol>
                <a:gridCol w="1062774">
                  <a:extLst>
                    <a:ext uri="{9D8B030D-6E8A-4147-A177-3AD203B41FA5}">
                      <a16:colId xmlns:a16="http://schemas.microsoft.com/office/drawing/2014/main" val="2652342035"/>
                    </a:ext>
                  </a:extLst>
                </a:gridCol>
              </a:tblGrid>
              <a:tr h="734098">
                <a:tc>
                  <a:txBody>
                    <a:bodyPr/>
                    <a:lstStyle/>
                    <a:p>
                      <a:endParaRPr lang="en-US" sz="400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tc>
                  <a:txBody>
                    <a:bodyPr/>
                    <a:lstStyle/>
                    <a:p>
                      <a:pPr algn="ctr"/>
                      <a:r>
                        <a:rPr lang="ar-LB" sz="4000">
                          <a:solidFill>
                            <a:schemeClr val="tx1">
                              <a:lumMod val="65000"/>
                              <a:lumOff val="35000"/>
                            </a:schemeClr>
                          </a:solidFill>
                          <a:latin typeface="Adobe Arabic" pitchFamily="18" charset="-78"/>
                          <a:cs typeface="Adobe Arabic" pitchFamily="18" charset="-78"/>
                        </a:rPr>
                        <a:t>دا</a:t>
                      </a:r>
                      <a:endParaRPr lang="en-US" sz="4000">
                        <a:solidFill>
                          <a:schemeClr val="tx1">
                            <a:lumMod val="65000"/>
                            <a:lumOff val="35000"/>
                          </a:schemeClr>
                        </a:solidFill>
                        <a:latin typeface="Adobe Arabic" pitchFamily="18" charset="-78"/>
                        <a:cs typeface="Adobe Arabic" pitchFamily="18" charset="-78"/>
                      </a:endParaRPr>
                    </a:p>
                  </a:txBody>
                  <a:tcPr anchor="ctr">
                    <a:solidFill>
                      <a:schemeClr val="bg1">
                        <a:lumMod val="85000"/>
                      </a:schemeClr>
                    </a:solidFill>
                  </a:tcPr>
                </a:tc>
                <a:extLst>
                  <a:ext uri="{0D108BD9-81ED-4DB2-BD59-A6C34878D82A}">
                    <a16:rowId xmlns:a16="http://schemas.microsoft.com/office/drawing/2014/main" val="3746068159"/>
                  </a:ext>
                </a:extLst>
              </a:tr>
            </a:tbl>
          </a:graphicData>
        </a:graphic>
      </p:graphicFrame>
      <p:graphicFrame>
        <p:nvGraphicFramePr>
          <p:cNvPr id="40" name="Table 39">
            <a:extLst>
              <a:ext uri="{FF2B5EF4-FFF2-40B4-BE49-F238E27FC236}">
                <a16:creationId xmlns:a16="http://schemas.microsoft.com/office/drawing/2014/main" id="{E30F5038-CE8F-47DD-98A6-849C82FE9F5A}"/>
              </a:ext>
            </a:extLst>
          </p:cNvPr>
          <p:cNvGraphicFramePr>
            <a:graphicFrameLocks noGrp="1"/>
          </p:cNvGraphicFramePr>
          <p:nvPr/>
        </p:nvGraphicFramePr>
        <p:xfrm>
          <a:off x="3561344" y="5430640"/>
          <a:ext cx="2659440" cy="767767"/>
        </p:xfrm>
        <a:graphic>
          <a:graphicData uri="http://schemas.openxmlformats.org/drawingml/2006/table">
            <a:tbl>
              <a:tblPr firstRow="1" bandRow="1">
                <a:tableStyleId>{5C22544A-7EE6-4342-B048-85BDC9FD1C3A}</a:tableStyleId>
              </a:tblPr>
              <a:tblGrid>
                <a:gridCol w="443240">
                  <a:extLst>
                    <a:ext uri="{9D8B030D-6E8A-4147-A177-3AD203B41FA5}">
                      <a16:colId xmlns:a16="http://schemas.microsoft.com/office/drawing/2014/main" val="1280275841"/>
                    </a:ext>
                  </a:extLst>
                </a:gridCol>
                <a:gridCol w="443240">
                  <a:extLst>
                    <a:ext uri="{9D8B030D-6E8A-4147-A177-3AD203B41FA5}">
                      <a16:colId xmlns:a16="http://schemas.microsoft.com/office/drawing/2014/main" val="3415484658"/>
                    </a:ext>
                  </a:extLst>
                </a:gridCol>
                <a:gridCol w="886480">
                  <a:extLst>
                    <a:ext uri="{9D8B030D-6E8A-4147-A177-3AD203B41FA5}">
                      <a16:colId xmlns:a16="http://schemas.microsoft.com/office/drawing/2014/main" val="2140041827"/>
                    </a:ext>
                  </a:extLst>
                </a:gridCol>
                <a:gridCol w="886480">
                  <a:extLst>
                    <a:ext uri="{9D8B030D-6E8A-4147-A177-3AD203B41FA5}">
                      <a16:colId xmlns:a16="http://schemas.microsoft.com/office/drawing/2014/main" val="2652342035"/>
                    </a:ext>
                  </a:extLst>
                </a:gridCol>
              </a:tblGrid>
              <a:tr h="767767">
                <a:tc>
                  <a:txBody>
                    <a:bodyPr/>
                    <a:lstStyle/>
                    <a:p>
                      <a:pPr algn="ctr"/>
                      <a:endParaRPr lang="en-US" sz="4000">
                        <a:solidFill>
                          <a:schemeClr val="tx1">
                            <a:lumMod val="65000"/>
                            <a:lumOff val="35000"/>
                          </a:schemeClr>
                        </a:solidFill>
                        <a:latin typeface="Adobe Arabic" pitchFamily="18" charset="-78"/>
                        <a:cs typeface="Adobe Arabic" pitchFamily="18" charset="-78"/>
                      </a:endParaRPr>
                    </a:p>
                  </a:txBody>
                  <a:tcPr anchor="ctr">
                    <a:solidFill>
                      <a:schemeClr val="bg1">
                        <a:lumMod val="85000"/>
                      </a:schemeClr>
                    </a:solidFill>
                  </a:tcPr>
                </a:tc>
                <a:tc>
                  <a:txBody>
                    <a:bodyPr/>
                    <a:lstStyle/>
                    <a:p>
                      <a:pPr algn="ctr"/>
                      <a:endParaRPr lang="en-US" sz="4000">
                        <a:solidFill>
                          <a:schemeClr val="tx1">
                            <a:lumMod val="65000"/>
                            <a:lumOff val="35000"/>
                          </a:schemeClr>
                        </a:solidFill>
                        <a:latin typeface="Adobe Arabic" pitchFamily="18" charset="-78"/>
                        <a:cs typeface="Adobe Arabic" pitchFamily="18" charset="-78"/>
                      </a:endParaRPr>
                    </a:p>
                  </a:txBody>
                  <a:tcPr anchor="ctr">
                    <a:solidFill>
                      <a:schemeClr val="bg1">
                        <a:lumMod val="85000"/>
                      </a:schemeClr>
                    </a:solidFill>
                  </a:tcPr>
                </a:tc>
                <a:tc>
                  <a:txBody>
                    <a:bodyPr/>
                    <a:lstStyle/>
                    <a:p>
                      <a:r>
                        <a:rPr lang="ar-LB" sz="4000">
                          <a:solidFill>
                            <a:schemeClr val="tx1">
                              <a:lumMod val="65000"/>
                              <a:lumOff val="35000"/>
                            </a:schemeClr>
                          </a:solidFill>
                          <a:latin typeface="Adobe Arabic" pitchFamily="18" charset="-78"/>
                          <a:cs typeface="Adobe Arabic" pitchFamily="18" charset="-78"/>
                        </a:rPr>
                        <a:t>ـديـ</a:t>
                      </a:r>
                      <a:endParaRPr lang="en-US" sz="400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tc>
                  <a:txBody>
                    <a:bodyPr/>
                    <a:lstStyle/>
                    <a:p>
                      <a:pPr algn="ctr"/>
                      <a:endParaRPr lang="en-US" sz="4000">
                        <a:solidFill>
                          <a:schemeClr val="tx1">
                            <a:lumMod val="65000"/>
                            <a:lumOff val="35000"/>
                          </a:schemeClr>
                        </a:solidFill>
                        <a:latin typeface="Adobe Arabic" pitchFamily="18" charset="-78"/>
                        <a:cs typeface="Adobe Arabic" pitchFamily="18" charset="-78"/>
                      </a:endParaRPr>
                    </a:p>
                  </a:txBody>
                  <a:tcPr anchor="ctr">
                    <a:solidFill>
                      <a:schemeClr val="bg1">
                        <a:lumMod val="85000"/>
                      </a:schemeClr>
                    </a:solidFill>
                  </a:tcPr>
                </a:tc>
                <a:extLst>
                  <a:ext uri="{0D108BD9-81ED-4DB2-BD59-A6C34878D82A}">
                    <a16:rowId xmlns:a16="http://schemas.microsoft.com/office/drawing/2014/main" val="3746068159"/>
                  </a:ext>
                </a:extLst>
              </a:tr>
            </a:tbl>
          </a:graphicData>
        </a:graphic>
      </p:graphicFrame>
      <p:pic>
        <p:nvPicPr>
          <p:cNvPr id="21" name="Picture 20" descr="Icon&#10;&#10;Description automatically generated">
            <a:extLst>
              <a:ext uri="{FF2B5EF4-FFF2-40B4-BE49-F238E27FC236}">
                <a16:creationId xmlns:a16="http://schemas.microsoft.com/office/drawing/2014/main" id="{AC1A6A6D-2D9C-4AC7-91F6-BAEBDA9F08FA}"/>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671363" y="2687686"/>
            <a:ext cx="1818393" cy="1688024"/>
          </a:xfrm>
          <a:prstGeom prst="rect">
            <a:avLst/>
          </a:prstGeom>
        </p:spPr>
      </p:pic>
      <p:pic>
        <p:nvPicPr>
          <p:cNvPr id="22" name="Picture 21" descr="Icon&#10;&#10;Description automatically generated">
            <a:extLst>
              <a:ext uri="{FF2B5EF4-FFF2-40B4-BE49-F238E27FC236}">
                <a16:creationId xmlns:a16="http://schemas.microsoft.com/office/drawing/2014/main" id="{91198E1D-3466-4A0A-9098-8DEC663EB26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50767" y="2757218"/>
            <a:ext cx="1816700" cy="1688024"/>
          </a:xfrm>
          <a:prstGeom prst="rect">
            <a:avLst/>
          </a:prstGeom>
        </p:spPr>
      </p:pic>
      <p:pic>
        <p:nvPicPr>
          <p:cNvPr id="27" name="Picture 26" descr="A picture containing diagram&#10;&#10;Description automatically generated">
            <a:extLst>
              <a:ext uri="{FF2B5EF4-FFF2-40B4-BE49-F238E27FC236}">
                <a16:creationId xmlns:a16="http://schemas.microsoft.com/office/drawing/2014/main" id="{51812C44-F129-4624-8670-11C5043D71B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982714" y="2757218"/>
            <a:ext cx="1816700" cy="1688024"/>
          </a:xfrm>
          <a:prstGeom prst="rect">
            <a:avLst/>
          </a:prstGeom>
        </p:spPr>
      </p:pic>
      <p:pic>
        <p:nvPicPr>
          <p:cNvPr id="29" name="Picture 28" descr="Icon&#10;&#10;Description automatically generated">
            <a:extLst>
              <a:ext uri="{FF2B5EF4-FFF2-40B4-BE49-F238E27FC236}">
                <a16:creationId xmlns:a16="http://schemas.microsoft.com/office/drawing/2014/main" id="{56559614-3AF6-4002-B685-ABDBA03251F0}"/>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684899" y="2806406"/>
            <a:ext cx="1816700" cy="1688024"/>
          </a:xfrm>
          <a:prstGeom prst="rect">
            <a:avLst/>
          </a:prstGeom>
        </p:spPr>
      </p:pic>
      <p:sp>
        <p:nvSpPr>
          <p:cNvPr id="30" name="Rectangle 29">
            <a:extLst>
              <a:ext uri="{FF2B5EF4-FFF2-40B4-BE49-F238E27FC236}">
                <a16:creationId xmlns:a16="http://schemas.microsoft.com/office/drawing/2014/main" id="{162EFD4A-358C-4740-80FD-FB759EA752EC}"/>
              </a:ext>
            </a:extLst>
          </p:cNvPr>
          <p:cNvSpPr/>
          <p:nvPr/>
        </p:nvSpPr>
        <p:spPr>
          <a:xfrm>
            <a:off x="0" y="691182"/>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65138" algn="r" rtl="1">
              <a:buClr>
                <a:srgbClr val="4472C4">
                  <a:lumMod val="75000"/>
                </a:srgbClr>
              </a:buClr>
              <a:buSzPct val="90000"/>
              <a:defRPr/>
            </a:pPr>
            <a:r>
              <a:rPr lang="ar-LB" sz="3500" b="1" cap="all" spc="100">
                <a:solidFill>
                  <a:schemeClr val="bg1"/>
                </a:solidFill>
                <a:latin typeface="Adobe Arabic"/>
                <a:cs typeface="Adobe Arabic"/>
              </a:rPr>
              <a:t>أَسْتَنْتِجُ إِذًا</a:t>
            </a:r>
            <a:endParaRPr lang="en-US" sz="3500" b="1" cap="all" spc="100">
              <a:solidFill>
                <a:schemeClr val="bg1"/>
              </a:solidFill>
              <a:latin typeface="Adobe Arabic"/>
              <a:cs typeface="Adobe Arabic"/>
            </a:endParaRPr>
          </a:p>
        </p:txBody>
      </p:sp>
      <p:sp>
        <p:nvSpPr>
          <p:cNvPr id="33" name="TextBox 32">
            <a:extLst>
              <a:ext uri="{FF2B5EF4-FFF2-40B4-BE49-F238E27FC236}">
                <a16:creationId xmlns:a16="http://schemas.microsoft.com/office/drawing/2014/main" id="{9578C177-775B-4FFA-9027-8B4BE6DAAC9C}"/>
              </a:ext>
            </a:extLst>
          </p:cNvPr>
          <p:cNvSpPr txBox="1"/>
          <p:nvPr/>
        </p:nvSpPr>
        <p:spPr>
          <a:xfrm>
            <a:off x="9151125" y="1743007"/>
            <a:ext cx="2666999" cy="769441"/>
          </a:xfrm>
          <a:prstGeom prst="rect">
            <a:avLst/>
          </a:prstGeom>
          <a:solidFill>
            <a:schemeClr val="bg1">
              <a:lumMod val="8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LB" sz="4400" b="1" i="0" u="none" strike="noStrike" kern="1200" cap="none" spc="0" normalizeH="0" baseline="0" noProof="0">
                <a:ln>
                  <a:noFill/>
                </a:ln>
                <a:solidFill>
                  <a:prstClr val="black">
                    <a:lumMod val="65000"/>
                    <a:lumOff val="35000"/>
                  </a:prstClr>
                </a:solidFill>
                <a:effectLst/>
                <a:uLnTx/>
                <a:uFillTx/>
                <a:latin typeface="Adobe Arabic" pitchFamily="18" charset="-78"/>
                <a:ea typeface="+mn-ea"/>
                <a:cs typeface="Adobe Arabic" pitchFamily="18" charset="-78"/>
              </a:rPr>
              <a:t>أَوَّلُ الْكَلِمَةِ</a:t>
            </a:r>
            <a:endParaRPr kumimoji="0" lang="en-US" sz="4400" b="1" i="0" u="none" strike="noStrike" kern="1200" cap="none" spc="0" normalizeH="0" baseline="0" noProof="0">
              <a:ln>
                <a:noFill/>
              </a:ln>
              <a:solidFill>
                <a:srgbClr val="FF0000"/>
              </a:solidFill>
              <a:effectLst/>
              <a:uLnTx/>
              <a:uFillTx/>
              <a:latin typeface="Adobe Arabic" pitchFamily="18" charset="-78"/>
              <a:ea typeface="+mn-ea"/>
              <a:cs typeface="Adobe Arabic" pitchFamily="18" charset="-78"/>
            </a:endParaRPr>
          </a:p>
        </p:txBody>
      </p:sp>
      <p:sp>
        <p:nvSpPr>
          <p:cNvPr id="34" name="TextBox 33">
            <a:extLst>
              <a:ext uri="{FF2B5EF4-FFF2-40B4-BE49-F238E27FC236}">
                <a16:creationId xmlns:a16="http://schemas.microsoft.com/office/drawing/2014/main" id="{509B0F47-B624-4449-8732-04F45D06DDA2}"/>
              </a:ext>
            </a:extLst>
          </p:cNvPr>
          <p:cNvSpPr txBox="1"/>
          <p:nvPr/>
        </p:nvSpPr>
        <p:spPr>
          <a:xfrm>
            <a:off x="4243466" y="1743007"/>
            <a:ext cx="4080929" cy="769441"/>
          </a:xfrm>
          <a:prstGeom prst="rect">
            <a:avLst/>
          </a:prstGeom>
          <a:solidFill>
            <a:schemeClr val="bg1">
              <a:lumMod val="85000"/>
            </a:schemeClr>
          </a:solid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4400" b="1" i="0" u="none" strike="noStrike" cap="none" spc="0" normalizeH="0" baseline="0">
                <a:ln>
                  <a:noFill/>
                </a:ln>
                <a:solidFill>
                  <a:prstClr val="black">
                    <a:lumMod val="65000"/>
                    <a:lumOff val="35000"/>
                  </a:prstClr>
                </a:solidFill>
                <a:effectLst/>
                <a:uLnTx/>
                <a:uFillTx/>
                <a:latin typeface="Adobe Arabic" pitchFamily="18" charset="-78"/>
                <a:cs typeface="Adobe Arabic" pitchFamily="18" charset="-78"/>
              </a:defRPr>
            </a:lvl1pPr>
          </a:lstStyle>
          <a:p>
            <a:r>
              <a:rPr lang="ar-LB"/>
              <a:t>وَسَطُ الْكَلِمَةِ</a:t>
            </a:r>
            <a:endParaRPr lang="en-US"/>
          </a:p>
        </p:txBody>
      </p:sp>
      <p:sp>
        <p:nvSpPr>
          <p:cNvPr id="35" name="TextBox 34">
            <a:extLst>
              <a:ext uri="{FF2B5EF4-FFF2-40B4-BE49-F238E27FC236}">
                <a16:creationId xmlns:a16="http://schemas.microsoft.com/office/drawing/2014/main" id="{3256DC14-6590-49F4-88A0-5141745D4563}"/>
              </a:ext>
            </a:extLst>
          </p:cNvPr>
          <p:cNvSpPr txBox="1"/>
          <p:nvPr/>
        </p:nvSpPr>
        <p:spPr>
          <a:xfrm>
            <a:off x="653485" y="1743007"/>
            <a:ext cx="2666999" cy="769441"/>
          </a:xfrm>
          <a:prstGeom prst="rect">
            <a:avLst/>
          </a:prstGeom>
          <a:solidFill>
            <a:schemeClr val="bg1">
              <a:lumMod val="85000"/>
            </a:schemeClr>
          </a:solid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4400" b="1" i="0" u="none" strike="noStrike" cap="none" spc="0" normalizeH="0" baseline="0">
                <a:ln>
                  <a:noFill/>
                </a:ln>
                <a:solidFill>
                  <a:prstClr val="black">
                    <a:lumMod val="65000"/>
                    <a:lumOff val="35000"/>
                  </a:prstClr>
                </a:solidFill>
                <a:effectLst/>
                <a:uLnTx/>
                <a:uFillTx/>
                <a:latin typeface="Adobe Arabic" pitchFamily="18" charset="-78"/>
                <a:cs typeface="Adobe Arabic" pitchFamily="18" charset="-78"/>
              </a:defRPr>
            </a:lvl1pPr>
          </a:lstStyle>
          <a:p>
            <a:r>
              <a:rPr lang="ar-LB"/>
              <a:t>آخِرُ  الْكَلِمَةِ</a:t>
            </a:r>
            <a:endParaRPr lang="en-US"/>
          </a:p>
        </p:txBody>
      </p:sp>
    </p:spTree>
    <p:custDataLst>
      <p:tags r:id="rId1"/>
    </p:custDataLst>
    <p:extLst>
      <p:ext uri="{BB962C8B-B14F-4D97-AF65-F5344CB8AC3E}">
        <p14:creationId xmlns:p14="http://schemas.microsoft.com/office/powerpoint/2010/main" val="2305832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right)">
                                      <p:cBhvr>
                                        <p:cTn id="7" dur="500"/>
                                        <p:tgtEl>
                                          <p:spTgt spid="33"/>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par>
                          <p:cTn id="11" fill="hold">
                            <p:stCondLst>
                              <p:cond delay="500"/>
                            </p:stCondLst>
                            <p:childTnLst>
                              <p:par>
                                <p:cTn id="12" presetID="22" presetClass="entr" presetSubtype="2" fill="hold" grpId="0" nodeType="after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wipe(right)">
                                      <p:cBhvr>
                                        <p:cTn id="14" dur="500"/>
                                        <p:tgtEl>
                                          <p:spTgt spid="23"/>
                                        </p:tgtEl>
                                      </p:cBhvr>
                                    </p:animEffect>
                                  </p:childTnLst>
                                </p:cTn>
                              </p:par>
                            </p:childTnLst>
                          </p:cTn>
                        </p:par>
                        <p:par>
                          <p:cTn id="15" fill="hold">
                            <p:stCondLst>
                              <p:cond delay="1000"/>
                            </p:stCondLst>
                            <p:childTnLst>
                              <p:par>
                                <p:cTn id="16" presetID="22" presetClass="entr" presetSubtype="2" fill="hold" nodeType="after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wipe(right)">
                                      <p:cBhvr>
                                        <p:cTn id="18" dur="500"/>
                                        <p:tgtEl>
                                          <p:spTgt spid="3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ipe(right)">
                                      <p:cBhvr>
                                        <p:cTn id="23" dur="500"/>
                                        <p:tgtEl>
                                          <p:spTgt spid="34"/>
                                        </p:tgtEl>
                                      </p:cBhvr>
                                    </p:animEffect>
                                  </p:childTnLst>
                                </p:cTn>
                              </p:par>
                            </p:childTnLst>
                          </p:cTn>
                        </p:par>
                        <p:par>
                          <p:cTn id="24" fill="hold">
                            <p:stCondLst>
                              <p:cond delay="500"/>
                            </p:stCondLst>
                            <p:childTnLst>
                              <p:par>
                                <p:cTn id="25" presetID="1" presetClass="entr" presetSubtype="0" fill="hold" nodeType="after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par>
                          <p:cTn id="27" fill="hold">
                            <p:stCondLst>
                              <p:cond delay="500"/>
                            </p:stCondLst>
                            <p:childTnLst>
                              <p:par>
                                <p:cTn id="28" presetID="22" presetClass="entr" presetSubtype="2" fill="hold" grpId="0" nodeType="after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wipe(right)">
                                      <p:cBhvr>
                                        <p:cTn id="30" dur="500"/>
                                        <p:tgtEl>
                                          <p:spTgt spid="24"/>
                                        </p:tgtEl>
                                      </p:cBhvr>
                                    </p:animEffect>
                                  </p:childTnLst>
                                </p:cTn>
                              </p:par>
                            </p:childTnLst>
                          </p:cTn>
                        </p:par>
                        <p:par>
                          <p:cTn id="31" fill="hold">
                            <p:stCondLst>
                              <p:cond delay="1000"/>
                            </p:stCondLst>
                            <p:childTnLst>
                              <p:par>
                                <p:cTn id="32" presetID="22" presetClass="entr" presetSubtype="2" fill="hold" nodeType="after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right)">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par>
                          <p:cTn id="39" fill="hold">
                            <p:stCondLst>
                              <p:cond delay="0"/>
                            </p:stCondLst>
                            <p:childTnLst>
                              <p:par>
                                <p:cTn id="40" presetID="22" presetClass="entr" presetSubtype="2" fill="hold" grpId="0" nodeType="after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right)">
                                      <p:cBhvr>
                                        <p:cTn id="42" dur="500"/>
                                        <p:tgtEl>
                                          <p:spTgt spid="26"/>
                                        </p:tgtEl>
                                      </p:cBhvr>
                                    </p:animEffect>
                                  </p:childTnLst>
                                </p:cTn>
                              </p:par>
                            </p:childTnLst>
                          </p:cTn>
                        </p:par>
                        <p:par>
                          <p:cTn id="43" fill="hold">
                            <p:stCondLst>
                              <p:cond delay="500"/>
                            </p:stCondLst>
                            <p:childTnLst>
                              <p:par>
                                <p:cTn id="44" presetID="22" presetClass="entr" presetSubtype="2" fill="hold" nodeType="afterEffect">
                                  <p:stCondLst>
                                    <p:cond delay="0"/>
                                  </p:stCondLst>
                                  <p:childTnLst>
                                    <p:set>
                                      <p:cBhvr>
                                        <p:cTn id="45" dur="1" fill="hold">
                                          <p:stCondLst>
                                            <p:cond delay="0"/>
                                          </p:stCondLst>
                                        </p:cTn>
                                        <p:tgtEl>
                                          <p:spTgt spid="40"/>
                                        </p:tgtEl>
                                        <p:attrNameLst>
                                          <p:attrName>style.visibility</p:attrName>
                                        </p:attrNameLst>
                                      </p:cBhvr>
                                      <p:to>
                                        <p:strVal val="visible"/>
                                      </p:to>
                                    </p:set>
                                    <p:animEffect transition="in" filter="wipe(right)">
                                      <p:cBhvr>
                                        <p:cTn id="46" dur="500"/>
                                        <p:tgtEl>
                                          <p:spTgt spid="4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grpId="0" nodeType="click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wipe(right)">
                                      <p:cBhvr>
                                        <p:cTn id="51" dur="500"/>
                                        <p:tgtEl>
                                          <p:spTgt spid="35"/>
                                        </p:tgtEl>
                                      </p:cBhvr>
                                    </p:animEffect>
                                  </p:childTnLst>
                                </p:cTn>
                              </p:par>
                            </p:childTnLst>
                          </p:cTn>
                        </p:par>
                        <p:par>
                          <p:cTn id="52" fill="hold">
                            <p:stCondLst>
                              <p:cond delay="500"/>
                            </p:stCondLst>
                            <p:childTnLst>
                              <p:par>
                                <p:cTn id="53" presetID="1" presetClass="entr" presetSubtype="0" fill="hold" nodeType="after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childTnLst>
                          </p:cTn>
                        </p:par>
                        <p:par>
                          <p:cTn id="55" fill="hold">
                            <p:stCondLst>
                              <p:cond delay="500"/>
                            </p:stCondLst>
                            <p:childTnLst>
                              <p:par>
                                <p:cTn id="56" presetID="22" presetClass="entr" presetSubtype="2" fill="hold" grpId="0" nodeType="after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wipe(right)">
                                      <p:cBhvr>
                                        <p:cTn id="58" dur="500"/>
                                        <p:tgtEl>
                                          <p:spTgt spid="25"/>
                                        </p:tgtEl>
                                      </p:cBhvr>
                                    </p:animEffect>
                                  </p:childTnLst>
                                </p:cTn>
                              </p:par>
                            </p:childTnLst>
                          </p:cTn>
                        </p:par>
                        <p:par>
                          <p:cTn id="59" fill="hold">
                            <p:stCondLst>
                              <p:cond delay="1000"/>
                            </p:stCondLst>
                            <p:childTnLst>
                              <p:par>
                                <p:cTn id="60" presetID="22" presetClass="entr" presetSubtype="2" fill="hold" nodeType="after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wipe(right)">
                                      <p:cBhvr>
                                        <p:cTn id="6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P spid="33" grpId="0" animBg="1"/>
      <p:bldP spid="34" grpId="0" animBg="1"/>
      <p:bldP spid="3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BFD9D26B-70EB-4E6F-A284-364F51163A0A}"/>
              </a:ext>
            </a:extLst>
          </p:cNvPr>
          <p:cNvSpPr txBox="1"/>
          <p:nvPr/>
        </p:nvSpPr>
        <p:spPr>
          <a:xfrm>
            <a:off x="9213560" y="3944907"/>
            <a:ext cx="224443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a:ln>
                  <a:noFill/>
                </a:ln>
                <a:solidFill>
                  <a:srgbClr val="74C274"/>
                </a:solidFill>
                <a:effectLst/>
                <a:uLnTx/>
                <a:uFillTx/>
                <a:latin typeface="Adobe Arabic" pitchFamily="18" charset="-78"/>
                <a:ea typeface="+mn-ea"/>
                <a:cs typeface="Adobe Arabic" pitchFamily="18" charset="-78"/>
              </a:rPr>
              <a:t>دو</a:t>
            </a:r>
            <a:r>
              <a:rPr lang="ar-LB" sz="3600">
                <a:solidFill>
                  <a:prstClr val="black">
                    <a:lumMod val="65000"/>
                    <a:lumOff val="35000"/>
                  </a:prstClr>
                </a:solidFill>
                <a:latin typeface="Adobe Arabic" pitchFamily="18" charset="-78"/>
                <a:cs typeface="Adobe Arabic" pitchFamily="18" charset="-78"/>
              </a:rPr>
              <a:t>لابٌ</a:t>
            </a:r>
            <a:r>
              <a:rPr kumimoji="0" lang="ar-LB" sz="3600" b="0" i="0" u="none" strike="noStrike" kern="1200" cap="none" spc="0" normalizeH="0" baseline="0" noProof="0">
                <a:ln>
                  <a:noFill/>
                </a:ln>
                <a:solidFill>
                  <a:prstClr val="black"/>
                </a:solidFill>
                <a:effectLst/>
                <a:uLnTx/>
                <a:uFillTx/>
                <a:latin typeface="Adobe Arabic" pitchFamily="18" charset="-78"/>
                <a:ea typeface="+mn-ea"/>
                <a:cs typeface="Adobe Arabic" pitchFamily="18" charset="-78"/>
              </a:rPr>
              <a:t> </a:t>
            </a:r>
            <a:endParaRPr kumimoji="0" lang="en-US" sz="3600" b="0" i="0" u="none" strike="noStrike" kern="1200" cap="none" spc="0" normalizeH="0" baseline="0" noProof="0">
              <a:ln>
                <a:noFill/>
              </a:ln>
              <a:solidFill>
                <a:prstClr val="black"/>
              </a:solidFill>
              <a:effectLst/>
              <a:uLnTx/>
              <a:uFillTx/>
              <a:latin typeface="Adobe Arabic" pitchFamily="18" charset="-78"/>
              <a:ea typeface="+mn-ea"/>
              <a:cs typeface="Adobe Arabic" pitchFamily="18" charset="-78"/>
            </a:endParaRPr>
          </a:p>
        </p:txBody>
      </p:sp>
      <p:sp>
        <p:nvSpPr>
          <p:cNvPr id="25" name="TextBox 24">
            <a:extLst>
              <a:ext uri="{FF2B5EF4-FFF2-40B4-BE49-F238E27FC236}">
                <a16:creationId xmlns:a16="http://schemas.microsoft.com/office/drawing/2014/main" id="{A03051DB-FD64-40C4-AE57-8C61131402D0}"/>
              </a:ext>
            </a:extLst>
          </p:cNvPr>
          <p:cNvSpPr txBox="1"/>
          <p:nvPr/>
        </p:nvSpPr>
        <p:spPr>
          <a:xfrm>
            <a:off x="4839394" y="3914162"/>
            <a:ext cx="2294313" cy="646331"/>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a:ln>
                  <a:noFill/>
                </a:ln>
                <a:solidFill>
                  <a:srgbClr val="74C274"/>
                </a:solidFill>
                <a:effectLst/>
                <a:uLnTx/>
                <a:uFillTx/>
                <a:latin typeface="Adobe Arabic" pitchFamily="18" charset="-78"/>
                <a:ea typeface="+mn-ea"/>
                <a:cs typeface="Adobe Arabic" pitchFamily="18" charset="-78"/>
              </a:rPr>
              <a:t>دا</a:t>
            </a:r>
            <a:r>
              <a:rPr kumimoji="0" lang="ar-LB" sz="3600" b="0" i="0" u="none" strike="noStrike" kern="1200" cap="none" spc="0" normalizeH="0" baseline="0" noProof="0">
                <a:ln>
                  <a:noFill/>
                </a:ln>
                <a:solidFill>
                  <a:prstClr val="black">
                    <a:lumMod val="65000"/>
                    <a:lumOff val="35000"/>
                  </a:prstClr>
                </a:solidFill>
                <a:effectLst/>
                <a:uLnTx/>
                <a:uFillTx/>
                <a:latin typeface="Adobe Arabic" pitchFamily="18" charset="-78"/>
                <a:ea typeface="+mn-ea"/>
                <a:cs typeface="Adobe Arabic" pitchFamily="18" charset="-78"/>
              </a:rPr>
              <a:t>ئِرَةٌ</a:t>
            </a:r>
            <a:r>
              <a:rPr kumimoji="0" lang="ar-LB" sz="3600" b="0" i="0" u="none" strike="noStrike" kern="1200" cap="none" spc="0" normalizeH="0" baseline="0" noProof="0">
                <a:ln>
                  <a:noFill/>
                </a:ln>
                <a:solidFill>
                  <a:srgbClr val="FF0000"/>
                </a:solidFill>
                <a:effectLst/>
                <a:uLnTx/>
                <a:uFillTx/>
                <a:latin typeface="Adobe Arabic" pitchFamily="18" charset="-78"/>
                <a:ea typeface="+mn-ea"/>
                <a:cs typeface="Adobe Arabic" pitchFamily="18" charset="-78"/>
              </a:rPr>
              <a:t> </a:t>
            </a:r>
            <a:r>
              <a:rPr kumimoji="0" lang="ar-LB" sz="3600" b="0" i="0" u="none" strike="noStrike" kern="1200" cap="none" spc="0" normalizeH="0" baseline="0" noProof="0">
                <a:ln>
                  <a:noFill/>
                </a:ln>
                <a:solidFill>
                  <a:prstClr val="black"/>
                </a:solidFill>
                <a:effectLst/>
                <a:uLnTx/>
                <a:uFillTx/>
                <a:latin typeface="Adobe Arabic" panose="02040503050201020203" pitchFamily="18" charset="-78"/>
                <a:ea typeface="+mn-ea"/>
                <a:cs typeface="Adobe Arabic" panose="02040503050201020203" pitchFamily="18" charset="-78"/>
              </a:rPr>
              <a:t> </a:t>
            </a:r>
            <a:endParaRPr kumimoji="0" lang="en-US" sz="3600" b="0" i="0" u="none" strike="noStrike" kern="1200" cap="none" spc="0" normalizeH="0" baseline="0" noProof="0">
              <a:ln>
                <a:noFill/>
              </a:ln>
              <a:solidFill>
                <a:prstClr val="black"/>
              </a:solidFill>
              <a:effectLst/>
              <a:uLnTx/>
              <a:uFillTx/>
              <a:latin typeface="Adobe Arabic" panose="02040503050201020203" pitchFamily="18" charset="-78"/>
              <a:ea typeface="+mn-ea"/>
              <a:cs typeface="Adobe Arabic" panose="02040503050201020203" pitchFamily="18" charset="-78"/>
            </a:endParaRPr>
          </a:p>
        </p:txBody>
      </p:sp>
      <p:sp>
        <p:nvSpPr>
          <p:cNvPr id="26" name="TextBox 25">
            <a:extLst>
              <a:ext uri="{FF2B5EF4-FFF2-40B4-BE49-F238E27FC236}">
                <a16:creationId xmlns:a16="http://schemas.microsoft.com/office/drawing/2014/main" id="{69EDEC0F-F727-4479-A2D9-9EF7AC86CF32}"/>
              </a:ext>
            </a:extLst>
          </p:cNvPr>
          <p:cNvSpPr txBox="1"/>
          <p:nvPr/>
        </p:nvSpPr>
        <p:spPr>
          <a:xfrm>
            <a:off x="1019315" y="3973355"/>
            <a:ext cx="153728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dirty="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قِنْ</a:t>
            </a:r>
            <a:r>
              <a:rPr kumimoji="0" lang="ar-LB" sz="3600" b="0" i="0" u="none" strike="noStrike" kern="1200" cap="none" spc="0" normalizeH="0" baseline="0" noProof="0" dirty="0">
                <a:ln>
                  <a:noFill/>
                </a:ln>
                <a:solidFill>
                  <a:srgbClr val="74C274"/>
                </a:solidFill>
                <a:effectLst/>
                <a:uLnTx/>
                <a:uFillTx/>
                <a:latin typeface="Adobe Arabic" panose="02040503050201020203" pitchFamily="18" charset="-78"/>
                <a:ea typeface="+mn-ea"/>
                <a:cs typeface="Adobe Arabic" panose="02040503050201020203" pitchFamily="18" charset="-78"/>
              </a:rPr>
              <a:t>دي</a:t>
            </a:r>
            <a:r>
              <a:rPr kumimoji="0" lang="ar-LB" sz="3600" b="0" i="0" u="none" strike="noStrike" kern="1200" cap="none" spc="0" normalizeH="0" baseline="0" noProof="0" dirty="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لٌ</a:t>
            </a:r>
            <a:endParaRPr kumimoji="0" lang="en-US" sz="3600" b="0" i="0" u="none" strike="noStrike" kern="1200" cap="none" spc="0" normalizeH="0" baseline="0" noProof="0" dirty="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graphicFrame>
        <p:nvGraphicFramePr>
          <p:cNvPr id="28" name="Table 27">
            <a:extLst>
              <a:ext uri="{FF2B5EF4-FFF2-40B4-BE49-F238E27FC236}">
                <a16:creationId xmlns:a16="http://schemas.microsoft.com/office/drawing/2014/main" id="{993836F9-703D-475F-BFFA-EA23EEF43291}"/>
              </a:ext>
            </a:extLst>
          </p:cNvPr>
          <p:cNvGraphicFramePr>
            <a:graphicFrameLocks noGrp="1"/>
          </p:cNvGraphicFramePr>
          <p:nvPr>
            <p:extLst>
              <p:ext uri="{D42A27DB-BD31-4B8C-83A1-F6EECF244321}">
                <p14:modId xmlns:p14="http://schemas.microsoft.com/office/powerpoint/2010/main" val="2525695352"/>
              </p:ext>
            </p:extLst>
          </p:nvPr>
        </p:nvGraphicFramePr>
        <p:xfrm>
          <a:off x="4839394" y="5061619"/>
          <a:ext cx="2343820" cy="701040"/>
        </p:xfrm>
        <a:graphic>
          <a:graphicData uri="http://schemas.openxmlformats.org/drawingml/2006/table">
            <a:tbl>
              <a:tblPr firstRow="1" bandRow="1">
                <a:tableStyleId>{5C22544A-7EE6-4342-B048-85BDC9FD1C3A}</a:tableStyleId>
              </a:tblPr>
              <a:tblGrid>
                <a:gridCol w="546652">
                  <a:extLst>
                    <a:ext uri="{9D8B030D-6E8A-4147-A177-3AD203B41FA5}">
                      <a16:colId xmlns:a16="http://schemas.microsoft.com/office/drawing/2014/main" val="1280275841"/>
                    </a:ext>
                  </a:extLst>
                </a:gridCol>
                <a:gridCol w="546652">
                  <a:extLst>
                    <a:ext uri="{9D8B030D-6E8A-4147-A177-3AD203B41FA5}">
                      <a16:colId xmlns:a16="http://schemas.microsoft.com/office/drawing/2014/main" val="1361413536"/>
                    </a:ext>
                  </a:extLst>
                </a:gridCol>
                <a:gridCol w="469243">
                  <a:extLst>
                    <a:ext uri="{9D8B030D-6E8A-4147-A177-3AD203B41FA5}">
                      <a16:colId xmlns:a16="http://schemas.microsoft.com/office/drawing/2014/main" val="2140041827"/>
                    </a:ext>
                  </a:extLst>
                </a:gridCol>
                <a:gridCol w="781273">
                  <a:extLst>
                    <a:ext uri="{9D8B030D-6E8A-4147-A177-3AD203B41FA5}">
                      <a16:colId xmlns:a16="http://schemas.microsoft.com/office/drawing/2014/main" val="2652342035"/>
                    </a:ext>
                  </a:extLst>
                </a:gridCol>
              </a:tblGrid>
              <a:tr h="67586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600">
                        <a:solidFill>
                          <a:schemeClr val="tx1">
                            <a:lumMod val="65000"/>
                            <a:lumOff val="35000"/>
                          </a:schemeClr>
                        </a:solidFill>
                        <a:latin typeface="Adobe Arabic" pitchFamily="18" charset="-78"/>
                        <a:cs typeface="Adobe Arabic" pitchFamily="18" charset="-78"/>
                      </a:endParaRP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600">
                        <a:solidFill>
                          <a:schemeClr val="tx1">
                            <a:lumMod val="65000"/>
                            <a:lumOff val="35000"/>
                          </a:schemeClr>
                        </a:solidFill>
                        <a:latin typeface="Adobe Arabic" pitchFamily="18" charset="-78"/>
                        <a:cs typeface="Adobe Arabic" pitchFamily="18" charset="-78"/>
                      </a:endParaRPr>
                    </a:p>
                  </a:txBody>
                  <a:tcPr anchor="ctr">
                    <a:solidFill>
                      <a:schemeClr val="bg1">
                        <a:lumMod val="85000"/>
                      </a:schemeClr>
                    </a:solidFill>
                  </a:tcPr>
                </a:tc>
                <a:tc>
                  <a:txBody>
                    <a:bodyPr/>
                    <a:lstStyle/>
                    <a:p>
                      <a:pPr algn="ctr"/>
                      <a:endParaRPr lang="en-US" sz="360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tc>
                  <a:txBody>
                    <a:bodyPr/>
                    <a:lstStyle/>
                    <a:p>
                      <a:pPr algn="ctr"/>
                      <a:r>
                        <a:rPr lang="ar-LB" sz="4000" b="1" kern="1200" dirty="0">
                          <a:solidFill>
                            <a:schemeClr val="tx1">
                              <a:lumMod val="65000"/>
                              <a:lumOff val="35000"/>
                            </a:schemeClr>
                          </a:solidFill>
                          <a:latin typeface="Adobe Arabic" pitchFamily="18" charset="-78"/>
                          <a:ea typeface="+mn-ea"/>
                          <a:cs typeface="Adobe Arabic" pitchFamily="18" charset="-78"/>
                        </a:rPr>
                        <a:t>دا</a:t>
                      </a:r>
                      <a:endParaRPr lang="en-US" sz="4000" b="1" kern="1200" dirty="0">
                        <a:solidFill>
                          <a:schemeClr val="tx1">
                            <a:lumMod val="65000"/>
                            <a:lumOff val="35000"/>
                          </a:schemeClr>
                        </a:solidFill>
                        <a:latin typeface="Adobe Arabic" pitchFamily="18" charset="-78"/>
                        <a:ea typeface="+mn-ea"/>
                        <a:cs typeface="Adobe Arabic" pitchFamily="18" charset="-78"/>
                      </a:endParaRPr>
                    </a:p>
                  </a:txBody>
                  <a:tcPr anchor="ctr">
                    <a:solidFill>
                      <a:schemeClr val="bg1">
                        <a:lumMod val="85000"/>
                      </a:schemeClr>
                    </a:solidFill>
                  </a:tcPr>
                </a:tc>
                <a:extLst>
                  <a:ext uri="{0D108BD9-81ED-4DB2-BD59-A6C34878D82A}">
                    <a16:rowId xmlns:a16="http://schemas.microsoft.com/office/drawing/2014/main" val="3746068159"/>
                  </a:ext>
                </a:extLst>
              </a:tr>
            </a:tbl>
          </a:graphicData>
        </a:graphic>
      </p:graphicFrame>
      <p:graphicFrame>
        <p:nvGraphicFramePr>
          <p:cNvPr id="32" name="Table 31">
            <a:extLst>
              <a:ext uri="{FF2B5EF4-FFF2-40B4-BE49-F238E27FC236}">
                <a16:creationId xmlns:a16="http://schemas.microsoft.com/office/drawing/2014/main" id="{2EA1CB6D-739D-482C-929C-7F46CEDE699B}"/>
              </a:ext>
            </a:extLst>
          </p:cNvPr>
          <p:cNvGraphicFramePr>
            <a:graphicFrameLocks noGrp="1"/>
          </p:cNvGraphicFramePr>
          <p:nvPr>
            <p:extLst>
              <p:ext uri="{D42A27DB-BD31-4B8C-83A1-F6EECF244321}">
                <p14:modId xmlns:p14="http://schemas.microsoft.com/office/powerpoint/2010/main" val="3773862405"/>
              </p:ext>
            </p:extLst>
          </p:nvPr>
        </p:nvGraphicFramePr>
        <p:xfrm>
          <a:off x="9245263" y="4945730"/>
          <a:ext cx="1989216" cy="734098"/>
        </p:xfrm>
        <a:graphic>
          <a:graphicData uri="http://schemas.openxmlformats.org/drawingml/2006/table">
            <a:tbl>
              <a:tblPr firstRow="1" bandRow="1">
                <a:tableStyleId>{5C22544A-7EE6-4342-B048-85BDC9FD1C3A}</a:tableStyleId>
              </a:tblPr>
              <a:tblGrid>
                <a:gridCol w="663072">
                  <a:extLst>
                    <a:ext uri="{9D8B030D-6E8A-4147-A177-3AD203B41FA5}">
                      <a16:colId xmlns:a16="http://schemas.microsoft.com/office/drawing/2014/main" val="1280275841"/>
                    </a:ext>
                  </a:extLst>
                </a:gridCol>
                <a:gridCol w="663072">
                  <a:extLst>
                    <a:ext uri="{9D8B030D-6E8A-4147-A177-3AD203B41FA5}">
                      <a16:colId xmlns:a16="http://schemas.microsoft.com/office/drawing/2014/main" val="2140041827"/>
                    </a:ext>
                  </a:extLst>
                </a:gridCol>
                <a:gridCol w="663072">
                  <a:extLst>
                    <a:ext uri="{9D8B030D-6E8A-4147-A177-3AD203B41FA5}">
                      <a16:colId xmlns:a16="http://schemas.microsoft.com/office/drawing/2014/main" val="2652342035"/>
                    </a:ext>
                  </a:extLst>
                </a:gridCol>
              </a:tblGrid>
              <a:tr h="734098">
                <a:tc>
                  <a:txBody>
                    <a:bodyPr/>
                    <a:lstStyle/>
                    <a:p>
                      <a:endParaRPr lang="en-US" sz="400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tc>
                  <a:txBody>
                    <a:bodyPr/>
                    <a:lstStyle/>
                    <a:p>
                      <a:endParaRPr lang="en-US" sz="400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tc>
                  <a:txBody>
                    <a:bodyPr/>
                    <a:lstStyle/>
                    <a:p>
                      <a:pPr algn="ctr"/>
                      <a:r>
                        <a:rPr lang="ar-LB" sz="4000" dirty="0">
                          <a:solidFill>
                            <a:schemeClr val="tx1">
                              <a:lumMod val="65000"/>
                              <a:lumOff val="35000"/>
                            </a:schemeClr>
                          </a:solidFill>
                          <a:latin typeface="Adobe Arabic" pitchFamily="18" charset="-78"/>
                          <a:cs typeface="Adobe Arabic" pitchFamily="18" charset="-78"/>
                        </a:rPr>
                        <a:t>دو</a:t>
                      </a:r>
                      <a:endParaRPr lang="en-US" sz="4000" dirty="0">
                        <a:solidFill>
                          <a:schemeClr val="tx1">
                            <a:lumMod val="65000"/>
                            <a:lumOff val="35000"/>
                          </a:schemeClr>
                        </a:solidFill>
                        <a:latin typeface="Adobe Arabic" pitchFamily="18" charset="-78"/>
                        <a:cs typeface="Adobe Arabic" pitchFamily="18" charset="-78"/>
                      </a:endParaRPr>
                    </a:p>
                  </a:txBody>
                  <a:tcPr anchor="ctr">
                    <a:solidFill>
                      <a:schemeClr val="bg1">
                        <a:lumMod val="85000"/>
                      </a:schemeClr>
                    </a:solidFill>
                  </a:tcPr>
                </a:tc>
                <a:extLst>
                  <a:ext uri="{0D108BD9-81ED-4DB2-BD59-A6C34878D82A}">
                    <a16:rowId xmlns:a16="http://schemas.microsoft.com/office/drawing/2014/main" val="3746068159"/>
                  </a:ext>
                </a:extLst>
              </a:tr>
            </a:tbl>
          </a:graphicData>
        </a:graphic>
      </p:graphicFrame>
      <p:graphicFrame>
        <p:nvGraphicFramePr>
          <p:cNvPr id="40" name="Table 39">
            <a:extLst>
              <a:ext uri="{FF2B5EF4-FFF2-40B4-BE49-F238E27FC236}">
                <a16:creationId xmlns:a16="http://schemas.microsoft.com/office/drawing/2014/main" id="{E30F5038-CE8F-47DD-98A6-849C82FE9F5A}"/>
              </a:ext>
            </a:extLst>
          </p:cNvPr>
          <p:cNvGraphicFramePr>
            <a:graphicFrameLocks noGrp="1"/>
          </p:cNvGraphicFramePr>
          <p:nvPr>
            <p:extLst>
              <p:ext uri="{D42A27DB-BD31-4B8C-83A1-F6EECF244321}">
                <p14:modId xmlns:p14="http://schemas.microsoft.com/office/powerpoint/2010/main" val="3926591153"/>
              </p:ext>
            </p:extLst>
          </p:nvPr>
        </p:nvGraphicFramePr>
        <p:xfrm>
          <a:off x="622089" y="4957171"/>
          <a:ext cx="2659440" cy="767767"/>
        </p:xfrm>
        <a:graphic>
          <a:graphicData uri="http://schemas.openxmlformats.org/drawingml/2006/table">
            <a:tbl>
              <a:tblPr firstRow="1" bandRow="1">
                <a:tableStyleId>{5C22544A-7EE6-4342-B048-85BDC9FD1C3A}</a:tableStyleId>
              </a:tblPr>
              <a:tblGrid>
                <a:gridCol w="886480">
                  <a:extLst>
                    <a:ext uri="{9D8B030D-6E8A-4147-A177-3AD203B41FA5}">
                      <a16:colId xmlns:a16="http://schemas.microsoft.com/office/drawing/2014/main" val="1280275841"/>
                    </a:ext>
                  </a:extLst>
                </a:gridCol>
                <a:gridCol w="886480">
                  <a:extLst>
                    <a:ext uri="{9D8B030D-6E8A-4147-A177-3AD203B41FA5}">
                      <a16:colId xmlns:a16="http://schemas.microsoft.com/office/drawing/2014/main" val="2140041827"/>
                    </a:ext>
                  </a:extLst>
                </a:gridCol>
                <a:gridCol w="886480">
                  <a:extLst>
                    <a:ext uri="{9D8B030D-6E8A-4147-A177-3AD203B41FA5}">
                      <a16:colId xmlns:a16="http://schemas.microsoft.com/office/drawing/2014/main" val="2652342035"/>
                    </a:ext>
                  </a:extLst>
                </a:gridCol>
              </a:tblGrid>
              <a:tr h="767767">
                <a:tc>
                  <a:txBody>
                    <a:bodyPr/>
                    <a:lstStyle/>
                    <a:p>
                      <a:pPr algn="ctr"/>
                      <a:endParaRPr lang="en-US" sz="4000">
                        <a:solidFill>
                          <a:schemeClr val="tx1">
                            <a:lumMod val="65000"/>
                            <a:lumOff val="35000"/>
                          </a:schemeClr>
                        </a:solidFill>
                        <a:latin typeface="Adobe Arabic" pitchFamily="18" charset="-78"/>
                        <a:cs typeface="Adobe Arabic" pitchFamily="18" charset="-78"/>
                      </a:endParaRPr>
                    </a:p>
                  </a:txBody>
                  <a:tcPr anchor="ctr">
                    <a:solidFill>
                      <a:schemeClr val="bg1">
                        <a:lumMod val="85000"/>
                      </a:schemeClr>
                    </a:solidFill>
                  </a:tcPr>
                </a:tc>
                <a:tc>
                  <a:txBody>
                    <a:bodyPr/>
                    <a:lstStyle/>
                    <a:p>
                      <a:pPr algn="ctr"/>
                      <a:r>
                        <a:rPr lang="ar-LB" sz="4000" dirty="0">
                          <a:solidFill>
                            <a:schemeClr val="tx1">
                              <a:lumMod val="65000"/>
                              <a:lumOff val="35000"/>
                            </a:schemeClr>
                          </a:solidFill>
                          <a:latin typeface="Adobe Arabic" pitchFamily="18" charset="-78"/>
                          <a:cs typeface="Adobe Arabic" pitchFamily="18" charset="-78"/>
                        </a:rPr>
                        <a:t>ـديـ</a:t>
                      </a:r>
                      <a:endParaRPr lang="en-US" sz="4000" dirty="0">
                        <a:solidFill>
                          <a:schemeClr val="tx1">
                            <a:lumMod val="65000"/>
                            <a:lumOff val="35000"/>
                          </a:schemeClr>
                        </a:solidFill>
                        <a:latin typeface="Adobe Arabic" pitchFamily="18" charset="-78"/>
                        <a:cs typeface="Adobe Arabic" pitchFamily="18" charset="-78"/>
                      </a:endParaRPr>
                    </a:p>
                  </a:txBody>
                  <a:tcPr>
                    <a:solidFill>
                      <a:schemeClr val="bg1">
                        <a:lumMod val="85000"/>
                      </a:schemeClr>
                    </a:solidFill>
                  </a:tcPr>
                </a:tc>
                <a:tc>
                  <a:txBody>
                    <a:bodyPr/>
                    <a:lstStyle/>
                    <a:p>
                      <a:pPr algn="ctr"/>
                      <a:endParaRPr lang="en-US" sz="4000" dirty="0">
                        <a:solidFill>
                          <a:schemeClr val="tx1">
                            <a:lumMod val="65000"/>
                            <a:lumOff val="35000"/>
                          </a:schemeClr>
                        </a:solidFill>
                        <a:latin typeface="Adobe Arabic" pitchFamily="18" charset="-78"/>
                        <a:cs typeface="Adobe Arabic" pitchFamily="18" charset="-78"/>
                      </a:endParaRPr>
                    </a:p>
                  </a:txBody>
                  <a:tcPr anchor="ctr">
                    <a:solidFill>
                      <a:schemeClr val="bg1">
                        <a:lumMod val="85000"/>
                      </a:schemeClr>
                    </a:solidFill>
                  </a:tcPr>
                </a:tc>
                <a:extLst>
                  <a:ext uri="{0D108BD9-81ED-4DB2-BD59-A6C34878D82A}">
                    <a16:rowId xmlns:a16="http://schemas.microsoft.com/office/drawing/2014/main" val="3746068159"/>
                  </a:ext>
                </a:extLst>
              </a:tr>
            </a:tbl>
          </a:graphicData>
        </a:graphic>
      </p:graphicFrame>
      <p:pic>
        <p:nvPicPr>
          <p:cNvPr id="14" name="Picture 4">
            <a:extLst>
              <a:ext uri="{FF2B5EF4-FFF2-40B4-BE49-F238E27FC236}">
                <a16:creationId xmlns:a16="http://schemas.microsoft.com/office/drawing/2014/main" id="{99968BBE-E053-4A94-A7E7-EF47EFDA42A7}"/>
              </a:ext>
            </a:extLst>
          </p:cNvPr>
          <p:cNvPicPr>
            <a:picLocks noChangeArrowheads="1"/>
          </p:cNvPicPr>
          <p:nvPr/>
        </p:nvPicPr>
        <p:blipFill>
          <a:blip r:embed="rId4" cstate="hqprint">
            <a:extLst>
              <a:ext uri="{28A0092B-C50C-407E-A947-70E740481C1C}">
                <a14:useLocalDpi xmlns:a14="http://schemas.microsoft.com/office/drawing/2010/main" val="0"/>
              </a:ext>
            </a:extLst>
          </a:blip>
          <a:srcRect/>
          <a:stretch/>
        </p:blipFill>
        <p:spPr bwMode="auto">
          <a:xfrm>
            <a:off x="9251767" y="1872602"/>
            <a:ext cx="2147427" cy="1995325"/>
          </a:xfrm>
          <a:prstGeom prst="rect">
            <a:avLst/>
          </a:prstGeom>
          <a:noFill/>
          <a:ln w="9525">
            <a:noFill/>
            <a:miter lim="800000"/>
            <a:headEnd/>
            <a:tailEnd/>
          </a:ln>
          <a:effectLst/>
        </p:spPr>
      </p:pic>
      <p:pic>
        <p:nvPicPr>
          <p:cNvPr id="15" name="Picture 2">
            <a:extLst>
              <a:ext uri="{FF2B5EF4-FFF2-40B4-BE49-F238E27FC236}">
                <a16:creationId xmlns:a16="http://schemas.microsoft.com/office/drawing/2014/main" id="{AC583EEC-A28E-4F74-A690-360146657023}"/>
              </a:ext>
            </a:extLst>
          </p:cNvPr>
          <p:cNvPicPr>
            <a:picLocks noChangeArrowheads="1"/>
          </p:cNvPicPr>
          <p:nvPr/>
        </p:nvPicPr>
        <p:blipFill>
          <a:blip r:embed="rId5" cstate="hqprint">
            <a:extLst>
              <a:ext uri="{28A0092B-C50C-407E-A947-70E740481C1C}">
                <a14:useLocalDpi xmlns:a14="http://schemas.microsoft.com/office/drawing/2010/main" val="0"/>
              </a:ext>
            </a:extLst>
          </a:blip>
          <a:srcRect l="3588" r="3588"/>
          <a:stretch/>
        </p:blipFill>
        <p:spPr bwMode="auto">
          <a:xfrm>
            <a:off x="878095" y="1797480"/>
            <a:ext cx="2147427" cy="2147427"/>
          </a:xfrm>
          <a:prstGeom prst="rect">
            <a:avLst/>
          </a:prstGeom>
          <a:noFill/>
          <a:ln w="9525">
            <a:noFill/>
            <a:miter lim="800000"/>
            <a:headEnd/>
            <a:tailEnd/>
          </a:ln>
          <a:effectLst/>
        </p:spPr>
      </p:pic>
      <p:grpSp>
        <p:nvGrpSpPr>
          <p:cNvPr id="13" name="Group 12">
            <a:extLst>
              <a:ext uri="{FF2B5EF4-FFF2-40B4-BE49-F238E27FC236}">
                <a16:creationId xmlns:a16="http://schemas.microsoft.com/office/drawing/2014/main" id="{E57311C3-A6BF-43CC-B5FE-526119F1CE94}"/>
              </a:ext>
            </a:extLst>
          </p:cNvPr>
          <p:cNvGrpSpPr/>
          <p:nvPr/>
        </p:nvGrpSpPr>
        <p:grpSpPr>
          <a:xfrm>
            <a:off x="4727887" y="1728588"/>
            <a:ext cx="2387489" cy="2216319"/>
            <a:chOff x="8558149" y="2358895"/>
            <a:chExt cx="2743200" cy="2546527"/>
          </a:xfrm>
        </p:grpSpPr>
        <p:pic>
          <p:nvPicPr>
            <p:cNvPr id="16" name="Picture 2">
              <a:extLst>
                <a:ext uri="{FF2B5EF4-FFF2-40B4-BE49-F238E27FC236}">
                  <a16:creationId xmlns:a16="http://schemas.microsoft.com/office/drawing/2014/main" id="{E6B07A75-3F9B-4930-95FC-2AA063D828D0}"/>
                </a:ext>
              </a:extLst>
            </p:cNvPr>
            <p:cNvPicPr>
              <a:picLocks noChangeArrowheads="1"/>
            </p:cNvPicPr>
            <p:nvPr/>
          </p:nvPicPr>
          <p:blipFill>
            <a:blip r:embed="rId6" cstate="hqprint">
              <a:extLst>
                <a:ext uri="{28A0092B-C50C-407E-A947-70E740481C1C}">
                  <a14:useLocalDpi xmlns:a14="http://schemas.microsoft.com/office/drawing/2010/main" val="0"/>
                </a:ext>
              </a:extLst>
            </a:blip>
            <a:srcRect/>
            <a:stretch/>
          </p:blipFill>
          <p:spPr bwMode="auto">
            <a:xfrm>
              <a:off x="8558149" y="2358895"/>
              <a:ext cx="2743200" cy="2546527"/>
            </a:xfrm>
            <a:prstGeom prst="rect">
              <a:avLst/>
            </a:prstGeom>
            <a:noFill/>
            <a:ln w="9525">
              <a:noFill/>
              <a:miter lim="800000"/>
              <a:headEnd/>
              <a:tailEnd/>
            </a:ln>
            <a:effectLst/>
          </p:spPr>
        </p:pic>
        <p:sp>
          <p:nvSpPr>
            <p:cNvPr id="20" name="Oval 19">
              <a:extLst>
                <a:ext uri="{FF2B5EF4-FFF2-40B4-BE49-F238E27FC236}">
                  <a16:creationId xmlns:a16="http://schemas.microsoft.com/office/drawing/2014/main" id="{9727C67C-C99F-4568-BCC4-A510949C9325}"/>
                </a:ext>
              </a:extLst>
            </p:cNvPr>
            <p:cNvSpPr/>
            <p:nvPr/>
          </p:nvSpPr>
          <p:spPr>
            <a:xfrm>
              <a:off x="9166583" y="2833708"/>
              <a:ext cx="1539517" cy="1539517"/>
            </a:xfrm>
            <a:prstGeom prst="ellipse">
              <a:avLst/>
            </a:prstGeom>
            <a:solidFill>
              <a:srgbClr val="92D050"/>
            </a:solidFill>
            <a:effectLst>
              <a:outerShdw blurRad="127000" dist="114300" dir="156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20">
            <a:extLst>
              <a:ext uri="{FF2B5EF4-FFF2-40B4-BE49-F238E27FC236}">
                <a16:creationId xmlns:a16="http://schemas.microsoft.com/office/drawing/2014/main" id="{4F387EB0-AB69-4AEE-856B-4B24AE24E6CE}"/>
              </a:ext>
            </a:extLst>
          </p:cNvPr>
          <p:cNvSpPr/>
          <p:nvPr/>
        </p:nvSpPr>
        <p:spPr>
          <a:xfrm>
            <a:off x="0" y="691182"/>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65138" algn="r" rtl="1">
              <a:buClr>
                <a:srgbClr val="4472C4">
                  <a:lumMod val="75000"/>
                </a:srgbClr>
              </a:buClr>
              <a:buSzPct val="90000"/>
              <a:defRPr/>
            </a:pPr>
            <a:r>
              <a:rPr lang="ar-LB" sz="3500" b="1" cap="all" spc="100">
                <a:solidFill>
                  <a:schemeClr val="bg1"/>
                </a:solidFill>
                <a:latin typeface="Adobe Arabic"/>
                <a:cs typeface="Adobe Arabic"/>
              </a:rPr>
              <a:t>لِنَعْمَل مَعًا</a:t>
            </a:r>
            <a:endParaRPr lang="en-US" sz="3500" b="1" cap="all" spc="100">
              <a:solidFill>
                <a:schemeClr val="bg1"/>
              </a:solidFill>
              <a:latin typeface="Adobe Arabic"/>
              <a:cs typeface="Adobe Arabic"/>
            </a:endParaRPr>
          </a:p>
        </p:txBody>
      </p:sp>
    </p:spTree>
    <p:custDataLst>
      <p:tags r:id="rId1"/>
    </p:custDataLst>
    <p:extLst>
      <p:ext uri="{BB962C8B-B14F-4D97-AF65-F5344CB8AC3E}">
        <p14:creationId xmlns:p14="http://schemas.microsoft.com/office/powerpoint/2010/main" val="318001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par>
                          <p:cTn id="7" fill="hold">
                            <p:stCondLst>
                              <p:cond delay="0"/>
                            </p:stCondLst>
                            <p:childTnLst>
                              <p:par>
                                <p:cTn id="8" presetID="22" presetClass="entr" presetSubtype="2" fill="hold" grpId="0" nodeType="after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right)">
                                      <p:cBhvr>
                                        <p:cTn id="10" dur="500"/>
                                        <p:tgtEl>
                                          <p:spTgt spid="23"/>
                                        </p:tgtEl>
                                      </p:cBhvr>
                                    </p:animEffect>
                                  </p:childTnLst>
                                </p:cTn>
                              </p:par>
                            </p:childTnLst>
                          </p:cTn>
                        </p:par>
                        <p:par>
                          <p:cTn id="11" fill="hold">
                            <p:stCondLst>
                              <p:cond delay="500"/>
                            </p:stCondLst>
                            <p:childTnLst>
                              <p:par>
                                <p:cTn id="12" presetID="22" presetClass="entr" presetSubtype="2" fill="hold" nodeType="after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wipe(right)">
                                      <p:cBhvr>
                                        <p:cTn id="14" dur="500"/>
                                        <p:tgtEl>
                                          <p:spTgt spid="32"/>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par>
                          <p:cTn id="19" fill="hold">
                            <p:stCondLst>
                              <p:cond delay="0"/>
                            </p:stCondLst>
                            <p:childTnLst>
                              <p:par>
                                <p:cTn id="20" presetID="22" presetClass="entr" presetSubtype="2" fill="hold" grpId="0" nodeType="after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right)">
                                      <p:cBhvr>
                                        <p:cTn id="22" dur="500"/>
                                        <p:tgtEl>
                                          <p:spTgt spid="25"/>
                                        </p:tgtEl>
                                      </p:cBhvr>
                                    </p:animEffect>
                                  </p:childTnLst>
                                </p:cTn>
                              </p:par>
                            </p:childTnLst>
                          </p:cTn>
                        </p:par>
                        <p:par>
                          <p:cTn id="23" fill="hold">
                            <p:stCondLst>
                              <p:cond delay="500"/>
                            </p:stCondLst>
                            <p:childTnLst>
                              <p:par>
                                <p:cTn id="24" presetID="22" presetClass="entr" presetSubtype="2" fill="hold" nodeType="after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wipe(right)">
                                      <p:cBhvr>
                                        <p:cTn id="26" dur="500"/>
                                        <p:tgtEl>
                                          <p:spTgt spid="28"/>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par>
                          <p:cTn id="31" fill="hold">
                            <p:stCondLst>
                              <p:cond delay="0"/>
                            </p:stCondLst>
                            <p:childTnLst>
                              <p:par>
                                <p:cTn id="32" presetID="22" presetClass="entr" presetSubtype="2" fill="hold" grpId="0" nodeType="after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wipe(right)">
                                      <p:cBhvr>
                                        <p:cTn id="34" dur="500"/>
                                        <p:tgtEl>
                                          <p:spTgt spid="26"/>
                                        </p:tgtEl>
                                      </p:cBhvr>
                                    </p:animEffect>
                                  </p:childTnLst>
                                </p:cTn>
                              </p:par>
                            </p:childTnLst>
                          </p:cTn>
                        </p:par>
                        <p:par>
                          <p:cTn id="35" fill="hold">
                            <p:stCondLst>
                              <p:cond delay="500"/>
                            </p:stCondLst>
                            <p:childTnLst>
                              <p:par>
                                <p:cTn id="36" presetID="22" presetClass="entr" presetSubtype="2" fill="hold" nodeType="afterEffect">
                                  <p:stCondLst>
                                    <p:cond delay="0"/>
                                  </p:stCondLst>
                                  <p:childTnLst>
                                    <p:set>
                                      <p:cBhvr>
                                        <p:cTn id="37" dur="1" fill="hold">
                                          <p:stCondLst>
                                            <p:cond delay="0"/>
                                          </p:stCondLst>
                                        </p:cTn>
                                        <p:tgtEl>
                                          <p:spTgt spid="40"/>
                                        </p:tgtEl>
                                        <p:attrNameLst>
                                          <p:attrName>style.visibility</p:attrName>
                                        </p:attrNameLst>
                                      </p:cBhvr>
                                      <p:to>
                                        <p:strVal val="visible"/>
                                      </p:to>
                                    </p:set>
                                    <p:animEffect transition="in" filter="wipe(right)">
                                      <p:cBhvr>
                                        <p:cTn id="3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P spid="2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800" y="4343400"/>
            <a:ext cx="6248400" cy="1866900"/>
          </a:xfrm>
          <a:custGeom>
            <a:avLst/>
            <a:gdLst>
              <a:gd name="connsiteX0" fmla="*/ 0 w 6248400"/>
              <a:gd name="connsiteY0" fmla="*/ 0 h 1866900"/>
              <a:gd name="connsiteX1" fmla="*/ 569299 w 6248400"/>
              <a:gd name="connsiteY1" fmla="*/ 0 h 1866900"/>
              <a:gd name="connsiteX2" fmla="*/ 1138597 w 6248400"/>
              <a:gd name="connsiteY2" fmla="*/ 0 h 1866900"/>
              <a:gd name="connsiteX3" fmla="*/ 1770380 w 6248400"/>
              <a:gd name="connsiteY3" fmla="*/ 0 h 1866900"/>
              <a:gd name="connsiteX4" fmla="*/ 2464647 w 6248400"/>
              <a:gd name="connsiteY4" fmla="*/ 0 h 1866900"/>
              <a:gd name="connsiteX5" fmla="*/ 3033945 w 6248400"/>
              <a:gd name="connsiteY5" fmla="*/ 0 h 1866900"/>
              <a:gd name="connsiteX6" fmla="*/ 3665728 w 6248400"/>
              <a:gd name="connsiteY6" fmla="*/ 0 h 1866900"/>
              <a:gd name="connsiteX7" fmla="*/ 4484963 w 6248400"/>
              <a:gd name="connsiteY7" fmla="*/ 0 h 1866900"/>
              <a:gd name="connsiteX8" fmla="*/ 5179229 w 6248400"/>
              <a:gd name="connsiteY8" fmla="*/ 0 h 1866900"/>
              <a:gd name="connsiteX9" fmla="*/ 6248400 w 6248400"/>
              <a:gd name="connsiteY9" fmla="*/ 0 h 1866900"/>
              <a:gd name="connsiteX10" fmla="*/ 6248400 w 6248400"/>
              <a:gd name="connsiteY10" fmla="*/ 622300 h 1866900"/>
              <a:gd name="connsiteX11" fmla="*/ 6248400 w 6248400"/>
              <a:gd name="connsiteY11" fmla="*/ 1281938 h 1866900"/>
              <a:gd name="connsiteX12" fmla="*/ 6248400 w 6248400"/>
              <a:gd name="connsiteY12" fmla="*/ 1866900 h 1866900"/>
              <a:gd name="connsiteX13" fmla="*/ 5741585 w 6248400"/>
              <a:gd name="connsiteY13" fmla="*/ 1866900 h 1866900"/>
              <a:gd name="connsiteX14" fmla="*/ 5234771 w 6248400"/>
              <a:gd name="connsiteY14" fmla="*/ 1866900 h 1866900"/>
              <a:gd name="connsiteX15" fmla="*/ 4540504 w 6248400"/>
              <a:gd name="connsiteY15" fmla="*/ 1866900 h 1866900"/>
              <a:gd name="connsiteX16" fmla="*/ 3721269 w 6248400"/>
              <a:gd name="connsiteY16" fmla="*/ 1866900 h 1866900"/>
              <a:gd name="connsiteX17" fmla="*/ 2902035 w 6248400"/>
              <a:gd name="connsiteY17" fmla="*/ 1866900 h 1866900"/>
              <a:gd name="connsiteX18" fmla="*/ 2395220 w 6248400"/>
              <a:gd name="connsiteY18" fmla="*/ 1866900 h 1866900"/>
              <a:gd name="connsiteX19" fmla="*/ 1575985 w 6248400"/>
              <a:gd name="connsiteY19" fmla="*/ 1866900 h 1866900"/>
              <a:gd name="connsiteX20" fmla="*/ 881719 w 6248400"/>
              <a:gd name="connsiteY20" fmla="*/ 1866900 h 1866900"/>
              <a:gd name="connsiteX21" fmla="*/ 0 w 6248400"/>
              <a:gd name="connsiteY21" fmla="*/ 1866900 h 1866900"/>
              <a:gd name="connsiteX22" fmla="*/ 0 w 6248400"/>
              <a:gd name="connsiteY22" fmla="*/ 1263269 h 1866900"/>
              <a:gd name="connsiteX23" fmla="*/ 0 w 6248400"/>
              <a:gd name="connsiteY23" fmla="*/ 678307 h 1866900"/>
              <a:gd name="connsiteX24" fmla="*/ 0 w 6248400"/>
              <a:gd name="connsiteY24" fmla="*/ 0 h 186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48400" h="1866900" fill="none" extrusionOk="0">
                <a:moveTo>
                  <a:pt x="0" y="0"/>
                </a:moveTo>
                <a:cubicBezTo>
                  <a:pt x="236158" y="23008"/>
                  <a:pt x="357732" y="-10215"/>
                  <a:pt x="569299" y="0"/>
                </a:cubicBezTo>
                <a:cubicBezTo>
                  <a:pt x="780866" y="10215"/>
                  <a:pt x="963911" y="-18881"/>
                  <a:pt x="1138597" y="0"/>
                </a:cubicBezTo>
                <a:cubicBezTo>
                  <a:pt x="1313283" y="18881"/>
                  <a:pt x="1577917" y="-30215"/>
                  <a:pt x="1770380" y="0"/>
                </a:cubicBezTo>
                <a:cubicBezTo>
                  <a:pt x="1962843" y="30215"/>
                  <a:pt x="2233745" y="-5292"/>
                  <a:pt x="2464647" y="0"/>
                </a:cubicBezTo>
                <a:cubicBezTo>
                  <a:pt x="2695549" y="5292"/>
                  <a:pt x="2803034" y="22219"/>
                  <a:pt x="3033945" y="0"/>
                </a:cubicBezTo>
                <a:cubicBezTo>
                  <a:pt x="3264856" y="-22219"/>
                  <a:pt x="3357570" y="12707"/>
                  <a:pt x="3665728" y="0"/>
                </a:cubicBezTo>
                <a:cubicBezTo>
                  <a:pt x="3973886" y="-12707"/>
                  <a:pt x="4282026" y="7200"/>
                  <a:pt x="4484963" y="0"/>
                </a:cubicBezTo>
                <a:cubicBezTo>
                  <a:pt x="4687900" y="-7200"/>
                  <a:pt x="4977336" y="-3460"/>
                  <a:pt x="5179229" y="0"/>
                </a:cubicBezTo>
                <a:cubicBezTo>
                  <a:pt x="5381122" y="3460"/>
                  <a:pt x="5776286" y="-1465"/>
                  <a:pt x="6248400" y="0"/>
                </a:cubicBezTo>
                <a:cubicBezTo>
                  <a:pt x="6225615" y="257234"/>
                  <a:pt x="6240978" y="459671"/>
                  <a:pt x="6248400" y="622300"/>
                </a:cubicBezTo>
                <a:cubicBezTo>
                  <a:pt x="6255822" y="784929"/>
                  <a:pt x="6226073" y="985797"/>
                  <a:pt x="6248400" y="1281938"/>
                </a:cubicBezTo>
                <a:cubicBezTo>
                  <a:pt x="6270727" y="1578079"/>
                  <a:pt x="6254032" y="1682751"/>
                  <a:pt x="6248400" y="1866900"/>
                </a:cubicBezTo>
                <a:cubicBezTo>
                  <a:pt x="6107806" y="1883166"/>
                  <a:pt x="5893604" y="1856066"/>
                  <a:pt x="5741585" y="1866900"/>
                </a:cubicBezTo>
                <a:cubicBezTo>
                  <a:pt x="5589567" y="1877734"/>
                  <a:pt x="5398601" y="1878528"/>
                  <a:pt x="5234771" y="1866900"/>
                </a:cubicBezTo>
                <a:cubicBezTo>
                  <a:pt x="5070941" y="1855272"/>
                  <a:pt x="4729590" y="1892665"/>
                  <a:pt x="4540504" y="1866900"/>
                </a:cubicBezTo>
                <a:cubicBezTo>
                  <a:pt x="4351418" y="1841135"/>
                  <a:pt x="4011366" y="1832004"/>
                  <a:pt x="3721269" y="1866900"/>
                </a:cubicBezTo>
                <a:cubicBezTo>
                  <a:pt x="3431173" y="1901796"/>
                  <a:pt x="3141366" y="1888769"/>
                  <a:pt x="2902035" y="1866900"/>
                </a:cubicBezTo>
                <a:cubicBezTo>
                  <a:pt x="2662704" y="1845031"/>
                  <a:pt x="2611023" y="1851025"/>
                  <a:pt x="2395220" y="1866900"/>
                </a:cubicBezTo>
                <a:cubicBezTo>
                  <a:pt x="2179417" y="1882775"/>
                  <a:pt x="1777681" y="1848153"/>
                  <a:pt x="1575985" y="1866900"/>
                </a:cubicBezTo>
                <a:cubicBezTo>
                  <a:pt x="1374289" y="1885647"/>
                  <a:pt x="1228702" y="1868384"/>
                  <a:pt x="881719" y="1866900"/>
                </a:cubicBezTo>
                <a:cubicBezTo>
                  <a:pt x="534736" y="1865416"/>
                  <a:pt x="308260" y="1856107"/>
                  <a:pt x="0" y="1866900"/>
                </a:cubicBezTo>
                <a:cubicBezTo>
                  <a:pt x="14266" y="1696541"/>
                  <a:pt x="-20324" y="1481162"/>
                  <a:pt x="0" y="1263269"/>
                </a:cubicBezTo>
                <a:cubicBezTo>
                  <a:pt x="20324" y="1045376"/>
                  <a:pt x="-9319" y="955492"/>
                  <a:pt x="0" y="678307"/>
                </a:cubicBezTo>
                <a:cubicBezTo>
                  <a:pt x="9319" y="401122"/>
                  <a:pt x="19396" y="231233"/>
                  <a:pt x="0" y="0"/>
                </a:cubicBezTo>
                <a:close/>
              </a:path>
              <a:path w="6248400" h="1866900" stroke="0" extrusionOk="0">
                <a:moveTo>
                  <a:pt x="0" y="0"/>
                </a:moveTo>
                <a:cubicBezTo>
                  <a:pt x="284769" y="28462"/>
                  <a:pt x="434844" y="-6569"/>
                  <a:pt x="694267" y="0"/>
                </a:cubicBezTo>
                <a:cubicBezTo>
                  <a:pt x="953690" y="6569"/>
                  <a:pt x="1173631" y="13316"/>
                  <a:pt x="1451017" y="0"/>
                </a:cubicBezTo>
                <a:cubicBezTo>
                  <a:pt x="1728403" y="-13316"/>
                  <a:pt x="1854677" y="9768"/>
                  <a:pt x="2020316" y="0"/>
                </a:cubicBezTo>
                <a:cubicBezTo>
                  <a:pt x="2185955" y="-9768"/>
                  <a:pt x="2350185" y="-9456"/>
                  <a:pt x="2589615" y="0"/>
                </a:cubicBezTo>
                <a:cubicBezTo>
                  <a:pt x="2829045" y="9456"/>
                  <a:pt x="2973049" y="37677"/>
                  <a:pt x="3346365" y="0"/>
                </a:cubicBezTo>
                <a:cubicBezTo>
                  <a:pt x="3719681" y="-37677"/>
                  <a:pt x="3657884" y="19538"/>
                  <a:pt x="3853180" y="0"/>
                </a:cubicBezTo>
                <a:cubicBezTo>
                  <a:pt x="4048476" y="-19538"/>
                  <a:pt x="4246942" y="-2335"/>
                  <a:pt x="4422479" y="0"/>
                </a:cubicBezTo>
                <a:cubicBezTo>
                  <a:pt x="4598016" y="2335"/>
                  <a:pt x="4813940" y="-6022"/>
                  <a:pt x="5116745" y="0"/>
                </a:cubicBezTo>
                <a:cubicBezTo>
                  <a:pt x="5419550" y="6022"/>
                  <a:pt x="5937076" y="-14123"/>
                  <a:pt x="6248400" y="0"/>
                </a:cubicBezTo>
                <a:cubicBezTo>
                  <a:pt x="6239900" y="128723"/>
                  <a:pt x="6225502" y="333313"/>
                  <a:pt x="6248400" y="584962"/>
                </a:cubicBezTo>
                <a:cubicBezTo>
                  <a:pt x="6271298" y="836611"/>
                  <a:pt x="6255327" y="1025606"/>
                  <a:pt x="6248400" y="1207262"/>
                </a:cubicBezTo>
                <a:cubicBezTo>
                  <a:pt x="6241473" y="1388918"/>
                  <a:pt x="6262213" y="1571705"/>
                  <a:pt x="6248400" y="1866900"/>
                </a:cubicBezTo>
                <a:cubicBezTo>
                  <a:pt x="5860990" y="1866608"/>
                  <a:pt x="5712492" y="1892877"/>
                  <a:pt x="5429165" y="1866900"/>
                </a:cubicBezTo>
                <a:cubicBezTo>
                  <a:pt x="5145839" y="1840923"/>
                  <a:pt x="4929005" y="1828537"/>
                  <a:pt x="4609931" y="1866900"/>
                </a:cubicBezTo>
                <a:cubicBezTo>
                  <a:pt x="4290857" y="1905263"/>
                  <a:pt x="4270584" y="1858473"/>
                  <a:pt x="4103116" y="1866900"/>
                </a:cubicBezTo>
                <a:cubicBezTo>
                  <a:pt x="3935649" y="1875327"/>
                  <a:pt x="3752678" y="1874453"/>
                  <a:pt x="3533817" y="1866900"/>
                </a:cubicBezTo>
                <a:cubicBezTo>
                  <a:pt x="3314956" y="1859347"/>
                  <a:pt x="3157031" y="1847230"/>
                  <a:pt x="2839551" y="1866900"/>
                </a:cubicBezTo>
                <a:cubicBezTo>
                  <a:pt x="2522071" y="1886570"/>
                  <a:pt x="2248358" y="1881275"/>
                  <a:pt x="2082800" y="1866900"/>
                </a:cubicBezTo>
                <a:cubicBezTo>
                  <a:pt x="1917242" y="1852525"/>
                  <a:pt x="1684128" y="1878232"/>
                  <a:pt x="1575985" y="1866900"/>
                </a:cubicBezTo>
                <a:cubicBezTo>
                  <a:pt x="1467843" y="1855568"/>
                  <a:pt x="1112357" y="1830161"/>
                  <a:pt x="819235" y="1866900"/>
                </a:cubicBezTo>
                <a:cubicBezTo>
                  <a:pt x="526113" y="1903640"/>
                  <a:pt x="338411" y="1901081"/>
                  <a:pt x="0" y="1866900"/>
                </a:cubicBezTo>
                <a:cubicBezTo>
                  <a:pt x="25844" y="1566469"/>
                  <a:pt x="41" y="1406484"/>
                  <a:pt x="0" y="1244600"/>
                </a:cubicBezTo>
                <a:cubicBezTo>
                  <a:pt x="-41" y="1082716"/>
                  <a:pt x="-17091" y="874588"/>
                  <a:pt x="0" y="622300"/>
                </a:cubicBezTo>
                <a:cubicBezTo>
                  <a:pt x="17091" y="370012"/>
                  <a:pt x="-30057" y="192968"/>
                  <a:pt x="0" y="0"/>
                </a:cubicBezTo>
                <a:close/>
              </a:path>
            </a:pathLst>
          </a:custGeom>
          <a:solidFill>
            <a:schemeClr val="accent5">
              <a:lumMod val="20000"/>
              <a:lumOff val="80000"/>
            </a:schemeClr>
          </a:solidFill>
          <a:ln w="9525">
            <a:solidFill>
              <a:schemeClr val="accent5">
                <a:lumMod val="40000"/>
                <a:lumOff val="60000"/>
              </a:schemeClr>
            </a:solidFill>
            <a:miter lim="800000"/>
            <a:headEnd/>
            <a:tailEnd/>
            <a:extLst>
              <a:ext uri="{C807C97D-BFC1-408E-A445-0C87EB9F89A2}">
                <ask:lineSketchStyleProps xmlns:ask="http://schemas.microsoft.com/office/drawing/2018/sketchyshapes" sd="3686264781">
                  <ask:type>
                    <ask:lineSketchFreehand/>
                  </ask:type>
                </ask:lineSketchStyleProps>
              </a:ext>
            </a:extLst>
          </a:ln>
          <a:effectLst>
            <a:outerShdw blurRad="50800" dist="38100" dir="5400000" algn="t" rotWithShape="0">
              <a:prstClr val="black">
                <a:alpha val="40000"/>
              </a:prstClr>
            </a:outerShdw>
          </a:effectLst>
        </p:spPr>
        <p:txBody>
          <a:bodyPr lIns="72000" tIns="36000" rIns="72000" bIns="36000" anchor="ctr"/>
          <a:lstStyle/>
          <a:p>
            <a:pPr algn="ctr" rtl="1">
              <a:buClr>
                <a:schemeClr val="accent5">
                  <a:lumMod val="75000"/>
                </a:schemeClr>
              </a:buClr>
              <a:buSzPct val="90000"/>
            </a:pPr>
            <a:r>
              <a:rPr lang="ar-LB" sz="5400">
                <a:solidFill>
                  <a:schemeClr val="tx1">
                    <a:lumMod val="65000"/>
                    <a:lumOff val="35000"/>
                  </a:schemeClr>
                </a:solidFill>
                <a:latin typeface="Arial" panose="020B0604020202020204" pitchFamily="34" charset="0"/>
                <a:ea typeface="+mn-ea"/>
              </a:rPr>
              <a:t>الْمَجالُ: الْإِمْلاءُ</a:t>
            </a:r>
            <a:br>
              <a:rPr lang="ar-LB" sz="5400">
                <a:solidFill>
                  <a:schemeClr val="tx1">
                    <a:lumMod val="65000"/>
                    <a:lumOff val="35000"/>
                  </a:schemeClr>
                </a:solidFill>
                <a:latin typeface="Arial" panose="020B0604020202020204" pitchFamily="34" charset="0"/>
                <a:ea typeface="+mn-ea"/>
              </a:rPr>
            </a:br>
            <a:r>
              <a:rPr lang="ar-LB" sz="5400">
                <a:solidFill>
                  <a:schemeClr val="tx1">
                    <a:lumMod val="65000"/>
                    <a:lumOff val="35000"/>
                  </a:schemeClr>
                </a:solidFill>
                <a:latin typeface="Arial" panose="020B0604020202020204" pitchFamily="34" charset="0"/>
                <a:ea typeface="+mn-ea"/>
              </a:rPr>
              <a:t>الْجُزْءُ الْأَوَّلُ – د 1</a:t>
            </a:r>
            <a:endParaRPr lang="en-US" sz="5400">
              <a:solidFill>
                <a:schemeClr val="tx1">
                  <a:lumMod val="65000"/>
                  <a:lumOff val="35000"/>
                </a:schemeClr>
              </a:solidFill>
              <a:latin typeface="Arial" panose="020B0604020202020204" pitchFamily="34" charset="0"/>
              <a:ea typeface="+mn-ea"/>
            </a:endParaRPr>
          </a:p>
        </p:txBody>
      </p:sp>
      <p:pic>
        <p:nvPicPr>
          <p:cNvPr id="3" name="Graphic 2">
            <a:extLst>
              <a:ext uri="{FF2B5EF4-FFF2-40B4-BE49-F238E27FC236}">
                <a16:creationId xmlns:a16="http://schemas.microsoft.com/office/drawing/2014/main" id="{AD36F304-C722-4834-BEFD-F8E8E7F5DF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10067" y="774700"/>
            <a:ext cx="1543263" cy="2981164"/>
          </a:xfrm>
          <a:prstGeom prst="rect">
            <a:avLst/>
          </a:prstGeom>
        </p:spPr>
      </p:pic>
    </p:spTree>
    <p:custDataLst>
      <p:tags r:id="rId1"/>
    </p:custDataLst>
    <p:extLst>
      <p:ext uri="{BB962C8B-B14F-4D97-AF65-F5344CB8AC3E}">
        <p14:creationId xmlns:p14="http://schemas.microsoft.com/office/powerpoint/2010/main" val="16101693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A03051DB-FD64-40C4-AE57-8C61131402D0}"/>
              </a:ext>
            </a:extLst>
          </p:cNvPr>
          <p:cNvSpPr txBox="1"/>
          <p:nvPr/>
        </p:nvSpPr>
        <p:spPr>
          <a:xfrm>
            <a:off x="850939" y="4095067"/>
            <a:ext cx="229431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وَداد</a:t>
            </a:r>
            <a:r>
              <a:rPr kumimoji="0" lang="ar-LB" sz="3600" b="0" i="0" u="none" strike="noStrike" kern="1200" cap="none" spc="0" normalizeH="0" baseline="0" noProof="0">
                <a:ln>
                  <a:noFill/>
                </a:ln>
                <a:solidFill>
                  <a:prstClr val="black"/>
                </a:solidFill>
                <a:effectLst/>
                <a:uLnTx/>
                <a:uFillTx/>
                <a:latin typeface="Adobe Arabic" panose="02040503050201020203" pitchFamily="18" charset="-78"/>
                <a:ea typeface="+mn-ea"/>
                <a:cs typeface="Adobe Arabic" panose="02040503050201020203" pitchFamily="18" charset="-78"/>
              </a:rPr>
              <a:t> </a:t>
            </a:r>
            <a:endParaRPr kumimoji="0" lang="en-US" sz="3600" b="0" i="0" u="none" strike="noStrike" kern="1200" cap="none" spc="0" normalizeH="0" baseline="0" noProof="0">
              <a:ln>
                <a:noFill/>
              </a:ln>
              <a:solidFill>
                <a:prstClr val="black"/>
              </a:solidFill>
              <a:effectLst/>
              <a:uLnTx/>
              <a:uFillTx/>
              <a:latin typeface="Adobe Arabic" panose="02040503050201020203" pitchFamily="18" charset="-78"/>
              <a:ea typeface="+mn-ea"/>
              <a:cs typeface="Adobe Arabic" panose="02040503050201020203" pitchFamily="18" charset="-78"/>
            </a:endParaRPr>
          </a:p>
        </p:txBody>
      </p:sp>
      <p:graphicFrame>
        <p:nvGraphicFramePr>
          <p:cNvPr id="27" name="Table 26">
            <a:extLst>
              <a:ext uri="{FF2B5EF4-FFF2-40B4-BE49-F238E27FC236}">
                <a16:creationId xmlns:a16="http://schemas.microsoft.com/office/drawing/2014/main" id="{6D071627-F4F2-4067-8E2A-A4F95C515734}"/>
              </a:ext>
            </a:extLst>
          </p:cNvPr>
          <p:cNvGraphicFramePr>
            <a:graphicFrameLocks noGrp="1"/>
          </p:cNvGraphicFramePr>
          <p:nvPr>
            <p:extLst>
              <p:ext uri="{D42A27DB-BD31-4B8C-83A1-F6EECF244321}">
                <p14:modId xmlns:p14="http://schemas.microsoft.com/office/powerpoint/2010/main" val="3472153259"/>
              </p:ext>
            </p:extLst>
          </p:nvPr>
        </p:nvGraphicFramePr>
        <p:xfrm>
          <a:off x="9147104" y="4988307"/>
          <a:ext cx="2347106" cy="720115"/>
        </p:xfrm>
        <a:graphic>
          <a:graphicData uri="http://schemas.openxmlformats.org/drawingml/2006/table">
            <a:tbl>
              <a:tblPr firstRow="1" bandRow="1">
                <a:tableStyleId>{5C22544A-7EE6-4342-B048-85BDC9FD1C3A}</a:tableStyleId>
              </a:tblPr>
              <a:tblGrid>
                <a:gridCol w="727283">
                  <a:extLst>
                    <a:ext uri="{9D8B030D-6E8A-4147-A177-3AD203B41FA5}">
                      <a16:colId xmlns:a16="http://schemas.microsoft.com/office/drawing/2014/main" val="1280275841"/>
                    </a:ext>
                  </a:extLst>
                </a:gridCol>
                <a:gridCol w="776379">
                  <a:extLst>
                    <a:ext uri="{9D8B030D-6E8A-4147-A177-3AD203B41FA5}">
                      <a16:colId xmlns:a16="http://schemas.microsoft.com/office/drawing/2014/main" val="2140041827"/>
                    </a:ext>
                  </a:extLst>
                </a:gridCol>
                <a:gridCol w="843444">
                  <a:extLst>
                    <a:ext uri="{9D8B030D-6E8A-4147-A177-3AD203B41FA5}">
                      <a16:colId xmlns:a16="http://schemas.microsoft.com/office/drawing/2014/main" val="2652342035"/>
                    </a:ext>
                  </a:extLst>
                </a:gridCol>
              </a:tblGrid>
              <a:tr h="720115">
                <a:tc>
                  <a:txBody>
                    <a:bodyPr/>
                    <a:lstStyle/>
                    <a:p>
                      <a:endParaRPr lang="en-US" sz="4000">
                        <a:solidFill>
                          <a:schemeClr val="tx1">
                            <a:lumMod val="65000"/>
                            <a:lumOff val="35000"/>
                          </a:schemeClr>
                        </a:solidFill>
                        <a:latin typeface="Adobe Arabic" pitchFamily="18" charset="-78"/>
                        <a:cs typeface="Adobe Arabic" pitchFamily="18" charset="-78"/>
                      </a:endParaRPr>
                    </a:p>
                  </a:txBody>
                  <a:tcPr>
                    <a:solidFill>
                      <a:schemeClr val="bg1">
                        <a:lumMod val="95000"/>
                      </a:schemeClr>
                    </a:solidFill>
                  </a:tcPr>
                </a:tc>
                <a:tc>
                  <a:txBody>
                    <a:bodyPr/>
                    <a:lstStyle/>
                    <a:p>
                      <a:endParaRPr lang="en-US" sz="4000">
                        <a:solidFill>
                          <a:schemeClr val="tx1">
                            <a:lumMod val="65000"/>
                            <a:lumOff val="35000"/>
                          </a:schemeClr>
                        </a:solidFill>
                        <a:latin typeface="Adobe Arabic" pitchFamily="18" charset="-78"/>
                        <a:cs typeface="Adobe Arabic" pitchFamily="18" charset="-78"/>
                      </a:endParaRPr>
                    </a:p>
                  </a:txBody>
                  <a:tcPr>
                    <a:solidFill>
                      <a:schemeClr val="bg1">
                        <a:lumMod val="95000"/>
                      </a:schemeClr>
                    </a:solidFill>
                  </a:tcPr>
                </a:tc>
                <a:tc>
                  <a:txBody>
                    <a:bodyPr/>
                    <a:lstStyle/>
                    <a:p>
                      <a:pPr algn="ctr"/>
                      <a:r>
                        <a:rPr lang="ar-LB" sz="4000" dirty="0">
                          <a:solidFill>
                            <a:schemeClr val="tx1">
                              <a:lumMod val="65000"/>
                              <a:lumOff val="35000"/>
                            </a:schemeClr>
                          </a:solidFill>
                          <a:latin typeface="Adobe Arabic" pitchFamily="18" charset="-78"/>
                          <a:cs typeface="Adobe Arabic" pitchFamily="18" charset="-78"/>
                        </a:rPr>
                        <a:t>دو</a:t>
                      </a:r>
                      <a:endParaRPr lang="en-US" sz="4000" dirty="0">
                        <a:solidFill>
                          <a:schemeClr val="tx1">
                            <a:lumMod val="65000"/>
                            <a:lumOff val="35000"/>
                          </a:schemeClr>
                        </a:solidFill>
                        <a:latin typeface="Adobe Arabic" pitchFamily="18" charset="-78"/>
                        <a:cs typeface="Adobe Arabic" pitchFamily="18" charset="-78"/>
                      </a:endParaRPr>
                    </a:p>
                  </a:txBody>
                  <a:tcPr anchor="ctr">
                    <a:solidFill>
                      <a:schemeClr val="bg1">
                        <a:lumMod val="95000"/>
                      </a:schemeClr>
                    </a:solidFill>
                  </a:tcPr>
                </a:tc>
                <a:extLst>
                  <a:ext uri="{0D108BD9-81ED-4DB2-BD59-A6C34878D82A}">
                    <a16:rowId xmlns:a16="http://schemas.microsoft.com/office/drawing/2014/main" val="3746068159"/>
                  </a:ext>
                </a:extLst>
              </a:tr>
            </a:tbl>
          </a:graphicData>
        </a:graphic>
      </p:graphicFrame>
      <p:graphicFrame>
        <p:nvGraphicFramePr>
          <p:cNvPr id="33" name="Table 32">
            <a:extLst>
              <a:ext uri="{FF2B5EF4-FFF2-40B4-BE49-F238E27FC236}">
                <a16:creationId xmlns:a16="http://schemas.microsoft.com/office/drawing/2014/main" id="{F9E51F9D-9721-4857-8508-12E72AC0A405}"/>
              </a:ext>
            </a:extLst>
          </p:cNvPr>
          <p:cNvGraphicFramePr>
            <a:graphicFrameLocks noGrp="1"/>
          </p:cNvGraphicFramePr>
          <p:nvPr>
            <p:extLst>
              <p:ext uri="{D42A27DB-BD31-4B8C-83A1-F6EECF244321}">
                <p14:modId xmlns:p14="http://schemas.microsoft.com/office/powerpoint/2010/main" val="1723851035"/>
              </p:ext>
            </p:extLst>
          </p:nvPr>
        </p:nvGraphicFramePr>
        <p:xfrm>
          <a:off x="819894" y="5007382"/>
          <a:ext cx="2463771" cy="701040"/>
        </p:xfrm>
        <a:graphic>
          <a:graphicData uri="http://schemas.openxmlformats.org/drawingml/2006/table">
            <a:tbl>
              <a:tblPr firstRow="1" bandRow="1">
                <a:tableStyleId>{5C22544A-7EE6-4342-B048-85BDC9FD1C3A}</a:tableStyleId>
              </a:tblPr>
              <a:tblGrid>
                <a:gridCol w="821257">
                  <a:extLst>
                    <a:ext uri="{9D8B030D-6E8A-4147-A177-3AD203B41FA5}">
                      <a16:colId xmlns:a16="http://schemas.microsoft.com/office/drawing/2014/main" val="1280275841"/>
                    </a:ext>
                  </a:extLst>
                </a:gridCol>
                <a:gridCol w="821257">
                  <a:extLst>
                    <a:ext uri="{9D8B030D-6E8A-4147-A177-3AD203B41FA5}">
                      <a16:colId xmlns:a16="http://schemas.microsoft.com/office/drawing/2014/main" val="2140041827"/>
                    </a:ext>
                  </a:extLst>
                </a:gridCol>
                <a:gridCol w="821257">
                  <a:extLst>
                    <a:ext uri="{9D8B030D-6E8A-4147-A177-3AD203B41FA5}">
                      <a16:colId xmlns:a16="http://schemas.microsoft.com/office/drawing/2014/main" val="2652342035"/>
                    </a:ext>
                  </a:extLst>
                </a:gridCol>
              </a:tblGrid>
              <a:tr h="682404">
                <a:tc>
                  <a:txBody>
                    <a:bodyPr/>
                    <a:lstStyle/>
                    <a:p>
                      <a:pPr algn="ctr"/>
                      <a:endParaRPr lang="en-US" sz="4000">
                        <a:solidFill>
                          <a:schemeClr val="tx1">
                            <a:lumMod val="65000"/>
                            <a:lumOff val="35000"/>
                          </a:schemeClr>
                        </a:solidFill>
                        <a:latin typeface="Adobe Arabic" pitchFamily="18" charset="-78"/>
                        <a:cs typeface="Adobe Arabic" pitchFamily="18" charset="-78"/>
                      </a:endParaRPr>
                    </a:p>
                  </a:txBody>
                  <a:tcPr anchor="ctr">
                    <a:solidFill>
                      <a:schemeClr val="bg1">
                        <a:lumMod val="95000"/>
                      </a:schemeClr>
                    </a:solidFill>
                  </a:tcPr>
                </a:tc>
                <a:tc>
                  <a:txBody>
                    <a:bodyPr/>
                    <a:lstStyle/>
                    <a:p>
                      <a:pPr algn="ctr"/>
                      <a:r>
                        <a:rPr lang="ar-LB" sz="4000">
                          <a:solidFill>
                            <a:schemeClr val="tx1">
                              <a:lumMod val="65000"/>
                              <a:lumOff val="35000"/>
                            </a:schemeClr>
                          </a:solidFill>
                          <a:latin typeface="Adobe Arabic" pitchFamily="18" charset="-78"/>
                          <a:cs typeface="Adobe Arabic" pitchFamily="18" charset="-78"/>
                        </a:rPr>
                        <a:t>دا</a:t>
                      </a:r>
                      <a:endParaRPr lang="en-US" sz="4000">
                        <a:solidFill>
                          <a:schemeClr val="tx1">
                            <a:lumMod val="65000"/>
                            <a:lumOff val="35000"/>
                          </a:schemeClr>
                        </a:solidFill>
                        <a:latin typeface="Adobe Arabic" pitchFamily="18" charset="-78"/>
                        <a:cs typeface="Adobe Arabic" pitchFamily="18" charset="-78"/>
                      </a:endParaRPr>
                    </a:p>
                  </a:txBody>
                  <a:tcPr anchor="ctr">
                    <a:solidFill>
                      <a:schemeClr val="bg1">
                        <a:lumMod val="95000"/>
                      </a:schemeClr>
                    </a:solidFill>
                  </a:tcPr>
                </a:tc>
                <a:tc>
                  <a:txBody>
                    <a:bodyPr/>
                    <a:lstStyle/>
                    <a:p>
                      <a:pPr algn="ctr"/>
                      <a:endParaRPr lang="en-US" sz="4000" dirty="0">
                        <a:solidFill>
                          <a:schemeClr val="tx1">
                            <a:lumMod val="65000"/>
                            <a:lumOff val="35000"/>
                          </a:schemeClr>
                        </a:solidFill>
                        <a:latin typeface="Adobe Arabic" pitchFamily="18" charset="-78"/>
                        <a:cs typeface="Adobe Arabic" pitchFamily="18" charset="-78"/>
                      </a:endParaRPr>
                    </a:p>
                  </a:txBody>
                  <a:tcPr anchor="ctr">
                    <a:solidFill>
                      <a:schemeClr val="bg1">
                        <a:lumMod val="95000"/>
                      </a:schemeClr>
                    </a:solidFill>
                  </a:tcPr>
                </a:tc>
                <a:extLst>
                  <a:ext uri="{0D108BD9-81ED-4DB2-BD59-A6C34878D82A}">
                    <a16:rowId xmlns:a16="http://schemas.microsoft.com/office/drawing/2014/main" val="3746068159"/>
                  </a:ext>
                </a:extLst>
              </a:tr>
            </a:tbl>
          </a:graphicData>
        </a:graphic>
      </p:graphicFrame>
      <p:graphicFrame>
        <p:nvGraphicFramePr>
          <p:cNvPr id="34" name="Table 33">
            <a:extLst>
              <a:ext uri="{FF2B5EF4-FFF2-40B4-BE49-F238E27FC236}">
                <a16:creationId xmlns:a16="http://schemas.microsoft.com/office/drawing/2014/main" id="{6768881B-0AD2-4D68-8903-3721FADDAD79}"/>
              </a:ext>
            </a:extLst>
          </p:cNvPr>
          <p:cNvGraphicFramePr>
            <a:graphicFrameLocks noGrp="1"/>
          </p:cNvGraphicFramePr>
          <p:nvPr>
            <p:extLst>
              <p:ext uri="{D42A27DB-BD31-4B8C-83A1-F6EECF244321}">
                <p14:modId xmlns:p14="http://schemas.microsoft.com/office/powerpoint/2010/main" val="1054920498"/>
              </p:ext>
            </p:extLst>
          </p:nvPr>
        </p:nvGraphicFramePr>
        <p:xfrm>
          <a:off x="5115562" y="5007382"/>
          <a:ext cx="2202708" cy="701040"/>
        </p:xfrm>
        <a:graphic>
          <a:graphicData uri="http://schemas.openxmlformats.org/drawingml/2006/table">
            <a:tbl>
              <a:tblPr firstRow="1" bandRow="1">
                <a:tableStyleId>{5C22544A-7EE6-4342-B048-85BDC9FD1C3A}</a:tableStyleId>
              </a:tblPr>
              <a:tblGrid>
                <a:gridCol w="1468472">
                  <a:extLst>
                    <a:ext uri="{9D8B030D-6E8A-4147-A177-3AD203B41FA5}">
                      <a16:colId xmlns:a16="http://schemas.microsoft.com/office/drawing/2014/main" val="1280275841"/>
                    </a:ext>
                  </a:extLst>
                </a:gridCol>
                <a:gridCol w="734236">
                  <a:extLst>
                    <a:ext uri="{9D8B030D-6E8A-4147-A177-3AD203B41FA5}">
                      <a16:colId xmlns:a16="http://schemas.microsoft.com/office/drawing/2014/main" val="2652342035"/>
                    </a:ext>
                  </a:extLst>
                </a:gridCol>
              </a:tblGrid>
              <a:tr h="646332">
                <a:tc>
                  <a:txBody>
                    <a:bodyPr/>
                    <a:lstStyle/>
                    <a:p>
                      <a:pPr algn="ctr"/>
                      <a:endParaRPr lang="en-US" sz="4000">
                        <a:solidFill>
                          <a:schemeClr val="tx1">
                            <a:lumMod val="65000"/>
                            <a:lumOff val="35000"/>
                          </a:schemeClr>
                        </a:solidFill>
                        <a:latin typeface="Adobe Arabic" pitchFamily="18" charset="-78"/>
                        <a:cs typeface="Adobe Arabic" pitchFamily="18" charset="-78"/>
                      </a:endParaRPr>
                    </a:p>
                  </a:txBody>
                  <a:tcPr anchor="ctr">
                    <a:solidFill>
                      <a:schemeClr val="bg1">
                        <a:lumMod val="95000"/>
                      </a:schemeClr>
                    </a:solidFill>
                  </a:tcPr>
                </a:tc>
                <a:tc>
                  <a:txBody>
                    <a:bodyPr/>
                    <a:lstStyle/>
                    <a:p>
                      <a:pPr algn="ctr"/>
                      <a:r>
                        <a:rPr lang="ar-LB" sz="4000" dirty="0">
                          <a:solidFill>
                            <a:schemeClr val="tx1">
                              <a:lumMod val="65000"/>
                              <a:lumOff val="35000"/>
                            </a:schemeClr>
                          </a:solidFill>
                          <a:latin typeface="Adobe Arabic" pitchFamily="18" charset="-78"/>
                          <a:cs typeface="Adobe Arabic" pitchFamily="18" charset="-78"/>
                        </a:rPr>
                        <a:t>ديـ</a:t>
                      </a:r>
                      <a:endParaRPr lang="en-US" sz="4000" dirty="0">
                        <a:solidFill>
                          <a:schemeClr val="tx1">
                            <a:lumMod val="65000"/>
                            <a:lumOff val="35000"/>
                          </a:schemeClr>
                        </a:solidFill>
                        <a:latin typeface="Adobe Arabic" pitchFamily="18" charset="-78"/>
                        <a:cs typeface="Adobe Arabic" pitchFamily="18" charset="-78"/>
                      </a:endParaRPr>
                    </a:p>
                  </a:txBody>
                  <a:tcPr anchor="ctr">
                    <a:solidFill>
                      <a:schemeClr val="bg1">
                        <a:lumMod val="95000"/>
                      </a:schemeClr>
                    </a:solidFill>
                  </a:tcPr>
                </a:tc>
                <a:extLst>
                  <a:ext uri="{0D108BD9-81ED-4DB2-BD59-A6C34878D82A}">
                    <a16:rowId xmlns:a16="http://schemas.microsoft.com/office/drawing/2014/main" val="3746068159"/>
                  </a:ext>
                </a:extLst>
              </a:tr>
            </a:tbl>
          </a:graphicData>
        </a:graphic>
      </p:graphicFrame>
      <p:sp>
        <p:nvSpPr>
          <p:cNvPr id="13" name="TextBox 12">
            <a:extLst>
              <a:ext uri="{FF2B5EF4-FFF2-40B4-BE49-F238E27FC236}">
                <a16:creationId xmlns:a16="http://schemas.microsoft.com/office/drawing/2014/main" id="{A03051DB-FD64-40C4-AE57-8C61131402D0}"/>
              </a:ext>
            </a:extLst>
          </p:cNvPr>
          <p:cNvSpPr txBox="1"/>
          <p:nvPr/>
        </p:nvSpPr>
        <p:spPr>
          <a:xfrm>
            <a:off x="5004907" y="4143566"/>
            <a:ext cx="229431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dirty="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ديكٌ</a:t>
            </a:r>
            <a:r>
              <a:rPr kumimoji="0" lang="ar-LB" sz="3600" b="0" i="0" u="none" strike="noStrike" kern="1200" cap="none" spc="0" normalizeH="0" baseline="0" noProof="0" dirty="0">
                <a:ln>
                  <a:noFill/>
                </a:ln>
                <a:solidFill>
                  <a:prstClr val="black"/>
                </a:solidFill>
                <a:effectLst/>
                <a:uLnTx/>
                <a:uFillTx/>
                <a:latin typeface="Adobe Arabic" panose="02040503050201020203" pitchFamily="18" charset="-78"/>
                <a:ea typeface="+mn-ea"/>
                <a:cs typeface="Adobe Arabic" panose="02040503050201020203" pitchFamily="18" charset="-78"/>
              </a:rPr>
              <a:t> </a:t>
            </a:r>
            <a:endParaRPr kumimoji="0" lang="en-US" sz="3600" b="0" i="0" u="none" strike="noStrike" kern="1200" cap="none" spc="0" normalizeH="0" baseline="0" noProof="0" dirty="0">
              <a:ln>
                <a:noFill/>
              </a:ln>
              <a:solidFill>
                <a:prstClr val="black"/>
              </a:solidFill>
              <a:effectLst/>
              <a:uLnTx/>
              <a:uFillTx/>
              <a:latin typeface="Adobe Arabic" panose="02040503050201020203" pitchFamily="18" charset="-78"/>
              <a:ea typeface="+mn-ea"/>
              <a:cs typeface="Adobe Arabic" panose="02040503050201020203" pitchFamily="18" charset="-78"/>
            </a:endParaRPr>
          </a:p>
        </p:txBody>
      </p:sp>
      <p:sp>
        <p:nvSpPr>
          <p:cNvPr id="14" name="TextBox 13">
            <a:extLst>
              <a:ext uri="{FF2B5EF4-FFF2-40B4-BE49-F238E27FC236}">
                <a16:creationId xmlns:a16="http://schemas.microsoft.com/office/drawing/2014/main" id="{A03051DB-FD64-40C4-AE57-8C61131402D0}"/>
              </a:ext>
            </a:extLst>
          </p:cNvPr>
          <p:cNvSpPr txBox="1"/>
          <p:nvPr/>
        </p:nvSpPr>
        <p:spPr>
          <a:xfrm>
            <a:off x="9147104" y="4065662"/>
            <a:ext cx="229431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dirty="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دودَةٌ</a:t>
            </a:r>
            <a:endParaRPr kumimoji="0" lang="en-US" sz="3600" b="0" i="0" u="none" strike="noStrike" kern="1200" cap="none" spc="0" normalizeH="0" baseline="0" noProof="0" dirty="0">
              <a:ln>
                <a:noFill/>
              </a:ln>
              <a:solidFill>
                <a:prstClr val="black"/>
              </a:solidFill>
              <a:effectLst/>
              <a:uLnTx/>
              <a:uFillTx/>
              <a:latin typeface="Adobe Arabic" panose="02040503050201020203" pitchFamily="18" charset="-78"/>
              <a:ea typeface="+mn-ea"/>
              <a:cs typeface="Adobe Arabic" panose="02040503050201020203" pitchFamily="18" charset="-78"/>
            </a:endParaRPr>
          </a:p>
        </p:txBody>
      </p:sp>
      <p:pic>
        <p:nvPicPr>
          <p:cNvPr id="15" name="Picture 2">
            <a:extLst>
              <a:ext uri="{FF2B5EF4-FFF2-40B4-BE49-F238E27FC236}">
                <a16:creationId xmlns:a16="http://schemas.microsoft.com/office/drawing/2014/main" id="{5A450D1B-29F1-433A-B273-13436FA27783}"/>
              </a:ext>
            </a:extLst>
          </p:cNvPr>
          <p:cNvPicPr>
            <a:picLocks noChangeArrowheads="1"/>
          </p:cNvPicPr>
          <p:nvPr/>
        </p:nvPicPr>
        <p:blipFill>
          <a:blip r:embed="rId4" cstate="hqprint">
            <a:extLst>
              <a:ext uri="{28A0092B-C50C-407E-A947-70E740481C1C}">
                <a14:useLocalDpi xmlns:a14="http://schemas.microsoft.com/office/drawing/2010/main" val="0"/>
              </a:ext>
            </a:extLst>
          </a:blip>
          <a:srcRect l="3541" r="3541"/>
          <a:stretch/>
        </p:blipFill>
        <p:spPr bwMode="auto">
          <a:xfrm>
            <a:off x="5097805" y="1797733"/>
            <a:ext cx="2147427" cy="2147427"/>
          </a:xfrm>
          <a:prstGeom prst="rect">
            <a:avLst/>
          </a:prstGeom>
          <a:noFill/>
          <a:ln w="9525">
            <a:noFill/>
            <a:miter lim="800000"/>
            <a:headEnd/>
            <a:tailEnd/>
          </a:ln>
          <a:effectLst/>
        </p:spPr>
      </p:pic>
      <p:pic>
        <p:nvPicPr>
          <p:cNvPr id="19" name="Picture 2">
            <a:extLst>
              <a:ext uri="{FF2B5EF4-FFF2-40B4-BE49-F238E27FC236}">
                <a16:creationId xmlns:a16="http://schemas.microsoft.com/office/drawing/2014/main" id="{3350110A-FA2E-45E0-A6F4-A8FC9BB80EF1}"/>
              </a:ext>
            </a:extLst>
          </p:cNvPr>
          <p:cNvPicPr>
            <a:picLocks noChangeArrowheads="1"/>
          </p:cNvPicPr>
          <p:nvPr/>
        </p:nvPicPr>
        <p:blipFill>
          <a:blip r:embed="rId5" cstate="hqprint">
            <a:extLst>
              <a:ext uri="{28A0092B-C50C-407E-A947-70E740481C1C}">
                <a14:useLocalDpi xmlns:a14="http://schemas.microsoft.com/office/drawing/2010/main" val="0"/>
              </a:ext>
            </a:extLst>
          </a:blip>
          <a:srcRect l="3588" r="3588"/>
          <a:stretch/>
        </p:blipFill>
        <p:spPr bwMode="auto">
          <a:xfrm>
            <a:off x="944779" y="1797733"/>
            <a:ext cx="2147427" cy="2147427"/>
          </a:xfrm>
          <a:prstGeom prst="rect">
            <a:avLst/>
          </a:prstGeom>
          <a:noFill/>
          <a:ln w="9525">
            <a:noFill/>
            <a:miter lim="800000"/>
            <a:headEnd/>
            <a:tailEnd/>
          </a:ln>
          <a:effectLst/>
        </p:spPr>
      </p:pic>
      <p:pic>
        <p:nvPicPr>
          <p:cNvPr id="20" name="Picture 2">
            <a:extLst>
              <a:ext uri="{FF2B5EF4-FFF2-40B4-BE49-F238E27FC236}">
                <a16:creationId xmlns:a16="http://schemas.microsoft.com/office/drawing/2014/main" id="{059DD5D0-2A0F-4062-BF34-BB69C21CB32F}"/>
              </a:ext>
            </a:extLst>
          </p:cNvPr>
          <p:cNvPicPr>
            <a:picLocks noChangeArrowheads="1"/>
          </p:cNvPicPr>
          <p:nvPr/>
        </p:nvPicPr>
        <p:blipFill>
          <a:blip r:embed="rId6" cstate="hqprint">
            <a:extLst>
              <a:ext uri="{28A0092B-C50C-407E-A947-70E740481C1C}">
                <a14:useLocalDpi xmlns:a14="http://schemas.microsoft.com/office/drawing/2010/main" val="0"/>
              </a:ext>
            </a:extLst>
          </a:blip>
          <a:srcRect l="3588" r="3588"/>
          <a:stretch/>
        </p:blipFill>
        <p:spPr bwMode="auto">
          <a:xfrm>
            <a:off x="9147104" y="1718624"/>
            <a:ext cx="2147427" cy="2147427"/>
          </a:xfrm>
          <a:prstGeom prst="rect">
            <a:avLst/>
          </a:prstGeom>
          <a:noFill/>
          <a:ln w="9525">
            <a:noFill/>
            <a:miter lim="800000"/>
            <a:headEnd/>
            <a:tailEnd/>
          </a:ln>
          <a:effectLst/>
        </p:spPr>
      </p:pic>
      <p:sp>
        <p:nvSpPr>
          <p:cNvPr id="17" name="Rectangle 16">
            <a:extLst>
              <a:ext uri="{FF2B5EF4-FFF2-40B4-BE49-F238E27FC236}">
                <a16:creationId xmlns:a16="http://schemas.microsoft.com/office/drawing/2014/main" id="{6D921B91-CB0E-4811-96C6-8087408B4AF3}"/>
              </a:ext>
            </a:extLst>
          </p:cNvPr>
          <p:cNvSpPr/>
          <p:nvPr/>
        </p:nvSpPr>
        <p:spPr>
          <a:xfrm>
            <a:off x="0" y="691182"/>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65138" algn="r" rtl="1"/>
            <a:r>
              <a:rPr lang="ar-LB" sz="3500" b="1" cap="all" spc="100">
                <a:solidFill>
                  <a:schemeClr val="bg1"/>
                </a:solidFill>
                <a:latin typeface="Adobe Arabic"/>
                <a:cs typeface="Adobe Arabic"/>
              </a:rPr>
              <a:t>لِنَعْمَل مَعًا</a:t>
            </a:r>
            <a:endParaRPr lang="en-US" sz="3500" b="1" cap="all" spc="100">
              <a:solidFill>
                <a:schemeClr val="bg1"/>
              </a:solidFill>
              <a:latin typeface="Adobe Arabic"/>
              <a:cs typeface="Adobe Arabic"/>
            </a:endParaRPr>
          </a:p>
        </p:txBody>
      </p:sp>
    </p:spTree>
    <p:custDataLst>
      <p:tags r:id="rId1"/>
    </p:custDataLst>
    <p:extLst>
      <p:ext uri="{BB962C8B-B14F-4D97-AF65-F5344CB8AC3E}">
        <p14:creationId xmlns:p14="http://schemas.microsoft.com/office/powerpoint/2010/main" val="3183047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par>
                          <p:cTn id="7" fill="hold">
                            <p:stCondLst>
                              <p:cond delay="0"/>
                            </p:stCondLst>
                            <p:childTnLst>
                              <p:par>
                                <p:cTn id="8" presetID="22" presetClass="entr" presetSubtype="2" fill="hold" grpId="0" nodeType="after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right)">
                                      <p:cBhvr>
                                        <p:cTn id="10" dur="500"/>
                                        <p:tgtEl>
                                          <p:spTgt spid="14"/>
                                        </p:tgtEl>
                                      </p:cBhvr>
                                    </p:animEffect>
                                  </p:childTnLst>
                                </p:cTn>
                              </p:par>
                            </p:childTnLst>
                          </p:cTn>
                        </p:par>
                        <p:par>
                          <p:cTn id="11" fill="hold">
                            <p:stCondLst>
                              <p:cond delay="500"/>
                            </p:stCondLst>
                            <p:childTnLst>
                              <p:par>
                                <p:cTn id="12" presetID="22" presetClass="entr" presetSubtype="2" fill="hold" nodeType="after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wipe(right)">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par>
                          <p:cTn id="19" fill="hold">
                            <p:stCondLst>
                              <p:cond delay="0"/>
                            </p:stCondLst>
                            <p:childTnLst>
                              <p:par>
                                <p:cTn id="20" presetID="22" presetClass="entr" presetSubtype="2"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right)">
                                      <p:cBhvr>
                                        <p:cTn id="22" dur="500"/>
                                        <p:tgtEl>
                                          <p:spTgt spid="13"/>
                                        </p:tgtEl>
                                      </p:cBhvr>
                                    </p:animEffect>
                                  </p:childTnLst>
                                </p:cTn>
                              </p:par>
                            </p:childTnLst>
                          </p:cTn>
                        </p:par>
                        <p:par>
                          <p:cTn id="23" fill="hold">
                            <p:stCondLst>
                              <p:cond delay="500"/>
                            </p:stCondLst>
                            <p:childTnLst>
                              <p:par>
                                <p:cTn id="24" presetID="22" presetClass="entr" presetSubtype="2" fill="hold" nodeType="after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wipe(right)">
                                      <p:cBhvr>
                                        <p:cTn id="26" dur="500"/>
                                        <p:tgtEl>
                                          <p:spTgt spid="34"/>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par>
                          <p:cTn id="31" fill="hold">
                            <p:stCondLst>
                              <p:cond delay="0"/>
                            </p:stCondLst>
                            <p:childTnLst>
                              <p:par>
                                <p:cTn id="32" presetID="22" presetClass="entr" presetSubtype="2" fill="hold" grpId="0" nodeType="after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right)">
                                      <p:cBhvr>
                                        <p:cTn id="34" dur="500"/>
                                        <p:tgtEl>
                                          <p:spTgt spid="25"/>
                                        </p:tgtEl>
                                      </p:cBhvr>
                                    </p:animEffect>
                                  </p:childTnLst>
                                </p:cTn>
                              </p:par>
                            </p:childTnLst>
                          </p:cTn>
                        </p:par>
                        <p:par>
                          <p:cTn id="35" fill="hold">
                            <p:stCondLst>
                              <p:cond delay="500"/>
                            </p:stCondLst>
                            <p:childTnLst>
                              <p:par>
                                <p:cTn id="36" presetID="22" presetClass="entr" presetSubtype="2" fill="hold" nodeType="after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wipe(right)">
                                      <p:cBhvr>
                                        <p:cTn id="38"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13" grpId="0"/>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45EF0F6-4232-4DCF-B3BC-3F45A7754D66}"/>
              </a:ext>
            </a:extLst>
          </p:cNvPr>
          <p:cNvSpPr/>
          <p:nvPr/>
        </p:nvSpPr>
        <p:spPr>
          <a:xfrm>
            <a:off x="0" y="691182"/>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65138" algn="r" rtl="1">
              <a:buClr>
                <a:srgbClr val="4472C4">
                  <a:lumMod val="75000"/>
                </a:srgbClr>
              </a:buClr>
              <a:buSzPct val="90000"/>
              <a:defRPr/>
            </a:pPr>
            <a:r>
              <a:rPr lang="ar-LB" sz="3500" b="1" cap="all" spc="100">
                <a:solidFill>
                  <a:schemeClr val="bg1"/>
                </a:solidFill>
                <a:latin typeface="Adobe Arabic"/>
                <a:cs typeface="Adobe Arabic"/>
              </a:rPr>
              <a:t>اِعْمَلوا بِمُفْرَدِكُمْ</a:t>
            </a:r>
            <a:endParaRPr lang="en-US" sz="3500" b="1" cap="all" spc="100">
              <a:solidFill>
                <a:schemeClr val="bg1"/>
              </a:solidFill>
              <a:latin typeface="Adobe Arabic"/>
              <a:cs typeface="Adobe Arabic"/>
            </a:endParaRPr>
          </a:p>
        </p:txBody>
      </p:sp>
      <p:pic>
        <p:nvPicPr>
          <p:cNvPr id="19" name="Picture 18">
            <a:extLst>
              <a:ext uri="{FF2B5EF4-FFF2-40B4-BE49-F238E27FC236}">
                <a16:creationId xmlns:a16="http://schemas.microsoft.com/office/drawing/2014/main" id="{AAB93E85-999C-46C0-AB6A-25F5F91C1C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260350" flipH="1">
            <a:off x="52704" y="6005733"/>
            <a:ext cx="753307" cy="753307"/>
          </a:xfrm>
          <a:prstGeom prst="rect">
            <a:avLst/>
          </a:prstGeom>
        </p:spPr>
      </p:pic>
      <p:sp>
        <p:nvSpPr>
          <p:cNvPr id="2" name="Rectangle: Rounded Corners 1">
            <a:extLst>
              <a:ext uri="{FF2B5EF4-FFF2-40B4-BE49-F238E27FC236}">
                <a16:creationId xmlns:a16="http://schemas.microsoft.com/office/drawing/2014/main" id="{DC559EB0-C444-43CE-8145-A7BD484705B6}"/>
              </a:ext>
            </a:extLst>
          </p:cNvPr>
          <p:cNvSpPr/>
          <p:nvPr/>
        </p:nvSpPr>
        <p:spPr>
          <a:xfrm>
            <a:off x="9502582" y="4734419"/>
            <a:ext cx="1488952" cy="1432399"/>
          </a:xfrm>
          <a:prstGeom prst="roundRect">
            <a:avLst/>
          </a:prstGeom>
          <a:noFill/>
          <a:ln>
            <a:solidFill>
              <a:srgbClr val="2F5597"/>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D997C57-86C4-45B5-B35B-5F29F41535CC}"/>
              </a:ext>
            </a:extLst>
          </p:cNvPr>
          <p:cNvSpPr txBox="1"/>
          <p:nvPr/>
        </p:nvSpPr>
        <p:spPr>
          <a:xfrm>
            <a:off x="10225036" y="5061371"/>
            <a:ext cx="873252" cy="769441"/>
          </a:xfrm>
          <a:prstGeom prst="rect">
            <a:avLst/>
          </a:prstGeom>
          <a:noFill/>
        </p:spPr>
        <p:txBody>
          <a:bodyPr wrap="square" rtlCol="0">
            <a:spAutoFit/>
          </a:bodyPr>
          <a:lstStyle/>
          <a:p>
            <a:pPr lvl="0" algn="ctr" rtl="1">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دو</a:t>
            </a:r>
            <a:r>
              <a:rPr kumimoji="0" lang="ar-LB" sz="18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  </a:t>
            </a:r>
            <a:endParaRPr kumimoji="0" lang="en-US" sz="18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22" name="TextBox 21">
            <a:extLst>
              <a:ext uri="{FF2B5EF4-FFF2-40B4-BE49-F238E27FC236}">
                <a16:creationId xmlns:a16="http://schemas.microsoft.com/office/drawing/2014/main" id="{DA86C572-2E40-4327-A674-FC5CE867AD89}"/>
              </a:ext>
            </a:extLst>
          </p:cNvPr>
          <p:cNvSpPr txBox="1"/>
          <p:nvPr/>
        </p:nvSpPr>
        <p:spPr>
          <a:xfrm>
            <a:off x="9474899" y="5061371"/>
            <a:ext cx="873252" cy="769441"/>
          </a:xfrm>
          <a:prstGeom prst="rect">
            <a:avLst/>
          </a:prstGeom>
          <a:noFill/>
        </p:spPr>
        <p:txBody>
          <a:bodyPr wrap="square" rtlCol="0">
            <a:spAutoFit/>
          </a:bodyPr>
          <a:lstStyle/>
          <a:p>
            <a:pPr lvl="0" algn="ctr">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ـدو</a:t>
            </a:r>
            <a:endParaRPr kumimoji="0" lang="en-US" sz="2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30" name="TextBox 29">
            <a:extLst>
              <a:ext uri="{FF2B5EF4-FFF2-40B4-BE49-F238E27FC236}">
                <a16:creationId xmlns:a16="http://schemas.microsoft.com/office/drawing/2014/main" id="{8DD758ED-53DD-471D-A214-22C203E56EF6}"/>
              </a:ext>
            </a:extLst>
          </p:cNvPr>
          <p:cNvSpPr txBox="1"/>
          <p:nvPr/>
        </p:nvSpPr>
        <p:spPr>
          <a:xfrm>
            <a:off x="10177518" y="5061371"/>
            <a:ext cx="316879" cy="769441"/>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a:t>
            </a:r>
            <a:endParaRPr kumimoji="0" lang="en-US" sz="2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34" name="Rectangle: Rounded Corners 33">
            <a:extLst>
              <a:ext uri="{FF2B5EF4-FFF2-40B4-BE49-F238E27FC236}">
                <a16:creationId xmlns:a16="http://schemas.microsoft.com/office/drawing/2014/main" id="{B3A067F2-720F-4508-B4B7-7D377E138554}"/>
              </a:ext>
            </a:extLst>
          </p:cNvPr>
          <p:cNvSpPr/>
          <p:nvPr/>
        </p:nvSpPr>
        <p:spPr>
          <a:xfrm>
            <a:off x="6697761" y="4734419"/>
            <a:ext cx="1488952" cy="1432399"/>
          </a:xfrm>
          <a:prstGeom prst="roundRect">
            <a:avLst/>
          </a:prstGeom>
          <a:noFill/>
          <a:ln>
            <a:solidFill>
              <a:srgbClr val="2F5597"/>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E33D41F9-2715-45FB-95D4-12AD34D2F54F}"/>
              </a:ext>
            </a:extLst>
          </p:cNvPr>
          <p:cNvSpPr txBox="1"/>
          <p:nvPr/>
        </p:nvSpPr>
        <p:spPr>
          <a:xfrm>
            <a:off x="7360650" y="5061371"/>
            <a:ext cx="873252" cy="769441"/>
          </a:xfrm>
          <a:prstGeom prst="rect">
            <a:avLst/>
          </a:prstGeom>
          <a:noFill/>
        </p:spPr>
        <p:txBody>
          <a:bodyPr wrap="square" rtlCol="0">
            <a:spAutoFit/>
          </a:bodyPr>
          <a:lstStyle/>
          <a:p>
            <a:pPr algn="ctr">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ـديـ</a:t>
            </a:r>
            <a:endParaRPr lang="en-US" sz="4400">
              <a:solidFill>
                <a:prstClr val="black">
                  <a:lumMod val="65000"/>
                  <a:lumOff val="35000"/>
                </a:prstClr>
              </a:solidFill>
              <a:latin typeface="Adobe Arabic" panose="02040503050201020203" pitchFamily="18" charset="-78"/>
              <a:cs typeface="Adobe Arabic" panose="02040503050201020203" pitchFamily="18" charset="-78"/>
            </a:endParaRPr>
          </a:p>
        </p:txBody>
      </p:sp>
      <p:sp>
        <p:nvSpPr>
          <p:cNvPr id="38" name="TextBox 37">
            <a:extLst>
              <a:ext uri="{FF2B5EF4-FFF2-40B4-BE49-F238E27FC236}">
                <a16:creationId xmlns:a16="http://schemas.microsoft.com/office/drawing/2014/main" id="{497FAD27-6183-41FA-A7DB-8D6B322D63A8}"/>
              </a:ext>
            </a:extLst>
          </p:cNvPr>
          <p:cNvSpPr txBox="1"/>
          <p:nvPr/>
        </p:nvSpPr>
        <p:spPr>
          <a:xfrm>
            <a:off x="6624937" y="5061371"/>
            <a:ext cx="873252" cy="769441"/>
          </a:xfrm>
          <a:prstGeom prst="rect">
            <a:avLst/>
          </a:prstGeom>
          <a:noFill/>
        </p:spPr>
        <p:txBody>
          <a:bodyPr wrap="square" rtlCol="0">
            <a:spAutoFit/>
          </a:bodyPr>
          <a:lstStyle/>
          <a:p>
            <a:pPr lvl="0" algn="ctr">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دي</a:t>
            </a:r>
            <a:endParaRPr kumimoji="0" lang="en-US" sz="2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39" name="TextBox 38">
            <a:extLst>
              <a:ext uri="{FF2B5EF4-FFF2-40B4-BE49-F238E27FC236}">
                <a16:creationId xmlns:a16="http://schemas.microsoft.com/office/drawing/2014/main" id="{E9EBB5E6-BBA0-4327-B817-C7E3DE2159DE}"/>
              </a:ext>
            </a:extLst>
          </p:cNvPr>
          <p:cNvSpPr txBox="1"/>
          <p:nvPr/>
        </p:nvSpPr>
        <p:spPr>
          <a:xfrm>
            <a:off x="7254433" y="5061371"/>
            <a:ext cx="316879" cy="769441"/>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a:t>
            </a:r>
            <a:endParaRPr kumimoji="0" lang="en-US" sz="2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40" name="Rectangle: Rounded Corners 39">
            <a:extLst>
              <a:ext uri="{FF2B5EF4-FFF2-40B4-BE49-F238E27FC236}">
                <a16:creationId xmlns:a16="http://schemas.microsoft.com/office/drawing/2014/main" id="{F1D4C42A-EC9A-4A66-901E-21164188F558}"/>
              </a:ext>
            </a:extLst>
          </p:cNvPr>
          <p:cNvSpPr/>
          <p:nvPr/>
        </p:nvSpPr>
        <p:spPr>
          <a:xfrm>
            <a:off x="3851957" y="4734419"/>
            <a:ext cx="1488952" cy="1432399"/>
          </a:xfrm>
          <a:prstGeom prst="roundRect">
            <a:avLst/>
          </a:prstGeom>
          <a:noFill/>
          <a:ln>
            <a:solidFill>
              <a:srgbClr val="2F5597"/>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56947EE6-19F1-4381-BB46-75BB87FF3995}"/>
              </a:ext>
            </a:extLst>
          </p:cNvPr>
          <p:cNvSpPr txBox="1"/>
          <p:nvPr/>
        </p:nvSpPr>
        <p:spPr>
          <a:xfrm>
            <a:off x="4495796" y="5127331"/>
            <a:ext cx="873252" cy="646331"/>
          </a:xfrm>
          <a:prstGeom prst="rect">
            <a:avLst/>
          </a:prstGeom>
          <a:noFill/>
        </p:spPr>
        <p:txBody>
          <a:bodyPr wrap="square" rtlCol="0">
            <a:spAutoFit/>
          </a:bodyPr>
          <a:lstStyle/>
          <a:p>
            <a:pPr algn="ctr">
              <a:defRPr/>
            </a:pPr>
            <a:r>
              <a:rPr lang="ar-LB" sz="3600">
                <a:solidFill>
                  <a:prstClr val="black">
                    <a:lumMod val="65000"/>
                    <a:lumOff val="35000"/>
                  </a:prstClr>
                </a:solidFill>
                <a:latin typeface="Adobe Arabic" panose="02040503050201020203" pitchFamily="18" charset="-78"/>
                <a:cs typeface="Adobe Arabic" panose="02040503050201020203" pitchFamily="18" charset="-78"/>
              </a:rPr>
              <a:t>ـدي</a:t>
            </a:r>
            <a:endParaRPr lang="en-US" sz="4400">
              <a:solidFill>
                <a:prstClr val="black">
                  <a:lumMod val="65000"/>
                  <a:lumOff val="35000"/>
                </a:prstClr>
              </a:solidFill>
              <a:latin typeface="Adobe Arabic" panose="02040503050201020203" pitchFamily="18" charset="-78"/>
              <a:cs typeface="Adobe Arabic" panose="02040503050201020203" pitchFamily="18" charset="-78"/>
            </a:endParaRPr>
          </a:p>
        </p:txBody>
      </p:sp>
      <p:sp>
        <p:nvSpPr>
          <p:cNvPr id="42" name="TextBox 41">
            <a:extLst>
              <a:ext uri="{FF2B5EF4-FFF2-40B4-BE49-F238E27FC236}">
                <a16:creationId xmlns:a16="http://schemas.microsoft.com/office/drawing/2014/main" id="{B7D3925E-72BB-4070-A79E-3BE9660C44DC}"/>
              </a:ext>
            </a:extLst>
          </p:cNvPr>
          <p:cNvSpPr txBox="1"/>
          <p:nvPr/>
        </p:nvSpPr>
        <p:spPr>
          <a:xfrm>
            <a:off x="3760083" y="5127331"/>
            <a:ext cx="873252" cy="646331"/>
          </a:xfrm>
          <a:prstGeom prst="rect">
            <a:avLst/>
          </a:prstGeom>
          <a:noFill/>
        </p:spPr>
        <p:txBody>
          <a:bodyPr wrap="square" rtlCol="0">
            <a:spAutoFit/>
          </a:bodyPr>
          <a:lstStyle/>
          <a:p>
            <a:pPr lvl="0" algn="ctr">
              <a:defRPr/>
            </a:pPr>
            <a:r>
              <a:rPr lang="ar-LB" sz="3600">
                <a:solidFill>
                  <a:prstClr val="black">
                    <a:lumMod val="65000"/>
                    <a:lumOff val="35000"/>
                  </a:prstClr>
                </a:solidFill>
                <a:latin typeface="Adobe Arabic" panose="02040503050201020203" pitchFamily="18" charset="-78"/>
                <a:cs typeface="Adobe Arabic" panose="02040503050201020203" pitchFamily="18" charset="-78"/>
              </a:rPr>
              <a:t>دي</a:t>
            </a:r>
            <a:endParaRPr kumimoji="0" lang="en-US" sz="2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43" name="TextBox 42">
            <a:extLst>
              <a:ext uri="{FF2B5EF4-FFF2-40B4-BE49-F238E27FC236}">
                <a16:creationId xmlns:a16="http://schemas.microsoft.com/office/drawing/2014/main" id="{4C60FD83-B110-4C29-81EE-2BFDFFCE3B58}"/>
              </a:ext>
            </a:extLst>
          </p:cNvPr>
          <p:cNvSpPr txBox="1"/>
          <p:nvPr/>
        </p:nvSpPr>
        <p:spPr>
          <a:xfrm>
            <a:off x="4466389" y="5004221"/>
            <a:ext cx="316879" cy="769441"/>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a:t>
            </a:r>
            <a:endParaRPr kumimoji="0" lang="en-US" sz="2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48" name="Rectangle: Rounded Corners 47">
            <a:extLst>
              <a:ext uri="{FF2B5EF4-FFF2-40B4-BE49-F238E27FC236}">
                <a16:creationId xmlns:a16="http://schemas.microsoft.com/office/drawing/2014/main" id="{989A3B16-6B02-41F8-ABA1-A77C8C9A86DC}"/>
              </a:ext>
            </a:extLst>
          </p:cNvPr>
          <p:cNvSpPr/>
          <p:nvPr/>
        </p:nvSpPr>
        <p:spPr>
          <a:xfrm>
            <a:off x="920864" y="4734419"/>
            <a:ext cx="1488952" cy="1432399"/>
          </a:xfrm>
          <a:prstGeom prst="roundRect">
            <a:avLst/>
          </a:prstGeom>
          <a:noFill/>
          <a:ln>
            <a:solidFill>
              <a:srgbClr val="2F5597"/>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BDA59D86-BAA2-4961-9803-ED7CAD52100A}"/>
              </a:ext>
            </a:extLst>
          </p:cNvPr>
          <p:cNvSpPr txBox="1"/>
          <p:nvPr/>
        </p:nvSpPr>
        <p:spPr>
          <a:xfrm>
            <a:off x="1575753" y="5184481"/>
            <a:ext cx="873252" cy="646331"/>
          </a:xfrm>
          <a:prstGeom prst="rect">
            <a:avLst/>
          </a:prstGeom>
          <a:noFill/>
        </p:spPr>
        <p:txBody>
          <a:bodyPr wrap="square" rtlCol="0">
            <a:spAutoFit/>
          </a:bodyPr>
          <a:lstStyle/>
          <a:p>
            <a:pPr algn="ctr">
              <a:defRPr/>
            </a:pPr>
            <a:r>
              <a:rPr lang="ar-LB" sz="3600">
                <a:solidFill>
                  <a:prstClr val="black">
                    <a:lumMod val="65000"/>
                    <a:lumOff val="35000"/>
                  </a:prstClr>
                </a:solidFill>
                <a:latin typeface="Adobe Arabic" panose="02040503050201020203" pitchFamily="18" charset="-78"/>
                <a:cs typeface="Adobe Arabic" panose="02040503050201020203" pitchFamily="18" charset="-78"/>
              </a:rPr>
              <a:t>دا</a:t>
            </a:r>
            <a:endParaRPr lang="en-US" sz="4400">
              <a:solidFill>
                <a:prstClr val="black">
                  <a:lumMod val="65000"/>
                  <a:lumOff val="35000"/>
                </a:prstClr>
              </a:solidFill>
              <a:latin typeface="Adobe Arabic" panose="02040503050201020203" pitchFamily="18" charset="-78"/>
              <a:cs typeface="Adobe Arabic" panose="02040503050201020203" pitchFamily="18" charset="-78"/>
            </a:endParaRPr>
          </a:p>
        </p:txBody>
      </p:sp>
      <p:sp>
        <p:nvSpPr>
          <p:cNvPr id="50" name="TextBox 49">
            <a:extLst>
              <a:ext uri="{FF2B5EF4-FFF2-40B4-BE49-F238E27FC236}">
                <a16:creationId xmlns:a16="http://schemas.microsoft.com/office/drawing/2014/main" id="{396CEFAA-AC63-41AA-AFC3-86C256E3DB24}"/>
              </a:ext>
            </a:extLst>
          </p:cNvPr>
          <p:cNvSpPr txBox="1"/>
          <p:nvPr/>
        </p:nvSpPr>
        <p:spPr>
          <a:xfrm>
            <a:off x="763840" y="5061371"/>
            <a:ext cx="873252" cy="769441"/>
          </a:xfrm>
          <a:prstGeom prst="rect">
            <a:avLst/>
          </a:prstGeom>
          <a:noFill/>
        </p:spPr>
        <p:txBody>
          <a:bodyPr wrap="square" rtlCol="0">
            <a:spAutoFit/>
          </a:bodyPr>
          <a:lstStyle/>
          <a:p>
            <a:pPr lvl="0" algn="r" rtl="1">
              <a:defRPr/>
            </a:pPr>
            <a:r>
              <a:rPr lang="ar-LB" sz="3600">
                <a:solidFill>
                  <a:prstClr val="black">
                    <a:lumMod val="65000"/>
                    <a:lumOff val="35000"/>
                  </a:prstClr>
                </a:solidFill>
                <a:latin typeface="Adobe Arabic" panose="02040503050201020203" pitchFamily="18" charset="-78"/>
                <a:cs typeface="Adobe Arabic" panose="02040503050201020203" pitchFamily="18" charset="-78"/>
              </a:rPr>
              <a:t>ـدا</a:t>
            </a:r>
            <a:r>
              <a:rPr lang="ar-LB" sz="4400">
                <a:solidFill>
                  <a:prstClr val="black">
                    <a:lumMod val="65000"/>
                    <a:lumOff val="35000"/>
                  </a:prstClr>
                </a:solidFill>
                <a:latin typeface="Adobe Arabic" panose="02040503050201020203" pitchFamily="18" charset="-78"/>
                <a:cs typeface="Adobe Arabic" panose="02040503050201020203" pitchFamily="18" charset="-78"/>
              </a:rPr>
              <a:t> </a:t>
            </a:r>
            <a:endParaRPr lang="en-US" sz="4400">
              <a:solidFill>
                <a:prstClr val="black">
                  <a:lumMod val="65000"/>
                  <a:lumOff val="35000"/>
                </a:prstClr>
              </a:solidFill>
              <a:latin typeface="Adobe Arabic" panose="02040503050201020203" pitchFamily="18" charset="-78"/>
              <a:cs typeface="Adobe Arabic" panose="02040503050201020203" pitchFamily="18" charset="-78"/>
            </a:endParaRPr>
          </a:p>
        </p:txBody>
      </p:sp>
      <p:sp>
        <p:nvSpPr>
          <p:cNvPr id="51" name="TextBox 50">
            <a:extLst>
              <a:ext uri="{FF2B5EF4-FFF2-40B4-BE49-F238E27FC236}">
                <a16:creationId xmlns:a16="http://schemas.microsoft.com/office/drawing/2014/main" id="{54C69054-A413-4C16-AEBB-4F8EA75CC5E3}"/>
              </a:ext>
            </a:extLst>
          </p:cNvPr>
          <p:cNvSpPr txBox="1"/>
          <p:nvPr/>
        </p:nvSpPr>
        <p:spPr>
          <a:xfrm>
            <a:off x="1546346" y="5061371"/>
            <a:ext cx="316879" cy="769441"/>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a:t>
            </a:r>
            <a:endParaRPr kumimoji="0" lang="en-US" sz="2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pic>
        <p:nvPicPr>
          <p:cNvPr id="36" name="Picture 2">
            <a:extLst>
              <a:ext uri="{FF2B5EF4-FFF2-40B4-BE49-F238E27FC236}">
                <a16:creationId xmlns:a16="http://schemas.microsoft.com/office/drawing/2014/main" id="{2493B9BD-C3F3-46AA-B259-BA489C10A194}"/>
              </a:ext>
            </a:extLst>
          </p:cNvPr>
          <p:cNvPicPr>
            <a:picLocks noChangeArrowheads="1"/>
          </p:cNvPicPr>
          <p:nvPr/>
        </p:nvPicPr>
        <p:blipFill>
          <a:blip r:embed="rId5" cstate="print"/>
          <a:srcRect/>
          <a:stretch>
            <a:fillRect/>
          </a:stretch>
        </p:blipFill>
        <p:spPr bwMode="auto">
          <a:xfrm>
            <a:off x="9420497" y="1830304"/>
            <a:ext cx="1700322" cy="1700322"/>
          </a:xfrm>
          <a:prstGeom prst="rect">
            <a:avLst/>
          </a:prstGeom>
          <a:noFill/>
          <a:ln w="9525">
            <a:noFill/>
            <a:miter lim="800000"/>
            <a:headEnd/>
            <a:tailEnd/>
          </a:ln>
          <a:effectLst/>
        </p:spPr>
      </p:pic>
      <p:pic>
        <p:nvPicPr>
          <p:cNvPr id="53" name="Picture 52">
            <a:extLst>
              <a:ext uri="{FF2B5EF4-FFF2-40B4-BE49-F238E27FC236}">
                <a16:creationId xmlns:a16="http://schemas.microsoft.com/office/drawing/2014/main" id="{69CEA04B-4BB6-4806-AF29-8107F6760B8B}"/>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94989" y="1830304"/>
            <a:ext cx="1645920" cy="1645920"/>
          </a:xfrm>
          <a:prstGeom prst="rect">
            <a:avLst/>
          </a:prstGeom>
          <a:noFill/>
          <a:ln>
            <a:noFill/>
          </a:ln>
        </p:spPr>
      </p:pic>
      <p:sp>
        <p:nvSpPr>
          <p:cNvPr id="54" name="TextBox 7">
            <a:extLst>
              <a:ext uri="{FF2B5EF4-FFF2-40B4-BE49-F238E27FC236}">
                <a16:creationId xmlns:a16="http://schemas.microsoft.com/office/drawing/2014/main" id="{C1135FD1-3533-453E-A597-B238092DDE13}"/>
              </a:ext>
            </a:extLst>
          </p:cNvPr>
          <p:cNvSpPr txBox="1"/>
          <p:nvPr/>
        </p:nvSpPr>
        <p:spPr>
          <a:xfrm>
            <a:off x="6030420" y="3591030"/>
            <a:ext cx="2032000"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قِنْـ </a:t>
            </a:r>
            <a:r>
              <a:rPr kumimoji="0" lang="en-US"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a:t>
            </a:r>
            <a:r>
              <a:rPr kumimoji="0" lang="ar-LB"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 ـلٌ  </a:t>
            </a:r>
            <a:endParaRPr kumimoji="0" lang="en-US"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55" name="TextBox 8">
            <a:extLst>
              <a:ext uri="{FF2B5EF4-FFF2-40B4-BE49-F238E27FC236}">
                <a16:creationId xmlns:a16="http://schemas.microsoft.com/office/drawing/2014/main" id="{47AD48AC-215D-4C43-BDB6-B25B3A957566}"/>
              </a:ext>
            </a:extLst>
          </p:cNvPr>
          <p:cNvSpPr txBox="1"/>
          <p:nvPr/>
        </p:nvSpPr>
        <p:spPr>
          <a:xfrm flipH="1">
            <a:off x="3738233" y="3551157"/>
            <a:ext cx="1575124"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رَما </a:t>
            </a:r>
            <a:r>
              <a:rPr kumimoji="0" lang="en-US"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a:t>
            </a:r>
          </a:p>
        </p:txBody>
      </p:sp>
      <p:sp>
        <p:nvSpPr>
          <p:cNvPr id="56" name="TextBox 18">
            <a:extLst>
              <a:ext uri="{FF2B5EF4-FFF2-40B4-BE49-F238E27FC236}">
                <a16:creationId xmlns:a16="http://schemas.microsoft.com/office/drawing/2014/main" id="{FEEDF61A-47F6-47CF-A73B-8683257BA970}"/>
              </a:ext>
            </a:extLst>
          </p:cNvPr>
          <p:cNvSpPr txBox="1"/>
          <p:nvPr/>
        </p:nvSpPr>
        <p:spPr>
          <a:xfrm>
            <a:off x="9349183" y="3945632"/>
            <a:ext cx="2220954"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LB"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  دَةٌ</a:t>
            </a:r>
            <a:endParaRPr kumimoji="0" lang="en-US"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57" name="TextBox 19">
            <a:extLst>
              <a:ext uri="{FF2B5EF4-FFF2-40B4-BE49-F238E27FC236}">
                <a16:creationId xmlns:a16="http://schemas.microsoft.com/office/drawing/2014/main" id="{E9C2EC46-62CE-43FA-AD8A-83E6C0628C3D}"/>
              </a:ext>
            </a:extLst>
          </p:cNvPr>
          <p:cNvSpPr txBox="1"/>
          <p:nvPr/>
        </p:nvSpPr>
        <p:spPr>
          <a:xfrm>
            <a:off x="876300" y="3562512"/>
            <a:ext cx="1209763"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a:t>
            </a:r>
            <a:r>
              <a:rPr kumimoji="0" lang="ar-LB"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ئِرَةٌ     </a:t>
            </a:r>
            <a:endParaRPr kumimoji="0" lang="en-US" sz="36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grpSp>
        <p:nvGrpSpPr>
          <p:cNvPr id="58" name="Group 57">
            <a:extLst>
              <a:ext uri="{FF2B5EF4-FFF2-40B4-BE49-F238E27FC236}">
                <a16:creationId xmlns:a16="http://schemas.microsoft.com/office/drawing/2014/main" id="{AC723B28-7779-41AC-A45C-779A98F32118}"/>
              </a:ext>
            </a:extLst>
          </p:cNvPr>
          <p:cNvGrpSpPr/>
          <p:nvPr/>
        </p:nvGrpSpPr>
        <p:grpSpPr>
          <a:xfrm>
            <a:off x="748194" y="1816706"/>
            <a:ext cx="1854209" cy="1721272"/>
            <a:chOff x="8558149" y="2358895"/>
            <a:chExt cx="2743200" cy="2546527"/>
          </a:xfrm>
        </p:grpSpPr>
        <p:pic>
          <p:nvPicPr>
            <p:cNvPr id="59" name="Picture 2">
              <a:extLst>
                <a:ext uri="{FF2B5EF4-FFF2-40B4-BE49-F238E27FC236}">
                  <a16:creationId xmlns:a16="http://schemas.microsoft.com/office/drawing/2014/main" id="{62CDB007-4D4B-4C6C-8D88-D982600C93BD}"/>
                </a:ext>
              </a:extLst>
            </p:cNvPr>
            <p:cNvPicPr>
              <a:picLocks noChangeArrowheads="1"/>
            </p:cNvPicPr>
            <p:nvPr/>
          </p:nvPicPr>
          <p:blipFill>
            <a:blip r:embed="rId7" cstate="hqprint">
              <a:extLst>
                <a:ext uri="{28A0092B-C50C-407E-A947-70E740481C1C}">
                  <a14:useLocalDpi xmlns:a14="http://schemas.microsoft.com/office/drawing/2010/main" val="0"/>
                </a:ext>
              </a:extLst>
            </a:blip>
            <a:srcRect/>
            <a:stretch/>
          </p:blipFill>
          <p:spPr bwMode="auto">
            <a:xfrm>
              <a:off x="8558149" y="2358895"/>
              <a:ext cx="2743200" cy="2546527"/>
            </a:xfrm>
            <a:prstGeom prst="rect">
              <a:avLst/>
            </a:prstGeom>
            <a:noFill/>
            <a:ln w="9525">
              <a:noFill/>
              <a:miter lim="800000"/>
              <a:headEnd/>
              <a:tailEnd/>
            </a:ln>
            <a:effectLst/>
          </p:spPr>
        </p:pic>
        <p:sp>
          <p:nvSpPr>
            <p:cNvPr id="60" name="Oval 59">
              <a:extLst>
                <a:ext uri="{FF2B5EF4-FFF2-40B4-BE49-F238E27FC236}">
                  <a16:creationId xmlns:a16="http://schemas.microsoft.com/office/drawing/2014/main" id="{FB2C2544-69B9-4824-BD8B-8BFCF10BF08A}"/>
                </a:ext>
              </a:extLst>
            </p:cNvPr>
            <p:cNvSpPr/>
            <p:nvPr/>
          </p:nvSpPr>
          <p:spPr>
            <a:xfrm>
              <a:off x="9166583" y="2833708"/>
              <a:ext cx="1539517" cy="1539517"/>
            </a:xfrm>
            <a:prstGeom prst="ellipse">
              <a:avLst/>
            </a:prstGeom>
            <a:solidFill>
              <a:srgbClr val="92D050"/>
            </a:solidFill>
            <a:effectLst>
              <a:outerShdw blurRad="127000" dist="114300" dir="1560000" algn="t"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1" name="Picture 2">
            <a:extLst>
              <a:ext uri="{FF2B5EF4-FFF2-40B4-BE49-F238E27FC236}">
                <a16:creationId xmlns:a16="http://schemas.microsoft.com/office/drawing/2014/main" id="{583A510D-1766-4194-A768-3C36CC305519}"/>
              </a:ext>
            </a:extLst>
          </p:cNvPr>
          <p:cNvPicPr>
            <a:picLocks noChangeArrowheads="1"/>
          </p:cNvPicPr>
          <p:nvPr/>
        </p:nvPicPr>
        <p:blipFill>
          <a:blip r:embed="rId8" cstate="hqprint">
            <a:extLst>
              <a:ext uri="{28A0092B-C50C-407E-A947-70E740481C1C}">
                <a14:useLocalDpi xmlns:a14="http://schemas.microsoft.com/office/drawing/2010/main" val="0"/>
              </a:ext>
            </a:extLst>
          </a:blip>
          <a:srcRect l="3588" r="3588"/>
          <a:stretch/>
        </p:blipFill>
        <p:spPr bwMode="auto">
          <a:xfrm>
            <a:off x="6600647" y="1825506"/>
            <a:ext cx="1700322" cy="1700322"/>
          </a:xfrm>
          <a:prstGeom prst="rect">
            <a:avLst/>
          </a:prstGeom>
          <a:noFill/>
          <a:ln w="9525">
            <a:noFill/>
            <a:miter lim="800000"/>
            <a:headEnd/>
            <a:tailEnd/>
          </a:ln>
          <a:effectLst/>
        </p:spPr>
      </p:pic>
    </p:spTree>
    <p:custDataLst>
      <p:tags r:id="rId1"/>
    </p:custDataLst>
    <p:extLst>
      <p:ext uri="{BB962C8B-B14F-4D97-AF65-F5344CB8AC3E}">
        <p14:creationId xmlns:p14="http://schemas.microsoft.com/office/powerpoint/2010/main" val="22414319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0234 -1.48148E-6 L -0.00495 -0.18009 " pathEditMode="relative" rAng="0" ptsTypes="AA">
                                      <p:cBhvr>
                                        <p:cTn id="6" dur="1000" fill="hold"/>
                                        <p:tgtEl>
                                          <p:spTgt spid="3"/>
                                        </p:tgtEl>
                                        <p:attrNameLst>
                                          <p:attrName>ppt_x</p:attrName>
                                          <p:attrName>ppt_y</p:attrName>
                                        </p:attrNameLst>
                                      </p:cBhvr>
                                      <p:rCtr x="-130" y="-9005"/>
                                    </p:animMotion>
                                  </p:childTnLst>
                                </p:cTn>
                              </p:par>
                              <p:par>
                                <p:cTn id="7" presetID="3" presetClass="emph" presetSubtype="2" fill="hold" grpId="1" nodeType="withEffect">
                                  <p:stCondLst>
                                    <p:cond delay="0"/>
                                  </p:stCondLst>
                                  <p:childTnLst>
                                    <p:animClr clrSpc="rgb" dir="cw">
                                      <p:cBhvr override="childStyle">
                                        <p:cTn id="8" dur="1000" fill="hold"/>
                                        <p:tgtEl>
                                          <p:spTgt spid="3"/>
                                        </p:tgtEl>
                                        <p:attrNameLst>
                                          <p:attrName>style.color</p:attrName>
                                        </p:attrNameLst>
                                      </p:cBhvr>
                                      <p:to>
                                        <a:srgbClr val="74C274"/>
                                      </p:to>
                                    </p:animClr>
                                  </p:childTnLst>
                                </p:cTn>
                              </p:par>
                            </p:childTnLst>
                          </p:cTn>
                        </p:par>
                      </p:childTnLst>
                    </p:cTn>
                  </p:par>
                </p:childTnLst>
              </p:cTn>
              <p:nextCondLst>
                <p:cond evt="onClick" delay="0">
                  <p:tgtEl>
                    <p:spTgt spid="3"/>
                  </p:tgtEl>
                </p:cond>
              </p:nextCondLst>
            </p:seq>
            <p:seq concurrent="1" nextAc="seek">
              <p:cTn id="9" restart="whenNotActive" fill="hold" evtFilter="cancelBubble" nodeType="interactiveSeq">
                <p:stCondLst>
                  <p:cond evt="onClick" delay="0">
                    <p:tgtEl>
                      <p:spTgt spid="22"/>
                    </p:tgtEl>
                  </p:cond>
                </p:stCondLst>
                <p:endSync evt="end" delay="0">
                  <p:rtn val="all"/>
                </p:endSync>
                <p:childTnLst>
                  <p:par>
                    <p:cTn id="10" fill="hold">
                      <p:stCondLst>
                        <p:cond delay="0"/>
                      </p:stCondLst>
                      <p:childTnLst>
                        <p:par>
                          <p:cTn id="11" fill="hold">
                            <p:stCondLst>
                              <p:cond delay="0"/>
                            </p:stCondLst>
                            <p:childTnLst>
                              <p:par>
                                <p:cTn id="12" presetID="26" presetClass="emph" presetSubtype="0" fill="hold" grpId="0" nodeType="clickEffect">
                                  <p:stCondLst>
                                    <p:cond delay="0"/>
                                  </p:stCondLst>
                                  <p:childTnLst>
                                    <p:animEffect transition="out" filter="fade">
                                      <p:cBhvr>
                                        <p:cTn id="13" dur="500" tmFilter="0, 0; .2, .5; .8, .5; 1, 0"/>
                                        <p:tgtEl>
                                          <p:spTgt spid="22"/>
                                        </p:tgtEl>
                                      </p:cBhvr>
                                    </p:animEffect>
                                    <p:animScale>
                                      <p:cBhvr>
                                        <p:cTn id="14" dur="250" autoRev="1" fill="hold"/>
                                        <p:tgtEl>
                                          <p:spTgt spid="22"/>
                                        </p:tgtEl>
                                      </p:cBhvr>
                                      <p:by x="105000" y="105000"/>
                                    </p:animScale>
                                  </p:childTnLst>
                                </p:cTn>
                              </p:par>
                            </p:childTnLst>
                          </p:cTn>
                        </p:par>
                      </p:childTnLst>
                    </p:cTn>
                  </p:par>
                </p:childTnLst>
              </p:cTn>
              <p:nextCondLst>
                <p:cond evt="onClick" delay="0">
                  <p:tgtEl>
                    <p:spTgt spid="22"/>
                  </p:tgtEl>
                </p:cond>
              </p:nextCondLst>
            </p:seq>
            <p:seq concurrent="1" nextAc="seek">
              <p:cTn id="15" restart="whenNotActive" fill="hold" evtFilter="cancelBubble" nodeType="interactiveSeq">
                <p:stCondLst>
                  <p:cond evt="onClick" delay="0">
                    <p:tgtEl>
                      <p:spTgt spid="35"/>
                    </p:tgtEl>
                  </p:cond>
                </p:stCondLst>
                <p:endSync evt="end" delay="0">
                  <p:rtn val="all"/>
                </p:endSync>
                <p:childTnLst>
                  <p:par>
                    <p:cTn id="16" fill="hold">
                      <p:stCondLst>
                        <p:cond delay="0"/>
                      </p:stCondLst>
                      <p:childTnLst>
                        <p:par>
                          <p:cTn id="17" fill="hold">
                            <p:stCondLst>
                              <p:cond delay="0"/>
                            </p:stCondLst>
                            <p:childTnLst>
                              <p:par>
                                <p:cTn id="18" presetID="42" presetClass="path" presetSubtype="0" accel="50000" decel="50000" fill="hold" grpId="0" nodeType="clickEffect">
                                  <p:stCondLst>
                                    <p:cond delay="0"/>
                                  </p:stCondLst>
                                  <p:childTnLst>
                                    <p:animMotion origin="layout" path="M 0.00118 -0.00139 L -0.03463 -0.225 " pathEditMode="relative" rAng="0" ptsTypes="AA">
                                      <p:cBhvr>
                                        <p:cTn id="19" dur="1000" fill="hold"/>
                                        <p:tgtEl>
                                          <p:spTgt spid="35"/>
                                        </p:tgtEl>
                                        <p:attrNameLst>
                                          <p:attrName>ppt_x</p:attrName>
                                          <p:attrName>ppt_y</p:attrName>
                                        </p:attrNameLst>
                                      </p:cBhvr>
                                      <p:rCtr x="-1797" y="-11181"/>
                                    </p:animMotion>
                                  </p:childTnLst>
                                </p:cTn>
                              </p:par>
                              <p:par>
                                <p:cTn id="20" presetID="3" presetClass="emph" presetSubtype="2" fill="hold" grpId="1" nodeType="withEffect">
                                  <p:stCondLst>
                                    <p:cond delay="0"/>
                                  </p:stCondLst>
                                  <p:childTnLst>
                                    <p:animClr clrSpc="rgb" dir="cw">
                                      <p:cBhvr override="childStyle">
                                        <p:cTn id="21" dur="1000" fill="hold"/>
                                        <p:tgtEl>
                                          <p:spTgt spid="35"/>
                                        </p:tgtEl>
                                        <p:attrNameLst>
                                          <p:attrName>style.color</p:attrName>
                                        </p:attrNameLst>
                                      </p:cBhvr>
                                      <p:to>
                                        <a:srgbClr val="74C274"/>
                                      </p:to>
                                    </p:animClr>
                                  </p:childTnLst>
                                </p:cTn>
                              </p:par>
                            </p:childTnLst>
                          </p:cTn>
                        </p:par>
                      </p:childTnLst>
                    </p:cTn>
                  </p:par>
                </p:childTnLst>
              </p:cTn>
              <p:nextCondLst>
                <p:cond evt="onClick" delay="0">
                  <p:tgtEl>
                    <p:spTgt spid="35"/>
                  </p:tgtEl>
                </p:cond>
              </p:nextCondLst>
            </p:seq>
            <p:seq concurrent="1" nextAc="seek">
              <p:cTn id="22" restart="whenNotActive" fill="hold" evtFilter="cancelBubble" nodeType="interactiveSeq">
                <p:stCondLst>
                  <p:cond evt="onClick" delay="0">
                    <p:tgtEl>
                      <p:spTgt spid="38"/>
                    </p:tgtEl>
                  </p:cond>
                </p:stCondLst>
                <p:endSync evt="end" delay="0">
                  <p:rtn val="all"/>
                </p:endSync>
                <p:childTnLst>
                  <p:par>
                    <p:cTn id="23" fill="hold">
                      <p:stCondLst>
                        <p:cond delay="0"/>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38"/>
                                        </p:tgtEl>
                                      </p:cBhvr>
                                    </p:animEffect>
                                    <p:animScale>
                                      <p:cBhvr>
                                        <p:cTn id="27" dur="250" autoRev="1" fill="hold"/>
                                        <p:tgtEl>
                                          <p:spTgt spid="38"/>
                                        </p:tgtEl>
                                      </p:cBhvr>
                                      <p:by x="105000" y="105000"/>
                                    </p:animScale>
                                  </p:childTnLst>
                                </p:cTn>
                              </p:par>
                            </p:childTnLst>
                          </p:cTn>
                        </p:par>
                      </p:childTnLst>
                    </p:cTn>
                  </p:par>
                </p:childTnLst>
              </p:cTn>
              <p:nextCondLst>
                <p:cond evt="onClick" delay="0">
                  <p:tgtEl>
                    <p:spTgt spid="38"/>
                  </p:tgtEl>
                </p:cond>
              </p:nextCondLst>
            </p:seq>
            <p:seq concurrent="1" nextAc="seek">
              <p:cTn id="28" restart="whenNotActive" fill="hold" evtFilter="cancelBubble" nodeType="interactiveSeq">
                <p:stCondLst>
                  <p:cond evt="onClick" delay="0">
                    <p:tgtEl>
                      <p:spTgt spid="42"/>
                    </p:tgtEl>
                  </p:cond>
                </p:stCondLst>
                <p:endSync evt="end" delay="0">
                  <p:rtn val="all"/>
                </p:endSync>
                <p:childTnLst>
                  <p:par>
                    <p:cTn id="29" fill="hold">
                      <p:stCondLst>
                        <p:cond delay="0"/>
                      </p:stCondLst>
                      <p:childTnLst>
                        <p:par>
                          <p:cTn id="30" fill="hold">
                            <p:stCondLst>
                              <p:cond delay="0"/>
                            </p:stCondLst>
                            <p:childTnLst>
                              <p:par>
                                <p:cTn id="31" presetID="42" presetClass="path" presetSubtype="0" accel="50000" decel="50000" fill="hold" grpId="0" nodeType="clickEffect">
                                  <p:stCondLst>
                                    <p:cond delay="0"/>
                                  </p:stCondLst>
                                  <p:childTnLst>
                                    <p:animMotion origin="layout" path="M 0.01133 -0.00278 L 0.01393 -0.23542 " pathEditMode="relative" rAng="0" ptsTypes="AA">
                                      <p:cBhvr>
                                        <p:cTn id="32" dur="1000" fill="hold"/>
                                        <p:tgtEl>
                                          <p:spTgt spid="42"/>
                                        </p:tgtEl>
                                        <p:attrNameLst>
                                          <p:attrName>ppt_x</p:attrName>
                                          <p:attrName>ppt_y</p:attrName>
                                        </p:attrNameLst>
                                      </p:cBhvr>
                                      <p:rCtr x="130" y="-11644"/>
                                    </p:animMotion>
                                  </p:childTnLst>
                                </p:cTn>
                              </p:par>
                              <p:par>
                                <p:cTn id="33" presetID="3" presetClass="emph" presetSubtype="2" fill="hold" grpId="1" nodeType="withEffect">
                                  <p:stCondLst>
                                    <p:cond delay="0"/>
                                  </p:stCondLst>
                                  <p:childTnLst>
                                    <p:animClr clrSpc="rgb" dir="cw">
                                      <p:cBhvr override="childStyle">
                                        <p:cTn id="34" dur="1000" fill="hold"/>
                                        <p:tgtEl>
                                          <p:spTgt spid="42"/>
                                        </p:tgtEl>
                                        <p:attrNameLst>
                                          <p:attrName>style.color</p:attrName>
                                        </p:attrNameLst>
                                      </p:cBhvr>
                                      <p:to>
                                        <a:srgbClr val="74C274"/>
                                      </p:to>
                                    </p:animClr>
                                  </p:childTnLst>
                                </p:cTn>
                              </p:par>
                            </p:childTnLst>
                          </p:cTn>
                        </p:par>
                      </p:childTnLst>
                    </p:cTn>
                  </p:par>
                </p:childTnLst>
              </p:cTn>
              <p:nextCondLst>
                <p:cond evt="onClick" delay="0">
                  <p:tgtEl>
                    <p:spTgt spid="42"/>
                  </p:tgtEl>
                </p:cond>
              </p:nextCondLst>
            </p:seq>
            <p:seq concurrent="1" nextAc="seek">
              <p:cTn id="35" restart="whenNotActive" fill="hold" evtFilter="cancelBubble" nodeType="interactiveSeq">
                <p:stCondLst>
                  <p:cond evt="onClick" delay="0">
                    <p:tgtEl>
                      <p:spTgt spid="43"/>
                    </p:tgtEl>
                  </p:cond>
                </p:stCondLst>
                <p:endSync evt="end" delay="0">
                  <p:rtn val="all"/>
                </p:endSync>
                <p:childTnLst>
                  <p:par>
                    <p:cTn id="36" fill="hold">
                      <p:stCondLst>
                        <p:cond delay="0"/>
                      </p:stCondLst>
                      <p:childTnLst>
                        <p:par>
                          <p:cTn id="37" fill="hold">
                            <p:stCondLst>
                              <p:cond delay="0"/>
                            </p:stCondLst>
                            <p:childTnLst>
                              <p:par>
                                <p:cTn id="38" presetID="26" presetClass="emph" presetSubtype="0" fill="hold" grpId="0" nodeType="clickEffect">
                                  <p:stCondLst>
                                    <p:cond delay="0"/>
                                  </p:stCondLst>
                                  <p:childTnLst>
                                    <p:animEffect transition="out" filter="fade">
                                      <p:cBhvr>
                                        <p:cTn id="39" dur="500" tmFilter="0, 0; .2, .5; .8, .5; 1, 0"/>
                                        <p:tgtEl>
                                          <p:spTgt spid="43"/>
                                        </p:tgtEl>
                                      </p:cBhvr>
                                    </p:animEffect>
                                    <p:animScale>
                                      <p:cBhvr>
                                        <p:cTn id="40" dur="250" autoRev="1" fill="hold"/>
                                        <p:tgtEl>
                                          <p:spTgt spid="43"/>
                                        </p:tgtEl>
                                      </p:cBhvr>
                                      <p:by x="105000" y="105000"/>
                                    </p:animScale>
                                  </p:childTnLst>
                                </p:cTn>
                              </p:par>
                            </p:childTnLst>
                          </p:cTn>
                        </p:par>
                      </p:childTnLst>
                    </p:cTn>
                  </p:par>
                </p:childTnLst>
              </p:cTn>
              <p:nextCondLst>
                <p:cond evt="onClick" delay="0">
                  <p:tgtEl>
                    <p:spTgt spid="43"/>
                  </p:tgtEl>
                </p:cond>
              </p:nextCondLst>
            </p:seq>
            <p:seq concurrent="1" nextAc="seek">
              <p:cTn id="41" restart="whenNotActive" fill="hold" evtFilter="cancelBubble" nodeType="interactiveSeq">
                <p:stCondLst>
                  <p:cond evt="onClick" delay="0">
                    <p:tgtEl>
                      <p:spTgt spid="41"/>
                    </p:tgtEl>
                  </p:cond>
                </p:stCondLst>
                <p:endSync evt="end" delay="0">
                  <p:rtn val="all"/>
                </p:endSync>
                <p:childTnLst>
                  <p:par>
                    <p:cTn id="42" fill="hold">
                      <p:stCondLst>
                        <p:cond delay="0"/>
                      </p:stCondLst>
                      <p:childTnLst>
                        <p:par>
                          <p:cTn id="43" fill="hold">
                            <p:stCondLst>
                              <p:cond delay="0"/>
                            </p:stCondLst>
                            <p:childTnLst>
                              <p:par>
                                <p:cTn id="44" presetID="26" presetClass="emph" presetSubtype="0" fill="hold" grpId="0" nodeType="clickEffect">
                                  <p:stCondLst>
                                    <p:cond delay="0"/>
                                  </p:stCondLst>
                                  <p:childTnLst>
                                    <p:animEffect transition="out" filter="fade">
                                      <p:cBhvr>
                                        <p:cTn id="45" dur="500" tmFilter="0, 0; .2, .5; .8, .5; 1, 0"/>
                                        <p:tgtEl>
                                          <p:spTgt spid="41"/>
                                        </p:tgtEl>
                                      </p:cBhvr>
                                    </p:animEffect>
                                    <p:animScale>
                                      <p:cBhvr>
                                        <p:cTn id="46" dur="250" autoRev="1" fill="hold"/>
                                        <p:tgtEl>
                                          <p:spTgt spid="41"/>
                                        </p:tgtEl>
                                      </p:cBhvr>
                                      <p:by x="105000" y="105000"/>
                                    </p:animScale>
                                  </p:childTnLst>
                                </p:cTn>
                              </p:par>
                            </p:childTnLst>
                          </p:cTn>
                        </p:par>
                      </p:childTnLst>
                    </p:cTn>
                  </p:par>
                </p:childTnLst>
              </p:cTn>
              <p:nextCondLst>
                <p:cond evt="onClick" delay="0">
                  <p:tgtEl>
                    <p:spTgt spid="41"/>
                  </p:tgtEl>
                </p:cond>
              </p:nextCondLst>
            </p:seq>
            <p:seq concurrent="1" nextAc="seek">
              <p:cTn id="47" restart="whenNotActive" fill="hold" evtFilter="cancelBubble" nodeType="interactiveSeq">
                <p:stCondLst>
                  <p:cond evt="onClick" delay="0">
                    <p:tgtEl>
                      <p:spTgt spid="49"/>
                    </p:tgtEl>
                  </p:cond>
                </p:stCondLst>
                <p:endSync evt="end" delay="0">
                  <p:rtn val="all"/>
                </p:endSync>
                <p:childTnLst>
                  <p:par>
                    <p:cTn id="48" fill="hold">
                      <p:stCondLst>
                        <p:cond delay="0"/>
                      </p:stCondLst>
                      <p:childTnLst>
                        <p:par>
                          <p:cTn id="49" fill="hold">
                            <p:stCondLst>
                              <p:cond delay="0"/>
                            </p:stCondLst>
                            <p:childTnLst>
                              <p:par>
                                <p:cTn id="50" presetID="42" presetClass="path" presetSubtype="0" accel="50000" decel="50000" fill="hold" grpId="0" nodeType="clickEffect">
                                  <p:stCondLst>
                                    <p:cond delay="0"/>
                                  </p:stCondLst>
                                  <p:childTnLst>
                                    <p:animMotion origin="layout" path="M 0.00313 -0.00695 L -0.01393 -0.23912 " pathEditMode="relative" rAng="0" ptsTypes="AA">
                                      <p:cBhvr>
                                        <p:cTn id="51" dur="1000" fill="hold"/>
                                        <p:tgtEl>
                                          <p:spTgt spid="49"/>
                                        </p:tgtEl>
                                        <p:attrNameLst>
                                          <p:attrName>ppt_x</p:attrName>
                                          <p:attrName>ppt_y</p:attrName>
                                        </p:attrNameLst>
                                      </p:cBhvr>
                                      <p:rCtr x="-859" y="-11620"/>
                                    </p:animMotion>
                                  </p:childTnLst>
                                </p:cTn>
                              </p:par>
                              <p:par>
                                <p:cTn id="52" presetID="3" presetClass="emph" presetSubtype="2" fill="hold" grpId="1" nodeType="withEffect">
                                  <p:stCondLst>
                                    <p:cond delay="0"/>
                                  </p:stCondLst>
                                  <p:childTnLst>
                                    <p:animClr clrSpc="rgb" dir="cw">
                                      <p:cBhvr override="childStyle">
                                        <p:cTn id="53" dur="1000" fill="hold"/>
                                        <p:tgtEl>
                                          <p:spTgt spid="49"/>
                                        </p:tgtEl>
                                        <p:attrNameLst>
                                          <p:attrName>style.color</p:attrName>
                                        </p:attrNameLst>
                                      </p:cBhvr>
                                      <p:to>
                                        <a:srgbClr val="74C274"/>
                                      </p:to>
                                    </p:animClr>
                                  </p:childTnLst>
                                </p:cTn>
                              </p:par>
                            </p:childTnLst>
                          </p:cTn>
                        </p:par>
                      </p:childTnLst>
                    </p:cTn>
                  </p:par>
                </p:childTnLst>
              </p:cTn>
              <p:nextCondLst>
                <p:cond evt="onClick" delay="0">
                  <p:tgtEl>
                    <p:spTgt spid="49"/>
                  </p:tgtEl>
                </p:cond>
              </p:nextCondLst>
            </p:seq>
            <p:seq concurrent="1" nextAc="seek">
              <p:cTn id="54" restart="whenNotActive" fill="hold" evtFilter="cancelBubble" nodeType="interactiveSeq">
                <p:stCondLst>
                  <p:cond evt="onClick" delay="0">
                    <p:tgtEl>
                      <p:spTgt spid="50"/>
                    </p:tgtEl>
                  </p:cond>
                </p:stCondLst>
                <p:endSync evt="end" delay="0">
                  <p:rtn val="all"/>
                </p:endSync>
                <p:childTnLst>
                  <p:par>
                    <p:cTn id="55" fill="hold">
                      <p:stCondLst>
                        <p:cond delay="0"/>
                      </p:stCondLst>
                      <p:childTnLst>
                        <p:par>
                          <p:cTn id="56" fill="hold">
                            <p:stCondLst>
                              <p:cond delay="0"/>
                            </p:stCondLst>
                            <p:childTnLst>
                              <p:par>
                                <p:cTn id="57" presetID="26" presetClass="emph" presetSubtype="0" fill="hold" grpId="0" nodeType="clickEffect">
                                  <p:stCondLst>
                                    <p:cond delay="0"/>
                                  </p:stCondLst>
                                  <p:childTnLst>
                                    <p:animEffect transition="out" filter="fade">
                                      <p:cBhvr>
                                        <p:cTn id="58" dur="500" tmFilter="0, 0; .2, .5; .8, .5; 1, 0"/>
                                        <p:tgtEl>
                                          <p:spTgt spid="50"/>
                                        </p:tgtEl>
                                      </p:cBhvr>
                                    </p:animEffect>
                                    <p:animScale>
                                      <p:cBhvr>
                                        <p:cTn id="59" dur="250" autoRev="1" fill="hold"/>
                                        <p:tgtEl>
                                          <p:spTgt spid="50"/>
                                        </p:tgtEl>
                                      </p:cBhvr>
                                      <p:by x="105000" y="105000"/>
                                    </p:animScale>
                                  </p:childTnLst>
                                </p:cTn>
                              </p:par>
                            </p:childTnLst>
                          </p:cTn>
                        </p:par>
                      </p:childTnLst>
                    </p:cTn>
                  </p:par>
                </p:childTnLst>
              </p:cTn>
              <p:nextCondLst>
                <p:cond evt="onClick" delay="0">
                  <p:tgtEl>
                    <p:spTgt spid="50"/>
                  </p:tgtEl>
                </p:cond>
              </p:nextCondLst>
            </p:seq>
          </p:childTnLst>
        </p:cTn>
      </p:par>
    </p:tnLst>
    <p:bldLst>
      <p:bldP spid="3" grpId="0"/>
      <p:bldP spid="3" grpId="1"/>
      <p:bldP spid="22" grpId="0"/>
      <p:bldP spid="35" grpId="0"/>
      <p:bldP spid="35" grpId="1"/>
      <p:bldP spid="38" grpId="0"/>
      <p:bldP spid="41" grpId="0"/>
      <p:bldP spid="42" grpId="0"/>
      <p:bldP spid="42" grpId="1"/>
      <p:bldP spid="43" grpId="0"/>
      <p:bldP spid="49" grpId="0"/>
      <p:bldP spid="49" grpId="1"/>
      <p:bldP spid="5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67479" y="4325800"/>
            <a:ext cx="1202653" cy="923330"/>
          </a:xfrm>
          <a:prstGeom prst="rect">
            <a:avLst/>
          </a:prstGeom>
        </p:spPr>
        <p:txBody>
          <a:bodyPr wrap="square" rtlCol="0">
            <a:spAutoFit/>
          </a:bodyPr>
          <a:lstStyle/>
          <a:p>
            <a:pPr lvl="0" algn="ctr" rtl="1">
              <a:defRPr/>
            </a:pPr>
            <a:r>
              <a:rPr lang="ar-LB" sz="5400" b="1">
                <a:solidFill>
                  <a:schemeClr val="tx1">
                    <a:lumMod val="65000"/>
                    <a:lumOff val="35000"/>
                  </a:schemeClr>
                </a:solidFill>
                <a:latin typeface="Adobe Arabic" panose="02040503050201090203" pitchFamily="18" charset="-78"/>
                <a:cs typeface="Adobe Arabic" panose="02040503050201090203" pitchFamily="18" charset="-78"/>
              </a:rPr>
              <a:t>ــدي</a:t>
            </a:r>
            <a:endParaRPr kumimoji="0" lang="en-US" sz="5400" b="0" i="0" u="none" strike="noStrike" kern="1200" cap="none" spc="0" normalizeH="0" baseline="0" noProof="0">
              <a:ln>
                <a:noFill/>
              </a:ln>
              <a:solidFill>
                <a:schemeClr val="tx1">
                  <a:lumMod val="65000"/>
                  <a:lumOff val="35000"/>
                </a:schemeClr>
              </a:solidFill>
              <a:effectLst/>
              <a:uLnTx/>
              <a:uFillTx/>
              <a:latin typeface="Adobe Arabic" pitchFamily="18" charset="-78"/>
              <a:cs typeface="Adobe Arabic" pitchFamily="18" charset="-78"/>
            </a:endParaRPr>
          </a:p>
        </p:txBody>
      </p:sp>
      <p:sp>
        <p:nvSpPr>
          <p:cNvPr id="6" name="TextBox 5"/>
          <p:cNvSpPr txBox="1"/>
          <p:nvPr/>
        </p:nvSpPr>
        <p:spPr>
          <a:xfrm>
            <a:off x="10991850" y="4325800"/>
            <a:ext cx="858048" cy="923330"/>
          </a:xfrm>
          <a:prstGeom prst="rect">
            <a:avLst/>
          </a:prstGeom>
        </p:spPr>
        <p:txBody>
          <a:bodyPr wrap="square" rtlCol="0">
            <a:spAutoFit/>
          </a:bodyPr>
          <a:lstStyle/>
          <a:p>
            <a:pPr lvl="0" algn="ctr">
              <a:defRPr/>
            </a:pPr>
            <a:r>
              <a:rPr lang="ar-LB" sz="5400" b="1">
                <a:solidFill>
                  <a:schemeClr val="tx1">
                    <a:lumMod val="65000"/>
                    <a:lumOff val="35000"/>
                  </a:schemeClr>
                </a:solidFill>
                <a:latin typeface="Adobe Arabic" panose="02040503050201090203" pitchFamily="18" charset="-78"/>
                <a:cs typeface="Adobe Arabic" panose="02040503050201090203" pitchFamily="18" charset="-78"/>
              </a:rPr>
              <a:t>دا</a:t>
            </a:r>
            <a:endParaRPr lang="en-US" sz="5400" b="1">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7" name="TextBox 6"/>
          <p:cNvSpPr txBox="1"/>
          <p:nvPr/>
        </p:nvSpPr>
        <p:spPr>
          <a:xfrm>
            <a:off x="8927693" y="1910783"/>
            <a:ext cx="2666999" cy="769441"/>
          </a:xfrm>
          <a:prstGeom prst="rect">
            <a:avLst/>
          </a:prstGeom>
          <a:solidFill>
            <a:schemeClr val="bg1">
              <a:lumMod val="8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LB" sz="4400" b="1" i="0" u="none" strike="noStrike" kern="1200" cap="none" spc="0" normalizeH="0" baseline="0" noProof="0">
                <a:ln>
                  <a:noFill/>
                </a:ln>
                <a:solidFill>
                  <a:prstClr val="black">
                    <a:lumMod val="65000"/>
                    <a:lumOff val="35000"/>
                  </a:prstClr>
                </a:solidFill>
                <a:effectLst/>
                <a:uLnTx/>
                <a:uFillTx/>
                <a:latin typeface="Adobe Arabic" pitchFamily="18" charset="-78"/>
                <a:ea typeface="+mn-ea"/>
                <a:cs typeface="Adobe Arabic" pitchFamily="18" charset="-78"/>
              </a:rPr>
              <a:t>أَوَّلُ الْكَلِمَةِ</a:t>
            </a:r>
            <a:endParaRPr kumimoji="0" lang="en-US" sz="4400" b="1" i="0" u="none" strike="noStrike" kern="1200" cap="none" spc="0" normalizeH="0" baseline="0" noProof="0">
              <a:ln>
                <a:noFill/>
              </a:ln>
              <a:solidFill>
                <a:srgbClr val="FF0000"/>
              </a:solidFill>
              <a:effectLst/>
              <a:uLnTx/>
              <a:uFillTx/>
              <a:latin typeface="Adobe Arabic" pitchFamily="18" charset="-78"/>
              <a:ea typeface="+mn-ea"/>
              <a:cs typeface="Adobe Arabic" pitchFamily="18" charset="-78"/>
            </a:endParaRPr>
          </a:p>
        </p:txBody>
      </p:sp>
      <p:sp>
        <p:nvSpPr>
          <p:cNvPr id="8" name="TextBox 7"/>
          <p:cNvSpPr txBox="1"/>
          <p:nvPr/>
        </p:nvSpPr>
        <p:spPr>
          <a:xfrm>
            <a:off x="4790589" y="1910783"/>
            <a:ext cx="2666999" cy="769441"/>
          </a:xfrm>
          <a:prstGeom prst="rect">
            <a:avLst/>
          </a:prstGeom>
          <a:solidFill>
            <a:schemeClr val="bg1">
              <a:lumMod val="85000"/>
            </a:schemeClr>
          </a:solid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4400" b="1" i="0" u="none" strike="noStrike" cap="none" spc="0" normalizeH="0" baseline="0">
                <a:ln>
                  <a:noFill/>
                </a:ln>
                <a:solidFill>
                  <a:prstClr val="black">
                    <a:lumMod val="65000"/>
                    <a:lumOff val="35000"/>
                  </a:prstClr>
                </a:solidFill>
                <a:effectLst/>
                <a:uLnTx/>
                <a:uFillTx/>
                <a:latin typeface="Adobe Arabic" pitchFamily="18" charset="-78"/>
                <a:cs typeface="Adobe Arabic" pitchFamily="18" charset="-78"/>
              </a:defRPr>
            </a:lvl1pPr>
          </a:lstStyle>
          <a:p>
            <a:r>
              <a:rPr lang="ar-LB"/>
              <a:t>وَسَطُ الْكَلِمَةِ</a:t>
            </a:r>
            <a:endParaRPr lang="en-US"/>
          </a:p>
        </p:txBody>
      </p:sp>
      <p:sp>
        <p:nvSpPr>
          <p:cNvPr id="9" name="TextBox 8"/>
          <p:cNvSpPr txBox="1"/>
          <p:nvPr/>
        </p:nvSpPr>
        <p:spPr>
          <a:xfrm>
            <a:off x="653485" y="1910783"/>
            <a:ext cx="2666999" cy="769441"/>
          </a:xfrm>
          <a:prstGeom prst="rect">
            <a:avLst/>
          </a:prstGeom>
          <a:solidFill>
            <a:schemeClr val="bg1">
              <a:lumMod val="85000"/>
            </a:schemeClr>
          </a:solid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4400" b="1" i="0" u="none" strike="noStrike" cap="none" spc="0" normalizeH="0" baseline="0">
                <a:ln>
                  <a:noFill/>
                </a:ln>
                <a:solidFill>
                  <a:prstClr val="black">
                    <a:lumMod val="65000"/>
                    <a:lumOff val="35000"/>
                  </a:prstClr>
                </a:solidFill>
                <a:effectLst/>
                <a:uLnTx/>
                <a:uFillTx/>
                <a:latin typeface="Adobe Arabic" pitchFamily="18" charset="-78"/>
                <a:cs typeface="Adobe Arabic" pitchFamily="18" charset="-78"/>
              </a:defRPr>
            </a:lvl1pPr>
          </a:lstStyle>
          <a:p>
            <a:r>
              <a:rPr lang="ar-LB"/>
              <a:t>آخِرُ  الْكَلِمَةِ</a:t>
            </a:r>
            <a:endParaRPr lang="en-US"/>
          </a:p>
        </p:txBody>
      </p:sp>
      <p:sp>
        <p:nvSpPr>
          <p:cNvPr id="11" name="TextBox 10"/>
          <p:cNvSpPr txBox="1"/>
          <p:nvPr/>
        </p:nvSpPr>
        <p:spPr>
          <a:xfrm>
            <a:off x="10852247" y="5271201"/>
            <a:ext cx="1055708" cy="895617"/>
          </a:xfrm>
          <a:prstGeom prst="rect">
            <a:avLst/>
          </a:prstGeom>
          <a:ln w="19050">
            <a:solidFill>
              <a:schemeClr val="tx1">
                <a:lumMod val="65000"/>
                <a:lumOff val="35000"/>
              </a:schemeClr>
            </a:solidFill>
          </a:ln>
        </p:spPr>
        <p:txBody>
          <a:bodyPr vert="horz" wrap="none" lIns="91440" tIns="45720" rIns="91440" bIns="45720" rtlCol="0" anchor="ctr">
            <a:normAutofit fontScale="97500"/>
          </a:bodyPr>
          <a:lstStyle>
            <a:defPPr>
              <a:defRPr lang="en-US"/>
            </a:defPPr>
            <a:lvl1pPr marR="0" lvl="0" indent="0" algn="ctr" rtl="1" fontAlgn="auto">
              <a:lnSpc>
                <a:spcPct val="100000"/>
              </a:lnSpc>
              <a:spcBef>
                <a:spcPts val="0"/>
              </a:spcBef>
              <a:spcAft>
                <a:spcPts val="0"/>
              </a:spcAft>
              <a:buClrTx/>
              <a:buSzTx/>
              <a:buFontTx/>
              <a:buNone/>
              <a:tabLst/>
              <a:defRPr kumimoji="0" sz="3600" b="1" i="0" u="none" strike="noStrike" cap="none" spc="0" normalizeH="0" baseline="0">
                <a:ln>
                  <a:noFill/>
                </a:ln>
                <a:solidFill>
                  <a:srgbClr val="658DCD"/>
                </a:solidFill>
                <a:effectLst/>
                <a:uLnTx/>
                <a:uFillTx/>
                <a:latin typeface="Adobe Arabic" panose="02040503050201090203" pitchFamily="18" charset="-78"/>
                <a:cs typeface="Adobe Arabic" panose="02040503050201090203" pitchFamily="18" charset="-78"/>
              </a:defRPr>
            </a:lvl1pPr>
          </a:lstStyle>
          <a:p>
            <a:pPr rtl="0"/>
            <a:r>
              <a:rPr lang="ar-LB">
                <a:solidFill>
                  <a:schemeClr val="tx1">
                    <a:lumMod val="65000"/>
                    <a:lumOff val="35000"/>
                  </a:schemeClr>
                </a:solidFill>
              </a:rPr>
              <a:t>دائِرَةٌ</a:t>
            </a:r>
            <a:endParaRPr lang="en-US">
              <a:solidFill>
                <a:schemeClr val="tx1">
                  <a:lumMod val="65000"/>
                  <a:lumOff val="35000"/>
                </a:schemeClr>
              </a:solidFill>
            </a:endParaRPr>
          </a:p>
        </p:txBody>
      </p:sp>
      <p:sp>
        <p:nvSpPr>
          <p:cNvPr id="13" name="TextBox 12"/>
          <p:cNvSpPr txBox="1"/>
          <p:nvPr/>
        </p:nvSpPr>
        <p:spPr>
          <a:xfrm>
            <a:off x="6554196" y="5271200"/>
            <a:ext cx="1060704" cy="895617"/>
          </a:xfrm>
          <a:prstGeom prst="rect">
            <a:avLst/>
          </a:prstGeom>
          <a:ln w="19050">
            <a:solidFill>
              <a:schemeClr val="tx1">
                <a:lumMod val="65000"/>
                <a:lumOff val="35000"/>
              </a:schemeClr>
            </a:solidFill>
          </a:ln>
        </p:spPr>
        <p:txBody>
          <a:bodyPr vert="horz" wrap="none" lIns="91440" tIns="45720" rIns="91440" bIns="45720" rtlCol="0" anchor="ctr">
            <a:normAutofit fontScale="97500"/>
          </a:bodyPr>
          <a:lstStyle>
            <a:defPPr>
              <a:defRPr lang="en-US"/>
            </a:defPPr>
            <a:lvl1pPr marR="0" lvl="0" indent="0" algn="ctr" rtl="1" fontAlgn="auto">
              <a:lnSpc>
                <a:spcPct val="100000"/>
              </a:lnSpc>
              <a:spcBef>
                <a:spcPts val="0"/>
              </a:spcBef>
              <a:spcAft>
                <a:spcPts val="0"/>
              </a:spcAft>
              <a:buClrTx/>
              <a:buSzTx/>
              <a:buFontTx/>
              <a:buNone/>
              <a:tabLst/>
              <a:defRPr kumimoji="0" sz="3600" b="1" i="0" u="none" strike="noStrike" cap="none" spc="0" normalizeH="0" baseline="0">
                <a:ln>
                  <a:noFill/>
                </a:ln>
                <a:solidFill>
                  <a:srgbClr val="658DCD"/>
                </a:solidFill>
                <a:effectLst/>
                <a:uLnTx/>
                <a:uFillTx/>
                <a:latin typeface="Adobe Arabic" panose="02040503050201090203" pitchFamily="18" charset="-78"/>
                <a:cs typeface="Adobe Arabic" panose="02040503050201090203" pitchFamily="18" charset="-78"/>
              </a:defRPr>
            </a:lvl1pPr>
          </a:lstStyle>
          <a:p>
            <a:r>
              <a:rPr lang="ar-LB">
                <a:solidFill>
                  <a:schemeClr val="tx1">
                    <a:lumMod val="65000"/>
                    <a:lumOff val="35000"/>
                  </a:schemeClr>
                </a:solidFill>
              </a:rPr>
              <a:t>صُنْـدوقٌ</a:t>
            </a:r>
            <a:endParaRPr lang="en-US">
              <a:solidFill>
                <a:schemeClr val="tx1">
                  <a:lumMod val="65000"/>
                  <a:lumOff val="35000"/>
                </a:schemeClr>
              </a:solidFill>
            </a:endParaRPr>
          </a:p>
        </p:txBody>
      </p:sp>
      <p:sp>
        <p:nvSpPr>
          <p:cNvPr id="17" name="TextBox 16"/>
          <p:cNvSpPr txBox="1"/>
          <p:nvPr/>
        </p:nvSpPr>
        <p:spPr>
          <a:xfrm>
            <a:off x="2238670" y="5271200"/>
            <a:ext cx="1060704" cy="895618"/>
          </a:xfrm>
          <a:prstGeom prst="rect">
            <a:avLst/>
          </a:prstGeom>
          <a:solidFill>
            <a:schemeClr val="bg1"/>
          </a:solidFill>
          <a:ln w="19050">
            <a:solidFill>
              <a:schemeClr val="tx1">
                <a:lumMod val="65000"/>
                <a:lumOff val="35000"/>
              </a:schemeClr>
            </a:solidFill>
          </a:ln>
        </p:spPr>
        <p:txBody>
          <a:bodyPr vert="horz" wrap="none" lIns="91440" tIns="45720" rIns="91440" bIns="45720" rtlCol="0" anchor="ctr">
            <a:normAutofit fontScale="97500"/>
          </a:bodyPr>
          <a:lstStyle/>
          <a:p>
            <a:pPr lvl="0" algn="ctr" rtl="1">
              <a:defRPr/>
            </a:pPr>
            <a:r>
              <a:rPr lang="ar-LB" sz="3600" b="1">
                <a:solidFill>
                  <a:schemeClr val="tx1">
                    <a:lumMod val="65000"/>
                    <a:lumOff val="35000"/>
                  </a:schemeClr>
                </a:solidFill>
                <a:latin typeface="Adobe Arabic" panose="02040503050201090203" pitchFamily="18" charset="-78"/>
                <a:cs typeface="Adobe Arabic" panose="02040503050201090203" pitchFamily="18" charset="-78"/>
              </a:rPr>
              <a:t>جَـدْيٌّ</a:t>
            </a:r>
            <a:endParaRPr lang="en-US" sz="3600" b="1">
              <a:solidFill>
                <a:schemeClr val="tx1">
                  <a:lumMod val="65000"/>
                  <a:lumOff val="35000"/>
                </a:schemeClr>
              </a:solidFill>
              <a:latin typeface="Adobe Arabic" panose="02040503050201090203" pitchFamily="18" charset="-78"/>
              <a:cs typeface="Adobe Arabic" panose="02040503050201090203" pitchFamily="18" charset="-78"/>
            </a:endParaRPr>
          </a:p>
        </p:txBody>
      </p:sp>
      <p:pic>
        <p:nvPicPr>
          <p:cNvPr id="14" name="Picture 13">
            <a:extLst>
              <a:ext uri="{FF2B5EF4-FFF2-40B4-BE49-F238E27FC236}">
                <a16:creationId xmlns:a16="http://schemas.microsoft.com/office/drawing/2014/main" id="{8C4E88FB-B91F-4F4B-B928-6189E9647781}"/>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798435" y="3242240"/>
            <a:ext cx="1185332" cy="1099792"/>
          </a:xfrm>
          <a:prstGeom prst="rect">
            <a:avLst/>
          </a:prstGeom>
        </p:spPr>
      </p:pic>
      <p:pic>
        <p:nvPicPr>
          <p:cNvPr id="25" name="Picture 24">
            <a:extLst>
              <a:ext uri="{FF2B5EF4-FFF2-40B4-BE49-F238E27FC236}">
                <a16:creationId xmlns:a16="http://schemas.microsoft.com/office/drawing/2014/main" id="{E5EF5D57-9E1C-402D-96F6-2010D023DC6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201750" y="3072805"/>
            <a:ext cx="1574563" cy="1457596"/>
          </a:xfrm>
          <a:prstGeom prst="rect">
            <a:avLst/>
          </a:prstGeom>
        </p:spPr>
      </p:pic>
      <p:pic>
        <p:nvPicPr>
          <p:cNvPr id="27" name="Picture 26">
            <a:extLst>
              <a:ext uri="{FF2B5EF4-FFF2-40B4-BE49-F238E27FC236}">
                <a16:creationId xmlns:a16="http://schemas.microsoft.com/office/drawing/2014/main" id="{40DBB969-C794-42A4-BF81-07A2A2C7674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970755" y="3017150"/>
            <a:ext cx="1574563" cy="1457596"/>
          </a:xfrm>
          <a:prstGeom prst="rect">
            <a:avLst/>
          </a:prstGeom>
        </p:spPr>
      </p:pic>
      <p:pic>
        <p:nvPicPr>
          <p:cNvPr id="28" name="Picture 27">
            <a:extLst>
              <a:ext uri="{FF2B5EF4-FFF2-40B4-BE49-F238E27FC236}">
                <a16:creationId xmlns:a16="http://schemas.microsoft.com/office/drawing/2014/main" id="{E28ECEA8-7E9B-4814-8475-D8DF43FB8F5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09888" y="3040032"/>
            <a:ext cx="1576145" cy="1459061"/>
          </a:xfrm>
          <a:prstGeom prst="rect">
            <a:avLst/>
          </a:prstGeom>
        </p:spPr>
      </p:pic>
      <p:sp>
        <p:nvSpPr>
          <p:cNvPr id="21" name="TextBox 20">
            <a:extLst>
              <a:ext uri="{FF2B5EF4-FFF2-40B4-BE49-F238E27FC236}">
                <a16:creationId xmlns:a16="http://schemas.microsoft.com/office/drawing/2014/main" id="{08778BCC-BA6F-4939-AA7B-6036A4ACB4B2}"/>
              </a:ext>
            </a:extLst>
          </p:cNvPr>
          <p:cNvSpPr txBox="1"/>
          <p:nvPr/>
        </p:nvSpPr>
        <p:spPr>
          <a:xfrm>
            <a:off x="8991600" y="709965"/>
            <a:ext cx="2666999" cy="759592"/>
          </a:xfrm>
          <a:prstGeom prst="rect">
            <a:avLst/>
          </a:prstGeom>
          <a:ln w="19050">
            <a:noFill/>
          </a:ln>
        </p:spPr>
        <p:txBody>
          <a:bodyPr vert="horz" wrap="square" lIns="91440" tIns="45720" rIns="91440" bIns="45720" rtlCol="0" anchor="ctr">
            <a:normAutofit fontScale="97500"/>
          </a:bodyPr>
          <a:lstStyle/>
          <a:p>
            <a:pPr marR="0" lvl="0" indent="0" algn="r" rtl="1" fontAlgn="auto">
              <a:lnSpc>
                <a:spcPct val="100000"/>
              </a:lnSpc>
              <a:spcBef>
                <a:spcPts val="0"/>
              </a:spcBef>
              <a:spcAft>
                <a:spcPts val="0"/>
              </a:spcAft>
              <a:buClr>
                <a:srgbClr val="4472C4">
                  <a:lumMod val="75000"/>
                </a:srgbClr>
              </a:buClr>
              <a:buSzPct val="90000"/>
              <a:buFontTx/>
              <a:buNone/>
              <a:tabLst/>
              <a:defRPr/>
            </a:pPr>
            <a:r>
              <a:rPr lang="ar-LB" sz="3600" b="1" cap="all" spc="100">
                <a:solidFill>
                  <a:schemeClr val="bg1"/>
                </a:solidFill>
                <a:latin typeface="Adobe Arabic"/>
                <a:cs typeface="Adobe Arabic"/>
              </a:rPr>
              <a:t>أَسْتَنْتِجُ إِذًا </a:t>
            </a:r>
            <a:endParaRPr lang="en-US" sz="3600" b="1" cap="all" spc="100">
              <a:solidFill>
                <a:schemeClr val="bg1"/>
              </a:solidFill>
              <a:latin typeface="Adobe Arabic"/>
              <a:cs typeface="Adobe Arabic"/>
            </a:endParaRPr>
          </a:p>
        </p:txBody>
      </p:sp>
      <p:pic>
        <p:nvPicPr>
          <p:cNvPr id="19" name="Picture 18">
            <a:extLst>
              <a:ext uri="{FF2B5EF4-FFF2-40B4-BE49-F238E27FC236}">
                <a16:creationId xmlns:a16="http://schemas.microsoft.com/office/drawing/2014/main" id="{52022DF4-F3EB-403A-A51D-31934A55374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4557385" y="3079812"/>
            <a:ext cx="1574563" cy="1457596"/>
          </a:xfrm>
          <a:prstGeom prst="rect">
            <a:avLst/>
          </a:prstGeom>
        </p:spPr>
      </p:pic>
      <p:sp>
        <p:nvSpPr>
          <p:cNvPr id="22" name="TextBox 21">
            <a:extLst>
              <a:ext uri="{FF2B5EF4-FFF2-40B4-BE49-F238E27FC236}">
                <a16:creationId xmlns:a16="http://schemas.microsoft.com/office/drawing/2014/main" id="{AB3B6EB2-8215-444E-BD98-D389D9DEFD7B}"/>
              </a:ext>
            </a:extLst>
          </p:cNvPr>
          <p:cNvSpPr txBox="1"/>
          <p:nvPr/>
        </p:nvSpPr>
        <p:spPr>
          <a:xfrm>
            <a:off x="6518180" y="4325800"/>
            <a:ext cx="1038732" cy="923330"/>
          </a:xfrm>
          <a:prstGeom prst="rect">
            <a:avLst/>
          </a:prstGeom>
        </p:spPr>
        <p:txBody>
          <a:bodyPr wrap="square" rtlCol="0">
            <a:spAutoFit/>
          </a:bodyPr>
          <a:lstStyle/>
          <a:p>
            <a:pPr lvl="0" algn="ctr" rtl="1">
              <a:defRPr/>
            </a:pPr>
            <a:r>
              <a:rPr lang="ar-LB" sz="5400" b="1">
                <a:solidFill>
                  <a:schemeClr val="tx1">
                    <a:lumMod val="65000"/>
                    <a:lumOff val="35000"/>
                  </a:schemeClr>
                </a:solidFill>
                <a:latin typeface="Adobe Arabic" panose="02040503050201090203" pitchFamily="18" charset="-78"/>
                <a:cs typeface="Adobe Arabic" panose="02040503050201090203" pitchFamily="18" charset="-78"/>
              </a:rPr>
              <a:t>ــدو</a:t>
            </a:r>
            <a:endParaRPr kumimoji="0" lang="en-US" sz="5400" b="0" i="0" u="none" strike="noStrike" kern="1200" cap="none" spc="0" normalizeH="0" baseline="0" noProof="0">
              <a:ln>
                <a:noFill/>
              </a:ln>
              <a:solidFill>
                <a:schemeClr val="tx1">
                  <a:lumMod val="65000"/>
                  <a:lumOff val="35000"/>
                </a:schemeClr>
              </a:solidFill>
              <a:effectLst/>
              <a:uLnTx/>
              <a:uFillTx/>
              <a:latin typeface="Adobe Arabic" pitchFamily="18" charset="-78"/>
              <a:cs typeface="Adobe Arabic" pitchFamily="18" charset="-78"/>
            </a:endParaRPr>
          </a:p>
        </p:txBody>
      </p:sp>
      <p:pic>
        <p:nvPicPr>
          <p:cNvPr id="10" name="Picture 9">
            <a:extLst>
              <a:ext uri="{FF2B5EF4-FFF2-40B4-BE49-F238E27FC236}">
                <a16:creationId xmlns:a16="http://schemas.microsoft.com/office/drawing/2014/main" id="{55090A9A-B7DC-4D94-87E8-7DAB021EC0C9}"/>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8423998" y="3244751"/>
            <a:ext cx="1097280" cy="1097280"/>
          </a:xfrm>
          <a:prstGeom prst="rect">
            <a:avLst/>
          </a:prstGeom>
        </p:spPr>
      </p:pic>
      <p:pic>
        <p:nvPicPr>
          <p:cNvPr id="16" name="Graphic 15">
            <a:extLst>
              <a:ext uri="{FF2B5EF4-FFF2-40B4-BE49-F238E27FC236}">
                <a16:creationId xmlns:a16="http://schemas.microsoft.com/office/drawing/2014/main" id="{DE395A95-69F5-4C0C-BECF-6ED44A534751}"/>
              </a:ext>
            </a:extLst>
          </p:cNvPr>
          <p:cNvPicPr preferRelativeResize="0">
            <a:picLocks/>
          </p:cNvPicPr>
          <p:nvPr/>
        </p:nvPicPr>
        <p:blipFill>
          <a:blip r:embed="rId10">
            <a:extLst>
              <a:ext uri="{28A0092B-C50C-407E-A947-70E740481C1C}">
                <a14:useLocalDpi xmlns:a14="http://schemas.microsoft.com/office/drawing/2010/main" val="0"/>
              </a:ext>
            </a:extLst>
          </a:blip>
          <a:srcRect/>
          <a:stretch/>
        </p:blipFill>
        <p:spPr>
          <a:xfrm>
            <a:off x="9595298" y="3244751"/>
            <a:ext cx="1185333" cy="1097280"/>
          </a:xfrm>
          <a:prstGeom prst="rect">
            <a:avLst/>
          </a:prstGeom>
        </p:spPr>
      </p:pic>
      <p:sp>
        <p:nvSpPr>
          <p:cNvPr id="26" name="TextBox 25">
            <a:extLst>
              <a:ext uri="{FF2B5EF4-FFF2-40B4-BE49-F238E27FC236}">
                <a16:creationId xmlns:a16="http://schemas.microsoft.com/office/drawing/2014/main" id="{5A11A871-0F2D-46BF-B48B-CB8A865C5F46}"/>
              </a:ext>
            </a:extLst>
          </p:cNvPr>
          <p:cNvSpPr txBox="1"/>
          <p:nvPr/>
        </p:nvSpPr>
        <p:spPr>
          <a:xfrm>
            <a:off x="9758941" y="4325800"/>
            <a:ext cx="858048" cy="923330"/>
          </a:xfrm>
          <a:prstGeom prst="rect">
            <a:avLst/>
          </a:prstGeom>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LB" sz="5400" b="1">
                <a:solidFill>
                  <a:schemeClr val="tx1">
                    <a:lumMod val="65000"/>
                    <a:lumOff val="35000"/>
                  </a:schemeClr>
                </a:solidFill>
                <a:latin typeface="Adobe Arabic" panose="02040503050201090203" pitchFamily="18" charset="-78"/>
                <a:cs typeface="Adobe Arabic" panose="02040503050201090203" pitchFamily="18" charset="-78"/>
              </a:rPr>
              <a:t>دو</a:t>
            </a:r>
            <a:endParaRPr lang="en-US" sz="5400" b="1">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29" name="TextBox 28">
            <a:extLst>
              <a:ext uri="{FF2B5EF4-FFF2-40B4-BE49-F238E27FC236}">
                <a16:creationId xmlns:a16="http://schemas.microsoft.com/office/drawing/2014/main" id="{1ED4C179-DBE0-4FE2-BB75-6CB191BFEC39}"/>
              </a:ext>
            </a:extLst>
          </p:cNvPr>
          <p:cNvSpPr txBox="1"/>
          <p:nvPr/>
        </p:nvSpPr>
        <p:spPr>
          <a:xfrm>
            <a:off x="8506983" y="4325800"/>
            <a:ext cx="858048" cy="923330"/>
          </a:xfrm>
          <a:prstGeom prst="rect">
            <a:avLst/>
          </a:prstGeom>
        </p:spPr>
        <p:txBody>
          <a:bodyPr wrap="square" rtlCol="0">
            <a:spAutoFit/>
          </a:bodyPr>
          <a:lstStyle/>
          <a:p>
            <a:pPr lvl="0" algn="ctr">
              <a:defRPr/>
            </a:pPr>
            <a:r>
              <a:rPr lang="ar-LB" sz="5400" b="1">
                <a:solidFill>
                  <a:schemeClr val="tx1">
                    <a:lumMod val="65000"/>
                    <a:lumOff val="35000"/>
                  </a:schemeClr>
                </a:solidFill>
                <a:latin typeface="Adobe Arabic" panose="02040503050201090203" pitchFamily="18" charset="-78"/>
                <a:cs typeface="Adobe Arabic" panose="02040503050201090203" pitchFamily="18" charset="-78"/>
              </a:rPr>
              <a:t>ديـ </a:t>
            </a:r>
            <a:endParaRPr lang="en-US" sz="5400" b="1">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30" name="TextBox 29">
            <a:extLst>
              <a:ext uri="{FF2B5EF4-FFF2-40B4-BE49-F238E27FC236}">
                <a16:creationId xmlns:a16="http://schemas.microsoft.com/office/drawing/2014/main" id="{0DF55DF7-C1A0-4C92-BE6D-8E898AFEF398}"/>
              </a:ext>
            </a:extLst>
          </p:cNvPr>
          <p:cNvSpPr txBox="1"/>
          <p:nvPr/>
        </p:nvSpPr>
        <p:spPr>
          <a:xfrm>
            <a:off x="9661910" y="5271201"/>
            <a:ext cx="1055708" cy="895617"/>
          </a:xfrm>
          <a:prstGeom prst="rect">
            <a:avLst/>
          </a:prstGeom>
          <a:ln w="19050">
            <a:solidFill>
              <a:schemeClr val="tx1">
                <a:lumMod val="65000"/>
                <a:lumOff val="35000"/>
              </a:schemeClr>
            </a:solidFill>
          </a:ln>
        </p:spPr>
        <p:txBody>
          <a:bodyPr vert="horz" wrap="none" lIns="91440" tIns="45720" rIns="91440" bIns="45720" rtlCol="0" anchor="ctr">
            <a:normAutofit fontScale="97500"/>
          </a:bodyPr>
          <a:lstStyle>
            <a:defPPr>
              <a:defRPr lang="en-US"/>
            </a:defPPr>
            <a:lvl1pPr marR="0" lvl="0" indent="0" algn="ctr" rtl="1" fontAlgn="auto">
              <a:lnSpc>
                <a:spcPct val="100000"/>
              </a:lnSpc>
              <a:spcBef>
                <a:spcPts val="0"/>
              </a:spcBef>
              <a:spcAft>
                <a:spcPts val="0"/>
              </a:spcAft>
              <a:buClrTx/>
              <a:buSzTx/>
              <a:buFontTx/>
              <a:buNone/>
              <a:tabLst/>
              <a:defRPr kumimoji="0" sz="3600" b="1" i="0" u="none" strike="noStrike" cap="none" spc="0" normalizeH="0" baseline="0">
                <a:ln>
                  <a:noFill/>
                </a:ln>
                <a:solidFill>
                  <a:srgbClr val="658DCD"/>
                </a:solidFill>
                <a:effectLst/>
                <a:uLnTx/>
                <a:uFillTx/>
                <a:latin typeface="Adobe Arabic" panose="02040503050201090203" pitchFamily="18" charset="-78"/>
                <a:cs typeface="Adobe Arabic" panose="02040503050201090203" pitchFamily="18" charset="-78"/>
              </a:defRPr>
            </a:lvl1pPr>
          </a:lstStyle>
          <a:p>
            <a:r>
              <a:rPr lang="ar-LB">
                <a:solidFill>
                  <a:schemeClr val="tx1">
                    <a:lumMod val="65000"/>
                    <a:lumOff val="35000"/>
                  </a:schemeClr>
                </a:solidFill>
              </a:rPr>
              <a:t>دولابٌ</a:t>
            </a:r>
            <a:endParaRPr lang="en-US">
              <a:solidFill>
                <a:schemeClr val="tx1">
                  <a:lumMod val="65000"/>
                  <a:lumOff val="35000"/>
                </a:schemeClr>
              </a:solidFill>
            </a:endParaRPr>
          </a:p>
        </p:txBody>
      </p:sp>
      <p:sp>
        <p:nvSpPr>
          <p:cNvPr id="31" name="TextBox 30">
            <a:extLst>
              <a:ext uri="{FF2B5EF4-FFF2-40B4-BE49-F238E27FC236}">
                <a16:creationId xmlns:a16="http://schemas.microsoft.com/office/drawing/2014/main" id="{A7682D13-D8F0-42E4-AF24-19A83E3A9E90}"/>
              </a:ext>
            </a:extLst>
          </p:cNvPr>
          <p:cNvSpPr txBox="1"/>
          <p:nvPr/>
        </p:nvSpPr>
        <p:spPr>
          <a:xfrm>
            <a:off x="8471572" y="5271201"/>
            <a:ext cx="1055708" cy="895617"/>
          </a:xfrm>
          <a:prstGeom prst="rect">
            <a:avLst/>
          </a:prstGeom>
          <a:ln w="19050">
            <a:solidFill>
              <a:schemeClr val="tx1">
                <a:lumMod val="65000"/>
                <a:lumOff val="35000"/>
              </a:schemeClr>
            </a:solidFill>
          </a:ln>
        </p:spPr>
        <p:txBody>
          <a:bodyPr vert="horz" wrap="none" lIns="91440" tIns="45720" rIns="91440" bIns="45720" rtlCol="0" anchor="ctr">
            <a:normAutofit fontScale="97500"/>
          </a:bodyPr>
          <a:lstStyle>
            <a:defPPr>
              <a:defRPr lang="en-US"/>
            </a:defPPr>
            <a:lvl1pPr marR="0" lvl="0" indent="0" algn="ctr" rtl="1" fontAlgn="auto">
              <a:lnSpc>
                <a:spcPct val="100000"/>
              </a:lnSpc>
              <a:spcBef>
                <a:spcPts val="0"/>
              </a:spcBef>
              <a:spcAft>
                <a:spcPts val="0"/>
              </a:spcAft>
              <a:buClrTx/>
              <a:buSzTx/>
              <a:buFontTx/>
              <a:buNone/>
              <a:tabLst/>
              <a:defRPr kumimoji="0" sz="3600" b="1" i="0" u="none" strike="noStrike" cap="none" spc="0" normalizeH="0" baseline="0">
                <a:ln>
                  <a:noFill/>
                </a:ln>
                <a:solidFill>
                  <a:srgbClr val="658DCD"/>
                </a:solidFill>
                <a:effectLst/>
                <a:uLnTx/>
                <a:uFillTx/>
                <a:latin typeface="Adobe Arabic" panose="02040503050201090203" pitchFamily="18" charset="-78"/>
                <a:cs typeface="Adobe Arabic" panose="02040503050201090203" pitchFamily="18" charset="-78"/>
              </a:defRPr>
            </a:lvl1pPr>
          </a:lstStyle>
          <a:p>
            <a:r>
              <a:rPr lang="ar-LB">
                <a:solidFill>
                  <a:schemeClr val="tx1">
                    <a:lumMod val="65000"/>
                    <a:lumOff val="35000"/>
                  </a:schemeClr>
                </a:solidFill>
              </a:rPr>
              <a:t>ديكٌ</a:t>
            </a:r>
            <a:endParaRPr lang="en-US">
              <a:solidFill>
                <a:schemeClr val="tx1">
                  <a:lumMod val="65000"/>
                  <a:lumOff val="35000"/>
                </a:schemeClr>
              </a:solidFill>
            </a:endParaRPr>
          </a:p>
        </p:txBody>
      </p:sp>
      <p:sp>
        <p:nvSpPr>
          <p:cNvPr id="32" name="TextBox 31">
            <a:extLst>
              <a:ext uri="{FF2B5EF4-FFF2-40B4-BE49-F238E27FC236}">
                <a16:creationId xmlns:a16="http://schemas.microsoft.com/office/drawing/2014/main" id="{41B4C008-10DB-4044-9404-426143D9DAEC}"/>
              </a:ext>
            </a:extLst>
          </p:cNvPr>
          <p:cNvSpPr txBox="1"/>
          <p:nvPr/>
        </p:nvSpPr>
        <p:spPr>
          <a:xfrm>
            <a:off x="4763127" y="5271200"/>
            <a:ext cx="1060704" cy="895617"/>
          </a:xfrm>
          <a:prstGeom prst="rect">
            <a:avLst/>
          </a:prstGeom>
          <a:ln w="19050">
            <a:solidFill>
              <a:schemeClr val="tx1">
                <a:lumMod val="65000"/>
                <a:lumOff val="35000"/>
              </a:schemeClr>
            </a:solidFill>
          </a:ln>
        </p:spPr>
        <p:txBody>
          <a:bodyPr vert="horz" wrap="none" lIns="91440" tIns="45720" rIns="91440" bIns="45720" rtlCol="0" anchor="ctr">
            <a:normAutofit fontScale="97500"/>
          </a:bodyPr>
          <a:lstStyle>
            <a:defPPr>
              <a:defRPr lang="en-US"/>
            </a:defPPr>
            <a:lvl1pPr marR="0" lvl="0" indent="0" algn="ctr" rtl="1" fontAlgn="auto">
              <a:lnSpc>
                <a:spcPct val="100000"/>
              </a:lnSpc>
              <a:spcBef>
                <a:spcPts val="0"/>
              </a:spcBef>
              <a:spcAft>
                <a:spcPts val="0"/>
              </a:spcAft>
              <a:buClrTx/>
              <a:buSzTx/>
              <a:buFontTx/>
              <a:buNone/>
              <a:tabLst/>
              <a:defRPr kumimoji="0" sz="3600" b="1" i="0" u="none" strike="noStrike" cap="none" spc="0" normalizeH="0" baseline="0">
                <a:ln>
                  <a:noFill/>
                </a:ln>
                <a:solidFill>
                  <a:srgbClr val="658DCD"/>
                </a:solidFill>
                <a:effectLst/>
                <a:uLnTx/>
                <a:uFillTx/>
                <a:latin typeface="Adobe Arabic" panose="02040503050201090203" pitchFamily="18" charset="-78"/>
                <a:cs typeface="Adobe Arabic" panose="02040503050201090203" pitchFamily="18" charset="-78"/>
              </a:defRPr>
            </a:lvl1pPr>
          </a:lstStyle>
          <a:p>
            <a:r>
              <a:rPr lang="ar-LB">
                <a:solidFill>
                  <a:schemeClr val="tx1">
                    <a:lumMod val="65000"/>
                    <a:lumOff val="35000"/>
                  </a:schemeClr>
                </a:solidFill>
              </a:rPr>
              <a:t>حَـديـقَةٌ</a:t>
            </a:r>
            <a:endParaRPr lang="en-US">
              <a:solidFill>
                <a:schemeClr val="tx1">
                  <a:lumMod val="65000"/>
                  <a:lumOff val="35000"/>
                </a:schemeClr>
              </a:solidFill>
            </a:endParaRPr>
          </a:p>
        </p:txBody>
      </p:sp>
      <p:sp>
        <p:nvSpPr>
          <p:cNvPr id="33" name="TextBox 32">
            <a:extLst>
              <a:ext uri="{FF2B5EF4-FFF2-40B4-BE49-F238E27FC236}">
                <a16:creationId xmlns:a16="http://schemas.microsoft.com/office/drawing/2014/main" id="{AB74B675-5F89-4A17-8E2C-748240FC0097}"/>
              </a:ext>
            </a:extLst>
          </p:cNvPr>
          <p:cNvSpPr txBox="1"/>
          <p:nvPr/>
        </p:nvSpPr>
        <p:spPr>
          <a:xfrm>
            <a:off x="4691212" y="4325800"/>
            <a:ext cx="1224405" cy="923330"/>
          </a:xfrm>
          <a:prstGeom prst="rect">
            <a:avLst/>
          </a:prstGeom>
        </p:spPr>
        <p:txBody>
          <a:bodyPr wrap="square" rtlCol="0">
            <a:spAutoFit/>
          </a:bodyPr>
          <a:lstStyle/>
          <a:p>
            <a:pPr lvl="0" algn="ctr" rtl="1">
              <a:defRPr/>
            </a:pPr>
            <a:r>
              <a:rPr lang="ar-LB" sz="5400" b="1">
                <a:solidFill>
                  <a:schemeClr val="tx1">
                    <a:lumMod val="65000"/>
                    <a:lumOff val="35000"/>
                  </a:schemeClr>
                </a:solidFill>
                <a:latin typeface="Adobe Arabic" panose="02040503050201090203" pitchFamily="18" charset="-78"/>
                <a:cs typeface="Adobe Arabic" panose="02040503050201090203" pitchFamily="18" charset="-78"/>
              </a:rPr>
              <a:t>ــديــ</a:t>
            </a:r>
            <a:endParaRPr kumimoji="0" lang="en-US" sz="5400" b="0" i="0" u="none" strike="noStrike" kern="1200" cap="none" spc="0" normalizeH="0" baseline="0" noProof="0">
              <a:ln>
                <a:noFill/>
              </a:ln>
              <a:solidFill>
                <a:schemeClr val="tx1">
                  <a:lumMod val="65000"/>
                  <a:lumOff val="35000"/>
                </a:schemeClr>
              </a:solidFill>
              <a:effectLst/>
              <a:uLnTx/>
              <a:uFillTx/>
              <a:latin typeface="Adobe Arabic" pitchFamily="18" charset="-78"/>
              <a:cs typeface="Adobe Arabic" pitchFamily="18" charset="-78"/>
            </a:endParaRPr>
          </a:p>
        </p:txBody>
      </p:sp>
      <p:sp>
        <p:nvSpPr>
          <p:cNvPr id="34" name="TextBox 33">
            <a:extLst>
              <a:ext uri="{FF2B5EF4-FFF2-40B4-BE49-F238E27FC236}">
                <a16:creationId xmlns:a16="http://schemas.microsoft.com/office/drawing/2014/main" id="{05C419C8-3C38-41A3-B44E-E8C5DE118DC0}"/>
              </a:ext>
            </a:extLst>
          </p:cNvPr>
          <p:cNvSpPr txBox="1"/>
          <p:nvPr/>
        </p:nvSpPr>
        <p:spPr>
          <a:xfrm>
            <a:off x="508629" y="4325800"/>
            <a:ext cx="1202653" cy="923330"/>
          </a:xfrm>
          <a:prstGeom prst="rect">
            <a:avLst/>
          </a:prstGeom>
        </p:spPr>
        <p:txBody>
          <a:bodyPr wrap="square" rtlCol="0">
            <a:spAutoFit/>
          </a:bodyPr>
          <a:lstStyle/>
          <a:p>
            <a:pPr lvl="0" algn="ctr" rtl="1">
              <a:defRPr/>
            </a:pPr>
            <a:r>
              <a:rPr lang="ar-LB" sz="5400" b="1">
                <a:solidFill>
                  <a:schemeClr val="tx1">
                    <a:lumMod val="65000"/>
                    <a:lumOff val="35000"/>
                  </a:schemeClr>
                </a:solidFill>
                <a:latin typeface="Adobe Arabic" panose="02040503050201090203" pitchFamily="18" charset="-78"/>
                <a:cs typeface="Adobe Arabic" panose="02040503050201090203" pitchFamily="18" charset="-78"/>
              </a:rPr>
              <a:t>دي</a:t>
            </a:r>
            <a:r>
              <a:rPr kumimoji="0" lang="ar-LB" sz="5400" b="0" i="0" u="none" strike="noStrike" kern="1200" cap="none" spc="0" normalizeH="0" baseline="0" noProof="0">
                <a:ln>
                  <a:noFill/>
                </a:ln>
                <a:solidFill>
                  <a:schemeClr val="tx1">
                    <a:lumMod val="65000"/>
                    <a:lumOff val="35000"/>
                  </a:schemeClr>
                </a:solidFill>
                <a:effectLst/>
                <a:uLnTx/>
                <a:uFillTx/>
                <a:latin typeface="Adobe Arabic" pitchFamily="18" charset="-78"/>
                <a:cs typeface="Adobe Arabic" pitchFamily="18" charset="-78"/>
              </a:rPr>
              <a:t> </a:t>
            </a:r>
            <a:endParaRPr kumimoji="0" lang="en-US" sz="5400" b="0" i="0" u="none" strike="noStrike" kern="1200" cap="none" spc="0" normalizeH="0" baseline="0" noProof="0">
              <a:ln>
                <a:noFill/>
              </a:ln>
              <a:solidFill>
                <a:schemeClr val="tx1">
                  <a:lumMod val="65000"/>
                  <a:lumOff val="35000"/>
                </a:schemeClr>
              </a:solidFill>
              <a:effectLst/>
              <a:uLnTx/>
              <a:uFillTx/>
              <a:latin typeface="Adobe Arabic" pitchFamily="18" charset="-78"/>
              <a:cs typeface="Adobe Arabic" pitchFamily="18" charset="-78"/>
            </a:endParaRPr>
          </a:p>
        </p:txBody>
      </p:sp>
      <p:sp>
        <p:nvSpPr>
          <p:cNvPr id="35" name="TextBox 34">
            <a:extLst>
              <a:ext uri="{FF2B5EF4-FFF2-40B4-BE49-F238E27FC236}">
                <a16:creationId xmlns:a16="http://schemas.microsoft.com/office/drawing/2014/main" id="{B9298032-0798-429A-A380-C4F43EFCE701}"/>
              </a:ext>
            </a:extLst>
          </p:cNvPr>
          <p:cNvSpPr txBox="1"/>
          <p:nvPr/>
        </p:nvSpPr>
        <p:spPr>
          <a:xfrm>
            <a:off x="542463" y="5271200"/>
            <a:ext cx="1060704" cy="895618"/>
          </a:xfrm>
          <a:prstGeom prst="rect">
            <a:avLst/>
          </a:prstGeom>
          <a:solidFill>
            <a:schemeClr val="bg1"/>
          </a:solidFill>
          <a:ln w="19050">
            <a:solidFill>
              <a:schemeClr val="tx1">
                <a:lumMod val="65000"/>
                <a:lumOff val="35000"/>
              </a:schemeClr>
            </a:solidFill>
          </a:ln>
        </p:spPr>
        <p:txBody>
          <a:bodyPr vert="horz" wrap="none" lIns="91440" tIns="45720" rIns="91440" bIns="45720" rtlCol="0" anchor="ctr">
            <a:normAutofit fontScale="97500"/>
          </a:bodyPr>
          <a:lstStyle/>
          <a:p>
            <a:pPr lvl="0" algn="ctr" rtl="1">
              <a:defRPr/>
            </a:pPr>
            <a:r>
              <a:rPr lang="ar-LB" sz="3600" b="1">
                <a:solidFill>
                  <a:schemeClr val="tx1">
                    <a:lumMod val="65000"/>
                    <a:lumOff val="35000"/>
                  </a:schemeClr>
                </a:solidFill>
                <a:latin typeface="Adobe Arabic" panose="02040503050201090203" pitchFamily="18" charset="-78"/>
                <a:cs typeface="Adobe Arabic" panose="02040503050201090203" pitchFamily="18" charset="-78"/>
              </a:rPr>
              <a:t>وادي</a:t>
            </a:r>
            <a:endParaRPr lang="en-US" sz="3600" b="1">
              <a:solidFill>
                <a:schemeClr val="tx1">
                  <a:lumMod val="65000"/>
                  <a:lumOff val="35000"/>
                </a:schemeClr>
              </a:solidFill>
              <a:latin typeface="Adobe Arabic" panose="02040503050201090203" pitchFamily="18" charset="-78"/>
              <a:cs typeface="Adobe Arabic" panose="02040503050201090203" pitchFamily="18" charset="-78"/>
            </a:endParaRPr>
          </a:p>
        </p:txBody>
      </p:sp>
      <p:sp>
        <p:nvSpPr>
          <p:cNvPr id="36" name="Rectangle 35">
            <a:extLst>
              <a:ext uri="{FF2B5EF4-FFF2-40B4-BE49-F238E27FC236}">
                <a16:creationId xmlns:a16="http://schemas.microsoft.com/office/drawing/2014/main" id="{87C08B23-CF53-4C89-B340-645AEC4DB595}"/>
              </a:ext>
            </a:extLst>
          </p:cNvPr>
          <p:cNvSpPr/>
          <p:nvPr/>
        </p:nvSpPr>
        <p:spPr>
          <a:xfrm>
            <a:off x="0" y="691182"/>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65138" algn="r" rtl="1">
              <a:buClr>
                <a:srgbClr val="4472C4">
                  <a:lumMod val="75000"/>
                </a:srgbClr>
              </a:buClr>
              <a:buSzPct val="90000"/>
              <a:defRPr/>
            </a:pPr>
            <a:r>
              <a:rPr lang="ar-LB" sz="3500" b="1" cap="all" spc="100">
                <a:solidFill>
                  <a:schemeClr val="bg1"/>
                </a:solidFill>
                <a:latin typeface="Adobe Arabic"/>
                <a:cs typeface="Adobe Arabic"/>
              </a:rPr>
              <a:t>تَعَلَّمْنا الْيَوْمَ  </a:t>
            </a:r>
            <a:endParaRPr lang="en-US" sz="3500" b="1" cap="all" spc="100">
              <a:solidFill>
                <a:schemeClr val="bg1"/>
              </a:solidFill>
              <a:latin typeface="Adobe Arabic"/>
              <a:cs typeface="Adobe Arabic"/>
            </a:endParaRPr>
          </a:p>
        </p:txBody>
      </p:sp>
    </p:spTree>
    <p:extLst>
      <p:ext uri="{BB962C8B-B14F-4D97-AF65-F5344CB8AC3E}">
        <p14:creationId xmlns:p14="http://schemas.microsoft.com/office/powerpoint/2010/main" val="4281322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randombar(horizontal)">
                                      <p:cBhvr>
                                        <p:cTn id="12" dur="500"/>
                                        <p:tgtEl>
                                          <p:spTgt spid="14"/>
                                        </p:tgtEl>
                                      </p:cBhvr>
                                    </p:animEffect>
                                  </p:childTnLst>
                                </p:cTn>
                              </p:par>
                            </p:childTnLst>
                          </p:cTn>
                        </p:par>
                        <p:par>
                          <p:cTn id="13" fill="hold">
                            <p:stCondLst>
                              <p:cond delay="500"/>
                            </p:stCondLst>
                            <p:childTnLst>
                              <p:par>
                                <p:cTn id="14" presetID="1" presetClass="entr" presetSubtype="0" fill="hold" grpId="0" nodeType="afterEffect">
                                  <p:stCondLst>
                                    <p:cond delay="0"/>
                                  </p:stCondLst>
                                  <p:childTnLst>
                                    <p:set>
                                      <p:cBhvr>
                                        <p:cTn id="15" dur="1" fill="hold">
                                          <p:stCondLst>
                                            <p:cond delay="499"/>
                                          </p:stCondLst>
                                        </p:cTn>
                                        <p:tgtEl>
                                          <p:spTgt spid="6"/>
                                        </p:tgtEl>
                                        <p:attrNameLst>
                                          <p:attrName>style.visibility</p:attrName>
                                        </p:attrNameLst>
                                      </p:cBhvr>
                                      <p:to>
                                        <p:strVal val="visible"/>
                                      </p:to>
                                    </p:set>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499"/>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randombar(horizontal)">
                                      <p:cBhvr>
                                        <p:cTn id="23" dur="500"/>
                                        <p:tgtEl>
                                          <p:spTgt spid="16"/>
                                        </p:tgtEl>
                                      </p:cBhvr>
                                    </p:animEffect>
                                  </p:childTnLst>
                                </p:cTn>
                              </p:par>
                            </p:childTnLst>
                          </p:cTn>
                        </p:par>
                        <p:par>
                          <p:cTn id="24" fill="hold">
                            <p:stCondLst>
                              <p:cond delay="500"/>
                            </p:stCondLst>
                            <p:childTnLst>
                              <p:par>
                                <p:cTn id="25" presetID="1" presetClass="entr" presetSubtype="0" fill="hold" grpId="0" nodeType="afterEffect">
                                  <p:stCondLst>
                                    <p:cond delay="0"/>
                                  </p:stCondLst>
                                  <p:childTnLst>
                                    <p:set>
                                      <p:cBhvr>
                                        <p:cTn id="26" dur="1" fill="hold">
                                          <p:stCondLst>
                                            <p:cond delay="499"/>
                                          </p:stCondLst>
                                        </p:cTn>
                                        <p:tgtEl>
                                          <p:spTgt spid="26"/>
                                        </p:tgtEl>
                                        <p:attrNameLst>
                                          <p:attrName>style.visibility</p:attrName>
                                        </p:attrNameLst>
                                      </p:cBhvr>
                                      <p:to>
                                        <p:strVal val="visible"/>
                                      </p:to>
                                    </p:set>
                                  </p:childTnLst>
                                </p:cTn>
                              </p:par>
                            </p:childTnLst>
                          </p:cTn>
                        </p:par>
                        <p:par>
                          <p:cTn id="27" fill="hold">
                            <p:stCondLst>
                              <p:cond delay="1000"/>
                            </p:stCondLst>
                            <p:childTnLst>
                              <p:par>
                                <p:cTn id="28" presetID="1" presetClass="entr" presetSubtype="0" fill="hold" grpId="0" nodeType="afterEffect">
                                  <p:stCondLst>
                                    <p:cond delay="0"/>
                                  </p:stCondLst>
                                  <p:childTnLst>
                                    <p:set>
                                      <p:cBhvr>
                                        <p:cTn id="29" dur="1" fill="hold">
                                          <p:stCondLst>
                                            <p:cond delay="499"/>
                                          </p:stCondLst>
                                        </p:cTn>
                                        <p:tgtEl>
                                          <p:spTgt spid="3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randombar(horizontal)">
                                      <p:cBhvr>
                                        <p:cTn id="34" dur="500"/>
                                        <p:tgtEl>
                                          <p:spTgt spid="10"/>
                                        </p:tgtEl>
                                      </p:cBhvr>
                                    </p:animEffect>
                                  </p:childTnLst>
                                </p:cTn>
                              </p:par>
                            </p:childTnLst>
                          </p:cTn>
                        </p:par>
                        <p:par>
                          <p:cTn id="35" fill="hold">
                            <p:stCondLst>
                              <p:cond delay="500"/>
                            </p:stCondLst>
                            <p:childTnLst>
                              <p:par>
                                <p:cTn id="36" presetID="1" presetClass="entr" presetSubtype="0" fill="hold" grpId="0" nodeType="afterEffect">
                                  <p:stCondLst>
                                    <p:cond delay="0"/>
                                  </p:stCondLst>
                                  <p:childTnLst>
                                    <p:set>
                                      <p:cBhvr>
                                        <p:cTn id="37" dur="1" fill="hold">
                                          <p:stCondLst>
                                            <p:cond delay="499"/>
                                          </p:stCondLst>
                                        </p:cTn>
                                        <p:tgtEl>
                                          <p:spTgt spid="29"/>
                                        </p:tgtEl>
                                        <p:attrNameLst>
                                          <p:attrName>style.visibility</p:attrName>
                                        </p:attrNameLst>
                                      </p:cBhvr>
                                      <p:to>
                                        <p:strVal val="visible"/>
                                      </p:to>
                                    </p:set>
                                  </p:childTnLst>
                                </p:cTn>
                              </p:par>
                            </p:childTnLst>
                          </p:cTn>
                        </p:par>
                        <p:par>
                          <p:cTn id="38" fill="hold">
                            <p:stCondLst>
                              <p:cond delay="1000"/>
                            </p:stCondLst>
                            <p:childTnLst>
                              <p:par>
                                <p:cTn id="39" presetID="1" presetClass="entr" presetSubtype="0" fill="hold" grpId="0" nodeType="afterEffect">
                                  <p:stCondLst>
                                    <p:cond delay="0"/>
                                  </p:stCondLst>
                                  <p:childTnLst>
                                    <p:set>
                                      <p:cBhvr>
                                        <p:cTn id="40" dur="1" fill="hold">
                                          <p:stCondLst>
                                            <p:cond delay="499"/>
                                          </p:stCondLst>
                                        </p:cTn>
                                        <p:tgtEl>
                                          <p:spTgt spid="3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wipe(right)">
                                      <p:cBhvr>
                                        <p:cTn id="45" dur="500"/>
                                        <p:tgtEl>
                                          <p:spTgt spid="8"/>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randombar(horizontal)">
                                      <p:cBhvr>
                                        <p:cTn id="50" dur="500"/>
                                        <p:tgtEl>
                                          <p:spTgt spid="25"/>
                                        </p:tgtEl>
                                      </p:cBhvr>
                                    </p:animEffect>
                                  </p:childTnLst>
                                </p:cTn>
                              </p:par>
                            </p:childTnLst>
                          </p:cTn>
                        </p:par>
                        <p:par>
                          <p:cTn id="51" fill="hold">
                            <p:stCondLst>
                              <p:cond delay="500"/>
                            </p:stCondLst>
                            <p:childTnLst>
                              <p:par>
                                <p:cTn id="52" presetID="1" presetClass="entr" presetSubtype="0" fill="hold" grpId="0" nodeType="afterEffect">
                                  <p:stCondLst>
                                    <p:cond delay="0"/>
                                  </p:stCondLst>
                                  <p:childTnLst>
                                    <p:set>
                                      <p:cBhvr>
                                        <p:cTn id="53" dur="1" fill="hold">
                                          <p:stCondLst>
                                            <p:cond delay="499"/>
                                          </p:stCondLst>
                                        </p:cTn>
                                        <p:tgtEl>
                                          <p:spTgt spid="22"/>
                                        </p:tgtEl>
                                        <p:attrNameLst>
                                          <p:attrName>style.visibility</p:attrName>
                                        </p:attrNameLst>
                                      </p:cBhvr>
                                      <p:to>
                                        <p:strVal val="visible"/>
                                      </p:to>
                                    </p:set>
                                  </p:childTnLst>
                                </p:cTn>
                              </p:par>
                            </p:childTnLst>
                          </p:cTn>
                        </p:par>
                        <p:par>
                          <p:cTn id="54" fill="hold">
                            <p:stCondLst>
                              <p:cond delay="1000"/>
                            </p:stCondLst>
                            <p:childTnLst>
                              <p:par>
                                <p:cTn id="55" presetID="1" presetClass="entr" presetSubtype="0" fill="hold" grpId="0" nodeType="afterEffect">
                                  <p:stCondLst>
                                    <p:cond delay="0"/>
                                  </p:stCondLst>
                                  <p:childTnLst>
                                    <p:set>
                                      <p:cBhvr>
                                        <p:cTn id="56" dur="1" fill="hold">
                                          <p:stCondLst>
                                            <p:cond delay="499"/>
                                          </p:stCondLst>
                                        </p:cTn>
                                        <p:tgtEl>
                                          <p:spTgt spid="1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nodeType="click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randombar(horizontal)">
                                      <p:cBhvr>
                                        <p:cTn id="61" dur="500"/>
                                        <p:tgtEl>
                                          <p:spTgt spid="19"/>
                                        </p:tgtEl>
                                      </p:cBhvr>
                                    </p:animEffect>
                                  </p:childTnLst>
                                </p:cTn>
                              </p:par>
                            </p:childTnLst>
                          </p:cTn>
                        </p:par>
                        <p:par>
                          <p:cTn id="62" fill="hold">
                            <p:stCondLst>
                              <p:cond delay="500"/>
                            </p:stCondLst>
                            <p:childTnLst>
                              <p:par>
                                <p:cTn id="63" presetID="1" presetClass="entr" presetSubtype="0" fill="hold" grpId="0" nodeType="afterEffect">
                                  <p:stCondLst>
                                    <p:cond delay="0"/>
                                  </p:stCondLst>
                                  <p:childTnLst>
                                    <p:set>
                                      <p:cBhvr>
                                        <p:cTn id="64" dur="1" fill="hold">
                                          <p:stCondLst>
                                            <p:cond delay="499"/>
                                          </p:stCondLst>
                                        </p:cTn>
                                        <p:tgtEl>
                                          <p:spTgt spid="33"/>
                                        </p:tgtEl>
                                        <p:attrNameLst>
                                          <p:attrName>style.visibility</p:attrName>
                                        </p:attrNameLst>
                                      </p:cBhvr>
                                      <p:to>
                                        <p:strVal val="visible"/>
                                      </p:to>
                                    </p:set>
                                  </p:childTnLst>
                                </p:cTn>
                              </p:par>
                            </p:childTnLst>
                          </p:cTn>
                        </p:par>
                        <p:par>
                          <p:cTn id="65" fill="hold">
                            <p:stCondLst>
                              <p:cond delay="1000"/>
                            </p:stCondLst>
                            <p:childTnLst>
                              <p:par>
                                <p:cTn id="66" presetID="1" presetClass="entr" presetSubtype="0" fill="hold" grpId="0" nodeType="afterEffect">
                                  <p:stCondLst>
                                    <p:cond delay="0"/>
                                  </p:stCondLst>
                                  <p:childTnLst>
                                    <p:set>
                                      <p:cBhvr>
                                        <p:cTn id="67" dur="1" fill="hold">
                                          <p:stCondLst>
                                            <p:cond delay="499"/>
                                          </p:stCondLst>
                                        </p:cTn>
                                        <p:tgtEl>
                                          <p:spTgt spid="32"/>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22" presetClass="entr" presetSubtype="2" fill="hold" grpId="0" nodeType="clickEffect">
                                  <p:stCondLst>
                                    <p:cond delay="0"/>
                                  </p:stCondLst>
                                  <p:childTnLst>
                                    <p:set>
                                      <p:cBhvr>
                                        <p:cTn id="71" dur="1" fill="hold">
                                          <p:stCondLst>
                                            <p:cond delay="0"/>
                                          </p:stCondLst>
                                        </p:cTn>
                                        <p:tgtEl>
                                          <p:spTgt spid="9"/>
                                        </p:tgtEl>
                                        <p:attrNameLst>
                                          <p:attrName>style.visibility</p:attrName>
                                        </p:attrNameLst>
                                      </p:cBhvr>
                                      <p:to>
                                        <p:strVal val="visible"/>
                                      </p:to>
                                    </p:set>
                                    <p:animEffect transition="in" filter="wipe(right)">
                                      <p:cBhvr>
                                        <p:cTn id="72" dur="500"/>
                                        <p:tgtEl>
                                          <p:spTgt spid="9"/>
                                        </p:tgtEl>
                                      </p:cBhvr>
                                    </p:animEffect>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randombar(horizontal)">
                                      <p:cBhvr>
                                        <p:cTn id="77" dur="500"/>
                                        <p:tgtEl>
                                          <p:spTgt spid="27"/>
                                        </p:tgtEl>
                                      </p:cBhvr>
                                    </p:animEffect>
                                  </p:childTnLst>
                                </p:cTn>
                              </p:par>
                            </p:childTnLst>
                          </p:cTn>
                        </p:par>
                        <p:par>
                          <p:cTn id="78" fill="hold">
                            <p:stCondLst>
                              <p:cond delay="500"/>
                            </p:stCondLst>
                            <p:childTnLst>
                              <p:par>
                                <p:cTn id="79" presetID="1" presetClass="entr" presetSubtype="0" fill="hold" grpId="0" nodeType="afterEffect">
                                  <p:stCondLst>
                                    <p:cond delay="0"/>
                                  </p:stCondLst>
                                  <p:childTnLst>
                                    <p:set>
                                      <p:cBhvr>
                                        <p:cTn id="80" dur="1" fill="hold">
                                          <p:stCondLst>
                                            <p:cond delay="499"/>
                                          </p:stCondLst>
                                        </p:cTn>
                                        <p:tgtEl>
                                          <p:spTgt spid="5"/>
                                        </p:tgtEl>
                                        <p:attrNameLst>
                                          <p:attrName>style.visibility</p:attrName>
                                        </p:attrNameLst>
                                      </p:cBhvr>
                                      <p:to>
                                        <p:strVal val="visible"/>
                                      </p:to>
                                    </p:set>
                                  </p:childTnLst>
                                </p:cTn>
                              </p:par>
                            </p:childTnLst>
                          </p:cTn>
                        </p:par>
                        <p:par>
                          <p:cTn id="81" fill="hold">
                            <p:stCondLst>
                              <p:cond delay="1000"/>
                            </p:stCondLst>
                            <p:childTnLst>
                              <p:par>
                                <p:cTn id="82" presetID="1" presetClass="entr" presetSubtype="0" fill="hold" grpId="0" nodeType="afterEffect">
                                  <p:stCondLst>
                                    <p:cond delay="0"/>
                                  </p:stCondLst>
                                  <p:childTnLst>
                                    <p:set>
                                      <p:cBhvr>
                                        <p:cTn id="83" dur="1" fill="hold">
                                          <p:stCondLst>
                                            <p:cond delay="499"/>
                                          </p:stCondLst>
                                        </p:cTn>
                                        <p:tgtEl>
                                          <p:spTgt spid="17"/>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14" presetClass="entr" presetSubtype="10" fill="hold" nodeType="clickEffect">
                                  <p:stCondLst>
                                    <p:cond delay="0"/>
                                  </p:stCondLst>
                                  <p:childTnLst>
                                    <p:set>
                                      <p:cBhvr>
                                        <p:cTn id="87" dur="1" fill="hold">
                                          <p:stCondLst>
                                            <p:cond delay="0"/>
                                          </p:stCondLst>
                                        </p:cTn>
                                        <p:tgtEl>
                                          <p:spTgt spid="28"/>
                                        </p:tgtEl>
                                        <p:attrNameLst>
                                          <p:attrName>style.visibility</p:attrName>
                                        </p:attrNameLst>
                                      </p:cBhvr>
                                      <p:to>
                                        <p:strVal val="visible"/>
                                      </p:to>
                                    </p:set>
                                    <p:animEffect transition="in" filter="randombar(horizontal)">
                                      <p:cBhvr>
                                        <p:cTn id="88" dur="500"/>
                                        <p:tgtEl>
                                          <p:spTgt spid="28"/>
                                        </p:tgtEl>
                                      </p:cBhvr>
                                    </p:animEffect>
                                  </p:childTnLst>
                                </p:cTn>
                              </p:par>
                            </p:childTnLst>
                          </p:cTn>
                        </p:par>
                        <p:par>
                          <p:cTn id="89" fill="hold">
                            <p:stCondLst>
                              <p:cond delay="500"/>
                            </p:stCondLst>
                            <p:childTnLst>
                              <p:par>
                                <p:cTn id="90" presetID="1" presetClass="entr" presetSubtype="0" fill="hold" grpId="0" nodeType="afterEffect">
                                  <p:stCondLst>
                                    <p:cond delay="0"/>
                                  </p:stCondLst>
                                  <p:childTnLst>
                                    <p:set>
                                      <p:cBhvr>
                                        <p:cTn id="91" dur="1" fill="hold">
                                          <p:stCondLst>
                                            <p:cond delay="499"/>
                                          </p:stCondLst>
                                        </p:cTn>
                                        <p:tgtEl>
                                          <p:spTgt spid="34"/>
                                        </p:tgtEl>
                                        <p:attrNameLst>
                                          <p:attrName>style.visibility</p:attrName>
                                        </p:attrNameLst>
                                      </p:cBhvr>
                                      <p:to>
                                        <p:strVal val="visible"/>
                                      </p:to>
                                    </p:set>
                                  </p:childTnLst>
                                </p:cTn>
                              </p:par>
                            </p:childTnLst>
                          </p:cTn>
                        </p:par>
                        <p:par>
                          <p:cTn id="92" fill="hold">
                            <p:stCondLst>
                              <p:cond delay="1000"/>
                            </p:stCondLst>
                            <p:childTnLst>
                              <p:par>
                                <p:cTn id="93" presetID="1" presetClass="entr" presetSubtype="0" fill="hold" grpId="0" nodeType="afterEffect">
                                  <p:stCondLst>
                                    <p:cond delay="0"/>
                                  </p:stCondLst>
                                  <p:childTnLst>
                                    <p:set>
                                      <p:cBhvr>
                                        <p:cTn id="94" dur="1" fill="hold">
                                          <p:stCondLst>
                                            <p:cond delay="499"/>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8" grpId="0" animBg="1"/>
      <p:bldP spid="9" grpId="0" animBg="1"/>
      <p:bldP spid="11" grpId="0" animBg="1"/>
      <p:bldP spid="13" grpId="0" animBg="1"/>
      <p:bldP spid="17" grpId="0" animBg="1"/>
      <p:bldP spid="22" grpId="0"/>
      <p:bldP spid="26" grpId="0"/>
      <p:bldP spid="29" grpId="0"/>
      <p:bldP spid="30" grpId="0" animBg="1"/>
      <p:bldP spid="31" grpId="0" animBg="1"/>
      <p:bldP spid="32" grpId="0" animBg="1"/>
      <p:bldP spid="33" grpId="0"/>
      <p:bldP spid="34" grpId="0"/>
      <p:bldP spid="3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Icon&#10;&#10;Description automatically generated">
            <a:extLst>
              <a:ext uri="{FF2B5EF4-FFF2-40B4-BE49-F238E27FC236}">
                <a16:creationId xmlns:a16="http://schemas.microsoft.com/office/drawing/2014/main" id="{2D436D28-5991-4560-B66D-021C3CD16B4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982409" y="2250494"/>
            <a:ext cx="2073714" cy="1926834"/>
          </a:xfrm>
          <a:prstGeom prst="rect">
            <a:avLst/>
          </a:prstGeom>
        </p:spPr>
      </p:pic>
      <p:pic>
        <p:nvPicPr>
          <p:cNvPr id="27" name="Picture 26">
            <a:extLst>
              <a:ext uri="{FF2B5EF4-FFF2-40B4-BE49-F238E27FC236}">
                <a16:creationId xmlns:a16="http://schemas.microsoft.com/office/drawing/2014/main" id="{55A04ED9-921B-4120-A7AD-9D3BDD6D0A5A}"/>
              </a:ext>
            </a:extLst>
          </p:cNvPr>
          <p:cNvPicPr>
            <a:picLocks noChangeAspect="1"/>
          </p:cNvPicPr>
          <p:nvPr/>
        </p:nvPicPr>
        <p:blipFill>
          <a:blip r:embed="rId5" cstate="hqprint">
            <a:extLst>
              <a:ext uri="{28A0092B-C50C-407E-A947-70E740481C1C}">
                <a14:useLocalDpi xmlns:a14="http://schemas.microsoft.com/office/drawing/2010/main" val="0"/>
              </a:ext>
            </a:extLst>
          </a:blip>
          <a:srcRect/>
          <a:stretch/>
        </p:blipFill>
        <p:spPr>
          <a:xfrm>
            <a:off x="7375005" y="2240511"/>
            <a:ext cx="2073714" cy="1923109"/>
          </a:xfrm>
          <a:prstGeom prst="rect">
            <a:avLst/>
          </a:prstGeom>
        </p:spPr>
      </p:pic>
      <p:pic>
        <p:nvPicPr>
          <p:cNvPr id="32" name="Picture 31">
            <a:extLst>
              <a:ext uri="{FF2B5EF4-FFF2-40B4-BE49-F238E27FC236}">
                <a16:creationId xmlns:a16="http://schemas.microsoft.com/office/drawing/2014/main" id="{113A4CE8-D6E0-426E-90BD-5B5DF237DDC3}"/>
              </a:ext>
            </a:extLst>
          </p:cNvPr>
          <p:cNvPicPr>
            <a:picLocks noChangeAspect="1"/>
          </p:cNvPicPr>
          <p:nvPr/>
        </p:nvPicPr>
        <p:blipFill>
          <a:blip r:embed="rId6" cstate="hqprint">
            <a:extLst>
              <a:ext uri="{28A0092B-C50C-407E-A947-70E740481C1C}">
                <a14:useLocalDpi xmlns:a14="http://schemas.microsoft.com/office/drawing/2010/main" val="0"/>
              </a:ext>
            </a:extLst>
          </a:blip>
          <a:srcRect/>
          <a:stretch/>
        </p:blipFill>
        <p:spPr>
          <a:xfrm>
            <a:off x="9767602" y="2252356"/>
            <a:ext cx="2073714" cy="1923109"/>
          </a:xfrm>
          <a:prstGeom prst="rect">
            <a:avLst/>
          </a:prstGeom>
        </p:spPr>
      </p:pic>
      <p:pic>
        <p:nvPicPr>
          <p:cNvPr id="33" name="Picture 32">
            <a:extLst>
              <a:ext uri="{FF2B5EF4-FFF2-40B4-BE49-F238E27FC236}">
                <a16:creationId xmlns:a16="http://schemas.microsoft.com/office/drawing/2014/main" id="{446F64AF-F066-473F-B81E-B35A707A6D1A}"/>
              </a:ext>
            </a:extLst>
          </p:cNvPr>
          <p:cNvPicPr>
            <a:picLocks noChangeAspect="1"/>
          </p:cNvPicPr>
          <p:nvPr/>
        </p:nvPicPr>
        <p:blipFill>
          <a:blip r:embed="rId7" cstate="hqprint">
            <a:extLst>
              <a:ext uri="{28A0092B-C50C-407E-A947-70E740481C1C}">
                <a14:useLocalDpi xmlns:a14="http://schemas.microsoft.com/office/drawing/2010/main" val="0"/>
              </a:ext>
            </a:extLst>
          </a:blip>
          <a:srcRect/>
          <a:stretch/>
        </p:blipFill>
        <p:spPr>
          <a:xfrm>
            <a:off x="2589813" y="2237752"/>
            <a:ext cx="2073714" cy="1924901"/>
          </a:xfrm>
          <a:prstGeom prst="rect">
            <a:avLst/>
          </a:prstGeom>
        </p:spPr>
      </p:pic>
      <p:pic>
        <p:nvPicPr>
          <p:cNvPr id="34" name="Picture 33">
            <a:extLst>
              <a:ext uri="{FF2B5EF4-FFF2-40B4-BE49-F238E27FC236}">
                <a16:creationId xmlns:a16="http://schemas.microsoft.com/office/drawing/2014/main" id="{ED714C61-B100-4849-806A-F6030021D052}"/>
              </a:ext>
            </a:extLst>
          </p:cNvPr>
          <p:cNvPicPr>
            <a:picLocks noChangeAspect="1"/>
          </p:cNvPicPr>
          <p:nvPr/>
        </p:nvPicPr>
        <p:blipFill>
          <a:blip r:embed="rId8" cstate="hqprint">
            <a:extLst>
              <a:ext uri="{28A0092B-C50C-407E-A947-70E740481C1C}">
                <a14:useLocalDpi xmlns:a14="http://schemas.microsoft.com/office/drawing/2010/main" val="0"/>
              </a:ext>
            </a:extLst>
          </a:blip>
          <a:srcRect/>
          <a:stretch/>
        </p:blipFill>
        <p:spPr>
          <a:xfrm>
            <a:off x="197217" y="2270562"/>
            <a:ext cx="2073714" cy="1924901"/>
          </a:xfrm>
          <a:prstGeom prst="rect">
            <a:avLst/>
          </a:prstGeom>
        </p:spPr>
      </p:pic>
      <p:pic>
        <p:nvPicPr>
          <p:cNvPr id="35" name="Picture 34">
            <a:extLst>
              <a:ext uri="{FF2B5EF4-FFF2-40B4-BE49-F238E27FC236}">
                <a16:creationId xmlns:a16="http://schemas.microsoft.com/office/drawing/2014/main" id="{17D1E7C2-8468-42F8-90C7-A7D7A795451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60350" flipH="1">
            <a:off x="52704" y="6005733"/>
            <a:ext cx="753307" cy="753307"/>
          </a:xfrm>
          <a:prstGeom prst="rect">
            <a:avLst/>
          </a:prstGeom>
        </p:spPr>
      </p:pic>
      <p:sp>
        <p:nvSpPr>
          <p:cNvPr id="36" name="Rectangle: Rounded Corners 35">
            <a:extLst>
              <a:ext uri="{FF2B5EF4-FFF2-40B4-BE49-F238E27FC236}">
                <a16:creationId xmlns:a16="http://schemas.microsoft.com/office/drawing/2014/main" id="{0FEAD66A-CC7E-4540-B1C9-DD25226C2540}"/>
              </a:ext>
            </a:extLst>
          </p:cNvPr>
          <p:cNvSpPr/>
          <p:nvPr/>
        </p:nvSpPr>
        <p:spPr>
          <a:xfrm>
            <a:off x="10124283" y="4614104"/>
            <a:ext cx="1488952" cy="1432399"/>
          </a:xfrm>
          <a:prstGeom prst="roundRect">
            <a:avLst/>
          </a:prstGeom>
          <a:noFill/>
          <a:ln>
            <a:solidFill>
              <a:srgbClr val="2F5597"/>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C00EB0FC-D692-4C68-AB51-8334BCB1842F}"/>
              </a:ext>
            </a:extLst>
          </p:cNvPr>
          <p:cNvSpPr txBox="1"/>
          <p:nvPr/>
        </p:nvSpPr>
        <p:spPr>
          <a:xfrm>
            <a:off x="10846737" y="4941056"/>
            <a:ext cx="873252" cy="769441"/>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4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دُ</a:t>
            </a:r>
            <a:r>
              <a:rPr kumimoji="0" lang="ar-LB" sz="18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  </a:t>
            </a:r>
            <a:endParaRPr kumimoji="0" lang="en-US" sz="18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38" name="TextBox 37">
            <a:extLst>
              <a:ext uri="{FF2B5EF4-FFF2-40B4-BE49-F238E27FC236}">
                <a16:creationId xmlns:a16="http://schemas.microsoft.com/office/drawing/2014/main" id="{85520FD6-CD44-49A0-BA1E-E9167C475E7D}"/>
              </a:ext>
            </a:extLst>
          </p:cNvPr>
          <p:cNvSpPr txBox="1"/>
          <p:nvPr/>
        </p:nvSpPr>
        <p:spPr>
          <a:xfrm>
            <a:off x="10096600" y="4941056"/>
            <a:ext cx="873252" cy="769441"/>
          </a:xfrm>
          <a:prstGeom prst="rect">
            <a:avLst/>
          </a:prstGeom>
          <a:noFill/>
        </p:spPr>
        <p:txBody>
          <a:bodyPr wrap="square" rtlCol="0">
            <a:spAutoFit/>
          </a:bodyPr>
          <a:lstStyle/>
          <a:p>
            <a:pPr lvl="0" algn="ctr">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دِ</a:t>
            </a:r>
            <a:endParaRPr lang="en-US" sz="4400">
              <a:solidFill>
                <a:prstClr val="black">
                  <a:lumMod val="65000"/>
                  <a:lumOff val="35000"/>
                </a:prstClr>
              </a:solidFill>
              <a:latin typeface="Adobe Arabic" panose="02040503050201020203" pitchFamily="18" charset="-78"/>
              <a:cs typeface="Adobe Arabic" panose="02040503050201020203" pitchFamily="18" charset="-78"/>
            </a:endParaRPr>
          </a:p>
        </p:txBody>
      </p:sp>
      <p:sp>
        <p:nvSpPr>
          <p:cNvPr id="39" name="TextBox 38">
            <a:extLst>
              <a:ext uri="{FF2B5EF4-FFF2-40B4-BE49-F238E27FC236}">
                <a16:creationId xmlns:a16="http://schemas.microsoft.com/office/drawing/2014/main" id="{1E5EFEB1-168F-4010-9D10-1BFA12DFF194}"/>
              </a:ext>
            </a:extLst>
          </p:cNvPr>
          <p:cNvSpPr txBox="1"/>
          <p:nvPr/>
        </p:nvSpPr>
        <p:spPr>
          <a:xfrm>
            <a:off x="10799219" y="4941056"/>
            <a:ext cx="316879" cy="769441"/>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a:t>
            </a:r>
            <a:endParaRPr kumimoji="0" lang="en-US" sz="2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40" name="Rectangle: Rounded Corners 39">
            <a:extLst>
              <a:ext uri="{FF2B5EF4-FFF2-40B4-BE49-F238E27FC236}">
                <a16:creationId xmlns:a16="http://schemas.microsoft.com/office/drawing/2014/main" id="{CA8B9341-39A5-497C-AEA0-BCBB561559EE}"/>
              </a:ext>
            </a:extLst>
          </p:cNvPr>
          <p:cNvSpPr/>
          <p:nvPr/>
        </p:nvSpPr>
        <p:spPr>
          <a:xfrm>
            <a:off x="7702668" y="4614104"/>
            <a:ext cx="1488952" cy="1432399"/>
          </a:xfrm>
          <a:prstGeom prst="roundRect">
            <a:avLst/>
          </a:prstGeom>
          <a:noFill/>
          <a:ln>
            <a:solidFill>
              <a:srgbClr val="2F5597"/>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981BB526-723F-4DF9-B5EE-9713E6C02C6B}"/>
              </a:ext>
            </a:extLst>
          </p:cNvPr>
          <p:cNvSpPr txBox="1"/>
          <p:nvPr/>
        </p:nvSpPr>
        <p:spPr>
          <a:xfrm>
            <a:off x="8425122" y="4941056"/>
            <a:ext cx="873252" cy="769441"/>
          </a:xfrm>
          <a:prstGeom prst="rect">
            <a:avLst/>
          </a:prstGeom>
          <a:noFill/>
        </p:spPr>
        <p:txBody>
          <a:bodyPr wrap="square" rtlCol="0">
            <a:spAutoFit/>
          </a:bodyPr>
          <a:lstStyle/>
          <a:p>
            <a:pPr lvl="0" algn="ctr" rtl="1">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دَ</a:t>
            </a:r>
            <a:r>
              <a:rPr kumimoji="0" lang="ar-LB" sz="18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  </a:t>
            </a:r>
            <a:endParaRPr kumimoji="0" lang="en-US" sz="18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42" name="TextBox 41">
            <a:extLst>
              <a:ext uri="{FF2B5EF4-FFF2-40B4-BE49-F238E27FC236}">
                <a16:creationId xmlns:a16="http://schemas.microsoft.com/office/drawing/2014/main" id="{5C0E284A-3DE1-4A93-BE9E-2A8F0E5A99F1}"/>
              </a:ext>
            </a:extLst>
          </p:cNvPr>
          <p:cNvSpPr txBox="1"/>
          <p:nvPr/>
        </p:nvSpPr>
        <p:spPr>
          <a:xfrm>
            <a:off x="7674985" y="4941056"/>
            <a:ext cx="873252" cy="769441"/>
          </a:xfrm>
          <a:prstGeom prst="rect">
            <a:avLst/>
          </a:prstGeom>
          <a:noFill/>
        </p:spPr>
        <p:txBody>
          <a:bodyPr wrap="square" rtlCol="0">
            <a:spAutoFit/>
          </a:bodyPr>
          <a:lstStyle/>
          <a:p>
            <a:pPr lvl="0" algn="ctr">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دِ</a:t>
            </a:r>
            <a:endParaRPr lang="en-US" sz="4400">
              <a:solidFill>
                <a:prstClr val="black">
                  <a:lumMod val="65000"/>
                  <a:lumOff val="35000"/>
                </a:prstClr>
              </a:solidFill>
              <a:latin typeface="Adobe Arabic" panose="02040503050201020203" pitchFamily="18" charset="-78"/>
              <a:cs typeface="Adobe Arabic" panose="02040503050201020203" pitchFamily="18" charset="-78"/>
            </a:endParaRPr>
          </a:p>
        </p:txBody>
      </p:sp>
      <p:sp>
        <p:nvSpPr>
          <p:cNvPr id="43" name="TextBox 42">
            <a:extLst>
              <a:ext uri="{FF2B5EF4-FFF2-40B4-BE49-F238E27FC236}">
                <a16:creationId xmlns:a16="http://schemas.microsoft.com/office/drawing/2014/main" id="{0B254936-CB6D-42A2-BB02-A94B758499CC}"/>
              </a:ext>
            </a:extLst>
          </p:cNvPr>
          <p:cNvSpPr txBox="1"/>
          <p:nvPr/>
        </p:nvSpPr>
        <p:spPr>
          <a:xfrm>
            <a:off x="8377604" y="4941056"/>
            <a:ext cx="316879" cy="769441"/>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a:t>
            </a:r>
            <a:endParaRPr kumimoji="0" lang="en-US" sz="2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44" name="Rectangle: Rounded Corners 43">
            <a:extLst>
              <a:ext uri="{FF2B5EF4-FFF2-40B4-BE49-F238E27FC236}">
                <a16:creationId xmlns:a16="http://schemas.microsoft.com/office/drawing/2014/main" id="{926D76AB-F72D-45B5-A617-A477A6412DF5}"/>
              </a:ext>
            </a:extLst>
          </p:cNvPr>
          <p:cNvSpPr/>
          <p:nvPr/>
        </p:nvSpPr>
        <p:spPr>
          <a:xfrm>
            <a:off x="5302454" y="4614104"/>
            <a:ext cx="1488952" cy="1432399"/>
          </a:xfrm>
          <a:prstGeom prst="roundRect">
            <a:avLst/>
          </a:prstGeom>
          <a:noFill/>
          <a:ln>
            <a:solidFill>
              <a:srgbClr val="2F5597"/>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653FDE04-44CF-429D-852F-081C6D1AC703}"/>
              </a:ext>
            </a:extLst>
          </p:cNvPr>
          <p:cNvSpPr txBox="1"/>
          <p:nvPr/>
        </p:nvSpPr>
        <p:spPr>
          <a:xfrm>
            <a:off x="5976782" y="4941056"/>
            <a:ext cx="873252" cy="769441"/>
          </a:xfrm>
          <a:prstGeom prst="rect">
            <a:avLst/>
          </a:prstGeom>
          <a:noFill/>
        </p:spPr>
        <p:txBody>
          <a:bodyPr wrap="square" rtlCol="0">
            <a:spAutoFit/>
          </a:bodyPr>
          <a:lstStyle/>
          <a:p>
            <a:pPr lvl="0" algn="ctr" rtl="1">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دو</a:t>
            </a:r>
            <a:r>
              <a:rPr kumimoji="0" lang="ar-LB" sz="18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  </a:t>
            </a:r>
            <a:endParaRPr kumimoji="0" lang="en-US" sz="18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46" name="TextBox 45">
            <a:extLst>
              <a:ext uri="{FF2B5EF4-FFF2-40B4-BE49-F238E27FC236}">
                <a16:creationId xmlns:a16="http://schemas.microsoft.com/office/drawing/2014/main" id="{2DE88941-C897-40C7-9BB5-44C0ADA83362}"/>
              </a:ext>
            </a:extLst>
          </p:cNvPr>
          <p:cNvSpPr txBox="1"/>
          <p:nvPr/>
        </p:nvSpPr>
        <p:spPr>
          <a:xfrm>
            <a:off x="5226645" y="4941056"/>
            <a:ext cx="873252" cy="769441"/>
          </a:xfrm>
          <a:prstGeom prst="rect">
            <a:avLst/>
          </a:prstGeom>
          <a:noFill/>
        </p:spPr>
        <p:txBody>
          <a:bodyPr wrap="square" rtlCol="0">
            <a:spAutoFit/>
          </a:bodyPr>
          <a:lstStyle/>
          <a:p>
            <a:pPr lvl="0" algn="ctr">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دْ</a:t>
            </a:r>
            <a:endParaRPr lang="en-US" sz="4400">
              <a:solidFill>
                <a:prstClr val="black">
                  <a:lumMod val="65000"/>
                  <a:lumOff val="35000"/>
                </a:prstClr>
              </a:solidFill>
              <a:latin typeface="Adobe Arabic" panose="02040503050201020203" pitchFamily="18" charset="-78"/>
              <a:cs typeface="Adobe Arabic" panose="02040503050201020203" pitchFamily="18" charset="-78"/>
            </a:endParaRPr>
          </a:p>
        </p:txBody>
      </p:sp>
      <p:sp>
        <p:nvSpPr>
          <p:cNvPr id="47" name="TextBox 46">
            <a:extLst>
              <a:ext uri="{FF2B5EF4-FFF2-40B4-BE49-F238E27FC236}">
                <a16:creationId xmlns:a16="http://schemas.microsoft.com/office/drawing/2014/main" id="{CDDCA2FB-F136-4D5F-8723-7B5C4E615C5E}"/>
              </a:ext>
            </a:extLst>
          </p:cNvPr>
          <p:cNvSpPr txBox="1"/>
          <p:nvPr/>
        </p:nvSpPr>
        <p:spPr>
          <a:xfrm>
            <a:off x="5929264" y="4941056"/>
            <a:ext cx="316879" cy="769441"/>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a:t>
            </a:r>
            <a:endParaRPr kumimoji="0" lang="en-US" sz="2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48" name="Rectangle: Rounded Corners 47">
            <a:extLst>
              <a:ext uri="{FF2B5EF4-FFF2-40B4-BE49-F238E27FC236}">
                <a16:creationId xmlns:a16="http://schemas.microsoft.com/office/drawing/2014/main" id="{021A4F9E-296B-4295-8830-031308996D2E}"/>
              </a:ext>
            </a:extLst>
          </p:cNvPr>
          <p:cNvSpPr/>
          <p:nvPr/>
        </p:nvSpPr>
        <p:spPr>
          <a:xfrm>
            <a:off x="2864055" y="4614104"/>
            <a:ext cx="1488952" cy="1432399"/>
          </a:xfrm>
          <a:prstGeom prst="roundRect">
            <a:avLst/>
          </a:prstGeom>
          <a:noFill/>
          <a:ln>
            <a:solidFill>
              <a:srgbClr val="2F5597"/>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56ED682B-5657-4ABF-BF4C-1677E97D8E55}"/>
              </a:ext>
            </a:extLst>
          </p:cNvPr>
          <p:cNvSpPr txBox="1"/>
          <p:nvPr/>
        </p:nvSpPr>
        <p:spPr>
          <a:xfrm>
            <a:off x="3538383" y="4941056"/>
            <a:ext cx="873252" cy="769441"/>
          </a:xfrm>
          <a:prstGeom prst="rect">
            <a:avLst/>
          </a:prstGeom>
          <a:noFill/>
        </p:spPr>
        <p:txBody>
          <a:bodyPr wrap="square" rtlCol="0">
            <a:spAutoFit/>
          </a:bodyPr>
          <a:lstStyle/>
          <a:p>
            <a:pPr lvl="0" algn="ctr">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دي</a:t>
            </a:r>
            <a:r>
              <a:rPr kumimoji="0" lang="ar-LB" sz="18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  </a:t>
            </a:r>
            <a:endParaRPr kumimoji="0" lang="en-US" sz="18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50" name="TextBox 49">
            <a:extLst>
              <a:ext uri="{FF2B5EF4-FFF2-40B4-BE49-F238E27FC236}">
                <a16:creationId xmlns:a16="http://schemas.microsoft.com/office/drawing/2014/main" id="{FFDA3523-2CC5-4B3F-9AFF-EE539E255623}"/>
              </a:ext>
            </a:extLst>
          </p:cNvPr>
          <p:cNvSpPr txBox="1"/>
          <p:nvPr/>
        </p:nvSpPr>
        <p:spPr>
          <a:xfrm>
            <a:off x="2788246" y="4941056"/>
            <a:ext cx="873252" cy="769441"/>
          </a:xfrm>
          <a:prstGeom prst="rect">
            <a:avLst/>
          </a:prstGeom>
          <a:noFill/>
        </p:spPr>
        <p:txBody>
          <a:bodyPr wrap="square" rtlCol="0">
            <a:spAutoFit/>
          </a:bodyPr>
          <a:lstStyle/>
          <a:p>
            <a:pPr lvl="0" algn="ctr">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دَ</a:t>
            </a:r>
            <a:endParaRPr lang="en-US" sz="4400">
              <a:solidFill>
                <a:prstClr val="black">
                  <a:lumMod val="65000"/>
                  <a:lumOff val="35000"/>
                </a:prstClr>
              </a:solidFill>
              <a:latin typeface="Adobe Arabic" panose="02040503050201020203" pitchFamily="18" charset="-78"/>
              <a:cs typeface="Adobe Arabic" panose="02040503050201020203" pitchFamily="18" charset="-78"/>
            </a:endParaRPr>
          </a:p>
        </p:txBody>
      </p:sp>
      <p:sp>
        <p:nvSpPr>
          <p:cNvPr id="51" name="TextBox 50">
            <a:extLst>
              <a:ext uri="{FF2B5EF4-FFF2-40B4-BE49-F238E27FC236}">
                <a16:creationId xmlns:a16="http://schemas.microsoft.com/office/drawing/2014/main" id="{E9D82CD5-2CD3-4A71-BF2D-C678394C4D08}"/>
              </a:ext>
            </a:extLst>
          </p:cNvPr>
          <p:cNvSpPr txBox="1"/>
          <p:nvPr/>
        </p:nvSpPr>
        <p:spPr>
          <a:xfrm>
            <a:off x="3490865" y="4941056"/>
            <a:ext cx="316879" cy="769441"/>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a:t>
            </a:r>
            <a:endParaRPr kumimoji="0" lang="en-US" sz="2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52" name="Rectangle: Rounded Corners 51">
            <a:extLst>
              <a:ext uri="{FF2B5EF4-FFF2-40B4-BE49-F238E27FC236}">
                <a16:creationId xmlns:a16="http://schemas.microsoft.com/office/drawing/2014/main" id="{14A2533B-45CE-4018-A99D-654E426F798E}"/>
              </a:ext>
            </a:extLst>
          </p:cNvPr>
          <p:cNvSpPr/>
          <p:nvPr/>
        </p:nvSpPr>
        <p:spPr>
          <a:xfrm>
            <a:off x="632019" y="4614104"/>
            <a:ext cx="1488952" cy="1432399"/>
          </a:xfrm>
          <a:prstGeom prst="roundRect">
            <a:avLst/>
          </a:prstGeom>
          <a:noFill/>
          <a:ln>
            <a:solidFill>
              <a:srgbClr val="2F5597"/>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1AD283F1-DBD0-4C04-8D87-4DE02043E2EE}"/>
              </a:ext>
            </a:extLst>
          </p:cNvPr>
          <p:cNvSpPr txBox="1"/>
          <p:nvPr/>
        </p:nvSpPr>
        <p:spPr>
          <a:xfrm>
            <a:off x="1306347" y="4941056"/>
            <a:ext cx="873252" cy="769441"/>
          </a:xfrm>
          <a:prstGeom prst="rect">
            <a:avLst/>
          </a:prstGeom>
          <a:noFill/>
        </p:spPr>
        <p:txBody>
          <a:bodyPr wrap="square" rtlCol="0">
            <a:spAutoFit/>
          </a:bodyPr>
          <a:lstStyle/>
          <a:p>
            <a:pPr lvl="0" algn="ctr" rtl="1">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دو</a:t>
            </a:r>
            <a:r>
              <a:rPr kumimoji="0" lang="ar-LB" sz="18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rPr>
              <a:t>  </a:t>
            </a:r>
            <a:endParaRPr kumimoji="0" lang="en-US" sz="18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54" name="TextBox 53">
            <a:extLst>
              <a:ext uri="{FF2B5EF4-FFF2-40B4-BE49-F238E27FC236}">
                <a16:creationId xmlns:a16="http://schemas.microsoft.com/office/drawing/2014/main" id="{D399C5C6-7B41-4056-B987-98882C402BA9}"/>
              </a:ext>
            </a:extLst>
          </p:cNvPr>
          <p:cNvSpPr txBox="1"/>
          <p:nvPr/>
        </p:nvSpPr>
        <p:spPr>
          <a:xfrm>
            <a:off x="556210" y="4941056"/>
            <a:ext cx="873252" cy="769441"/>
          </a:xfrm>
          <a:prstGeom prst="rect">
            <a:avLst/>
          </a:prstGeom>
          <a:noFill/>
        </p:spPr>
        <p:txBody>
          <a:bodyPr wrap="square" rtlCol="0">
            <a:spAutoFit/>
          </a:bodyPr>
          <a:lstStyle/>
          <a:p>
            <a:pPr lvl="0" algn="ctr">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دي</a:t>
            </a:r>
            <a:endParaRPr lang="en-US" sz="4400">
              <a:solidFill>
                <a:prstClr val="black">
                  <a:lumMod val="65000"/>
                  <a:lumOff val="35000"/>
                </a:prstClr>
              </a:solidFill>
              <a:latin typeface="Adobe Arabic" panose="02040503050201020203" pitchFamily="18" charset="-78"/>
              <a:cs typeface="Adobe Arabic" panose="02040503050201020203" pitchFamily="18" charset="-78"/>
            </a:endParaRPr>
          </a:p>
        </p:txBody>
      </p:sp>
      <p:sp>
        <p:nvSpPr>
          <p:cNvPr id="55" name="TextBox 54">
            <a:extLst>
              <a:ext uri="{FF2B5EF4-FFF2-40B4-BE49-F238E27FC236}">
                <a16:creationId xmlns:a16="http://schemas.microsoft.com/office/drawing/2014/main" id="{D5244561-0317-4200-9BED-EADDF0D8DE68}"/>
              </a:ext>
            </a:extLst>
          </p:cNvPr>
          <p:cNvSpPr txBox="1"/>
          <p:nvPr/>
        </p:nvSpPr>
        <p:spPr>
          <a:xfrm>
            <a:off x="1258829" y="4941056"/>
            <a:ext cx="316879" cy="769441"/>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LB" sz="4400">
                <a:solidFill>
                  <a:prstClr val="black">
                    <a:lumMod val="65000"/>
                    <a:lumOff val="35000"/>
                  </a:prstClr>
                </a:solidFill>
                <a:latin typeface="Adobe Arabic" panose="02040503050201020203" pitchFamily="18" charset="-78"/>
                <a:cs typeface="Adobe Arabic" panose="02040503050201020203" pitchFamily="18" charset="-78"/>
              </a:rPr>
              <a:t>-</a:t>
            </a:r>
            <a:endParaRPr kumimoji="0" lang="en-US" sz="2400" b="0" i="0" u="none" strike="noStrike" kern="1200" cap="none" spc="0" normalizeH="0" baseline="0" noProof="0">
              <a:ln>
                <a:noFill/>
              </a:ln>
              <a:solidFill>
                <a:prstClr val="black">
                  <a:lumMod val="65000"/>
                  <a:lumOff val="35000"/>
                </a:prstClr>
              </a:solidFill>
              <a:effectLst/>
              <a:uLnTx/>
              <a:uFillTx/>
              <a:latin typeface="Adobe Arabic" panose="02040503050201020203" pitchFamily="18" charset="-78"/>
              <a:ea typeface="+mn-ea"/>
              <a:cs typeface="Adobe Arabic" panose="02040503050201020203" pitchFamily="18" charset="-78"/>
            </a:endParaRPr>
          </a:p>
        </p:txBody>
      </p:sp>
      <p:sp>
        <p:nvSpPr>
          <p:cNvPr id="2" name="TextBox 1">
            <a:extLst>
              <a:ext uri="{FF2B5EF4-FFF2-40B4-BE49-F238E27FC236}">
                <a16:creationId xmlns:a16="http://schemas.microsoft.com/office/drawing/2014/main" id="{1CE916DC-7A01-EDEA-7819-87F2938DA78A}"/>
              </a:ext>
            </a:extLst>
          </p:cNvPr>
          <p:cNvSpPr txBox="1"/>
          <p:nvPr/>
        </p:nvSpPr>
        <p:spPr>
          <a:xfrm>
            <a:off x="0" y="721334"/>
            <a:ext cx="12199172" cy="704088"/>
          </a:xfrm>
          <a:prstGeom prst="rect">
            <a:avLst/>
          </a:prstGeom>
          <a:solidFill>
            <a:srgbClr val="DFBDC3"/>
          </a:solidFill>
          <a:ln w="19050">
            <a:noFill/>
          </a:ln>
        </p:spPr>
        <p:txBody>
          <a:bodyPr wrap="square" anchor="ctr">
            <a:spAutoFit/>
          </a:bodyPr>
          <a:lstStyle/>
          <a:p>
            <a:pPr marL="457200" algn="r" rtl="1">
              <a:buClr>
                <a:schemeClr val="accent5">
                  <a:lumMod val="75000"/>
                </a:schemeClr>
              </a:buClr>
              <a:buSzPct val="90000"/>
            </a:pPr>
            <a:r>
              <a:rPr lang="ar-LB" sz="3600" b="1">
                <a:solidFill>
                  <a:schemeClr val="tx1">
                    <a:lumMod val="65000"/>
                    <a:lumOff val="35000"/>
                  </a:schemeClr>
                </a:solidFill>
                <a:latin typeface="Adobe Arabic" panose="02040503050201020203" pitchFamily="18" charset="-78"/>
                <a:cs typeface="Adobe Arabic" panose="02040503050201020203" pitchFamily="18" charset="-78"/>
              </a:rPr>
              <a:t> أَذْكُرُ اسْمَ الصُّورَةِ وَأَكْتُبُ صَوْتَ د الْمُناسِبِ تَحْتَ الصّورَةِ</a:t>
            </a:r>
          </a:p>
        </p:txBody>
      </p:sp>
      <p:sp>
        <p:nvSpPr>
          <p:cNvPr id="3" name="Rectangle 2">
            <a:extLst>
              <a:ext uri="{FF2B5EF4-FFF2-40B4-BE49-F238E27FC236}">
                <a16:creationId xmlns:a16="http://schemas.microsoft.com/office/drawing/2014/main" id="{10B1FE70-AFBF-5EDB-3560-285CF52B4D6E}"/>
              </a:ext>
            </a:extLst>
          </p:cNvPr>
          <p:cNvSpPr/>
          <p:nvPr/>
        </p:nvSpPr>
        <p:spPr>
          <a:xfrm>
            <a:off x="0" y="149240"/>
            <a:ext cx="2976880" cy="385948"/>
          </a:xfrm>
          <a:prstGeom prst="rect">
            <a:avLst/>
          </a:prstGeom>
          <a:solidFill>
            <a:srgbClr val="DFBDC3"/>
          </a:solidFill>
        </p:spPr>
        <p:txBody>
          <a:bodyPr vert="horz" lIns="91440" tIns="45720" rIns="91440" bIns="45720" rtlCol="0" anchor="ctr">
            <a:noAutofit/>
          </a:bodyPr>
          <a:lstStyle/>
          <a:p>
            <a:pPr algn="ctr" rtl="1">
              <a:lnSpc>
                <a:spcPct val="80000"/>
              </a:lnSpc>
              <a:spcBef>
                <a:spcPct val="0"/>
              </a:spcBef>
            </a:pPr>
            <a:r>
              <a:rPr lang="ar-LB">
                <a:solidFill>
                  <a:srgbClr val="595959"/>
                </a:solidFill>
                <a:latin typeface="Adobe Arabic" panose="02040503050201020203" pitchFamily="18" charset="-78"/>
                <a:cs typeface="Adobe Arabic" panose="02040503050201020203" pitchFamily="18" charset="-78"/>
              </a:rPr>
              <a:t>تَقْويمٌ تَكْوينِيٌّ</a:t>
            </a:r>
            <a:endParaRPr lang="en-US">
              <a:solidFill>
                <a:srgbClr val="595959"/>
              </a:solidFill>
              <a:latin typeface="Adobe Arabic" panose="02040503050201020203" pitchFamily="18" charset="-78"/>
              <a:cs typeface="Adobe Arabic" panose="02040503050201020203" pitchFamily="18" charset="-78"/>
            </a:endParaRPr>
          </a:p>
        </p:txBody>
      </p:sp>
    </p:spTree>
    <p:custDataLst>
      <p:tags r:id="rId1"/>
    </p:custDataLst>
    <p:extLst>
      <p:ext uri="{BB962C8B-B14F-4D97-AF65-F5344CB8AC3E}">
        <p14:creationId xmlns:p14="http://schemas.microsoft.com/office/powerpoint/2010/main" val="10286590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8"/>
                    </p:tgtEl>
                  </p:cond>
                </p:stCondLst>
                <p:endSync evt="end" delay="0">
                  <p:rtn val="all"/>
                </p:endSync>
                <p:childTnLst>
                  <p:par>
                    <p:cTn id="3" fill="hold">
                      <p:stCondLst>
                        <p:cond delay="0"/>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500" fill="hold"/>
                                        <p:tgtEl>
                                          <p:spTgt spid="38"/>
                                        </p:tgtEl>
                                        <p:attrNameLst>
                                          <p:attrName>style.color</p:attrName>
                                        </p:attrNameLst>
                                      </p:cBhvr>
                                      <p:to>
                                        <a:srgbClr val="74C274"/>
                                      </p:to>
                                    </p:animClr>
                                  </p:childTnLst>
                                </p:cTn>
                              </p:par>
                            </p:childTnLst>
                          </p:cTn>
                        </p:par>
                      </p:childTnLst>
                    </p:cTn>
                  </p:par>
                </p:childTnLst>
              </p:cTn>
              <p:nextCondLst>
                <p:cond evt="onClick" delay="0">
                  <p:tgtEl>
                    <p:spTgt spid="38"/>
                  </p:tgtEl>
                </p:cond>
              </p:nextCondLst>
            </p:seq>
            <p:seq concurrent="1" nextAc="seek">
              <p:cTn id="7" restart="whenNotActive" fill="hold" evtFilter="cancelBubble" nodeType="interactiveSeq">
                <p:stCondLst>
                  <p:cond evt="onClick" delay="0">
                    <p:tgtEl>
                      <p:spTgt spid="54"/>
                    </p:tgtEl>
                  </p:cond>
                </p:stCondLst>
                <p:endSync evt="end" delay="0">
                  <p:rtn val="all"/>
                </p:endSync>
                <p:childTnLst>
                  <p:par>
                    <p:cTn id="8" fill="hold">
                      <p:stCondLst>
                        <p:cond delay="0"/>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54"/>
                                        </p:tgtEl>
                                      </p:cBhvr>
                                    </p:animEffect>
                                    <p:animScale>
                                      <p:cBhvr>
                                        <p:cTn id="12" dur="250" autoRev="1" fill="hold"/>
                                        <p:tgtEl>
                                          <p:spTgt spid="54"/>
                                        </p:tgtEl>
                                      </p:cBhvr>
                                      <p:by x="105000" y="105000"/>
                                    </p:animScale>
                                  </p:childTnLst>
                                </p:cTn>
                              </p:par>
                            </p:childTnLst>
                          </p:cTn>
                        </p:par>
                      </p:childTnLst>
                    </p:cTn>
                  </p:par>
                </p:childTnLst>
              </p:cTn>
              <p:nextCondLst>
                <p:cond evt="onClick" delay="0">
                  <p:tgtEl>
                    <p:spTgt spid="54"/>
                  </p:tgtEl>
                </p:cond>
              </p:nextCondLst>
            </p:seq>
            <p:seq concurrent="1" nextAc="seek">
              <p:cTn id="13" restart="whenNotActive" fill="hold" evtFilter="cancelBubble" nodeType="interactiveSeq">
                <p:stCondLst>
                  <p:cond evt="onClick" delay="0">
                    <p:tgtEl>
                      <p:spTgt spid="41"/>
                    </p:tgtEl>
                  </p:cond>
                </p:stCondLst>
                <p:endSync evt="end" delay="0">
                  <p:rtn val="all"/>
                </p:endSync>
                <p:childTnLst>
                  <p:par>
                    <p:cTn id="14" fill="hold">
                      <p:stCondLst>
                        <p:cond delay="0"/>
                      </p:stCondLst>
                      <p:childTnLst>
                        <p:par>
                          <p:cTn id="15" fill="hold">
                            <p:stCondLst>
                              <p:cond delay="0"/>
                            </p:stCondLst>
                            <p:childTnLst>
                              <p:par>
                                <p:cTn id="16" presetID="3" presetClass="emph" presetSubtype="2" fill="hold" grpId="0" nodeType="clickEffect">
                                  <p:stCondLst>
                                    <p:cond delay="0"/>
                                  </p:stCondLst>
                                  <p:childTnLst>
                                    <p:animClr clrSpc="rgb" dir="cw">
                                      <p:cBhvr override="childStyle">
                                        <p:cTn id="17" dur="500" fill="hold"/>
                                        <p:tgtEl>
                                          <p:spTgt spid="41"/>
                                        </p:tgtEl>
                                        <p:attrNameLst>
                                          <p:attrName>style.color</p:attrName>
                                        </p:attrNameLst>
                                      </p:cBhvr>
                                      <p:to>
                                        <a:srgbClr val="74C274"/>
                                      </p:to>
                                    </p:animClr>
                                  </p:childTnLst>
                                </p:cTn>
                              </p:par>
                            </p:childTnLst>
                          </p:cTn>
                        </p:par>
                      </p:childTnLst>
                    </p:cTn>
                  </p:par>
                </p:childTnLst>
              </p:cTn>
              <p:nextCondLst>
                <p:cond evt="onClick" delay="0">
                  <p:tgtEl>
                    <p:spTgt spid="41"/>
                  </p:tgtEl>
                </p:cond>
              </p:nextCondLst>
            </p:seq>
            <p:seq concurrent="1" nextAc="seek">
              <p:cTn id="18" restart="whenNotActive" fill="hold" evtFilter="cancelBubble" nodeType="interactiveSeq">
                <p:stCondLst>
                  <p:cond evt="onClick" delay="0">
                    <p:tgtEl>
                      <p:spTgt spid="46"/>
                    </p:tgtEl>
                  </p:cond>
                </p:stCondLst>
                <p:endSync evt="end" delay="0">
                  <p:rtn val="all"/>
                </p:endSync>
                <p:childTnLst>
                  <p:par>
                    <p:cTn id="19" fill="hold">
                      <p:stCondLst>
                        <p:cond delay="0"/>
                      </p:stCondLst>
                      <p:childTnLst>
                        <p:par>
                          <p:cTn id="20" fill="hold">
                            <p:stCondLst>
                              <p:cond delay="0"/>
                            </p:stCondLst>
                            <p:childTnLst>
                              <p:par>
                                <p:cTn id="21" presetID="3" presetClass="emph" presetSubtype="2" fill="hold" grpId="0" nodeType="clickEffect">
                                  <p:stCondLst>
                                    <p:cond delay="0"/>
                                  </p:stCondLst>
                                  <p:childTnLst>
                                    <p:animClr clrSpc="rgb" dir="cw">
                                      <p:cBhvr override="childStyle">
                                        <p:cTn id="22" dur="500" fill="hold"/>
                                        <p:tgtEl>
                                          <p:spTgt spid="46"/>
                                        </p:tgtEl>
                                        <p:attrNameLst>
                                          <p:attrName>style.color</p:attrName>
                                        </p:attrNameLst>
                                      </p:cBhvr>
                                      <p:to>
                                        <a:srgbClr val="74C274"/>
                                      </p:to>
                                    </p:animClr>
                                  </p:childTnLst>
                                </p:cTn>
                              </p:par>
                            </p:childTnLst>
                          </p:cTn>
                        </p:par>
                      </p:childTnLst>
                    </p:cTn>
                  </p:par>
                </p:childTnLst>
              </p:cTn>
              <p:nextCondLst>
                <p:cond evt="onClick" delay="0">
                  <p:tgtEl>
                    <p:spTgt spid="46"/>
                  </p:tgtEl>
                </p:cond>
              </p:nextCondLst>
            </p:seq>
            <p:seq concurrent="1" nextAc="seek">
              <p:cTn id="23" restart="whenNotActive" fill="hold" evtFilter="cancelBubble" nodeType="interactiveSeq">
                <p:stCondLst>
                  <p:cond evt="onClick" delay="0">
                    <p:tgtEl>
                      <p:spTgt spid="49"/>
                    </p:tgtEl>
                  </p:cond>
                </p:stCondLst>
                <p:endSync evt="end" delay="0">
                  <p:rtn val="all"/>
                </p:endSync>
                <p:childTnLst>
                  <p:par>
                    <p:cTn id="24" fill="hold">
                      <p:stCondLst>
                        <p:cond delay="0"/>
                      </p:stCondLst>
                      <p:childTnLst>
                        <p:par>
                          <p:cTn id="25" fill="hold">
                            <p:stCondLst>
                              <p:cond delay="0"/>
                            </p:stCondLst>
                            <p:childTnLst>
                              <p:par>
                                <p:cTn id="26" presetID="3" presetClass="emph" presetSubtype="2" fill="hold" grpId="0" nodeType="clickEffect">
                                  <p:stCondLst>
                                    <p:cond delay="0"/>
                                  </p:stCondLst>
                                  <p:childTnLst>
                                    <p:animClr clrSpc="rgb" dir="cw">
                                      <p:cBhvr override="childStyle">
                                        <p:cTn id="27" dur="500" fill="hold"/>
                                        <p:tgtEl>
                                          <p:spTgt spid="49"/>
                                        </p:tgtEl>
                                        <p:attrNameLst>
                                          <p:attrName>style.color</p:attrName>
                                        </p:attrNameLst>
                                      </p:cBhvr>
                                      <p:to>
                                        <a:srgbClr val="74C274"/>
                                      </p:to>
                                    </p:animClr>
                                  </p:childTnLst>
                                </p:cTn>
                              </p:par>
                            </p:childTnLst>
                          </p:cTn>
                        </p:par>
                      </p:childTnLst>
                    </p:cTn>
                  </p:par>
                </p:childTnLst>
              </p:cTn>
              <p:nextCondLst>
                <p:cond evt="onClick" delay="0">
                  <p:tgtEl>
                    <p:spTgt spid="49"/>
                  </p:tgtEl>
                </p:cond>
              </p:nextCondLst>
            </p:seq>
            <p:seq concurrent="1" nextAc="seek">
              <p:cTn id="28" restart="whenNotActive" fill="hold" evtFilter="cancelBubble" nodeType="interactiveSeq">
                <p:stCondLst>
                  <p:cond evt="onClick" delay="0">
                    <p:tgtEl>
                      <p:spTgt spid="53"/>
                    </p:tgtEl>
                  </p:cond>
                </p:stCondLst>
                <p:endSync evt="end" delay="0">
                  <p:rtn val="all"/>
                </p:endSync>
                <p:childTnLst>
                  <p:par>
                    <p:cTn id="29" fill="hold">
                      <p:stCondLst>
                        <p:cond delay="0"/>
                      </p:stCondLst>
                      <p:childTnLst>
                        <p:par>
                          <p:cTn id="30" fill="hold">
                            <p:stCondLst>
                              <p:cond delay="0"/>
                            </p:stCondLst>
                            <p:childTnLst>
                              <p:par>
                                <p:cTn id="31" presetID="3" presetClass="emph" presetSubtype="2" fill="hold" grpId="0" nodeType="clickEffect">
                                  <p:stCondLst>
                                    <p:cond delay="0"/>
                                  </p:stCondLst>
                                  <p:childTnLst>
                                    <p:animClr clrSpc="rgb" dir="cw">
                                      <p:cBhvr override="childStyle">
                                        <p:cTn id="32" dur="500" fill="hold"/>
                                        <p:tgtEl>
                                          <p:spTgt spid="53"/>
                                        </p:tgtEl>
                                        <p:attrNameLst>
                                          <p:attrName>style.color</p:attrName>
                                        </p:attrNameLst>
                                      </p:cBhvr>
                                      <p:to>
                                        <a:srgbClr val="74C274"/>
                                      </p:to>
                                    </p:animClr>
                                  </p:childTnLst>
                                </p:cTn>
                              </p:par>
                            </p:childTnLst>
                          </p:cTn>
                        </p:par>
                      </p:childTnLst>
                    </p:cTn>
                  </p:par>
                </p:childTnLst>
              </p:cTn>
              <p:nextCondLst>
                <p:cond evt="onClick" delay="0">
                  <p:tgtEl>
                    <p:spTgt spid="53"/>
                  </p:tgtEl>
                </p:cond>
              </p:nextCondLst>
            </p:seq>
            <p:seq concurrent="1" nextAc="seek">
              <p:cTn id="33" restart="whenNotActive" fill="hold" evtFilter="cancelBubble" nodeType="interactiveSeq">
                <p:stCondLst>
                  <p:cond evt="onClick" delay="0">
                    <p:tgtEl>
                      <p:spTgt spid="50"/>
                    </p:tgtEl>
                  </p:cond>
                </p:stCondLst>
                <p:endSync evt="end" delay="0">
                  <p:rtn val="all"/>
                </p:endSync>
                <p:childTnLst>
                  <p:par>
                    <p:cTn id="34" fill="hold">
                      <p:stCondLst>
                        <p:cond delay="0"/>
                      </p:stCondLst>
                      <p:childTnLst>
                        <p:par>
                          <p:cTn id="35" fill="hold">
                            <p:stCondLst>
                              <p:cond delay="0"/>
                            </p:stCondLst>
                            <p:childTnLst>
                              <p:par>
                                <p:cTn id="36" presetID="26" presetClass="emph" presetSubtype="0" fill="hold" grpId="0" nodeType="clickEffect">
                                  <p:stCondLst>
                                    <p:cond delay="0"/>
                                  </p:stCondLst>
                                  <p:childTnLst>
                                    <p:animEffect transition="out" filter="fade">
                                      <p:cBhvr>
                                        <p:cTn id="37" dur="500" tmFilter="0, 0; .2, .5; .8, .5; 1, 0"/>
                                        <p:tgtEl>
                                          <p:spTgt spid="50"/>
                                        </p:tgtEl>
                                      </p:cBhvr>
                                    </p:animEffect>
                                    <p:animScale>
                                      <p:cBhvr>
                                        <p:cTn id="38" dur="250" autoRev="1" fill="hold"/>
                                        <p:tgtEl>
                                          <p:spTgt spid="50"/>
                                        </p:tgtEl>
                                      </p:cBhvr>
                                      <p:by x="105000" y="105000"/>
                                    </p:animScale>
                                  </p:childTnLst>
                                </p:cTn>
                              </p:par>
                            </p:childTnLst>
                          </p:cTn>
                        </p:par>
                      </p:childTnLst>
                    </p:cTn>
                  </p:par>
                </p:childTnLst>
              </p:cTn>
              <p:nextCondLst>
                <p:cond evt="onClick" delay="0">
                  <p:tgtEl>
                    <p:spTgt spid="50"/>
                  </p:tgtEl>
                </p:cond>
              </p:nextCondLst>
            </p:seq>
            <p:seq concurrent="1" nextAc="seek">
              <p:cTn id="39" restart="whenNotActive" fill="hold" evtFilter="cancelBubble" nodeType="interactiveSeq">
                <p:stCondLst>
                  <p:cond evt="onClick" delay="0">
                    <p:tgtEl>
                      <p:spTgt spid="45"/>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grpId="0" nodeType="clickEffect">
                                  <p:stCondLst>
                                    <p:cond delay="0"/>
                                  </p:stCondLst>
                                  <p:childTnLst>
                                    <p:animEffect transition="out" filter="fade">
                                      <p:cBhvr>
                                        <p:cTn id="43" dur="500" tmFilter="0, 0; .2, .5; .8, .5; 1, 0"/>
                                        <p:tgtEl>
                                          <p:spTgt spid="45"/>
                                        </p:tgtEl>
                                      </p:cBhvr>
                                    </p:animEffect>
                                    <p:animScale>
                                      <p:cBhvr>
                                        <p:cTn id="44" dur="250" autoRev="1" fill="hold"/>
                                        <p:tgtEl>
                                          <p:spTgt spid="45"/>
                                        </p:tgtEl>
                                      </p:cBhvr>
                                      <p:by x="105000" y="105000"/>
                                    </p:animScale>
                                  </p:childTnLst>
                                </p:cTn>
                              </p:par>
                            </p:childTnLst>
                          </p:cTn>
                        </p:par>
                      </p:childTnLst>
                    </p:cTn>
                  </p:par>
                </p:childTnLst>
              </p:cTn>
              <p:nextCondLst>
                <p:cond evt="onClick" delay="0">
                  <p:tgtEl>
                    <p:spTgt spid="45"/>
                  </p:tgtEl>
                </p:cond>
              </p:nextCondLst>
            </p:seq>
            <p:seq concurrent="1" nextAc="seek">
              <p:cTn id="45" restart="whenNotActive" fill="hold" evtFilter="cancelBubble" nodeType="interactiveSeq">
                <p:stCondLst>
                  <p:cond evt="onClick" delay="0">
                    <p:tgtEl>
                      <p:spTgt spid="42"/>
                    </p:tgtEl>
                  </p:cond>
                </p:stCondLst>
                <p:endSync evt="end" delay="0">
                  <p:rtn val="all"/>
                </p:endSync>
                <p:childTnLst>
                  <p:par>
                    <p:cTn id="46" fill="hold">
                      <p:stCondLst>
                        <p:cond delay="0"/>
                      </p:stCondLst>
                      <p:childTnLst>
                        <p:par>
                          <p:cTn id="47" fill="hold">
                            <p:stCondLst>
                              <p:cond delay="0"/>
                            </p:stCondLst>
                            <p:childTnLst>
                              <p:par>
                                <p:cTn id="48" presetID="26" presetClass="emph" presetSubtype="0" fill="hold" grpId="0" nodeType="clickEffect">
                                  <p:stCondLst>
                                    <p:cond delay="0"/>
                                  </p:stCondLst>
                                  <p:childTnLst>
                                    <p:animEffect transition="out" filter="fade">
                                      <p:cBhvr>
                                        <p:cTn id="49" dur="500" tmFilter="0, 0; .2, .5; .8, .5; 1, 0"/>
                                        <p:tgtEl>
                                          <p:spTgt spid="42"/>
                                        </p:tgtEl>
                                      </p:cBhvr>
                                    </p:animEffect>
                                    <p:animScale>
                                      <p:cBhvr>
                                        <p:cTn id="50" dur="250" autoRev="1" fill="hold"/>
                                        <p:tgtEl>
                                          <p:spTgt spid="42"/>
                                        </p:tgtEl>
                                      </p:cBhvr>
                                      <p:by x="105000" y="105000"/>
                                    </p:animScale>
                                  </p:childTnLst>
                                </p:cTn>
                              </p:par>
                            </p:childTnLst>
                          </p:cTn>
                        </p:par>
                      </p:childTnLst>
                    </p:cTn>
                  </p:par>
                </p:childTnLst>
              </p:cTn>
              <p:nextCondLst>
                <p:cond evt="onClick" delay="0">
                  <p:tgtEl>
                    <p:spTgt spid="42"/>
                  </p:tgtEl>
                </p:cond>
              </p:nextCondLst>
            </p:seq>
            <p:seq concurrent="1" nextAc="seek">
              <p:cTn id="51" restart="whenNotActive" fill="hold" evtFilter="cancelBubble" nodeType="interactiveSeq">
                <p:stCondLst>
                  <p:cond evt="onClick" delay="0">
                    <p:tgtEl>
                      <p:spTgt spid="37"/>
                    </p:tgtEl>
                  </p:cond>
                </p:stCondLst>
                <p:endSync evt="end" delay="0">
                  <p:rtn val="all"/>
                </p:endSync>
                <p:childTnLst>
                  <p:par>
                    <p:cTn id="52" fill="hold">
                      <p:stCondLst>
                        <p:cond delay="0"/>
                      </p:stCondLst>
                      <p:childTnLst>
                        <p:par>
                          <p:cTn id="53" fill="hold">
                            <p:stCondLst>
                              <p:cond delay="0"/>
                            </p:stCondLst>
                            <p:childTnLst>
                              <p:par>
                                <p:cTn id="54" presetID="26" presetClass="emph" presetSubtype="0" fill="hold" grpId="0" nodeType="clickEffect">
                                  <p:stCondLst>
                                    <p:cond delay="0"/>
                                  </p:stCondLst>
                                  <p:childTnLst>
                                    <p:animEffect transition="out" filter="fade">
                                      <p:cBhvr>
                                        <p:cTn id="55" dur="500" tmFilter="0, 0; .2, .5; .8, .5; 1, 0"/>
                                        <p:tgtEl>
                                          <p:spTgt spid="37"/>
                                        </p:tgtEl>
                                      </p:cBhvr>
                                    </p:animEffect>
                                    <p:animScale>
                                      <p:cBhvr>
                                        <p:cTn id="56" dur="250" autoRev="1" fill="hold"/>
                                        <p:tgtEl>
                                          <p:spTgt spid="37"/>
                                        </p:tgtEl>
                                      </p:cBhvr>
                                      <p:by x="105000" y="105000"/>
                                    </p:animScale>
                                  </p:childTnLst>
                                </p:cTn>
                              </p:par>
                            </p:childTnLst>
                          </p:cTn>
                        </p:par>
                      </p:childTnLst>
                    </p:cTn>
                  </p:par>
                </p:childTnLst>
              </p:cTn>
              <p:nextCondLst>
                <p:cond evt="onClick" delay="0">
                  <p:tgtEl>
                    <p:spTgt spid="37"/>
                  </p:tgtEl>
                </p:cond>
              </p:nextCondLst>
            </p:seq>
          </p:childTnLst>
        </p:cTn>
      </p:par>
    </p:tnLst>
    <p:bldLst>
      <p:bldP spid="37" grpId="0"/>
      <p:bldP spid="38" grpId="0"/>
      <p:bldP spid="41" grpId="0"/>
      <p:bldP spid="42" grpId="0"/>
      <p:bldP spid="45" grpId="0"/>
      <p:bldP spid="46" grpId="0"/>
      <p:bldP spid="49" grpId="0"/>
      <p:bldP spid="50" grpId="0"/>
      <p:bldP spid="53" grpId="0"/>
      <p:bldP spid="5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F2F5060-43F1-F099-D036-486ED2F608AE}"/>
              </a:ext>
            </a:extLst>
          </p:cNvPr>
          <p:cNvGrpSpPr/>
          <p:nvPr/>
        </p:nvGrpSpPr>
        <p:grpSpPr>
          <a:xfrm>
            <a:off x="5414" y="1446616"/>
            <a:ext cx="12186586" cy="5311588"/>
            <a:chOff x="5414" y="1156150"/>
            <a:chExt cx="12186586" cy="5311588"/>
          </a:xfrm>
        </p:grpSpPr>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t="22549"/>
            <a:stretch/>
          </p:blipFill>
          <p:spPr>
            <a:xfrm>
              <a:off x="5414" y="1156150"/>
              <a:ext cx="12181172" cy="5311588"/>
            </a:xfrm>
            <a:prstGeom prst="rect">
              <a:avLst/>
            </a:prstGeom>
          </p:spPr>
        </p:pic>
        <p:pic>
          <p:nvPicPr>
            <p:cNvPr id="5" name="Picture 4">
              <a:extLst>
                <a:ext uri="{FF2B5EF4-FFF2-40B4-BE49-F238E27FC236}">
                  <a16:creationId xmlns:a16="http://schemas.microsoft.com/office/drawing/2014/main" id="{08665F19-3DAB-4C86-9216-D64ACB1D91FE}"/>
                </a:ext>
              </a:extLst>
            </p:cNvPr>
            <p:cNvPicPr>
              <a:picLocks noChangeAspect="1"/>
            </p:cNvPicPr>
            <p:nvPr/>
          </p:nvPicPr>
          <p:blipFill rotWithShape="1">
            <a:blip r:embed="rId5">
              <a:extLst>
                <a:ext uri="{28A0092B-C50C-407E-A947-70E740481C1C}">
                  <a14:useLocalDpi xmlns:a14="http://schemas.microsoft.com/office/drawing/2010/main" val="0"/>
                </a:ext>
              </a:extLst>
            </a:blip>
            <a:srcRect l="13" r="13" b="29114"/>
            <a:stretch/>
          </p:blipFill>
          <p:spPr>
            <a:xfrm>
              <a:off x="10828" y="1265148"/>
              <a:ext cx="12181172" cy="4003783"/>
            </a:xfrm>
            <a:prstGeom prst="rect">
              <a:avLst/>
            </a:prstGeom>
          </p:spPr>
        </p:pic>
      </p:grpSp>
      <p:pic>
        <p:nvPicPr>
          <p:cNvPr id="3" name="Picture 2" descr="Graphical user interface, text, application&#10;&#10;Description automatically generated">
            <a:extLst>
              <a:ext uri="{FF2B5EF4-FFF2-40B4-BE49-F238E27FC236}">
                <a16:creationId xmlns:a16="http://schemas.microsoft.com/office/drawing/2014/main" id="{32D07431-82C3-6F84-CB00-D6B0DED731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67488" y="191178"/>
            <a:ext cx="6205491" cy="1001896"/>
          </a:xfrm>
          <a:prstGeom prst="rect">
            <a:avLst/>
          </a:prstGeom>
        </p:spPr>
      </p:pic>
    </p:spTree>
    <p:custDataLst>
      <p:tags r:id="rId1"/>
    </p:custDataLst>
    <p:extLst>
      <p:ext uri="{BB962C8B-B14F-4D97-AF65-F5344CB8AC3E}">
        <p14:creationId xmlns:p14="http://schemas.microsoft.com/office/powerpoint/2010/main" val="673175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7DD8507-BF05-494C-9556-64A9960F4C3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332905" y="1395270"/>
            <a:ext cx="5790138" cy="4983552"/>
          </a:xfrm>
          <a:prstGeom prst="rect">
            <a:avLst/>
          </a:prstGeom>
        </p:spPr>
      </p:pic>
      <p:sp>
        <p:nvSpPr>
          <p:cNvPr id="12" name="TextBox 11">
            <a:extLst>
              <a:ext uri="{FF2B5EF4-FFF2-40B4-BE49-F238E27FC236}">
                <a16:creationId xmlns:a16="http://schemas.microsoft.com/office/drawing/2014/main" id="{C6CB9333-AEB4-4294-B515-EE82D3C41ADA}"/>
              </a:ext>
            </a:extLst>
          </p:cNvPr>
          <p:cNvSpPr txBox="1"/>
          <p:nvPr/>
        </p:nvSpPr>
        <p:spPr>
          <a:xfrm>
            <a:off x="2505456" y="2205156"/>
            <a:ext cx="4470035" cy="1495647"/>
          </a:xfrm>
          <a:prstGeom prst="rect">
            <a:avLst/>
          </a:prstGeom>
          <a:ln w="19050">
            <a:noFill/>
          </a:ln>
        </p:spPr>
        <p:txBody>
          <a:bodyPr vert="horz" wrap="square" lIns="91440" tIns="45720" rIns="91440" bIns="45720" rtlCol="0" anchor="ctr">
            <a:normAutofit fontScale="97500"/>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4000" b="1" i="0" u="none" strike="noStrike" kern="1200" cap="none" spc="0" normalizeH="0" baseline="0" noProof="0" dirty="0">
                <a:ln>
                  <a:noFill/>
                </a:ln>
                <a:solidFill>
                  <a:schemeClr val="tx1">
                    <a:lumMod val="65000"/>
                    <a:lumOff val="35000"/>
                  </a:schemeClr>
                </a:solidFill>
                <a:effectLst/>
                <a:uLnTx/>
                <a:uFillTx/>
                <a:latin typeface="Adobe Arabic"/>
                <a:ea typeface="+mn-ea"/>
                <a:cs typeface="Adobe Arabic"/>
              </a:rPr>
              <a:t>مَرْحَبًا بِكُمْ في صَفِّ الْإِمْلاءِ</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LB" sz="4000" b="1" i="0" u="none" strike="noStrike" kern="1200" cap="none" spc="0" normalizeH="0" baseline="0" noProof="0" dirty="0">
                <a:ln>
                  <a:noFill/>
                </a:ln>
                <a:solidFill>
                  <a:schemeClr val="tx1">
                    <a:lumMod val="65000"/>
                    <a:lumOff val="35000"/>
                  </a:schemeClr>
                </a:solidFill>
                <a:effectLst/>
                <a:uLnTx/>
                <a:uFillTx/>
                <a:latin typeface="Adobe Arabic"/>
                <a:ea typeface="+mn-ea"/>
                <a:cs typeface="Adobe Arabic"/>
              </a:rPr>
              <a:t>(د 1) </a:t>
            </a:r>
          </a:p>
        </p:txBody>
      </p:sp>
      <p:sp>
        <p:nvSpPr>
          <p:cNvPr id="13" name="Title 1">
            <a:extLst>
              <a:ext uri="{FF2B5EF4-FFF2-40B4-BE49-F238E27FC236}">
                <a16:creationId xmlns:a16="http://schemas.microsoft.com/office/drawing/2014/main" id="{B3F60EFA-D98D-4107-A920-7380DC47CEEB}"/>
              </a:ext>
            </a:extLst>
          </p:cNvPr>
          <p:cNvSpPr txBox="1">
            <a:spLocks/>
          </p:cNvSpPr>
          <p:nvPr/>
        </p:nvSpPr>
        <p:spPr>
          <a:xfrm>
            <a:off x="6975491" y="2901536"/>
            <a:ext cx="4666380" cy="944563"/>
          </a:xfrm>
          <a:prstGeom prst="rect">
            <a:avLst/>
          </a:prstGeom>
        </p:spPr>
        <p:txBody>
          <a:bodyPr vert="horz" lIns="91440" tIns="45720" rIns="91440" bIns="45720" rtlCol="0" anchor="ctr">
            <a:noAutofit/>
          </a:bodyPr>
          <a:lstStyle/>
          <a:p>
            <a:pPr marR="0" lvl="0" indent="0" algn="r" rtl="1" fontAlgn="auto">
              <a:lnSpc>
                <a:spcPct val="90000"/>
              </a:lnSpc>
              <a:spcAft>
                <a:spcPts val="200"/>
              </a:spcAft>
              <a:buClr>
                <a:schemeClr val="accent1"/>
              </a:buClr>
              <a:buSzPct val="100000"/>
              <a:tabLst/>
              <a:defRPr/>
            </a:pPr>
            <a:r>
              <a:rPr lang="ar-LB" sz="5900" b="1" dirty="0">
                <a:solidFill>
                  <a:srgbClr val="2E75B6"/>
                </a:solidFill>
                <a:latin typeface="Adobe Arabic" panose="02040503050201090203" pitchFamily="18" charset="-78"/>
                <a:cs typeface="Adobe Arabic" panose="02040503050201090203" pitchFamily="18" charset="-78"/>
              </a:rPr>
              <a:t>طابَ يَوْمُكُمْ يا أَعِزّائي!</a:t>
            </a:r>
            <a:endParaRPr lang="en-US" sz="5900" b="1" dirty="0">
              <a:solidFill>
                <a:srgbClr val="2E75B6"/>
              </a:solidFill>
              <a:latin typeface="Adobe Arabic" panose="02040503050201090203" pitchFamily="18" charset="-78"/>
              <a:cs typeface="Adobe Arabic" panose="02040503050201090203" pitchFamily="18" charset="-78"/>
            </a:endParaRPr>
          </a:p>
        </p:txBody>
      </p:sp>
      <p:sp>
        <p:nvSpPr>
          <p:cNvPr id="7" name="Rectangle 6">
            <a:extLst>
              <a:ext uri="{FF2B5EF4-FFF2-40B4-BE49-F238E27FC236}">
                <a16:creationId xmlns:a16="http://schemas.microsoft.com/office/drawing/2014/main" id="{45BFF18B-640B-40FC-B565-538B4F18BAC4}"/>
              </a:ext>
            </a:extLst>
          </p:cNvPr>
          <p:cNvSpPr/>
          <p:nvPr/>
        </p:nvSpPr>
        <p:spPr>
          <a:xfrm>
            <a:off x="0" y="691182"/>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rtl="1"/>
            <a:r>
              <a:rPr kumimoji="0" lang="ar-LB" sz="3600" b="1" i="0" u="none" strike="noStrike" kern="1200" cap="all" spc="100" normalizeH="0" baseline="0" noProof="0">
                <a:ln>
                  <a:noFill/>
                </a:ln>
                <a:solidFill>
                  <a:prstClr val="white"/>
                </a:solidFill>
                <a:effectLst/>
                <a:uLnTx/>
                <a:uFillTx/>
                <a:latin typeface="Adobe Arabic"/>
                <a:ea typeface="+mn-ea"/>
                <a:cs typeface="Adobe Arabic"/>
              </a:rPr>
              <a:t>تَرْحيبٌ</a:t>
            </a:r>
            <a:endParaRPr lang="en-US" sz="2000"/>
          </a:p>
        </p:txBody>
      </p:sp>
    </p:spTree>
    <p:custDataLst>
      <p:tags r:id="rId1"/>
    </p:custDataLst>
    <p:extLst>
      <p:ext uri="{BB962C8B-B14F-4D97-AF65-F5344CB8AC3E}">
        <p14:creationId xmlns:p14="http://schemas.microsoft.com/office/powerpoint/2010/main" val="2643833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EC3999DD-4E09-4687-B4F0-7D0E07C33D83}"/>
              </a:ext>
            </a:extLst>
          </p:cNvPr>
          <p:cNvPicPr>
            <a:picLocks noChangeAspect="1"/>
          </p:cNvPicPr>
          <p:nvPr/>
        </p:nvPicPr>
        <p:blipFill>
          <a:blip r:embed="rId4" cstate="print">
            <a:extLst>
              <a:ext uri="{96DAC541-7B7A-43D3-8B79-37D633B846F1}">
                <asvg:svgBlip xmlns:asvg="http://schemas.microsoft.com/office/drawing/2016/SVG/main" r:embed="rId5"/>
              </a:ext>
            </a:extLst>
          </a:blip>
          <a:stretch>
            <a:fillRect/>
          </a:stretch>
        </p:blipFill>
        <p:spPr>
          <a:xfrm>
            <a:off x="1523867" y="3009440"/>
            <a:ext cx="1543263" cy="2981164"/>
          </a:xfrm>
          <a:prstGeom prst="rect">
            <a:avLst/>
          </a:prstGeom>
        </p:spPr>
      </p:pic>
      <p:sp>
        <p:nvSpPr>
          <p:cNvPr id="8" name="Rectangle 7">
            <a:extLst>
              <a:ext uri="{FF2B5EF4-FFF2-40B4-BE49-F238E27FC236}">
                <a16:creationId xmlns:a16="http://schemas.microsoft.com/office/drawing/2014/main" id="{25D47909-B117-414C-8A3E-CF882420CAD2}"/>
              </a:ext>
            </a:extLst>
          </p:cNvPr>
          <p:cNvSpPr/>
          <p:nvPr/>
        </p:nvSpPr>
        <p:spPr>
          <a:xfrm>
            <a:off x="0" y="691182"/>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gn="r" rtl="1">
              <a:buClr>
                <a:srgbClr val="4472C4">
                  <a:lumMod val="75000"/>
                </a:srgbClr>
              </a:buClr>
              <a:buSzPct val="90000"/>
              <a:defRPr/>
            </a:pPr>
            <a:r>
              <a:rPr lang="ar-LB" sz="3600" b="1" cap="all" spc="100">
                <a:solidFill>
                  <a:schemeClr val="bg1"/>
                </a:solidFill>
                <a:latin typeface="Adobe Arabic"/>
                <a:cs typeface="Adobe Arabic"/>
              </a:rPr>
              <a:t>أَهْدافُ الدَّرْسِ</a:t>
            </a:r>
          </a:p>
        </p:txBody>
      </p:sp>
      <p:sp>
        <p:nvSpPr>
          <p:cNvPr id="11" name="Rectangle 10">
            <a:extLst>
              <a:ext uri="{FF2B5EF4-FFF2-40B4-BE49-F238E27FC236}">
                <a16:creationId xmlns:a16="http://schemas.microsoft.com/office/drawing/2014/main" id="{1DDC3499-76E7-409D-A385-3513E0007B3F}"/>
              </a:ext>
            </a:extLst>
          </p:cNvPr>
          <p:cNvSpPr/>
          <p:nvPr/>
        </p:nvSpPr>
        <p:spPr>
          <a:xfrm>
            <a:off x="0" y="1381826"/>
            <a:ext cx="12188952"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gn="r" rtl="1">
              <a:spcBef>
                <a:spcPts val="600"/>
              </a:spcBef>
              <a:spcAft>
                <a:spcPts val="600"/>
              </a:spcAft>
              <a:buClr>
                <a:srgbClr val="4BACC6">
                  <a:lumMod val="75000"/>
                </a:srgbClr>
              </a:buClr>
              <a:buSzPct val="90000"/>
              <a:defRPr/>
            </a:pPr>
            <a:r>
              <a:rPr lang="en-GB" sz="3600" b="1">
                <a:solidFill>
                  <a:srgbClr val="595959"/>
                </a:solidFill>
                <a:latin typeface="+mj-lt"/>
              </a:rPr>
              <a:t> </a:t>
            </a:r>
            <a:r>
              <a:rPr lang="ar-LB" sz="3600" b="1">
                <a:solidFill>
                  <a:srgbClr val="595959"/>
                </a:solidFill>
                <a:latin typeface="+mj-lt"/>
              </a:rPr>
              <a:t>أُمَيِّزُ شَكْلَ الْحَرْفِ دالٍ مَعَ الْحَرَكاتِ في أَوَّلِ الْكَلِمَةِ، وَسَطِها، وَآخِرِها وَأَكْتُبُهُ بِشَكْلٍ صَحيحٍ.</a:t>
            </a:r>
            <a:endParaRPr lang="en-US" sz="3600" b="1">
              <a:solidFill>
                <a:srgbClr val="595959"/>
              </a:solidFill>
              <a:latin typeface="+mj-lt"/>
            </a:endParaRPr>
          </a:p>
        </p:txBody>
      </p:sp>
      <p:sp>
        <p:nvSpPr>
          <p:cNvPr id="13" name="Rectangle 12">
            <a:extLst>
              <a:ext uri="{FF2B5EF4-FFF2-40B4-BE49-F238E27FC236}">
                <a16:creationId xmlns:a16="http://schemas.microsoft.com/office/drawing/2014/main" id="{7F1028E7-4BCA-4BA1-BBAD-861EA9583D01}"/>
              </a:ext>
            </a:extLst>
          </p:cNvPr>
          <p:cNvSpPr/>
          <p:nvPr/>
        </p:nvSpPr>
        <p:spPr>
          <a:xfrm>
            <a:off x="0" y="155046"/>
            <a:ext cx="2976880" cy="385948"/>
          </a:xfrm>
          <a:prstGeom prst="rect">
            <a:avLst/>
          </a:prstGeom>
          <a:solidFill>
            <a:srgbClr val="DEE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LB" sz="1800">
                <a:solidFill>
                  <a:schemeClr val="accent5">
                    <a:lumMod val="50000"/>
                  </a:schemeClr>
                </a:solidFill>
                <a:latin typeface="+mn-lt"/>
                <a:ea typeface="+mn-ea"/>
                <a:cs typeface="+mn-cs"/>
              </a:rPr>
              <a:t>الْإِمْلاءُ</a:t>
            </a:r>
            <a:endParaRPr lang="en-US"/>
          </a:p>
        </p:txBody>
      </p:sp>
    </p:spTree>
    <p:custDataLst>
      <p:tags r:id="rId1"/>
    </p:custDataLst>
    <p:extLst>
      <p:ext uri="{BB962C8B-B14F-4D97-AF65-F5344CB8AC3E}">
        <p14:creationId xmlns:p14="http://schemas.microsoft.com/office/powerpoint/2010/main" val="1302334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B8DA20E-C91E-42E7-A031-FCDEC23390A6}"/>
              </a:ext>
            </a:extLst>
          </p:cNvPr>
          <p:cNvSpPr txBox="1"/>
          <p:nvPr/>
        </p:nvSpPr>
        <p:spPr>
          <a:xfrm>
            <a:off x="4171279" y="3728859"/>
            <a:ext cx="1242204" cy="646331"/>
          </a:xfrm>
          <a:prstGeom prst="rect">
            <a:avLst/>
          </a:prstGeom>
          <a:noFill/>
        </p:spPr>
        <p:txBody>
          <a:bodyPr wrap="square" rtlCol="0">
            <a:spAutoFit/>
          </a:bodyPr>
          <a:lstStyle/>
          <a:p>
            <a:pPr algn="ctr" rtl="1">
              <a:defRPr/>
            </a:pPr>
            <a:r>
              <a:rPr lang="ar-LB" sz="3600">
                <a:solidFill>
                  <a:prstClr val="black">
                    <a:lumMod val="65000"/>
                    <a:lumOff val="35000"/>
                  </a:prstClr>
                </a:solidFill>
                <a:latin typeface="Adobe Arabic" panose="02040503050201020203" pitchFamily="18" charset="-78"/>
                <a:cs typeface="Adobe Arabic" panose="02040503050201020203" pitchFamily="18" charset="-78"/>
              </a:rPr>
              <a:t>مَدْرَسَةٌ</a:t>
            </a:r>
            <a:endParaRPr lang="en-US" sz="3600">
              <a:solidFill>
                <a:prstClr val="black">
                  <a:lumMod val="65000"/>
                  <a:lumOff val="35000"/>
                </a:prstClr>
              </a:solidFill>
              <a:latin typeface="Adobe Arabic" panose="02040503050201020203" pitchFamily="18" charset="-78"/>
              <a:cs typeface="Adobe Arabic" panose="02040503050201020203" pitchFamily="18" charset="-78"/>
            </a:endParaRPr>
          </a:p>
        </p:txBody>
      </p:sp>
      <p:sp>
        <p:nvSpPr>
          <p:cNvPr id="7" name="TextBox 6">
            <a:extLst>
              <a:ext uri="{FF2B5EF4-FFF2-40B4-BE49-F238E27FC236}">
                <a16:creationId xmlns:a16="http://schemas.microsoft.com/office/drawing/2014/main" id="{D0247AE5-CB38-474F-AD13-57D09A5EFDCA}"/>
              </a:ext>
            </a:extLst>
          </p:cNvPr>
          <p:cNvSpPr txBox="1"/>
          <p:nvPr/>
        </p:nvSpPr>
        <p:spPr>
          <a:xfrm>
            <a:off x="6909280" y="3728859"/>
            <a:ext cx="1300120" cy="646331"/>
          </a:xfrm>
          <a:prstGeom prst="rect">
            <a:avLst/>
          </a:prstGeom>
          <a:noFill/>
        </p:spPr>
        <p:txBody>
          <a:bodyPr wrap="square" rtlCol="0">
            <a:spAutoFit/>
          </a:bodyPr>
          <a:lstStyle/>
          <a:p>
            <a:pPr algn="ctr" rtl="1">
              <a:defRPr/>
            </a:pPr>
            <a:r>
              <a:rPr lang="ar-LB" sz="3600">
                <a:solidFill>
                  <a:prstClr val="black">
                    <a:lumMod val="65000"/>
                    <a:lumOff val="35000"/>
                  </a:prstClr>
                </a:solidFill>
                <a:latin typeface="Adobe Arabic" panose="02040503050201020203" pitchFamily="18" charset="-78"/>
                <a:cs typeface="Adobe Arabic" panose="02040503050201020203" pitchFamily="18" charset="-78"/>
              </a:rPr>
              <a:t>بَحْرٌ</a:t>
            </a:r>
            <a:endParaRPr lang="en-US" sz="3600">
              <a:solidFill>
                <a:prstClr val="black">
                  <a:lumMod val="65000"/>
                  <a:lumOff val="35000"/>
                </a:prstClr>
              </a:solidFill>
              <a:latin typeface="Adobe Arabic" panose="02040503050201020203" pitchFamily="18" charset="-78"/>
              <a:cs typeface="Adobe Arabic" panose="02040503050201020203" pitchFamily="18" charset="-78"/>
            </a:endParaRPr>
          </a:p>
        </p:txBody>
      </p:sp>
      <p:sp>
        <p:nvSpPr>
          <p:cNvPr id="8" name="TextBox 7">
            <a:extLst>
              <a:ext uri="{FF2B5EF4-FFF2-40B4-BE49-F238E27FC236}">
                <a16:creationId xmlns:a16="http://schemas.microsoft.com/office/drawing/2014/main" id="{CC3B2587-A783-401E-A66B-B2ED5E17DC5D}"/>
              </a:ext>
            </a:extLst>
          </p:cNvPr>
          <p:cNvSpPr txBox="1"/>
          <p:nvPr/>
        </p:nvSpPr>
        <p:spPr>
          <a:xfrm>
            <a:off x="9818460" y="3728859"/>
            <a:ext cx="1242204" cy="646331"/>
          </a:xfrm>
          <a:prstGeom prst="rect">
            <a:avLst/>
          </a:prstGeom>
          <a:noFill/>
        </p:spPr>
        <p:txBody>
          <a:bodyPr wrap="square" rtlCol="0">
            <a:spAutoFit/>
          </a:bodyPr>
          <a:lstStyle/>
          <a:p>
            <a:pPr algn="ctr" rtl="1">
              <a:defRPr/>
            </a:pPr>
            <a:r>
              <a:rPr lang="ar-LB" sz="3600">
                <a:solidFill>
                  <a:prstClr val="black">
                    <a:lumMod val="65000"/>
                    <a:lumOff val="35000"/>
                  </a:prstClr>
                </a:solidFill>
                <a:latin typeface="Adobe Arabic" panose="02040503050201020203" pitchFamily="18" charset="-78"/>
                <a:cs typeface="Adobe Arabic" panose="02040503050201020203" pitchFamily="18" charset="-78"/>
              </a:rPr>
              <a:t>دولابٌ</a:t>
            </a:r>
            <a:endParaRPr lang="en-US" sz="3600">
              <a:solidFill>
                <a:prstClr val="black">
                  <a:lumMod val="65000"/>
                  <a:lumOff val="35000"/>
                </a:prstClr>
              </a:solidFill>
              <a:latin typeface="Adobe Arabic" panose="02040503050201020203" pitchFamily="18" charset="-78"/>
              <a:cs typeface="Adobe Arabic" panose="02040503050201020203" pitchFamily="18" charset="-78"/>
            </a:endParaRPr>
          </a:p>
        </p:txBody>
      </p:sp>
      <p:sp>
        <p:nvSpPr>
          <p:cNvPr id="9" name="TextBox 8">
            <a:extLst>
              <a:ext uri="{FF2B5EF4-FFF2-40B4-BE49-F238E27FC236}">
                <a16:creationId xmlns:a16="http://schemas.microsoft.com/office/drawing/2014/main" id="{CC3B2587-A783-401E-A66B-B2ED5E17DC5D}"/>
              </a:ext>
            </a:extLst>
          </p:cNvPr>
          <p:cNvSpPr txBox="1"/>
          <p:nvPr/>
        </p:nvSpPr>
        <p:spPr>
          <a:xfrm>
            <a:off x="9818460" y="5750529"/>
            <a:ext cx="1242204" cy="646331"/>
          </a:xfrm>
          <a:prstGeom prst="rect">
            <a:avLst/>
          </a:prstGeom>
          <a:noFill/>
        </p:spPr>
        <p:txBody>
          <a:bodyPr wrap="square" rtlCol="0">
            <a:spAutoFit/>
          </a:bodyPr>
          <a:lstStyle/>
          <a:p>
            <a:pPr algn="ctr" rtl="1">
              <a:defRPr/>
            </a:pPr>
            <a:r>
              <a:rPr lang="ar-LB" sz="3600">
                <a:solidFill>
                  <a:prstClr val="black">
                    <a:lumMod val="65000"/>
                    <a:lumOff val="35000"/>
                  </a:prstClr>
                </a:solidFill>
                <a:latin typeface="Adobe Arabic" panose="02040503050201020203" pitchFamily="18" charset="-78"/>
                <a:cs typeface="Adobe Arabic" panose="02040503050201020203" pitchFamily="18" charset="-78"/>
              </a:rPr>
              <a:t>دارٌ </a:t>
            </a:r>
            <a:endParaRPr lang="en-US" sz="3600">
              <a:solidFill>
                <a:prstClr val="black">
                  <a:lumMod val="65000"/>
                  <a:lumOff val="35000"/>
                </a:prstClr>
              </a:solidFill>
              <a:latin typeface="Adobe Arabic" panose="02040503050201020203" pitchFamily="18" charset="-78"/>
              <a:cs typeface="Adobe Arabic" panose="02040503050201020203" pitchFamily="18" charset="-78"/>
            </a:endParaRPr>
          </a:p>
        </p:txBody>
      </p:sp>
      <p:sp>
        <p:nvSpPr>
          <p:cNvPr id="10" name="TextBox 9">
            <a:extLst>
              <a:ext uri="{FF2B5EF4-FFF2-40B4-BE49-F238E27FC236}">
                <a16:creationId xmlns:a16="http://schemas.microsoft.com/office/drawing/2014/main" id="{EEC98C7E-70CE-4610-B921-F6CD3186718F}"/>
              </a:ext>
            </a:extLst>
          </p:cNvPr>
          <p:cNvSpPr txBox="1"/>
          <p:nvPr/>
        </p:nvSpPr>
        <p:spPr>
          <a:xfrm>
            <a:off x="6473689" y="3163128"/>
            <a:ext cx="184731" cy="3000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dobe Arabic"/>
              <a:ea typeface="+mn-ea"/>
              <a:cs typeface="Adobe Arabic"/>
            </a:endParaRPr>
          </a:p>
        </p:txBody>
      </p:sp>
      <p:sp>
        <p:nvSpPr>
          <p:cNvPr id="11" name="TextBox 10">
            <a:extLst>
              <a:ext uri="{FF2B5EF4-FFF2-40B4-BE49-F238E27FC236}">
                <a16:creationId xmlns:a16="http://schemas.microsoft.com/office/drawing/2014/main" id="{4F1F3E7C-4421-44FC-A295-C75C46CFB34A}"/>
              </a:ext>
            </a:extLst>
          </p:cNvPr>
          <p:cNvSpPr txBox="1"/>
          <p:nvPr/>
        </p:nvSpPr>
        <p:spPr>
          <a:xfrm>
            <a:off x="4211922" y="5750529"/>
            <a:ext cx="1160919" cy="646331"/>
          </a:xfrm>
          <a:prstGeom prst="rect">
            <a:avLst/>
          </a:prstGeom>
          <a:noFill/>
        </p:spPr>
        <p:txBody>
          <a:bodyPr wrap="square" rtlCol="0">
            <a:spAutoFit/>
          </a:bodyPr>
          <a:lstStyle/>
          <a:p>
            <a:pPr algn="ctr" rtl="1">
              <a:defRPr/>
            </a:pPr>
            <a:r>
              <a:rPr lang="ar-LB" sz="3600">
                <a:solidFill>
                  <a:prstClr val="black">
                    <a:lumMod val="65000"/>
                    <a:lumOff val="35000"/>
                  </a:prstClr>
                </a:solidFill>
                <a:latin typeface="Adobe Arabic" panose="02040503050201020203" pitchFamily="18" charset="-78"/>
                <a:cs typeface="Adobe Arabic" panose="02040503050201020203" pitchFamily="18" charset="-78"/>
              </a:rPr>
              <a:t>شَجَرَةٌ </a:t>
            </a:r>
            <a:endParaRPr lang="en-US" sz="3600">
              <a:solidFill>
                <a:prstClr val="black">
                  <a:lumMod val="65000"/>
                  <a:lumOff val="35000"/>
                </a:prstClr>
              </a:solidFill>
              <a:latin typeface="Adobe Arabic" panose="02040503050201020203" pitchFamily="18" charset="-78"/>
              <a:cs typeface="Adobe Arabic" panose="02040503050201020203" pitchFamily="18" charset="-78"/>
            </a:endParaRPr>
          </a:p>
        </p:txBody>
      </p:sp>
      <p:sp>
        <p:nvSpPr>
          <p:cNvPr id="12" name="TextBox 11">
            <a:extLst>
              <a:ext uri="{FF2B5EF4-FFF2-40B4-BE49-F238E27FC236}">
                <a16:creationId xmlns:a16="http://schemas.microsoft.com/office/drawing/2014/main" id="{CC3B2587-A783-401E-A66B-B2ED5E17DC5D}"/>
              </a:ext>
            </a:extLst>
          </p:cNvPr>
          <p:cNvSpPr txBox="1"/>
          <p:nvPr/>
        </p:nvSpPr>
        <p:spPr>
          <a:xfrm>
            <a:off x="6788062" y="5750529"/>
            <a:ext cx="1542557" cy="646331"/>
          </a:xfrm>
          <a:prstGeom prst="rect">
            <a:avLst/>
          </a:prstGeom>
        </p:spPr>
        <p:txBody>
          <a:bodyPr wrap="square" rtlCol="0">
            <a:spAutoFit/>
          </a:bodyPr>
          <a:lstStyle/>
          <a:p>
            <a:pPr algn="ctr" rtl="1">
              <a:defRPr/>
            </a:pPr>
            <a:r>
              <a:rPr lang="ar-LB" sz="3600">
                <a:solidFill>
                  <a:prstClr val="black">
                    <a:lumMod val="65000"/>
                    <a:lumOff val="35000"/>
                  </a:prstClr>
                </a:solidFill>
                <a:latin typeface="Adobe Arabic" panose="02040503050201020203" pitchFamily="18" charset="-78"/>
                <a:cs typeface="Adobe Arabic" panose="02040503050201020203" pitchFamily="18" charset="-78"/>
              </a:rPr>
              <a:t>دَبّوسٌ</a:t>
            </a:r>
            <a:endParaRPr lang="en-US" sz="3600">
              <a:solidFill>
                <a:prstClr val="black">
                  <a:lumMod val="65000"/>
                  <a:lumOff val="35000"/>
                </a:prstClr>
              </a:solidFill>
              <a:latin typeface="Adobe Arabic" panose="02040503050201020203" pitchFamily="18" charset="-78"/>
              <a:cs typeface="Adobe Arabic" panose="02040503050201020203" pitchFamily="18" charset="-78"/>
            </a:endParaRPr>
          </a:p>
        </p:txBody>
      </p:sp>
      <p:sp>
        <p:nvSpPr>
          <p:cNvPr id="29" name="TextBox 28">
            <a:extLst>
              <a:ext uri="{FF2B5EF4-FFF2-40B4-BE49-F238E27FC236}">
                <a16:creationId xmlns:a16="http://schemas.microsoft.com/office/drawing/2014/main" id="{4F1F3E7C-4421-44FC-A295-C75C46CFB34A}"/>
              </a:ext>
            </a:extLst>
          </p:cNvPr>
          <p:cNvSpPr txBox="1"/>
          <p:nvPr/>
        </p:nvSpPr>
        <p:spPr>
          <a:xfrm>
            <a:off x="1294133" y="3728859"/>
            <a:ext cx="1303244" cy="646331"/>
          </a:xfrm>
          <a:prstGeom prst="rect">
            <a:avLst/>
          </a:prstGeom>
          <a:noFill/>
        </p:spPr>
        <p:txBody>
          <a:bodyPr wrap="square" rtlCol="0">
            <a:spAutoFit/>
          </a:bodyPr>
          <a:lstStyle/>
          <a:p>
            <a:pPr algn="ctr" rtl="1">
              <a:defRPr/>
            </a:pPr>
            <a:r>
              <a:rPr lang="ar-LB" sz="3600">
                <a:solidFill>
                  <a:prstClr val="black">
                    <a:lumMod val="65000"/>
                    <a:lumOff val="35000"/>
                  </a:prstClr>
                </a:solidFill>
                <a:latin typeface="Adobe Arabic" panose="02040503050201020203" pitchFamily="18" charset="-78"/>
                <a:cs typeface="Adobe Arabic" panose="02040503050201020203" pitchFamily="18" charset="-78"/>
              </a:rPr>
              <a:t>وَلَدٌ </a:t>
            </a:r>
            <a:endParaRPr lang="en-US" sz="3600">
              <a:solidFill>
                <a:prstClr val="black">
                  <a:lumMod val="65000"/>
                  <a:lumOff val="35000"/>
                </a:prstClr>
              </a:solidFill>
              <a:latin typeface="Adobe Arabic" panose="02040503050201020203" pitchFamily="18" charset="-78"/>
              <a:cs typeface="Adobe Arabic" panose="02040503050201020203" pitchFamily="18" charset="-78"/>
            </a:endParaRPr>
          </a:p>
        </p:txBody>
      </p:sp>
      <p:sp>
        <p:nvSpPr>
          <p:cNvPr id="30" name="TextBox 29">
            <a:extLst>
              <a:ext uri="{FF2B5EF4-FFF2-40B4-BE49-F238E27FC236}">
                <a16:creationId xmlns:a16="http://schemas.microsoft.com/office/drawing/2014/main" id="{4F1F3E7C-4421-44FC-A295-C75C46CFB34A}"/>
              </a:ext>
            </a:extLst>
          </p:cNvPr>
          <p:cNvSpPr txBox="1"/>
          <p:nvPr/>
        </p:nvSpPr>
        <p:spPr>
          <a:xfrm>
            <a:off x="1365296" y="5750529"/>
            <a:ext cx="1160919" cy="646331"/>
          </a:xfrm>
          <a:prstGeom prst="rect">
            <a:avLst/>
          </a:prstGeom>
          <a:noFill/>
        </p:spPr>
        <p:txBody>
          <a:bodyPr wrap="square" rtlCol="0">
            <a:spAutoFit/>
          </a:bodyPr>
          <a:lstStyle/>
          <a:p>
            <a:pPr algn="ctr" rtl="1">
              <a:defRPr/>
            </a:pPr>
            <a:r>
              <a:rPr lang="ar-LB" sz="3600">
                <a:solidFill>
                  <a:prstClr val="black">
                    <a:lumMod val="65000"/>
                    <a:lumOff val="35000"/>
                  </a:prstClr>
                </a:solidFill>
                <a:latin typeface="Adobe Arabic" panose="02040503050201020203" pitchFamily="18" charset="-78"/>
                <a:cs typeface="Adobe Arabic" panose="02040503050201020203" pitchFamily="18" charset="-78"/>
              </a:rPr>
              <a:t>ديكٌ </a:t>
            </a:r>
            <a:endParaRPr lang="en-US" sz="3600">
              <a:solidFill>
                <a:prstClr val="black">
                  <a:lumMod val="65000"/>
                  <a:lumOff val="35000"/>
                </a:prstClr>
              </a:solidFill>
              <a:latin typeface="Adobe Arabic" panose="02040503050201020203" pitchFamily="18" charset="-78"/>
              <a:cs typeface="Adobe Arabic" panose="02040503050201020203" pitchFamily="18" charset="-78"/>
            </a:endParaRPr>
          </a:p>
        </p:txBody>
      </p:sp>
      <p:pic>
        <p:nvPicPr>
          <p:cNvPr id="13" name="Picture 12" descr="Icon&#10;&#10;Description automatically generated">
            <a:extLst>
              <a:ext uri="{FF2B5EF4-FFF2-40B4-BE49-F238E27FC236}">
                <a16:creationId xmlns:a16="http://schemas.microsoft.com/office/drawing/2014/main" id="{8D6737CC-61EA-4D33-9957-DB070845770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661621" y="2277377"/>
            <a:ext cx="1600967" cy="1486079"/>
          </a:xfrm>
          <a:prstGeom prst="rect">
            <a:avLst/>
          </a:prstGeom>
        </p:spPr>
      </p:pic>
      <p:pic>
        <p:nvPicPr>
          <p:cNvPr id="16" name="Picture 15" descr="Icon&#10;&#10;Description automatically generated">
            <a:extLst>
              <a:ext uri="{FF2B5EF4-FFF2-40B4-BE49-F238E27FC236}">
                <a16:creationId xmlns:a16="http://schemas.microsoft.com/office/drawing/2014/main" id="{3AB9CEC1-4717-4960-B8BD-A825A2ED4D8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817812" y="2314302"/>
            <a:ext cx="1602459" cy="1486079"/>
          </a:xfrm>
          <a:prstGeom prst="rect">
            <a:avLst/>
          </a:prstGeom>
        </p:spPr>
      </p:pic>
      <p:pic>
        <p:nvPicPr>
          <p:cNvPr id="18" name="Picture 17" descr="Icon&#10;&#10;Description automatically generated">
            <a:extLst>
              <a:ext uri="{FF2B5EF4-FFF2-40B4-BE49-F238E27FC236}">
                <a16:creationId xmlns:a16="http://schemas.microsoft.com/office/drawing/2014/main" id="{BB87ECAB-6A76-4394-8EB0-676B52E12769}"/>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974003" y="2314302"/>
            <a:ext cx="1602458" cy="1486079"/>
          </a:xfrm>
          <a:prstGeom prst="rect">
            <a:avLst/>
          </a:prstGeom>
        </p:spPr>
      </p:pic>
      <p:pic>
        <p:nvPicPr>
          <p:cNvPr id="20" name="Picture 19" descr="Icon&#10;&#10;Description automatically generated">
            <a:extLst>
              <a:ext uri="{FF2B5EF4-FFF2-40B4-BE49-F238E27FC236}">
                <a16:creationId xmlns:a16="http://schemas.microsoft.com/office/drawing/2014/main" id="{AC9516E1-1A05-46D3-9E79-229E6BE423B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131684" y="2314301"/>
            <a:ext cx="1600968" cy="1486080"/>
          </a:xfrm>
          <a:prstGeom prst="rect">
            <a:avLst/>
          </a:prstGeom>
        </p:spPr>
      </p:pic>
      <p:pic>
        <p:nvPicPr>
          <p:cNvPr id="31" name="Picture 30" descr="Icon&#10;&#10;Description automatically generated">
            <a:extLst>
              <a:ext uri="{FF2B5EF4-FFF2-40B4-BE49-F238E27FC236}">
                <a16:creationId xmlns:a16="http://schemas.microsoft.com/office/drawing/2014/main" id="{5402042D-C5CD-4E84-94EE-AC137955A7A6}"/>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9661621" y="4336392"/>
            <a:ext cx="1600967" cy="1486079"/>
          </a:xfrm>
          <a:prstGeom prst="rect">
            <a:avLst/>
          </a:prstGeom>
        </p:spPr>
      </p:pic>
      <p:pic>
        <p:nvPicPr>
          <p:cNvPr id="33" name="Picture 32" descr="Icon&#10;&#10;Description automatically generated">
            <a:extLst>
              <a:ext uri="{FF2B5EF4-FFF2-40B4-BE49-F238E27FC236}">
                <a16:creationId xmlns:a16="http://schemas.microsoft.com/office/drawing/2014/main" id="{E804FB35-23B0-40CA-AC13-5D3D76F33D86}"/>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818558" y="4336392"/>
            <a:ext cx="1600967" cy="1486079"/>
          </a:xfrm>
          <a:prstGeom prst="rect">
            <a:avLst/>
          </a:prstGeom>
        </p:spPr>
      </p:pic>
      <p:pic>
        <p:nvPicPr>
          <p:cNvPr id="35" name="Picture 34" descr="Icon&#10;&#10;Description automatically generated">
            <a:extLst>
              <a:ext uri="{FF2B5EF4-FFF2-40B4-BE49-F238E27FC236}">
                <a16:creationId xmlns:a16="http://schemas.microsoft.com/office/drawing/2014/main" id="{875CBA2F-25A3-4121-9953-FACFFEED9195}"/>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3975494" y="4336392"/>
            <a:ext cx="1600967" cy="1486079"/>
          </a:xfrm>
          <a:prstGeom prst="rect">
            <a:avLst/>
          </a:prstGeom>
        </p:spPr>
      </p:pic>
      <p:pic>
        <p:nvPicPr>
          <p:cNvPr id="37" name="Picture 36" descr="Logo, icon&#10;&#10;Description automatically generated">
            <a:extLst>
              <a:ext uri="{FF2B5EF4-FFF2-40B4-BE49-F238E27FC236}">
                <a16:creationId xmlns:a16="http://schemas.microsoft.com/office/drawing/2014/main" id="{9CC8288F-43ED-4287-A7EF-9B21680B373C}"/>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131684" y="4336391"/>
            <a:ext cx="1600968" cy="1486080"/>
          </a:xfrm>
          <a:prstGeom prst="rect">
            <a:avLst/>
          </a:prstGeom>
        </p:spPr>
      </p:pic>
      <p:sp>
        <p:nvSpPr>
          <p:cNvPr id="22" name="Rectangle 21">
            <a:extLst>
              <a:ext uri="{FF2B5EF4-FFF2-40B4-BE49-F238E27FC236}">
                <a16:creationId xmlns:a16="http://schemas.microsoft.com/office/drawing/2014/main" id="{4B015C69-401F-41A3-9C9C-788593F2FE51}"/>
              </a:ext>
            </a:extLst>
          </p:cNvPr>
          <p:cNvSpPr/>
          <p:nvPr/>
        </p:nvSpPr>
        <p:spPr>
          <a:xfrm>
            <a:off x="0" y="691182"/>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gn="r" rtl="1">
              <a:buClr>
                <a:srgbClr val="4472C4">
                  <a:lumMod val="75000"/>
                </a:srgbClr>
              </a:buClr>
              <a:buSzPct val="90000"/>
              <a:defRPr/>
            </a:pPr>
            <a:r>
              <a:rPr lang="ar-LB" sz="3600" b="1" cap="all" spc="100">
                <a:solidFill>
                  <a:schemeClr val="bg1"/>
                </a:solidFill>
                <a:latin typeface="Adobe Arabic"/>
                <a:cs typeface="Adobe Arabic"/>
              </a:rPr>
              <a:t>نَشاطٌ تَمْهيدِيٌّ </a:t>
            </a:r>
          </a:p>
        </p:txBody>
      </p:sp>
      <p:sp>
        <p:nvSpPr>
          <p:cNvPr id="24" name="Rectangle 23">
            <a:extLst>
              <a:ext uri="{FF2B5EF4-FFF2-40B4-BE49-F238E27FC236}">
                <a16:creationId xmlns:a16="http://schemas.microsoft.com/office/drawing/2014/main" id="{987C0751-EA4A-4F63-9DE0-1963E05C31AB}"/>
              </a:ext>
            </a:extLst>
          </p:cNvPr>
          <p:cNvSpPr/>
          <p:nvPr/>
        </p:nvSpPr>
        <p:spPr>
          <a:xfrm>
            <a:off x="0" y="1381826"/>
            <a:ext cx="12188952" cy="704088"/>
          </a:xfrm>
          <a:prstGeom prst="rect">
            <a:avLst/>
          </a:prstGeom>
          <a:solidFill>
            <a:srgbClr val="B2C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gn="r" rtl="1">
              <a:spcBef>
                <a:spcPts val="600"/>
              </a:spcBef>
              <a:spcAft>
                <a:spcPts val="600"/>
              </a:spcAft>
              <a:buClr>
                <a:srgbClr val="4BACC6">
                  <a:lumMod val="75000"/>
                </a:srgbClr>
              </a:buClr>
              <a:buSzPct val="90000"/>
              <a:defRPr/>
            </a:pPr>
            <a:r>
              <a:rPr lang="en-GB" sz="3600" b="1">
                <a:solidFill>
                  <a:srgbClr val="595959"/>
                </a:solidFill>
                <a:latin typeface="+mj-lt"/>
              </a:rPr>
              <a:t> </a:t>
            </a:r>
            <a:r>
              <a:rPr lang="ar-LB" sz="3600" b="1">
                <a:solidFill>
                  <a:srgbClr val="595959"/>
                </a:solidFill>
                <a:latin typeface="+mj-lt"/>
              </a:rPr>
              <a:t>سَأُسَمّي الصُّوَرَ، إِذا سَمِعْتُم صَوْتَ الْحَرْفِ "د" في اسْمِها، اِرْفَعوا يَدَكُم. </a:t>
            </a:r>
            <a:endParaRPr lang="en-US" sz="3600" b="1">
              <a:solidFill>
                <a:srgbClr val="595959"/>
              </a:solidFill>
              <a:latin typeface="+mj-lt"/>
            </a:endParaRPr>
          </a:p>
        </p:txBody>
      </p:sp>
    </p:spTree>
    <p:extLst>
      <p:ext uri="{BB962C8B-B14F-4D97-AF65-F5344CB8AC3E}">
        <p14:creationId xmlns:p14="http://schemas.microsoft.com/office/powerpoint/2010/main" val="4072712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22" presetClass="entr" presetSubtype="2"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wipe(right)">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par>
                                <p:cTn id="14" presetID="22" presetClass="entr" presetSubtype="2"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22" presetClass="entr" presetSubtype="2"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right)">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childTnLst>
                                </p:cTn>
                              </p:par>
                              <p:par>
                                <p:cTn id="28" presetID="22" presetClass="entr" presetSubtype="2" fill="hold" grpId="0"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ipe(right)">
                                      <p:cBhvr>
                                        <p:cTn id="30" dur="5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par>
                                <p:cTn id="35" presetID="22" presetClass="entr" presetSubtype="2"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right)">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childTnLst>
                                </p:cTn>
                              </p:par>
                              <p:par>
                                <p:cTn id="42" presetID="22" presetClass="entr" presetSubtype="2" fill="hold" grpId="0"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wipe(right)">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5"/>
                                        </p:tgtEl>
                                        <p:attrNameLst>
                                          <p:attrName>style.visibility</p:attrName>
                                        </p:attrNameLst>
                                      </p:cBhvr>
                                      <p:to>
                                        <p:strVal val="visible"/>
                                      </p:to>
                                    </p:set>
                                  </p:childTnLst>
                                </p:cTn>
                              </p:par>
                              <p:par>
                                <p:cTn id="49" presetID="22" presetClass="entr" presetSubtype="2"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wipe(right)">
                                      <p:cBhvr>
                                        <p:cTn id="51" dur="5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37"/>
                                        </p:tgtEl>
                                        <p:attrNameLst>
                                          <p:attrName>style.visibility</p:attrName>
                                        </p:attrNameLst>
                                      </p:cBhvr>
                                      <p:to>
                                        <p:strVal val="visible"/>
                                      </p:to>
                                    </p:set>
                                  </p:childTnLst>
                                </p:cTn>
                              </p:par>
                              <p:par>
                                <p:cTn id="56" presetID="22" presetClass="entr" presetSubtype="2" fill="hold" grpId="0" nodeType="withEffect">
                                  <p:stCondLst>
                                    <p:cond delay="0"/>
                                  </p:stCondLst>
                                  <p:childTnLst>
                                    <p:set>
                                      <p:cBhvr>
                                        <p:cTn id="57" dur="1" fill="hold">
                                          <p:stCondLst>
                                            <p:cond delay="0"/>
                                          </p:stCondLst>
                                        </p:cTn>
                                        <p:tgtEl>
                                          <p:spTgt spid="30"/>
                                        </p:tgtEl>
                                        <p:attrNameLst>
                                          <p:attrName>style.visibility</p:attrName>
                                        </p:attrNameLst>
                                      </p:cBhvr>
                                      <p:to>
                                        <p:strVal val="visible"/>
                                      </p:to>
                                    </p:set>
                                    <p:animEffect transition="in" filter="wipe(right)">
                                      <p:cBhvr>
                                        <p:cTn id="5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1" grpId="0"/>
      <p:bldP spid="12" grpId="0"/>
      <p:bldP spid="29" grpId="0"/>
      <p:bldP spid="3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4AA922-7C14-4ED2-BB72-567745E8C4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3936" y="1959337"/>
            <a:ext cx="4082863" cy="4082863"/>
          </a:xfrm>
          <a:prstGeom prst="rect">
            <a:avLst/>
          </a:prstGeom>
        </p:spPr>
      </p:pic>
      <p:sp>
        <p:nvSpPr>
          <p:cNvPr id="10" name="Content Placeholder 2">
            <a:extLst>
              <a:ext uri="{FF2B5EF4-FFF2-40B4-BE49-F238E27FC236}">
                <a16:creationId xmlns:a16="http://schemas.microsoft.com/office/drawing/2014/main" id="{E3C5D5FA-F448-4C11-9EA6-5189B4C7F2B8}"/>
              </a:ext>
            </a:extLst>
          </p:cNvPr>
          <p:cNvSpPr>
            <a:spLocks noGrp="1"/>
          </p:cNvSpPr>
          <p:nvPr>
            <p:ph idx="4294967295"/>
          </p:nvPr>
        </p:nvSpPr>
        <p:spPr>
          <a:xfrm>
            <a:off x="4632320" y="2222497"/>
            <a:ext cx="6840536" cy="4113213"/>
          </a:xfrm>
        </p:spPr>
        <p:txBody>
          <a:bodyPr>
            <a:noAutofit/>
          </a:bodyPr>
          <a:lstStyle/>
          <a:p>
            <a:pPr marL="0" lvl="0" algn="r" rtl="1">
              <a:lnSpc>
                <a:spcPts val="4500"/>
              </a:lnSpc>
              <a:spcBef>
                <a:spcPts val="0"/>
              </a:spcBef>
              <a:spcAft>
                <a:spcPts val="0"/>
              </a:spcAft>
              <a:buClr>
                <a:schemeClr val="tx1">
                  <a:lumMod val="65000"/>
                  <a:lumOff val="35000"/>
                </a:schemeClr>
              </a:buClr>
              <a:defRPr/>
            </a:pPr>
            <a:r>
              <a:rPr lang="ar-LB" sz="3600" dirty="0">
                <a:solidFill>
                  <a:prstClr val="black">
                    <a:lumMod val="65000"/>
                    <a:lumOff val="35000"/>
                  </a:prstClr>
                </a:solidFill>
                <a:latin typeface="Adobe Arabic" panose="02040503050201020203" pitchFamily="18" charset="-78"/>
                <a:cs typeface="Adobe Arabic" panose="02040503050201020203" pitchFamily="18" charset="-78"/>
              </a:rPr>
              <a:t>في حَديقَةِ جَدّي وَرْدٌ. </a:t>
            </a:r>
          </a:p>
          <a:p>
            <a:pPr marL="0" lvl="0" algn="r" rtl="1">
              <a:lnSpc>
                <a:spcPts val="4500"/>
              </a:lnSpc>
              <a:spcBef>
                <a:spcPts val="0"/>
              </a:spcBef>
              <a:spcAft>
                <a:spcPts val="0"/>
              </a:spcAft>
              <a:buClr>
                <a:schemeClr val="tx1">
                  <a:lumMod val="65000"/>
                  <a:lumOff val="35000"/>
                </a:schemeClr>
              </a:buClr>
              <a:defRPr/>
            </a:pPr>
            <a:r>
              <a:rPr lang="ar-LB" sz="3600" dirty="0">
                <a:solidFill>
                  <a:prstClr val="black">
                    <a:lumMod val="65000"/>
                    <a:lumOff val="35000"/>
                  </a:prstClr>
                </a:solidFill>
                <a:latin typeface="Adobe Arabic" panose="02040503050201020203" pitchFamily="18" charset="-78"/>
                <a:cs typeface="Adobe Arabic" panose="02040503050201020203" pitchFamily="18" charset="-78"/>
              </a:rPr>
              <a:t>في حَديقَةِ جَدّي دَجاجٌ.</a:t>
            </a:r>
            <a:endParaRPr lang="en-US" sz="3600" dirty="0">
              <a:solidFill>
                <a:prstClr val="black">
                  <a:lumMod val="65000"/>
                  <a:lumOff val="35000"/>
                </a:prstClr>
              </a:solidFill>
              <a:latin typeface="Adobe Arabic" panose="02040503050201020203" pitchFamily="18" charset="-78"/>
              <a:cs typeface="Adobe Arabic" panose="02040503050201020203" pitchFamily="18" charset="-78"/>
            </a:endParaRPr>
          </a:p>
          <a:p>
            <a:pPr marL="0" lvl="0" algn="r" rtl="1">
              <a:lnSpc>
                <a:spcPts val="4500"/>
              </a:lnSpc>
              <a:spcBef>
                <a:spcPts val="0"/>
              </a:spcBef>
              <a:spcAft>
                <a:spcPts val="0"/>
              </a:spcAft>
              <a:buClr>
                <a:schemeClr val="tx1">
                  <a:lumMod val="65000"/>
                  <a:lumOff val="35000"/>
                </a:schemeClr>
              </a:buClr>
              <a:defRPr/>
            </a:pPr>
            <a:r>
              <a:rPr lang="ar-LB" sz="3600" dirty="0">
                <a:solidFill>
                  <a:prstClr val="black">
                    <a:lumMod val="65000"/>
                    <a:lumOff val="35000"/>
                  </a:prstClr>
                </a:solidFill>
                <a:latin typeface="Adobe Arabic" panose="02040503050201020203" pitchFamily="18" charset="-78"/>
                <a:cs typeface="Adobe Arabic" panose="02040503050201020203" pitchFamily="18" charset="-78"/>
              </a:rPr>
              <a:t>في حَديقَةِ جَدّي ديكٌ.</a:t>
            </a:r>
            <a:endParaRPr lang="en-US" sz="3600" dirty="0">
              <a:solidFill>
                <a:prstClr val="black">
                  <a:lumMod val="65000"/>
                  <a:lumOff val="35000"/>
                </a:prstClr>
              </a:solidFill>
              <a:latin typeface="Adobe Arabic" panose="02040503050201020203" pitchFamily="18" charset="-78"/>
              <a:cs typeface="Adobe Arabic" panose="02040503050201020203" pitchFamily="18" charset="-78"/>
            </a:endParaRPr>
          </a:p>
          <a:p>
            <a:pPr marL="0" lvl="0" algn="r" rtl="1">
              <a:lnSpc>
                <a:spcPts val="4500"/>
              </a:lnSpc>
              <a:spcBef>
                <a:spcPts val="0"/>
              </a:spcBef>
              <a:spcAft>
                <a:spcPts val="0"/>
              </a:spcAft>
              <a:buClr>
                <a:schemeClr val="tx1">
                  <a:lumMod val="65000"/>
                  <a:lumOff val="35000"/>
                </a:schemeClr>
              </a:buClr>
              <a:defRPr/>
            </a:pPr>
            <a:r>
              <a:rPr lang="ar-LB" sz="3600" dirty="0">
                <a:solidFill>
                  <a:prstClr val="black">
                    <a:lumMod val="65000"/>
                    <a:lumOff val="35000"/>
                  </a:prstClr>
                </a:solidFill>
                <a:latin typeface="Adobe Arabic" panose="02040503050201020203" pitchFamily="18" charset="-78"/>
                <a:cs typeface="Adobe Arabic" panose="02040503050201020203" pitchFamily="18" charset="-78"/>
              </a:rPr>
              <a:t>في حَديقَةِ جَدّي قِرْدٌ وَدَفٌّ.</a:t>
            </a:r>
            <a:endParaRPr lang="en-US" sz="3600" dirty="0">
              <a:solidFill>
                <a:prstClr val="black">
                  <a:lumMod val="65000"/>
                  <a:lumOff val="35000"/>
                </a:prstClr>
              </a:solidFill>
              <a:latin typeface="Adobe Arabic" panose="02040503050201020203" pitchFamily="18" charset="-78"/>
              <a:cs typeface="Adobe Arabic" panose="02040503050201020203" pitchFamily="18" charset="-78"/>
            </a:endParaRPr>
          </a:p>
          <a:p>
            <a:pPr marL="0" lvl="0" algn="r" rtl="1">
              <a:lnSpc>
                <a:spcPts val="4500"/>
              </a:lnSpc>
              <a:spcBef>
                <a:spcPts val="0"/>
              </a:spcBef>
              <a:spcAft>
                <a:spcPts val="0"/>
              </a:spcAft>
              <a:buClr>
                <a:schemeClr val="tx1">
                  <a:lumMod val="65000"/>
                  <a:lumOff val="35000"/>
                </a:schemeClr>
              </a:buClr>
              <a:defRPr/>
            </a:pPr>
            <a:r>
              <a:rPr lang="ar-LB" sz="3600" dirty="0">
                <a:solidFill>
                  <a:prstClr val="black">
                    <a:lumMod val="65000"/>
                    <a:lumOff val="35000"/>
                  </a:prstClr>
                </a:solidFill>
                <a:latin typeface="Adobe Arabic" panose="02040503050201020203" pitchFamily="18" charset="-78"/>
                <a:cs typeface="Adobe Arabic" panose="02040503050201020203" pitchFamily="18" charset="-78"/>
              </a:rPr>
              <a:t>دَقَّ الْقِرْدُ عَلى الدَّفِّ.</a:t>
            </a:r>
          </a:p>
          <a:p>
            <a:pPr marL="0" lvl="0" algn="r" rtl="1">
              <a:lnSpc>
                <a:spcPts val="4500"/>
              </a:lnSpc>
              <a:spcBef>
                <a:spcPts val="0"/>
              </a:spcBef>
              <a:spcAft>
                <a:spcPts val="0"/>
              </a:spcAft>
              <a:buClr>
                <a:schemeClr val="tx1">
                  <a:lumMod val="65000"/>
                  <a:lumOff val="35000"/>
                </a:schemeClr>
              </a:buClr>
              <a:defRPr/>
            </a:pPr>
            <a:r>
              <a:rPr lang="ar-LB" sz="3600" dirty="0">
                <a:solidFill>
                  <a:prstClr val="black">
                    <a:lumMod val="65000"/>
                    <a:lumOff val="35000"/>
                  </a:prstClr>
                </a:solidFill>
                <a:latin typeface="Adobe Arabic" panose="02040503050201020203" pitchFamily="18" charset="-78"/>
                <a:cs typeface="Adobe Arabic" panose="02040503050201020203" pitchFamily="18" charset="-78"/>
              </a:rPr>
              <a:t>رَقَصَ الدَّجاجُ.</a:t>
            </a:r>
          </a:p>
          <a:p>
            <a:pPr marL="0" lvl="0" algn="r" rtl="1">
              <a:lnSpc>
                <a:spcPts val="4500"/>
              </a:lnSpc>
              <a:spcBef>
                <a:spcPts val="0"/>
              </a:spcBef>
              <a:spcAft>
                <a:spcPts val="0"/>
              </a:spcAft>
              <a:buClr>
                <a:schemeClr val="tx1">
                  <a:lumMod val="65000"/>
                  <a:lumOff val="35000"/>
                </a:schemeClr>
              </a:buClr>
              <a:defRPr/>
            </a:pPr>
            <a:r>
              <a:rPr lang="ar-LB" sz="3600" dirty="0">
                <a:solidFill>
                  <a:prstClr val="black">
                    <a:lumMod val="65000"/>
                    <a:lumOff val="35000"/>
                  </a:prstClr>
                </a:solidFill>
                <a:latin typeface="Adobe Arabic" panose="02040503050201020203" pitchFamily="18" charset="-78"/>
                <a:cs typeface="Adobe Arabic" panose="02040503050201020203" pitchFamily="18" charset="-78"/>
              </a:rPr>
              <a:t>صاحَ الدّيكُ كوكوكو...</a:t>
            </a:r>
          </a:p>
          <a:p>
            <a:pPr marL="0" indent="0" algn="r" rtl="1">
              <a:lnSpc>
                <a:spcPts val="4500"/>
              </a:lnSpc>
              <a:spcBef>
                <a:spcPts val="0"/>
              </a:spcBef>
              <a:spcAft>
                <a:spcPts val="0"/>
              </a:spcAft>
              <a:buNone/>
              <a:defRPr/>
            </a:pPr>
            <a:endParaRPr lang="ar-LB" sz="3600" dirty="0">
              <a:solidFill>
                <a:prstClr val="black">
                  <a:lumMod val="65000"/>
                  <a:lumOff val="35000"/>
                </a:prstClr>
              </a:solidFill>
              <a:latin typeface="Adobe Arabic" panose="02040503050201020203" pitchFamily="18" charset="-78"/>
              <a:cs typeface="Adobe Arabic" panose="02040503050201020203" pitchFamily="18" charset="-78"/>
            </a:endParaRPr>
          </a:p>
          <a:p>
            <a:pPr marL="0" algn="r" rtl="1">
              <a:lnSpc>
                <a:spcPts val="4500"/>
              </a:lnSpc>
              <a:spcBef>
                <a:spcPts val="0"/>
              </a:spcBef>
              <a:spcAft>
                <a:spcPts val="0"/>
              </a:spcAft>
              <a:defRPr/>
            </a:pPr>
            <a:endParaRPr lang="ar-LB" sz="3600" dirty="0">
              <a:solidFill>
                <a:prstClr val="black">
                  <a:lumMod val="65000"/>
                  <a:lumOff val="35000"/>
                </a:prstClr>
              </a:solidFill>
              <a:latin typeface="Adobe Arabic" panose="02040503050201020203" pitchFamily="18" charset="-78"/>
              <a:cs typeface="Adobe Arabic" panose="02040503050201020203" pitchFamily="18" charset="-78"/>
            </a:endParaRPr>
          </a:p>
          <a:p>
            <a:pPr marL="0" algn="r" rtl="1">
              <a:lnSpc>
                <a:spcPts val="4500"/>
              </a:lnSpc>
              <a:spcBef>
                <a:spcPts val="0"/>
              </a:spcBef>
              <a:spcAft>
                <a:spcPts val="0"/>
              </a:spcAft>
              <a:defRPr/>
            </a:pPr>
            <a:endParaRPr lang="en-US" sz="3600" dirty="0">
              <a:solidFill>
                <a:prstClr val="black">
                  <a:lumMod val="65000"/>
                  <a:lumOff val="35000"/>
                </a:prstClr>
              </a:solidFill>
              <a:latin typeface="Adobe Arabic" panose="02040503050201020203" pitchFamily="18" charset="-78"/>
              <a:cs typeface="Adobe Arabic" panose="02040503050201020203" pitchFamily="18" charset="-78"/>
            </a:endParaRPr>
          </a:p>
        </p:txBody>
      </p:sp>
      <p:pic>
        <p:nvPicPr>
          <p:cNvPr id="7" name="6_Dal">
            <a:hlinkClick r:id="" action="ppaction://media"/>
            <a:extLst>
              <a:ext uri="{FF2B5EF4-FFF2-40B4-BE49-F238E27FC236}">
                <a16:creationId xmlns:a16="http://schemas.microsoft.com/office/drawing/2014/main" id="{44EACD5A-61C1-408F-8085-E3BA36771103}"/>
              </a:ext>
            </a:extLst>
          </p:cNvPr>
          <p:cNvPicPr>
            <a:picLocks noChangeAspect="1"/>
          </p:cNvPicPr>
          <p:nvPr>
            <a:audioFile r:link="rId1"/>
            <p:extLst>
              <p:ext uri="{DAA4B4D4-6D71-4841-9C94-3DE7FCFB9230}">
                <p14:media xmlns:p14="http://schemas.microsoft.com/office/powerpoint/2010/main" r:embed="rId2">
                  <p14:trim st="2772"/>
                </p14:media>
              </p:ext>
            </p:extLst>
          </p:nvPr>
        </p:nvPicPr>
        <p:blipFill>
          <a:blip r:embed="rId6"/>
          <a:stretch>
            <a:fillRect/>
          </a:stretch>
        </p:blipFill>
        <p:spPr>
          <a:xfrm>
            <a:off x="854509" y="5813429"/>
            <a:ext cx="609600" cy="609600"/>
          </a:xfrm>
          <a:prstGeom prst="rect">
            <a:avLst/>
          </a:prstGeom>
        </p:spPr>
      </p:pic>
      <p:sp>
        <p:nvSpPr>
          <p:cNvPr id="8" name="Rectangle 7">
            <a:extLst>
              <a:ext uri="{FF2B5EF4-FFF2-40B4-BE49-F238E27FC236}">
                <a16:creationId xmlns:a16="http://schemas.microsoft.com/office/drawing/2014/main" id="{4F5E7D6B-2189-4923-AFDF-089D0FBDA0C2}"/>
              </a:ext>
            </a:extLst>
          </p:cNvPr>
          <p:cNvSpPr/>
          <p:nvPr/>
        </p:nvSpPr>
        <p:spPr>
          <a:xfrm>
            <a:off x="0" y="691182"/>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gn="r" rtl="1">
              <a:buClr>
                <a:srgbClr val="4472C4">
                  <a:lumMod val="75000"/>
                </a:srgbClr>
              </a:buClr>
              <a:buSzPct val="90000"/>
              <a:defRPr/>
            </a:pPr>
            <a:r>
              <a:rPr lang="ar-LB" sz="3600" b="1" cap="all" spc="100">
                <a:solidFill>
                  <a:schemeClr val="bg1"/>
                </a:solidFill>
                <a:latin typeface="Adobe Arabic"/>
                <a:cs typeface="Adobe Arabic"/>
              </a:rPr>
              <a:t>قِراءَةٌ جَهْرِيَّةٌ</a:t>
            </a:r>
          </a:p>
        </p:txBody>
      </p:sp>
      <p:sp>
        <p:nvSpPr>
          <p:cNvPr id="12" name="TextBox 11">
            <a:extLst>
              <a:ext uri="{FF2B5EF4-FFF2-40B4-BE49-F238E27FC236}">
                <a16:creationId xmlns:a16="http://schemas.microsoft.com/office/drawing/2014/main" id="{54287540-B8BE-4F29-8014-0BDC455B4739}"/>
              </a:ext>
            </a:extLst>
          </p:cNvPr>
          <p:cNvSpPr txBox="1"/>
          <p:nvPr/>
        </p:nvSpPr>
        <p:spPr>
          <a:xfrm>
            <a:off x="8777273" y="1621360"/>
            <a:ext cx="2381250" cy="675954"/>
          </a:xfrm>
          <a:prstGeom prst="rect">
            <a:avLst/>
          </a:prstGeom>
          <a:noFill/>
        </p:spPr>
        <p:txBody>
          <a:bodyPr wrap="square">
            <a:spAutoFit/>
          </a:bodyPr>
          <a:lstStyle/>
          <a:p>
            <a:pPr algn="r" rtl="1">
              <a:lnSpc>
                <a:spcPct val="90000"/>
              </a:lnSpc>
              <a:spcBef>
                <a:spcPct val="0"/>
              </a:spcBef>
              <a:spcAft>
                <a:spcPts val="600"/>
              </a:spcAft>
              <a:buClr>
                <a:schemeClr val="accent5">
                  <a:lumMod val="75000"/>
                </a:schemeClr>
              </a:buClr>
              <a:buSzPct val="90000"/>
              <a:defRPr/>
            </a:pPr>
            <a:r>
              <a:rPr lang="ar-LB" sz="4100" b="1" dirty="0">
                <a:solidFill>
                  <a:schemeClr val="tx1">
                    <a:lumMod val="65000"/>
                    <a:lumOff val="35000"/>
                  </a:schemeClr>
                </a:solidFill>
                <a:latin typeface="+mj-lt"/>
                <a:ea typeface="+mj-ea"/>
                <a:cs typeface="+mj-cs"/>
              </a:rPr>
              <a:t>حَديقَةُ</a:t>
            </a:r>
            <a:r>
              <a:rPr lang="en-GB" sz="4100" b="1" dirty="0">
                <a:solidFill>
                  <a:schemeClr val="tx1">
                    <a:lumMod val="65000"/>
                    <a:lumOff val="35000"/>
                  </a:schemeClr>
                </a:solidFill>
                <a:latin typeface="+mj-lt"/>
                <a:ea typeface="+mj-ea"/>
                <a:cs typeface="+mj-cs"/>
              </a:rPr>
              <a:t> </a:t>
            </a:r>
            <a:r>
              <a:rPr lang="ar-LB" sz="4100" b="1" dirty="0">
                <a:solidFill>
                  <a:schemeClr val="tx1">
                    <a:lumMod val="65000"/>
                    <a:lumOff val="35000"/>
                  </a:schemeClr>
                </a:solidFill>
                <a:latin typeface="+mj-lt"/>
                <a:ea typeface="+mj-ea"/>
                <a:cs typeface="+mj-cs"/>
              </a:rPr>
              <a:t>جَدّي</a:t>
            </a:r>
            <a:r>
              <a:rPr lang="en-GB" sz="4100" b="1" dirty="0">
                <a:solidFill>
                  <a:schemeClr val="tx1">
                    <a:lumMod val="65000"/>
                    <a:lumOff val="35000"/>
                  </a:schemeClr>
                </a:solidFill>
                <a:latin typeface="+mj-lt"/>
                <a:ea typeface="+mj-ea"/>
                <a:cs typeface="+mj-cs"/>
              </a:rPr>
              <a:t> </a:t>
            </a:r>
            <a:endParaRPr lang="ar-LB" sz="4100" b="1" dirty="0">
              <a:solidFill>
                <a:schemeClr val="tx1">
                  <a:lumMod val="65000"/>
                  <a:lumOff val="35000"/>
                </a:schemeClr>
              </a:solidFill>
              <a:latin typeface="+mj-lt"/>
              <a:ea typeface="+mj-ea"/>
              <a:cs typeface="+mj-cs"/>
            </a:endParaRPr>
          </a:p>
        </p:txBody>
      </p:sp>
    </p:spTree>
    <p:extLst>
      <p:ext uri="{BB962C8B-B14F-4D97-AF65-F5344CB8AC3E}">
        <p14:creationId xmlns:p14="http://schemas.microsoft.com/office/powerpoint/2010/main" val="4077119395"/>
      </p:ext>
    </p:extLst>
  </p:cSld>
  <p:clrMapOvr>
    <a:masterClrMapping/>
  </p:clrMapOvr>
  <mc:AlternateContent xmlns:mc="http://schemas.openxmlformats.org/markup-compatibility/2006" xmlns:p14="http://schemas.microsoft.com/office/powerpoint/2010/main">
    <mc:Choice Requires="p14">
      <p:transition spd="slow" p14:dur="2000" advTm="39000"/>
    </mc:Choice>
    <mc:Fallback xmlns="">
      <p:transition spd="slow" advTm="39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679" fill="hold"/>
                                        <p:tgtEl>
                                          <p:spTgt spid="7"/>
                                        </p:tgtEl>
                                      </p:cBhvr>
                                    </p:cmd>
                                  </p:childTnLst>
                                </p:cTn>
                              </p:par>
                              <p:par>
                                <p:cTn id="7" presetID="10" presetClass="entr" presetSubtype="0" fill="hold" grpId="0" nodeType="withEffect">
                                  <p:stCondLst>
                                    <p:cond delay="0"/>
                                  </p:stCondLst>
                                  <p:iterate type="wd">
                                    <p:tmPct val="40000"/>
                                  </p:iterate>
                                  <p:childTnLst>
                                    <p:set>
                                      <p:cBhvr>
                                        <p:cTn id="8" dur="1" fill="hold">
                                          <p:stCondLst>
                                            <p:cond delay="0"/>
                                          </p:stCondLst>
                                        </p:cTn>
                                        <p:tgtEl>
                                          <p:spTgt spid="12"/>
                                        </p:tgtEl>
                                        <p:attrNameLst>
                                          <p:attrName>style.visibility</p:attrName>
                                        </p:attrNameLst>
                                      </p:cBhvr>
                                      <p:to>
                                        <p:strVal val="visible"/>
                                      </p:to>
                                    </p:set>
                                    <p:animEffect transition="in" filter="fade">
                                      <p:cBhvr>
                                        <p:cTn id="9" dur="1750"/>
                                        <p:tgtEl>
                                          <p:spTgt spid="12"/>
                                        </p:tgtEl>
                                      </p:cBhvr>
                                    </p:animEffect>
                                  </p:childTnLst>
                                </p:cTn>
                              </p:par>
                              <p:par>
                                <p:cTn id="10" presetID="10" presetClass="entr" presetSubtype="0" fill="hold" nodeType="withEffect">
                                  <p:stCondLst>
                                    <p:cond delay="5000"/>
                                  </p:stCondLst>
                                  <p:iterate type="wd">
                                    <p:tmPct val="30000"/>
                                  </p:iterate>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2000"/>
                                        <p:tgtEl>
                                          <p:spTgt spid="10">
                                            <p:txEl>
                                              <p:pRg st="0" end="0"/>
                                            </p:txEl>
                                          </p:spTgt>
                                        </p:tgtEl>
                                      </p:cBhvr>
                                    </p:animEffect>
                                  </p:childTnLst>
                                </p:cTn>
                              </p:par>
                              <p:par>
                                <p:cTn id="13" presetID="10" presetClass="entr" presetSubtype="0" fill="hold" nodeType="withEffect">
                                  <p:stCondLst>
                                    <p:cond delay="9000"/>
                                  </p:stCondLst>
                                  <p:iterate type="wd">
                                    <p:tmPct val="30000"/>
                                  </p:iterate>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fade">
                                      <p:cBhvr>
                                        <p:cTn id="15" dur="2000"/>
                                        <p:tgtEl>
                                          <p:spTgt spid="10">
                                            <p:txEl>
                                              <p:pRg st="1" end="1"/>
                                            </p:txEl>
                                          </p:spTgt>
                                        </p:tgtEl>
                                      </p:cBhvr>
                                    </p:animEffect>
                                  </p:childTnLst>
                                </p:cTn>
                              </p:par>
                              <p:par>
                                <p:cTn id="16" presetID="10" presetClass="entr" presetSubtype="0" fill="hold" nodeType="withEffect">
                                  <p:stCondLst>
                                    <p:cond delay="13000"/>
                                  </p:stCondLst>
                                  <p:iterate type="wd">
                                    <p:tmPct val="30000"/>
                                  </p:iterate>
                                  <p:childTnLst>
                                    <p:set>
                                      <p:cBhvr>
                                        <p:cTn id="17" dur="1" fill="hold">
                                          <p:stCondLst>
                                            <p:cond delay="0"/>
                                          </p:stCondLst>
                                        </p:cTn>
                                        <p:tgtEl>
                                          <p:spTgt spid="10">
                                            <p:txEl>
                                              <p:pRg st="2" end="2"/>
                                            </p:txEl>
                                          </p:spTgt>
                                        </p:tgtEl>
                                        <p:attrNameLst>
                                          <p:attrName>style.visibility</p:attrName>
                                        </p:attrNameLst>
                                      </p:cBhvr>
                                      <p:to>
                                        <p:strVal val="visible"/>
                                      </p:to>
                                    </p:set>
                                    <p:animEffect transition="in" filter="fade">
                                      <p:cBhvr>
                                        <p:cTn id="18" dur="2000"/>
                                        <p:tgtEl>
                                          <p:spTgt spid="10">
                                            <p:txEl>
                                              <p:pRg st="2" end="2"/>
                                            </p:txEl>
                                          </p:spTgt>
                                        </p:tgtEl>
                                      </p:cBhvr>
                                    </p:animEffect>
                                  </p:childTnLst>
                                </p:cTn>
                              </p:par>
                              <p:par>
                                <p:cTn id="19" presetID="10" presetClass="entr" presetSubtype="0" fill="hold" nodeType="withEffect">
                                  <p:stCondLst>
                                    <p:cond delay="18000"/>
                                  </p:stCondLst>
                                  <p:iterate type="wd">
                                    <p:tmPct val="30000"/>
                                  </p:iterate>
                                  <p:childTnLst>
                                    <p:set>
                                      <p:cBhvr>
                                        <p:cTn id="20" dur="1" fill="hold">
                                          <p:stCondLst>
                                            <p:cond delay="0"/>
                                          </p:stCondLst>
                                        </p:cTn>
                                        <p:tgtEl>
                                          <p:spTgt spid="10">
                                            <p:txEl>
                                              <p:pRg st="3" end="3"/>
                                            </p:txEl>
                                          </p:spTgt>
                                        </p:tgtEl>
                                        <p:attrNameLst>
                                          <p:attrName>style.visibility</p:attrName>
                                        </p:attrNameLst>
                                      </p:cBhvr>
                                      <p:to>
                                        <p:strVal val="visible"/>
                                      </p:to>
                                    </p:set>
                                    <p:animEffect transition="in" filter="fade">
                                      <p:cBhvr>
                                        <p:cTn id="21" dur="2000"/>
                                        <p:tgtEl>
                                          <p:spTgt spid="10">
                                            <p:txEl>
                                              <p:pRg st="3" end="3"/>
                                            </p:txEl>
                                          </p:spTgt>
                                        </p:tgtEl>
                                      </p:cBhvr>
                                    </p:animEffect>
                                  </p:childTnLst>
                                </p:cTn>
                              </p:par>
                              <p:par>
                                <p:cTn id="22" presetID="10" presetClass="entr" presetSubtype="0" fill="hold" nodeType="withEffect">
                                  <p:stCondLst>
                                    <p:cond delay="24500"/>
                                  </p:stCondLst>
                                  <p:iterate type="wd">
                                    <p:tmPct val="30000"/>
                                  </p:iterate>
                                  <p:childTnLst>
                                    <p:set>
                                      <p:cBhvr>
                                        <p:cTn id="23" dur="1" fill="hold">
                                          <p:stCondLst>
                                            <p:cond delay="0"/>
                                          </p:stCondLst>
                                        </p:cTn>
                                        <p:tgtEl>
                                          <p:spTgt spid="10">
                                            <p:txEl>
                                              <p:pRg st="4" end="4"/>
                                            </p:txEl>
                                          </p:spTgt>
                                        </p:tgtEl>
                                        <p:attrNameLst>
                                          <p:attrName>style.visibility</p:attrName>
                                        </p:attrNameLst>
                                      </p:cBhvr>
                                      <p:to>
                                        <p:strVal val="visible"/>
                                      </p:to>
                                    </p:set>
                                    <p:animEffect transition="in" filter="fade">
                                      <p:cBhvr>
                                        <p:cTn id="24" dur="2000"/>
                                        <p:tgtEl>
                                          <p:spTgt spid="10">
                                            <p:txEl>
                                              <p:pRg st="4" end="4"/>
                                            </p:txEl>
                                          </p:spTgt>
                                        </p:tgtEl>
                                      </p:cBhvr>
                                    </p:animEffect>
                                  </p:childTnLst>
                                </p:cTn>
                              </p:par>
                              <p:par>
                                <p:cTn id="25" presetID="10" presetClass="entr" presetSubtype="0" fill="hold" nodeType="withEffect">
                                  <p:stCondLst>
                                    <p:cond delay="28000"/>
                                  </p:stCondLst>
                                  <p:iterate type="wd">
                                    <p:tmPct val="30000"/>
                                  </p:iterate>
                                  <p:childTnLst>
                                    <p:set>
                                      <p:cBhvr>
                                        <p:cTn id="26" dur="1" fill="hold">
                                          <p:stCondLst>
                                            <p:cond delay="0"/>
                                          </p:stCondLst>
                                        </p:cTn>
                                        <p:tgtEl>
                                          <p:spTgt spid="10">
                                            <p:txEl>
                                              <p:pRg st="5" end="5"/>
                                            </p:txEl>
                                          </p:spTgt>
                                        </p:tgtEl>
                                        <p:attrNameLst>
                                          <p:attrName>style.visibility</p:attrName>
                                        </p:attrNameLst>
                                      </p:cBhvr>
                                      <p:to>
                                        <p:strVal val="visible"/>
                                      </p:to>
                                    </p:set>
                                    <p:animEffect transition="in" filter="fade">
                                      <p:cBhvr>
                                        <p:cTn id="27" dur="2000"/>
                                        <p:tgtEl>
                                          <p:spTgt spid="10">
                                            <p:txEl>
                                              <p:pRg st="5" end="5"/>
                                            </p:txEl>
                                          </p:spTgt>
                                        </p:tgtEl>
                                      </p:cBhvr>
                                    </p:animEffect>
                                  </p:childTnLst>
                                </p:cTn>
                              </p:par>
                              <p:par>
                                <p:cTn id="28" presetID="10" presetClass="entr" presetSubtype="0" fill="hold" nodeType="withEffect">
                                  <p:stCondLst>
                                    <p:cond delay="31000"/>
                                  </p:stCondLst>
                                  <p:iterate type="wd">
                                    <p:tmPct val="30000"/>
                                  </p:iterate>
                                  <p:childTnLst>
                                    <p:set>
                                      <p:cBhvr>
                                        <p:cTn id="29" dur="1" fill="hold">
                                          <p:stCondLst>
                                            <p:cond delay="0"/>
                                          </p:stCondLst>
                                        </p:cTn>
                                        <p:tgtEl>
                                          <p:spTgt spid="10">
                                            <p:txEl>
                                              <p:pRg st="6" end="6"/>
                                            </p:txEl>
                                          </p:spTgt>
                                        </p:tgtEl>
                                        <p:attrNameLst>
                                          <p:attrName>style.visibility</p:attrName>
                                        </p:attrNameLst>
                                      </p:cBhvr>
                                      <p:to>
                                        <p:strVal val="visible"/>
                                      </p:to>
                                    </p:set>
                                    <p:animEffect transition="in" filter="fade">
                                      <p:cBhvr>
                                        <p:cTn id="30" dur="20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1" fill="hold" display="0">
                  <p:stCondLst>
                    <p:cond delay="indefinite"/>
                  </p:stCondLst>
                  <p:endCondLst>
                    <p:cond evt="onStopAudio" delay="0">
                      <p:tgtEl>
                        <p:sldTgt/>
                      </p:tgtEl>
                    </p:cond>
                  </p:endCondLst>
                </p:cTn>
                <p:tgtEl>
                  <p:spTgt spid="7"/>
                </p:tgtEl>
              </p:cMediaNode>
            </p:audio>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43199CB-BC39-45FB-84CB-88FA0F741D82}"/>
              </a:ext>
            </a:extLst>
          </p:cNvPr>
          <p:cNvSpPr/>
          <p:nvPr/>
        </p:nvSpPr>
        <p:spPr>
          <a:xfrm>
            <a:off x="1587403" y="1085850"/>
            <a:ext cx="1949498" cy="5324535"/>
          </a:xfrm>
          <a:prstGeom prst="rect">
            <a:avLst/>
          </a:prstGeom>
          <a:noFill/>
          <a:ln>
            <a:noFill/>
          </a:ln>
          <a:effectLst/>
        </p:spPr>
        <p:txBody>
          <a:bodyPr wrap="square">
            <a:spAutoFit/>
            <a:scene3d>
              <a:camera prst="orthographicFront"/>
              <a:lightRig rig="threePt" dir="t"/>
            </a:scene3d>
            <a:sp3d extrusionH="12700">
              <a:bevelT h="25400" prst="softRound"/>
              <a:bevelB w="38100" h="38100"/>
              <a:contourClr>
                <a:srgbClr val="18428F"/>
              </a:contourClr>
            </a:sp3d>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ar-LB" sz="40000" b="1" noProof="0" dirty="0">
                <a:ln w="12700">
                  <a:solidFill>
                    <a:srgbClr val="242852">
                      <a:lumMod val="75000"/>
                    </a:srgbClr>
                  </a:solidFill>
                  <a:prstDash val="solid"/>
                </a:ln>
                <a:solidFill>
                  <a:srgbClr val="C00000"/>
                </a:solidFill>
                <a:effectLst>
                  <a:outerShdw dist="38100" dir="2640000" algn="bl" rotWithShape="0">
                    <a:srgbClr val="242852">
                      <a:lumMod val="75000"/>
                    </a:srgbClr>
                  </a:outerShdw>
                </a:effectLst>
                <a:latin typeface="Adobe Arabic" panose="02040503050201020203" pitchFamily="18" charset="-78"/>
                <a:cs typeface="Adobe Arabic" panose="02040503050201020203" pitchFamily="18" charset="-78"/>
              </a:rPr>
              <a:t>د</a:t>
            </a:r>
            <a:endParaRPr kumimoji="0" lang="en-US" sz="40000" b="1" i="0" u="none" strike="noStrike" kern="1200" cap="none" spc="0" normalizeH="0" baseline="0" noProof="0" dirty="0">
              <a:ln w="12700">
                <a:solidFill>
                  <a:srgbClr val="242852">
                    <a:lumMod val="75000"/>
                  </a:srgbClr>
                </a:solidFill>
                <a:prstDash val="solid"/>
              </a:ln>
              <a:solidFill>
                <a:srgbClr val="C00000"/>
              </a:solidFill>
              <a:effectLst>
                <a:outerShdw dist="38100" dir="2640000" algn="bl" rotWithShape="0">
                  <a:srgbClr val="242852">
                    <a:lumMod val="75000"/>
                  </a:srgbClr>
                </a:outerShdw>
              </a:effectLst>
              <a:uLnTx/>
              <a:uFillTx/>
              <a:latin typeface="Adobe Arabic" panose="02040503050201020203" pitchFamily="18" charset="-78"/>
              <a:ea typeface="+mn-ea"/>
              <a:cs typeface="Adobe Arabic" panose="02040503050201020203" pitchFamily="18" charset="-78"/>
            </a:endParaRPr>
          </a:p>
        </p:txBody>
      </p:sp>
      <p:sp>
        <p:nvSpPr>
          <p:cNvPr id="3" name="Title 4">
            <a:extLst>
              <a:ext uri="{FF2B5EF4-FFF2-40B4-BE49-F238E27FC236}">
                <a16:creationId xmlns:a16="http://schemas.microsoft.com/office/drawing/2014/main" id="{BFBA1067-E4A4-49F2-A0B1-62032007E1DE}"/>
              </a:ext>
            </a:extLst>
          </p:cNvPr>
          <p:cNvSpPr txBox="1">
            <a:spLocks/>
          </p:cNvSpPr>
          <p:nvPr/>
        </p:nvSpPr>
        <p:spPr>
          <a:xfrm>
            <a:off x="4536186" y="2859283"/>
            <a:ext cx="6932952" cy="1139434"/>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4000" kern="1200" cap="all" spc="100" baseline="0">
                <a:solidFill>
                  <a:schemeClr val="accent1">
                    <a:lumMod val="50000"/>
                  </a:schemeClr>
                </a:solidFill>
                <a:latin typeface="+mj-lt"/>
                <a:ea typeface="+mj-ea"/>
                <a:cs typeface="+mj-cs"/>
              </a:defRPr>
            </a:lvl1pPr>
          </a:lstStyle>
          <a:p>
            <a:pPr marL="0" marR="0" lvl="0" indent="0" algn="r" defTabSz="914400" rtl="1" eaLnBrk="1" fontAlgn="auto" latinLnBrk="0" hangingPunct="1">
              <a:lnSpc>
                <a:spcPct val="80000"/>
              </a:lnSpc>
              <a:spcBef>
                <a:spcPct val="0"/>
              </a:spcBef>
              <a:spcAft>
                <a:spcPts val="0"/>
              </a:spcAft>
              <a:buClrTx/>
              <a:buSzTx/>
              <a:buFontTx/>
              <a:buNone/>
              <a:tabLst/>
              <a:defRPr/>
            </a:pPr>
            <a:r>
              <a:rPr kumimoji="0" lang="ar-LB" sz="4400" b="0" i="0" u="none" strike="noStrike" kern="1200" cap="all" spc="100" normalizeH="0" baseline="0" noProof="0" dirty="0">
                <a:ln>
                  <a:noFill/>
                </a:ln>
                <a:solidFill>
                  <a:schemeClr val="tx1">
                    <a:lumMod val="65000"/>
                    <a:lumOff val="35000"/>
                  </a:schemeClr>
                </a:solidFill>
                <a:effectLst/>
                <a:uLnTx/>
                <a:uFillTx/>
                <a:latin typeface="Adobe Arabic" panose="02040503050201020203" pitchFamily="18" charset="-78"/>
                <a:ea typeface="+mj-ea"/>
                <a:cs typeface="Adobe Arabic" panose="02040503050201020203" pitchFamily="18" charset="-78"/>
              </a:rPr>
              <a:t>ما هُوَ الْحَرْفُ الَّذي يَتَكَرَّرُ في الْكَلِماتِ الْآتِيَةِ:</a:t>
            </a:r>
          </a:p>
          <a:p>
            <a:pPr algn="r" rtl="1">
              <a:defRPr/>
            </a:pPr>
            <a:r>
              <a:rPr lang="ar-LB" sz="4400" dirty="0">
                <a:solidFill>
                  <a:schemeClr val="tx1">
                    <a:lumMod val="65000"/>
                    <a:lumOff val="35000"/>
                  </a:schemeClr>
                </a:solidFill>
                <a:latin typeface="Adobe Arabic" panose="02040503050201020203" pitchFamily="18" charset="-78"/>
                <a:cs typeface="Adobe Arabic" panose="02040503050201020203" pitchFamily="18" charset="-78"/>
              </a:rPr>
              <a:t>دَجاجٌ، </a:t>
            </a:r>
            <a:r>
              <a:rPr kumimoji="0" lang="ar-LB" sz="4400" b="0" i="0" u="none" strike="noStrike" kern="1200" cap="all" spc="100" normalizeH="0" baseline="0" noProof="0" dirty="0">
                <a:ln>
                  <a:noFill/>
                </a:ln>
                <a:solidFill>
                  <a:schemeClr val="tx1">
                    <a:lumMod val="65000"/>
                    <a:lumOff val="35000"/>
                  </a:schemeClr>
                </a:solidFill>
                <a:effectLst/>
                <a:uLnTx/>
                <a:uFillTx/>
                <a:latin typeface="Adobe Arabic" panose="02040503050201020203" pitchFamily="18" charset="-78"/>
                <a:ea typeface="+mj-ea"/>
                <a:cs typeface="Adobe Arabic" panose="02040503050201020203" pitchFamily="18" charset="-78"/>
              </a:rPr>
              <a:t>دَفٌّ،</a:t>
            </a:r>
            <a:r>
              <a:rPr kumimoji="0" lang="ar-LB" sz="4400" b="0" i="0" u="none" strike="noStrike" kern="1200" cap="all" spc="100" normalizeH="0" noProof="0" dirty="0">
                <a:ln>
                  <a:noFill/>
                </a:ln>
                <a:solidFill>
                  <a:schemeClr val="tx1">
                    <a:lumMod val="65000"/>
                    <a:lumOff val="35000"/>
                  </a:schemeClr>
                </a:solidFill>
                <a:effectLst/>
                <a:uLnTx/>
                <a:uFillTx/>
                <a:latin typeface="Adobe Arabic" panose="02040503050201020203" pitchFamily="18" charset="-78"/>
                <a:ea typeface="+mj-ea"/>
                <a:cs typeface="Adobe Arabic" panose="02040503050201020203" pitchFamily="18" charset="-78"/>
              </a:rPr>
              <a:t> </a:t>
            </a:r>
            <a:r>
              <a:rPr kumimoji="0" lang="ar-LB" sz="4400" b="0" i="0" u="none" strike="noStrike" kern="1200" cap="all" spc="100" normalizeH="0" baseline="0" noProof="0" dirty="0">
                <a:ln>
                  <a:noFill/>
                </a:ln>
                <a:solidFill>
                  <a:schemeClr val="tx1">
                    <a:lumMod val="65000"/>
                    <a:lumOff val="35000"/>
                  </a:schemeClr>
                </a:solidFill>
                <a:effectLst/>
                <a:uLnTx/>
                <a:uFillTx/>
                <a:latin typeface="Adobe Arabic" panose="02040503050201020203" pitchFamily="18" charset="-78"/>
                <a:ea typeface="+mj-ea"/>
                <a:cs typeface="Adobe Arabic" panose="02040503050201020203" pitchFamily="18" charset="-78"/>
              </a:rPr>
              <a:t>قِرْدٌ؟  </a:t>
            </a:r>
            <a:endParaRPr kumimoji="0" lang="en-US" sz="4400" b="0" i="0" u="none" strike="noStrike" kern="1200" cap="all" spc="100" normalizeH="0" baseline="0" noProof="0" dirty="0">
              <a:ln>
                <a:noFill/>
              </a:ln>
              <a:solidFill>
                <a:schemeClr val="tx1">
                  <a:lumMod val="65000"/>
                  <a:lumOff val="35000"/>
                </a:schemeClr>
              </a:solidFill>
              <a:effectLst/>
              <a:uLnTx/>
              <a:uFillTx/>
              <a:latin typeface="Adobe Arabic" panose="02040503050201020203" pitchFamily="18" charset="-78"/>
              <a:ea typeface="+mj-ea"/>
              <a:cs typeface="Adobe Arabic" panose="02040503050201020203" pitchFamily="18" charset="-78"/>
            </a:endParaRPr>
          </a:p>
        </p:txBody>
      </p:sp>
    </p:spTree>
    <p:extLst>
      <p:ext uri="{BB962C8B-B14F-4D97-AF65-F5344CB8AC3E}">
        <p14:creationId xmlns:p14="http://schemas.microsoft.com/office/powerpoint/2010/main" val="550321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application&#10;&#10;Description automatically generated">
            <a:extLst>
              <a:ext uri="{FF2B5EF4-FFF2-40B4-BE49-F238E27FC236}">
                <a16:creationId xmlns:a16="http://schemas.microsoft.com/office/drawing/2014/main" id="{37D181C6-3C9C-4498-8AE6-2FFEE88DC09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913602" y="1221248"/>
            <a:ext cx="8252658" cy="5191672"/>
          </a:xfrm>
          <a:prstGeom prst="rect">
            <a:avLst/>
          </a:prstGeom>
        </p:spPr>
      </p:pic>
      <p:sp>
        <p:nvSpPr>
          <p:cNvPr id="9" name="Rectangle 8">
            <a:extLst>
              <a:ext uri="{FF2B5EF4-FFF2-40B4-BE49-F238E27FC236}">
                <a16:creationId xmlns:a16="http://schemas.microsoft.com/office/drawing/2014/main" id="{60746036-CF5F-4236-AD21-B535EA51AD29}"/>
              </a:ext>
            </a:extLst>
          </p:cNvPr>
          <p:cNvSpPr/>
          <p:nvPr/>
        </p:nvSpPr>
        <p:spPr>
          <a:xfrm>
            <a:off x="0" y="691182"/>
            <a:ext cx="12188952" cy="704088"/>
          </a:xfrm>
          <a:prstGeom prst="rect">
            <a:avLst/>
          </a:prstGeom>
          <a:solidFill>
            <a:srgbClr val="658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gn="r" rtl="1">
              <a:buClr>
                <a:srgbClr val="4472C4">
                  <a:lumMod val="75000"/>
                </a:srgbClr>
              </a:buClr>
              <a:buSzPct val="90000"/>
              <a:defRPr/>
            </a:pPr>
            <a:r>
              <a:rPr lang="ar-LB" sz="3600" b="1" cap="all" spc="100">
                <a:solidFill>
                  <a:schemeClr val="bg1"/>
                </a:solidFill>
                <a:latin typeface="Adobe Arabic"/>
                <a:cs typeface="Adobe Arabic"/>
              </a:rPr>
              <a:t>لِنَتَذَكَّرْ مَعًا</a:t>
            </a:r>
            <a:endParaRPr lang="en-US" sz="3600" b="1" cap="all" spc="100">
              <a:solidFill>
                <a:schemeClr val="bg1"/>
              </a:solidFill>
              <a:latin typeface="Adobe Arabic"/>
              <a:cs typeface="Adobe Arabic"/>
            </a:endParaRPr>
          </a:p>
        </p:txBody>
      </p:sp>
      <p:sp>
        <p:nvSpPr>
          <p:cNvPr id="2" name="Oval 1">
            <a:extLst>
              <a:ext uri="{FF2B5EF4-FFF2-40B4-BE49-F238E27FC236}">
                <a16:creationId xmlns:a16="http://schemas.microsoft.com/office/drawing/2014/main" id="{CD9A0BFE-4A87-56D4-17CB-1443CB366F98}"/>
              </a:ext>
            </a:extLst>
          </p:cNvPr>
          <p:cNvSpPr/>
          <p:nvPr/>
        </p:nvSpPr>
        <p:spPr>
          <a:xfrm>
            <a:off x="8791756" y="2705584"/>
            <a:ext cx="1318591" cy="1329846"/>
          </a:xfrm>
          <a:prstGeom prst="ellipse">
            <a:avLst/>
          </a:prstGeom>
          <a:noFill/>
          <a:ln w="76200">
            <a:solidFill>
              <a:srgbClr val="74C2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0">
              <a:solidFill>
                <a:srgbClr val="FF0000"/>
              </a:solidFill>
            </a:endParaRPr>
          </a:p>
        </p:txBody>
      </p:sp>
    </p:spTree>
    <p:extLst>
      <p:ext uri="{BB962C8B-B14F-4D97-AF65-F5344CB8AC3E}">
        <p14:creationId xmlns:p14="http://schemas.microsoft.com/office/powerpoint/2010/main" val="1243855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3">
      <a:majorFont>
        <a:latin typeface="Adobe Arabic"/>
        <a:ea typeface=""/>
        <a:cs typeface="Adobe Arabic"/>
      </a:majorFont>
      <a:minorFont>
        <a:latin typeface="Adobe Arabic"/>
        <a:ea typeface=""/>
        <a:cs typeface="Adobe Arabic"/>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ln w="19050">
          <a:solidFill>
            <a:schemeClr val="accent5">
              <a:lumMod val="75000"/>
            </a:schemeClr>
          </a:solidFill>
        </a:ln>
      </a:spPr>
      <a:bodyPr vert="horz" lIns="91440" tIns="45720" rIns="91440" bIns="45720" rtlCol="0" anchor="ctr">
        <a:normAutofit fontScale="90000" lnSpcReduction="10000"/>
      </a:bodyPr>
      <a:lstStyle>
        <a:defPPr algn="ctr" rtl="1">
          <a:defRPr sz="3600" b="1" dirty="0" smtClean="0">
            <a:solidFill>
              <a:schemeClr val="accent5">
                <a:lumMod val="75000"/>
              </a:schemeClr>
            </a:solidFill>
            <a:latin typeface="Adobe Arabic" panose="02040503050201090203" pitchFamily="18" charset="-78"/>
            <a:cs typeface="Adobe Arabic" panose="02040503050201090203" pitchFamily="18" charset="-7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59FCF113A0D7C4FA0E0D409FC67089F" ma:contentTypeVersion="5" ma:contentTypeDescription="Create a new document." ma:contentTypeScope="" ma:versionID="94a21e2c7153a2a1f88d27d053a1fc72">
  <xsd:schema xmlns:xsd="http://www.w3.org/2001/XMLSchema" xmlns:xs="http://www.w3.org/2001/XMLSchema" xmlns:p="http://schemas.microsoft.com/office/2006/metadata/properties" xmlns:ns2="9f85da93-28a0-48c2-a67b-34b8a50d1416" xmlns:ns3="8d4c2fee-b999-4d5d-bdd1-38f9e9270d61" targetNamespace="http://schemas.microsoft.com/office/2006/metadata/properties" ma:root="true" ma:fieldsID="056a299eafde71e1e1183f143c2178f3" ns2:_="" ns3:_="">
    <xsd:import namespace="9f85da93-28a0-48c2-a67b-34b8a50d1416"/>
    <xsd:import namespace="8d4c2fee-b999-4d5d-bdd1-38f9e9270d6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85da93-28a0-48c2-a67b-34b8a50d141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d4c2fee-b999-4d5d-bdd1-38f9e9270d6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7AD50E-D9EE-4377-82EF-4101BD3EF730}">
  <ds:schemaRefs>
    <ds:schemaRef ds:uri="http://schemas.microsoft.com/sharepoint/v3/contenttype/forms"/>
  </ds:schemaRefs>
</ds:datastoreItem>
</file>

<file path=customXml/itemProps2.xml><?xml version="1.0" encoding="utf-8"?>
<ds:datastoreItem xmlns:ds="http://schemas.openxmlformats.org/officeDocument/2006/customXml" ds:itemID="{61B9322D-A125-4056-B25D-BA02D722B0A1}">
  <ds:schemaRefs>
    <ds:schemaRef ds:uri="8d4c2fee-b999-4d5d-bdd1-38f9e9270d61"/>
    <ds:schemaRef ds:uri="http://schemas.microsoft.com/office/2006/metadata/properties"/>
    <ds:schemaRef ds:uri="9f85da93-28a0-48c2-a67b-34b8a50d1416"/>
    <ds:schemaRef ds:uri="http://schemas.microsoft.com/office/2006/documentManagement/types"/>
    <ds:schemaRef ds:uri="http://purl.org/dc/elements/1.1/"/>
    <ds:schemaRef ds:uri="http://schemas.microsoft.com/office/infopath/2007/PartnerControls"/>
    <ds:schemaRef ds:uri="http://purl.org/dc/dcmitype/"/>
    <ds:schemaRef ds:uri="http://schemas.openxmlformats.org/package/2006/metadata/core-properties"/>
    <ds:schemaRef ds:uri="http://www.w3.org/XML/1998/namespace"/>
    <ds:schemaRef ds:uri="http://purl.org/dc/terms/"/>
  </ds:schemaRefs>
</ds:datastoreItem>
</file>

<file path=customXml/itemProps3.xml><?xml version="1.0" encoding="utf-8"?>
<ds:datastoreItem xmlns:ds="http://schemas.openxmlformats.org/officeDocument/2006/customXml" ds:itemID="{6133940C-AAD2-48EC-9D9E-E85F61357DCF}">
  <ds:schemaRefs>
    <ds:schemaRef ds:uri="8d4c2fee-b999-4d5d-bdd1-38f9e9270d61"/>
    <ds:schemaRef ds:uri="9f85da93-28a0-48c2-a67b-34b8a50d141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704</TotalTime>
  <Words>4983</Words>
  <Application>Microsoft Office PowerPoint</Application>
  <PresentationFormat>Widescreen</PresentationFormat>
  <Paragraphs>740</Paragraphs>
  <Slides>34</Slides>
  <Notes>34</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34</vt:i4>
      </vt:variant>
    </vt:vector>
  </HeadingPairs>
  <TitlesOfParts>
    <vt:vector size="45" baseType="lpstr">
      <vt:lpstr>Adobe Arabic</vt:lpstr>
      <vt:lpstr>Arial</vt:lpstr>
      <vt:lpstr>Calibri</vt:lpstr>
      <vt:lpstr>Arial Narrow</vt:lpstr>
      <vt:lpstr>Segoe UI</vt:lpstr>
      <vt:lpstr>Wingdings</vt:lpstr>
      <vt:lpstr>Tw Cen MT</vt:lpstr>
      <vt:lpstr>Calibri Light</vt:lpstr>
      <vt:lpstr>2_Office Theme</vt:lpstr>
      <vt:lpstr>cover</vt:lpstr>
      <vt:lpstr>1_Office Theme</vt:lpstr>
      <vt:lpstr>PowerPoint Presentation</vt:lpstr>
      <vt:lpstr>PowerPoint Presentation</vt:lpstr>
      <vt:lpstr>الْمَجالُ: الْإِمْلاءُ الْجُزْءُ الْأَوَّلُ – د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الْمَجالُ: الْإِمْلاءُ الْجُزْءُ الْأَوَّلُ – د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Tharwat Abed El Sater</dc:creator>
  <cp:lastModifiedBy>Farid Minawi</cp:lastModifiedBy>
  <cp:revision>51</cp:revision>
  <dcterms:created xsi:type="dcterms:W3CDTF">2021-10-05T09:55:14Z</dcterms:created>
  <dcterms:modified xsi:type="dcterms:W3CDTF">2023-10-02T09:58:50Z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E1E31DED-0255-4462-B47F-B7C42C18400A</vt:lpwstr>
  </property>
  <property fmtid="{D5CDD505-2E9C-101B-9397-08002B2CF9AE}" pid="3" name="ArticulatePath">
    <vt:lpwstr>A.G1.U01.L01.Part1</vt:lpwstr>
  </property>
  <property fmtid="{D5CDD505-2E9C-101B-9397-08002B2CF9AE}" pid="4" name="ContentTypeId">
    <vt:lpwstr>0x010100259FCF113A0D7C4FA0E0D409FC67089F</vt:lpwstr>
  </property>
  <property fmtid="{D5CDD505-2E9C-101B-9397-08002B2CF9AE}" pid="5" name="Order">
    <vt:r8>46800</vt:r8>
  </property>
  <property fmtid="{D5CDD505-2E9C-101B-9397-08002B2CF9AE}" pid="6" name="xd_Signature">
    <vt:bool>false</vt:bool>
  </property>
  <property fmtid="{D5CDD505-2E9C-101B-9397-08002B2CF9AE}" pid="7" name="xd_ProgID">
    <vt:lpwstr/>
  </property>
  <property fmtid="{D5CDD505-2E9C-101B-9397-08002B2CF9AE}" pid="8" name="_ExtendedDescription">
    <vt:lpwstr/>
  </property>
  <property fmtid="{D5CDD505-2E9C-101B-9397-08002B2CF9AE}" pid="9" name="TriggerFlowInfo">
    <vt:lpwstr/>
  </property>
  <property fmtid="{D5CDD505-2E9C-101B-9397-08002B2CF9AE}" pid="10" name="ComplianceAssetId">
    <vt:lpwstr/>
  </property>
  <property fmtid="{D5CDD505-2E9C-101B-9397-08002B2CF9AE}" pid="11" name="TemplateUrl">
    <vt:lpwstr/>
  </property>
</Properties>
</file>