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notesSlides/notesSlide9.xml" ContentType="application/vnd.openxmlformats-officedocument.presentationml.notesSlide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ppt/tags/tag22.xml" ContentType="application/vnd.openxmlformats-officedocument.presentationml.tags+xml"/>
  <Override PartName="/ppt/notesSlides/notesSlide12.xml" ContentType="application/vnd.openxmlformats-officedocument.presentationml.notesSlide+xml"/>
  <Override PartName="/ppt/tags/tag23.xml" ContentType="application/vnd.openxmlformats-officedocument.presentationml.tags+xml"/>
  <Override PartName="/ppt/notesSlides/notesSlide13.xml" ContentType="application/vnd.openxmlformats-officedocument.presentationml.notesSlide+xml"/>
  <Override PartName="/ppt/tags/tag24.xml" ContentType="application/vnd.openxmlformats-officedocument.presentationml.tags+xml"/>
  <Override PartName="/ppt/notesSlides/notesSlide14.xml" ContentType="application/vnd.openxmlformats-officedocument.presentationml.notesSlide+xml"/>
  <Override PartName="/ppt/tags/tag25.xml" ContentType="application/vnd.openxmlformats-officedocument.presentationml.tags+xml"/>
  <Override PartName="/ppt/notesSlides/notesSlide15.xml" ContentType="application/vnd.openxmlformats-officedocument.presentationml.notesSlide+xml"/>
  <Override PartName="/ppt/tags/tag26.xml" ContentType="application/vnd.openxmlformats-officedocument.presentationml.tags+xml"/>
  <Override PartName="/ppt/notesSlides/notesSlide16.xml" ContentType="application/vnd.openxmlformats-officedocument.presentationml.notesSlide+xml"/>
  <Override PartName="/ppt/tags/tag27.xml" ContentType="application/vnd.openxmlformats-officedocument.presentationml.tags+xml"/>
  <Override PartName="/ppt/notesSlides/notesSlide17.xml" ContentType="application/vnd.openxmlformats-officedocument.presentationml.notesSlide+xml"/>
  <Override PartName="/ppt/tags/tag28.xml" ContentType="application/vnd.openxmlformats-officedocument.presentationml.tags+xml"/>
  <Override PartName="/ppt/notesSlides/notesSlide18.xml" ContentType="application/vnd.openxmlformats-officedocument.presentationml.notesSlide+xml"/>
  <Override PartName="/ppt/tags/tag29.xml" ContentType="application/vnd.openxmlformats-officedocument.presentationml.tags+xml"/>
  <Override PartName="/ppt/notesSlides/notesSlide19.xml" ContentType="application/vnd.openxmlformats-officedocument.presentationml.notesSlide+xml"/>
  <Override PartName="/ppt/tags/tag30.xml" ContentType="application/vnd.openxmlformats-officedocument.presentationml.tags+xml"/>
  <Override PartName="/ppt/notesSlides/notesSlide20.xml" ContentType="application/vnd.openxmlformats-officedocument.presentationml.notesSlide+xml"/>
  <Override PartName="/ppt/tags/tag31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notesSlides/notesSlide22.xml" ContentType="application/vnd.openxmlformats-officedocument.presentationml.notesSlide+xml"/>
  <Override PartName="/ppt/tags/tag33.xml" ContentType="application/vnd.openxmlformats-officedocument.presentationml.tags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87" r:id="rId5"/>
    <p:sldMasterId id="2147483689" r:id="rId6"/>
  </p:sldMasterIdLst>
  <p:notesMasterIdLst>
    <p:notesMasterId r:id="rId30"/>
  </p:notesMasterIdLst>
  <p:handoutMasterIdLst>
    <p:handoutMasterId r:id="rId31"/>
  </p:handoutMasterIdLst>
  <p:sldIdLst>
    <p:sldId id="3494" r:id="rId7"/>
    <p:sldId id="3503" r:id="rId8"/>
    <p:sldId id="1740" r:id="rId9"/>
    <p:sldId id="1949" r:id="rId10"/>
    <p:sldId id="1948" r:id="rId11"/>
    <p:sldId id="1911" r:id="rId12"/>
    <p:sldId id="1943" r:id="rId13"/>
    <p:sldId id="1913" r:id="rId14"/>
    <p:sldId id="1744" r:id="rId15"/>
    <p:sldId id="1745" r:id="rId16"/>
    <p:sldId id="1914" r:id="rId17"/>
    <p:sldId id="1915" r:id="rId18"/>
    <p:sldId id="1916" r:id="rId19"/>
    <p:sldId id="1748" r:id="rId20"/>
    <p:sldId id="1917" r:id="rId21"/>
    <p:sldId id="1918" r:id="rId22"/>
    <p:sldId id="1919" r:id="rId23"/>
    <p:sldId id="1920" r:id="rId24"/>
    <p:sldId id="1921" r:id="rId25"/>
    <p:sldId id="1922" r:id="rId26"/>
    <p:sldId id="1761" r:id="rId27"/>
    <p:sldId id="1147" r:id="rId28"/>
    <p:sldId id="3514" r:id="rId29"/>
  </p:sldIdLst>
  <p:sldSz cx="12192000" cy="6858000"/>
  <p:notesSz cx="6858000" cy="9144000"/>
  <p:embeddedFontLst>
    <p:embeddedFont>
      <p:font typeface="Adobe Arabic" panose="02040503050201020203" pitchFamily="18" charset="-78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Tw Cen MT" panose="020B0602020104020603" pitchFamily="3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898CF41-1227-4D44-8AB1-5504AC454FCE}">
          <p14:sldIdLst>
            <p14:sldId id="3494"/>
            <p14:sldId id="3503"/>
            <p14:sldId id="1740"/>
            <p14:sldId id="1949"/>
            <p14:sldId id="1948"/>
            <p14:sldId id="1911"/>
            <p14:sldId id="1943"/>
            <p14:sldId id="1913"/>
            <p14:sldId id="1744"/>
            <p14:sldId id="1745"/>
            <p14:sldId id="1914"/>
            <p14:sldId id="1915"/>
            <p14:sldId id="1916"/>
            <p14:sldId id="1748"/>
            <p14:sldId id="1917"/>
            <p14:sldId id="1918"/>
            <p14:sldId id="1919"/>
            <p14:sldId id="1920"/>
            <p14:sldId id="1921"/>
            <p14:sldId id="1922"/>
            <p14:sldId id="1761"/>
            <p14:sldId id="1147"/>
            <p14:sldId id="351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B8B339-A8C1-4344-5876-417AFA66EEAA}" name="Christine Gemayel" initials="CG" userId="S::christine.gemayel@qitabi.org::cee5c35b-5dc1-4c7b-bb32-4717cb117b92" providerId="AD"/>
  <p188:author id="{EDC10D73-6E73-DCED-4534-49C1E1C99E3E}" name="Tharwat Abed El Sater" initials="TAES" userId="S::tharwat.abedelsater@qitabi.org::6baf5795-2fa8-499c-92f8-225bd53537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biha Kaiss" initials="NK" lastIdx="2" clrIdx="4">
    <p:extLst>
      <p:ext uri="{19B8F6BF-5375-455C-9EA6-DF929625EA0E}">
        <p15:presenceInfo xmlns:p15="http://schemas.microsoft.com/office/powerpoint/2012/main" userId="S-1-5-21-748366731-1357122860-3844146377-1216" providerId="AD"/>
      </p:ext>
    </p:extLst>
  </p:cmAuthor>
  <p:cmAuthor id="2" name="Tharwat Abed El Sater" initials="TAES" lastIdx="435" clrIdx="1">
    <p:extLst>
      <p:ext uri="{19B8F6BF-5375-455C-9EA6-DF929625EA0E}">
        <p15:presenceInfo xmlns:p15="http://schemas.microsoft.com/office/powerpoint/2012/main" userId="S::tharwat.abedelsater@qitabi.org::6baf5795-2fa8-499c-92f8-225bd53537dc" providerId="AD"/>
      </p:ext>
    </p:extLst>
  </p:cmAuthor>
  <p:cmAuthor id="3" name="Rania Khalil" initials="RK" lastIdx="10" clrIdx="2">
    <p:extLst>
      <p:ext uri="{19B8F6BF-5375-455C-9EA6-DF929625EA0E}">
        <p15:presenceInfo xmlns:p15="http://schemas.microsoft.com/office/powerpoint/2012/main" userId="S::rania.khalil@worldlearning.org::7e639223-6b9f-4f28-9980-e129f81dacb7" providerId="AD"/>
      </p:ext>
    </p:extLst>
  </p:cmAuthor>
  <p:cmAuthor id="4" name="Fatima Kammoun" initials="FK" lastIdx="52" clrIdx="3">
    <p:extLst>
      <p:ext uri="{19B8F6BF-5375-455C-9EA6-DF929625EA0E}">
        <p15:presenceInfo xmlns:p15="http://schemas.microsoft.com/office/powerpoint/2012/main" userId="S-1-5-21-748366731-1357122860-3844146377-1656" providerId="AD"/>
      </p:ext>
    </p:extLst>
  </p:cmAuthor>
  <p:cmAuthor id="5" name="Chams Haidar" initials="CH" lastIdx="3" clrIdx="5">
    <p:extLst>
      <p:ext uri="{19B8F6BF-5375-455C-9EA6-DF929625EA0E}">
        <p15:presenceInfo xmlns:p15="http://schemas.microsoft.com/office/powerpoint/2012/main" userId="S::Chams.Haidar@qitabi.org::06e4fcf4-f1e0-4aff-b2c6-5e481d282eb6" providerId="AD"/>
      </p:ext>
    </p:extLst>
  </p:cmAuthor>
  <p:cmAuthor id="6" name="Hanaa Ismail" initials="HI" lastIdx="3" clrIdx="6">
    <p:extLst>
      <p:ext uri="{19B8F6BF-5375-455C-9EA6-DF929625EA0E}">
        <p15:presenceInfo xmlns:p15="http://schemas.microsoft.com/office/powerpoint/2012/main" userId="S::hanaa.ismail@qitabi.org::5625a8a9-e03c-4c7c-8342-38d29e1aa9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274"/>
    <a:srgbClr val="CEE1F2"/>
    <a:srgbClr val="658DCD"/>
    <a:srgbClr val="9DC3E6"/>
    <a:srgbClr val="55CAFF"/>
    <a:srgbClr val="F2CAFF"/>
    <a:srgbClr val="DFBDC3"/>
    <a:srgbClr val="CFE7F4"/>
    <a:srgbClr val="A7E4FF"/>
    <a:srgbClr val="FBD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2301CF-4027-46B9-968C-5982EF8712B9}" v="28" dt="2023-09-06T12:18:54.540"/>
    <p1510:client id="{5C131EF6-E671-1B38-442A-AEF8B7D31E29}" v="53" dt="2023-09-14T06:51:55.707"/>
    <p1510:client id="{71F346C5-8503-3A3E-9A09-FA45FCA62D25}" v="58" dt="2023-09-11T14:26:44.975"/>
    <p1510:client id="{7CDFFC49-4781-2B55-6D79-308970F22D27}" v="38" dt="2023-09-11T16:32:31.544"/>
    <p1510:client id="{BB4D56F7-F8C7-4CC9-BE3D-960CB129059B}" v="243" dt="2023-09-06T07:09:22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8.fntdata"/><Relationship Id="rId21" Type="http://schemas.openxmlformats.org/officeDocument/2006/relationships/slide" Target="slides/slide15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2C3AB8-CF11-4A78-9645-2F446A73FA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dobe Arabic" panose="02040503050201020203" pitchFamily="18" charset="-78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3A8ECA-EDC0-453E-810C-8449820B2B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775C8-A75F-48F3-BECC-E9A5A094FFCC}" type="datetimeFigureOut">
              <a:rPr lang="en-GB" smtClean="0">
                <a:latin typeface="Adobe Arabic" panose="02040503050201020203" pitchFamily="18" charset="-78"/>
              </a:rPr>
              <a:t>20/10/2023</a:t>
            </a:fld>
            <a:endParaRPr lang="en-GB">
              <a:latin typeface="Adobe Arabic" panose="02040503050201020203" pitchFamily="18" charset="-78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65B41-EF3A-4865-96DB-8E34FB54EA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dobe Arabic" panose="02040503050201020203" pitchFamily="18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688607-F853-4CBC-AE15-D6FB62B41A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5056D-32FE-412F-A70C-0B780C71D757}" type="slidenum">
              <a:rPr lang="en-GB" smtClean="0">
                <a:latin typeface="Adobe Arabic" panose="02040503050201020203" pitchFamily="18" charset="-78"/>
              </a:rPr>
              <a:t>‹#›</a:t>
            </a:fld>
            <a:endParaRPr lang="en-GB">
              <a:latin typeface="Adobe Arabic" panose="02040503050201020203" pitchFamily="18" charset="-78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0198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4E4BB-4250-42BD-936B-3871D59F827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A0756-4184-4129-9573-976A65A5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16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QITABILebanon/playlist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توجيهات للمعلّم/ة:</a:t>
            </a:r>
          </a:p>
          <a:p>
            <a:pPr algn="r" rtl="1"/>
            <a:r>
              <a:rPr lang="ar-L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يتألّف كلّ محور من مجموعة دروس مترابطة،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r-L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ويتألَّف كلُّ درسٍ من مجموعة مجالات (الفهم الشفويّ، والتعبير الشفويّ، والقراءة، والقواعد والإملاء، والكتابة).</a:t>
            </a:r>
          </a:p>
          <a:p>
            <a:pPr algn="r" rtl="1"/>
            <a:r>
              <a:rPr lang="ar-L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يبدأ كلُّ محور بتقويمٍ تشخيصيّ ونشاط تمهيديّ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ar-L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يتخلّل كلُّ درسٍ تقويمات تكوينيّة عِدّة حيث يلزم.</a:t>
            </a:r>
            <a:endParaRPr lang="ar-LB"/>
          </a:p>
          <a:p>
            <a:pPr algn="r" rtl="1"/>
            <a:r>
              <a:rPr lang="ar-LB"/>
              <a:t>  بعض الشرائح تتضمّن في قسم الملاحظات (في أسفل الشاشة) مقترحات سير الدّرس، و/أو مقترحات حول مخاطبة المتعلّمين، بالإضافة إلى توجيهات للمعلّم/ـة. </a:t>
            </a:r>
            <a:endParaRPr lang="en-US" b="1">
              <a:highlight>
                <a:srgbClr val="FFFF00"/>
              </a:highlight>
            </a:endParaRPr>
          </a:p>
          <a:p>
            <a:pPr algn="r" rtl="1"/>
            <a:r>
              <a:rPr lang="ar-LB" sz="1200" b="1">
                <a:solidFill>
                  <a:schemeClr val="tx1"/>
                </a:solidFill>
              </a:rPr>
              <a:t>المحور الأوّل: أصدقاؤنا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1">
                <a:solidFill>
                  <a:schemeClr val="tx1"/>
                </a:solidFill>
              </a:rPr>
              <a:t>الدَّرْسُ الأَوّلُ (نثريّ) :</a:t>
            </a:r>
            <a:r>
              <a:rPr lang="ar-LB" sz="1200" b="0">
                <a:solidFill>
                  <a:schemeClr val="tx1"/>
                </a:solidFill>
              </a:rPr>
              <a:t> ظِلّي وَصاحِبي ص 12 في الكتاب المدرسي.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الد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َّ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ر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ْ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س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ُ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الث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ّ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اني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</a:t>
            </a:r>
            <a:r>
              <a:rPr lang="ar-LB" sz="1800" b="1">
                <a:solidFill>
                  <a:schemeClr val="tx1"/>
                </a:solidFill>
              </a:rPr>
              <a:t>(شعريّ) 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: </a:t>
            </a:r>
            <a:r>
              <a:rPr lang="ar-LB" sz="18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دنيانا مرح، </a:t>
            </a:r>
            <a:r>
              <a:rPr lang="ar-SA" sz="1800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ص </a:t>
            </a:r>
            <a:r>
              <a:rPr lang="ar-LB" sz="1800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149 </a:t>
            </a:r>
            <a:r>
              <a:rPr lang="ar-LB" sz="1800" b="0">
                <a:solidFill>
                  <a:schemeClr val="tx1"/>
                </a:solidFill>
              </a:rPr>
              <a:t>في الكتاب المدرسي. </a:t>
            </a:r>
            <a:endParaRPr lang="ar-LB" sz="1800">
              <a:effectLst/>
              <a:latin typeface="Adobe Arabic" panose="02040503050201020203" pitchFamily="18" charset="-78"/>
              <a:ea typeface="Calibri" panose="020F0502020204030204" pitchFamily="34" charset="0"/>
              <a:cs typeface="Adobe Arabic" panose="02040503050201020203" pitchFamily="18" charset="-78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الد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َّ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ر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ْ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س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ُ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الث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ّ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ال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ث</a:t>
            </a:r>
            <a:r>
              <a:rPr lang="ar-LB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ُ</a:t>
            </a:r>
            <a:r>
              <a:rPr lang="ar-LB" sz="1800" b="1">
                <a:solidFill>
                  <a:schemeClr val="tx1"/>
                </a:solidFill>
              </a:rPr>
              <a:t>(نثريّ) </a:t>
            </a:r>
            <a:r>
              <a:rPr lang="ar-SA" sz="1800" b="1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: </a:t>
            </a:r>
            <a:r>
              <a:rPr lang="ar-LB" sz="18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الديك والثعلب </a:t>
            </a:r>
            <a:r>
              <a:rPr lang="ar-SA" sz="1800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ص</a:t>
            </a:r>
            <a:r>
              <a:rPr lang="ar-LB" sz="1800"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114 </a:t>
            </a:r>
            <a:r>
              <a:rPr lang="ar-LB" sz="1800" b="0">
                <a:solidFill>
                  <a:schemeClr val="tx1"/>
                </a:solidFill>
              </a:rPr>
              <a:t>في الكتاب المدرسي. </a:t>
            </a:r>
            <a:endParaRPr lang="en-US" sz="1800">
              <a:effectLst/>
              <a:latin typeface="Adobe Arabic" panose="02040503050201020203" pitchFamily="18" charset="-78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A0756-4184-4129-9573-976A65A526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3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 sz="1200" b="1"/>
          </a:p>
          <a:p>
            <a:pPr algn="r" rtl="1">
              <a:defRPr/>
            </a:pPr>
            <a:r>
              <a:rPr lang="ar-LB" dirty="0"/>
              <a:t>هيا نتعلّم معًا كيف نكتب هذين الْحَرْفَيْنِ الْمُتَقارِبَيْنِ لَفْظًا «ت» </a:t>
            </a:r>
            <a:r>
              <a:rPr lang="ar-LB" dirty="0" err="1"/>
              <a:t>وَ«ط</a:t>
            </a:r>
            <a:r>
              <a:rPr lang="ar-LB" dirty="0"/>
              <a:t>» في أَوَّلِ الْكَلِمَةِ. </a:t>
            </a:r>
            <a:endParaRPr lang="ar-LB"/>
          </a:p>
          <a:p>
            <a:pPr algn="r" rtl="1"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«ت» تَسَلَّقَ/</a:t>
            </a:r>
            <a:r>
              <a:rPr lang="ar-LB" dirty="0"/>
              <a:t> 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تِلْفازٌ</a:t>
            </a:r>
            <a:r>
              <a:rPr lang="ar-LB" dirty="0"/>
              <a:t> 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«ط» طَريقٌ / طازَجٌ</a:t>
            </a:r>
            <a:r>
              <a:rPr lang="ar-LB" dirty="0"/>
              <a:t> 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هَلْ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لاحَظْتُمْ شكل الْحَرْفَيْنِ </a:t>
            </a:r>
            <a:r>
              <a:rPr lang="ar-LB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«ت» </a:t>
            </a:r>
            <a:r>
              <a:rPr lang="ar-LB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وَ«ط</a:t>
            </a:r>
            <a:r>
              <a:rPr lang="ar-LB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ar-LB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في أَوَّلِ الْكَلِمَةِ؟</a:t>
            </a:r>
            <a:endParaRPr lang="ar-LB" sz="12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يحافظ الحرف طاء على شكله عندما يتصل بالحرف الذي يأتي بعده، أما الحرف تاء فيلغي طرفه </a:t>
            </a:r>
            <a:r>
              <a:rPr lang="ar-LB" b="1" dirty="0"/>
              <a:t>ويمدّ</a:t>
            </a:r>
            <a:r>
              <a:rPr lang="ar-LB" dirty="0"/>
              <a:t> خطًّا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dirty="0"/>
              <a:t>متّصلاً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بالحرف </a:t>
            </a:r>
            <a:r>
              <a:rPr lang="ar-LB" dirty="0"/>
              <a:t>الّذي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يأتي بعده.</a:t>
            </a:r>
            <a:r>
              <a:rPr lang="ar-LB" dirty="0"/>
              <a:t> </a:t>
            </a:r>
            <a:endParaRPr lang="ar-LB" sz="12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/>
            <a:endParaRPr lang="ar-LB" sz="12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rtl="1"/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endParaRPr lang="ar-LB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endParaRPr lang="ar-LB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endParaRPr lang="ar-LB" baseline="0"/>
          </a:p>
          <a:p>
            <a:pPr algn="r" rtl="1"/>
            <a:endParaRPr lang="ar-LB" baseline="0"/>
          </a:p>
          <a:p>
            <a:pPr algn="r" rtl="1"/>
            <a:endParaRPr lang="ar-LB" baseline="0"/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13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 sz="12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والآن لاحظوا شكل </a:t>
            </a:r>
            <a:r>
              <a:rPr lang="ar-LB" sz="12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الْحَرْفَيْنِ الْمُتَقارِبَيْنِ لَفْظًا «ت» </a:t>
            </a:r>
            <a:r>
              <a:rPr lang="ar-LB" sz="1200" b="0" baseline="0" dirty="0" err="1">
                <a:solidFill>
                  <a:srgbClr val="18428F"/>
                </a:solidFill>
                <a:latin typeface="+mn-lt"/>
                <a:ea typeface="+mn-ea"/>
                <a:cs typeface="+mn-cs"/>
              </a:rPr>
              <a:t>وَ«ط</a:t>
            </a:r>
            <a:r>
              <a:rPr lang="ar-LB" sz="12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» في وَسَطِ الْكَلِمَةِ.</a:t>
            </a:r>
            <a:endParaRPr lang="ar-LB" sz="1200" b="0" baseline="0" dirty="0"/>
          </a:p>
          <a:p>
            <a:pPr algn="r" rtl="1"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«ت» بُسْتانٌ/ مِفتاحٌ «ط» تَقْطُفُ/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قِطارٌ</a:t>
            </a:r>
            <a:r>
              <a:rPr lang="ar-LB" dirty="0"/>
              <a:t> 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هَلْ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لاحَظْتُمْ شكل</a:t>
            </a:r>
            <a:r>
              <a:rPr lang="ar-LB" dirty="0"/>
              <a:t> 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الْحَرْفَيْنِ «ت» </a:t>
            </a:r>
            <a:r>
              <a:rPr lang="ar-LB" sz="1200" b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وَ«ط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 وَسَطِ الْكَلِمَةِ؟</a:t>
            </a:r>
            <a:endParaRPr lang="ar-LB" sz="12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/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يحافظ الحرف طاء على شكله، ويمد </a:t>
            </a:r>
            <a:r>
              <a:rPr lang="ar-LB" dirty="0"/>
              <a:t>خطًّا 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من </a:t>
            </a:r>
            <a:r>
              <a:rPr lang="ar-LB" dirty="0"/>
              <a:t>كلّ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جهة </a:t>
            </a:r>
            <a:r>
              <a:rPr lang="ar-LB" dirty="0"/>
              <a:t>ليتّصل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بالحرف </a:t>
            </a:r>
            <a:r>
              <a:rPr lang="ar-LB" dirty="0"/>
              <a:t>الّذي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يأتي قبله، وبالحرف </a:t>
            </a:r>
            <a:r>
              <a:rPr lang="ar-LB" dirty="0"/>
              <a:t>الّذي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يأتي بعده. </a:t>
            </a:r>
            <a:r>
              <a:rPr lang="ar-LB" dirty="0"/>
              <a:t>أمّا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الحرف تاء، فيصبح شكله </a:t>
            </a:r>
            <a:r>
              <a:rPr lang="ar-LB" dirty="0"/>
              <a:t>كخطّ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dirty="0"/>
              <a:t>عموديّ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فوقه نقطتان، </a:t>
            </a:r>
            <a:r>
              <a:rPr lang="ar-LB" dirty="0"/>
              <a:t>لأنّه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dirty="0"/>
              <a:t>يمدّ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dirty="0"/>
              <a:t>خطًّا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من كل جهة </a:t>
            </a:r>
            <a:r>
              <a:rPr lang="ar-LB" dirty="0"/>
              <a:t>ليتّصل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بالحرف </a:t>
            </a:r>
            <a:r>
              <a:rPr lang="ar-LB" dirty="0"/>
              <a:t>الّذي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يأتي قبله، وبالحرف </a:t>
            </a:r>
            <a:r>
              <a:rPr lang="ar-LB" dirty="0"/>
              <a:t>الّذي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يأتي بعده.</a:t>
            </a:r>
            <a:r>
              <a:rPr lang="ar-LB" dirty="0"/>
              <a:t> 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/>
            <a:r>
              <a:rPr lang="ar-LB" dirty="0"/>
              <a:t> 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/>
            <a:endParaRPr lang="ar-LB" sz="1200" b="1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/>
            <a:endParaRPr lang="ar-LB" baseline="0"/>
          </a:p>
          <a:p>
            <a:pPr lvl="0" algn="r" rtl="1"/>
            <a:endParaRPr lang="ar-LB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endParaRPr lang="ar-LB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endParaRPr lang="ar-LB" baseline="0"/>
          </a:p>
          <a:p>
            <a:pPr algn="r" rtl="1"/>
            <a:endParaRPr lang="ar-LB" baseline="0"/>
          </a:p>
          <a:p>
            <a:pPr algn="r" rtl="1"/>
            <a:endParaRPr lang="ar-LB" baseline="0"/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 sz="12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والآن لاحظوا كيف نكتب الْحَرْفَيْنِ الْمُتَقارِبَيْنِ لَفْظًا «ت» </a:t>
            </a:r>
            <a:r>
              <a:rPr lang="ar-LB" sz="1200" b="0" baseline="0" dirty="0" err="1">
                <a:solidFill>
                  <a:srgbClr val="18428F"/>
                </a:solidFill>
                <a:latin typeface="+mn-lt"/>
                <a:ea typeface="+mn-ea"/>
                <a:cs typeface="+mn-cs"/>
              </a:rPr>
              <a:t>وَ«ط</a:t>
            </a:r>
            <a:r>
              <a:rPr lang="ar-LB" sz="12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» في آخر الْكَلِمَةِ.</a:t>
            </a:r>
            <a:endParaRPr lang="ar-LB" sz="1200" b="0" baseline="0" dirty="0"/>
          </a:p>
          <a:p>
            <a:pPr algn="just" rtl="1"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ar-LB" dirty="0"/>
              <a:t>ت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ar-LB" dirty="0"/>
              <a:t>حوتٌ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ar-LB" dirty="0"/>
              <a:t> "ـت"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dirty="0"/>
              <a:t>بيتٌ 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«ط» 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بَلّوطٌ</a:t>
            </a:r>
            <a:r>
              <a:rPr lang="ar-LB" dirty="0"/>
              <a:t>/ "ـط" مِشْطٌ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(تَظْهَرُ الشَّريحَةُ بالتَّتابُعِ مَعَ الصَّوْتِ) هَلْ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لاحَظْتُمْ شكل الْحَرْفَيْنِ «</a:t>
            </a:r>
            <a:r>
              <a:rPr lang="ar-LB" dirty="0"/>
              <a:t>ـت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ar-LB" sz="1200" b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وَ«</a:t>
            </a:r>
            <a:r>
              <a:rPr lang="ar-LB" dirty="0" err="1"/>
              <a:t>ـط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 آخِرِ الْكَلِمَةِ؟</a:t>
            </a:r>
            <a:endParaRPr lang="ar-LB" sz="12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هل </a:t>
            </a:r>
            <a:r>
              <a:rPr lang="ar-LB" dirty="0"/>
              <a:t>تغيّر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شكل الحرف «ت» في </a:t>
            </a:r>
            <a:r>
              <a:rPr lang="ar-LB" dirty="0"/>
              <a:t>أوّل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 عن شكله في وسط الكلمة؟ نعم</a:t>
            </a:r>
            <a:endParaRPr lang="ar-LB" sz="12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هل </a:t>
            </a:r>
            <a:r>
              <a:rPr lang="ar-LB" dirty="0"/>
              <a:t>تغيّر</a:t>
            </a:r>
            <a:r>
              <a:rPr lang="ar-LB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شكل الحرف «ط» في وسط الكلمة عن شكله في آخر الكلمة؟ نعم</a:t>
            </a:r>
            <a:endParaRPr lang="ar-LB" sz="12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baseline="0"/>
          </a:p>
          <a:p>
            <a:pPr algn="r" rtl="1">
              <a:defRPr/>
            </a:pPr>
            <a:r>
              <a:rPr lang="ar-LB" baseline="0" dirty="0"/>
              <a:t>ماذا نستنتج إذًا؟</a:t>
            </a:r>
            <a:r>
              <a:rPr lang="en-US" baseline="0" dirty="0"/>
              <a:t> </a:t>
            </a:r>
            <a:r>
              <a:rPr lang="ar-LB" baseline="0" dirty="0"/>
              <a:t>شكل الحرف </a:t>
            </a:r>
            <a:r>
              <a:rPr lang="ar-LB" dirty="0"/>
              <a:t>يتغيّر</a:t>
            </a:r>
            <a:r>
              <a:rPr lang="ar-LB" baseline="0" dirty="0"/>
              <a:t> بين </a:t>
            </a:r>
            <a:r>
              <a:rPr lang="ar-LB" dirty="0"/>
              <a:t>أوّل</a:t>
            </a:r>
            <a:r>
              <a:rPr lang="ar-LB" baseline="0" dirty="0"/>
              <a:t> الكلمة </a:t>
            </a:r>
            <a:r>
              <a:rPr lang="ar-LB" dirty="0"/>
              <a:t>ووسطها</a:t>
            </a:r>
            <a:r>
              <a:rPr lang="ar-LB" baseline="0" dirty="0"/>
              <a:t> </a:t>
            </a:r>
            <a:r>
              <a:rPr lang="ar-LB" dirty="0"/>
              <a:t>وآخرها</a:t>
            </a:r>
            <a:r>
              <a:rPr lang="ar-LB" baseline="0" dirty="0"/>
              <a:t>.</a:t>
            </a:r>
            <a:r>
              <a:rPr lang="ar-LB" dirty="0"/>
              <a:t> </a:t>
            </a:r>
          </a:p>
          <a:p>
            <a:pPr algn="r" rtl="1">
              <a:defRPr/>
            </a:pPr>
            <a:endParaRPr lang="ar-LB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baseline="0"/>
          </a:p>
          <a:p>
            <a:pPr algn="r" rtl="1"/>
            <a:endParaRPr lang="en-US"/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88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defRPr/>
            </a:pPr>
            <a:r>
              <a:rPr lang="ar-LB" sz="1400"/>
              <a:t>لِنَعْمَلْ </a:t>
            </a:r>
            <a:r>
              <a:rPr lang="ar-LB" sz="1400" baseline="0"/>
              <a:t>مَعًا عَلى كِتابَةِ الْحَرْفَيْنِ</a:t>
            </a:r>
            <a:r>
              <a:rPr lang="ar-LB" sz="1400"/>
              <a:t> </a:t>
            </a:r>
            <a:r>
              <a:rPr lang="ar-L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المُتَقارِبَيْنِ </a:t>
            </a:r>
            <a:r>
              <a:rPr lang="ar-LB" sz="1400" b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 لَفْظًا (ت</a:t>
            </a:r>
            <a:r>
              <a:rPr lang="ar-LB" sz="14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400" b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– ط)</a:t>
            </a:r>
            <a:r>
              <a:rPr lang="ar-LB" sz="14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 في المَكانِ المُناسِبِ.</a:t>
            </a:r>
            <a:endParaRPr lang="ar-LB" sz="1400" b="1">
              <a:solidFill>
                <a:srgbClr val="000000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400" b="1" dirty="0">
                <a:solidFill>
                  <a:srgbClr val="18428F"/>
                </a:solidFill>
              </a:rPr>
              <a:t> </a:t>
            </a: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أُريدُ مِنْكُمُ الْآنَ أَنْ تُراقِبوا</a:t>
            </a:r>
            <a:r>
              <a:rPr lang="ar-LB" sz="14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و</a:t>
            </a: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تَسْمَعوا جَيِّدًا</a:t>
            </a:r>
            <a:r>
              <a:rPr lang="ar-LB" sz="14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ar-LB" sz="14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سَنَمْلَأُ الفَراغَ في كُلِّ كَلِمَةٍ بِحَرْفِ «ت» أوْ «ط» بِحَسَبِ مَوْقِعِهِما في الكَلِمَةِ هَيّا بِنا،</a:t>
            </a:r>
            <a:endParaRPr lang="ar-LB" sz="1400" b="0" strike="noStrike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تُفّاحَةٌ- هَلْ أسْمَعُ ت أوْ ط؟ ت</a:t>
            </a:r>
            <a:endParaRPr lang="ar-LB" sz="14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400" dirty="0"/>
              <a:t> </a:t>
            </a: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أَوَّلُ، وَسَطُ أوْ آخِرُ الكلمة؟ أوَّلُ الكلمة</a:t>
            </a:r>
            <a:endParaRPr lang="ar-LB" sz="14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أَكْتُبُ شَكْلَ حَرْفِ التّاءِ الْمُناسِبِ لِأُكْمِلَ الْكَلِمَةَ:</a:t>
            </a:r>
            <a:endParaRPr lang="ar-LB" sz="14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طابَةٌ- هَلْ أَسْمَعُ ت أوْ ط؟ ط</a:t>
            </a:r>
            <a:endParaRPr lang="ar-LB" sz="14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400" dirty="0"/>
              <a:t> </a:t>
            </a: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أَوَّلُ، وَسَطُ أَوْ آخِرُ الكلمة؟ أَوَّلُ الكلمة</a:t>
            </a:r>
            <a:r>
              <a:rPr lang="ar-LB" sz="1400" dirty="0"/>
              <a:t> </a:t>
            </a:r>
            <a:endParaRPr lang="ar-LB" sz="1400" b="0" kern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400" dirty="0"/>
              <a:t> </a:t>
            </a: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أكْتُبُ شَكْلَ حَرْفِ الطّاءِ الْمُناسِبِ لِأُكْمِلَ الْكَلِمَةَ.</a:t>
            </a:r>
            <a:endParaRPr lang="ar-LB" sz="1400" b="0" kern="120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8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كِتابٌ- هَلْ أَسْمَعُ ت أوْ ط؟ ت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في أَوَّلِ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، وَسَطها،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أوْ آخِرِها؟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وَسَطِ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الكلمة. </a:t>
            </a:r>
            <a:endParaRPr lang="ar-LB" sz="14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 شَكْلَ حَرْفِ التّاءِ الْمُناسِبِ لِأُكْمِلَ الْكَلِمَةَ: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مِعْطَفٌ- هَلْ أَسْمَعُ ت أوْ ط؟ ط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في أَوَّلِ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، وَسَطها،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أوْ آخِرِها؟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وَسَطِ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الكلمة. </a:t>
            </a:r>
            <a:endParaRPr lang="ar-LB" sz="14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شَكْلَ حَرْفِ الطّاءِ الْمُناسِبِ لِأُكْمِلَ الْكَلِمَةَ.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15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بَيْروتُ- هَلْ أَسْمَعُ ت أوْ ط؟ ت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 أَوَّلِ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، وَسَطها،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أوْ آخِرِها؟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آخِرِ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شَكْلَ حَرْفِ التّاءِ الْمُناسِبِ لِأُكْمِلَ الْكَلِمَةَ: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بِساطٌ- هَلْ أَسْمَعُ ت أوْ ط؟ ط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في أَوَّلِ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، وَسَطها،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أوْ آخِرِها؟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في</a:t>
            </a: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أخِرِ</a:t>
            </a:r>
            <a:r>
              <a:rPr lang="ar-LB"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الكلمة. </a:t>
            </a:r>
            <a:endParaRPr lang="ar-LB" sz="14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شَكْلَ حَرْفِ الطّاءِ الْمُناسِبِ لِأُكْمِلَ الْكَلِمَةَ.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62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تَمْرٌ.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أكْتُبُ ُ الْحُرْفَ الْمُناسِبَ لِأُكْمِلَ الْكَلِمَةَ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طاووس.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 شَكْلَ الْحَرْفِ الْمُناسِبِ لِأُكْمِلَ الْكَلِمَةَ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30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بُرْتُقالٌ-  أكْتُبُ الْحَرْفَ الْمُناسِبَ لِأُكْمِلَ الْكَلِمَةَ.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قِطَّة.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شَكْلَ الْحَرْفِ الْمُناسِبِ لِأُكْمِلَ الْكَلِمَةَ.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51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بَيْتٌ؟َ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 الْحَرْفَ الْمُناسِبَ لِأُكْمِلَ الْكَلِمَةَ.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خَيْطٌ.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 شَكْلَ الْحَرْفِ الْمُناسِبِ لِأُكْمِلَ الْكَلِمَةَ.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757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1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أكْتُبُ  الْحَرْفَ الْمُناسِبَ لِأُكْمِلَ الْكَلِمَات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>
                <a:solidFill>
                  <a:schemeClr val="tx1">
                    <a:lumMod val="65000"/>
                    <a:lumOff val="35000"/>
                  </a:schemeClr>
                </a:solidFill>
              </a:rPr>
              <a:t>اسمعوا جيّدًاحتّى تعرفوا الحرف الناقص تاء أو طاء: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>
                <a:solidFill>
                  <a:schemeClr val="tx1">
                    <a:lumMod val="65000"/>
                    <a:lumOff val="35000"/>
                  </a:schemeClr>
                </a:solidFill>
              </a:rPr>
              <a:t>صارَتْ لينُ مِثْلَ أَهْلِ الْقَرْيَةِ، تحبُّ قطاف الْخُضْراواتِ وَالْفاكِهَةَ، تَغْسِلُها وَتَأْكُلُها بِشَهِيَّةٍ، وَتَشْرَبُ الْحَليبَ الطّازجَ... </a:t>
            </a:r>
            <a:endParaRPr lang="ar-LB" sz="14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4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49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defRPr/>
            </a:pPr>
            <a:r>
              <a:rPr lang="ar-LB" dirty="0"/>
              <a:t>الدَّرْسُ الْأَوَّلُ: ظِلّي وَصاحِبي ص 12 من الكتاب المدرسي. 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b="1" dirty="0"/>
              <a:t>توجيهات للمعلّم/ة:</a:t>
            </a:r>
          </a:p>
          <a:p>
            <a:pPr algn="r" rtl="1"/>
            <a:r>
              <a:rPr lang="ar-LB" dirty="0"/>
              <a:t>يقدّم كلّ درس جميع المجالات بدءًا بالفهم الشّفويّ وصولا إلى التّعبير الكتابيّ.</a:t>
            </a:r>
          </a:p>
          <a:p>
            <a:pPr algn="r" rtl="1"/>
            <a:r>
              <a:rPr lang="ar-LB" dirty="0"/>
              <a:t>يتمّ تقديم كلّ مجال خلال حصّة أو أكثر بحسب ما يتطلبه الهدف أو طبيعة المجال.</a:t>
            </a:r>
          </a:p>
          <a:p>
            <a:pPr algn="r" rtl="1"/>
            <a:r>
              <a:rPr lang="ar-LB" dirty="0"/>
              <a:t>ويكون سير الحصّة على الشّكل الآتي:</a:t>
            </a:r>
          </a:p>
          <a:p>
            <a:pPr algn="r" rtl="1"/>
            <a:r>
              <a:rPr lang="ar-LB" dirty="0"/>
              <a:t>1- ترحيب</a:t>
            </a:r>
          </a:p>
          <a:p>
            <a:pPr algn="r" rtl="1"/>
            <a:r>
              <a:rPr lang="ar-LB" dirty="0"/>
              <a:t>2- نشاط لغويّ أو تعلّم اجتماعيّ - انفعاليّ</a:t>
            </a:r>
          </a:p>
          <a:p>
            <a:pPr algn="r" rtl="1"/>
            <a:r>
              <a:rPr lang="ar-LB" dirty="0"/>
              <a:t>3- قراءة جهريّة نموذجية من قبل المعلّم/ة لدقائق قليلة (يمكن اختيار هذه القراءة من قصص المكتبة الصّفيّة أو مكتبة المدرسة)</a:t>
            </a:r>
          </a:p>
          <a:p>
            <a:pPr algn="r" rtl="1"/>
            <a:r>
              <a:rPr lang="ar-LB" dirty="0"/>
              <a:t>4- تقديم هدف الدرس</a:t>
            </a:r>
          </a:p>
          <a:p>
            <a:pPr algn="r" rtl="1"/>
            <a:r>
              <a:rPr lang="ar-LB" dirty="0"/>
              <a:t>5- تقديم الدرس </a:t>
            </a:r>
          </a:p>
          <a:p>
            <a:pPr algn="r" rtl="1"/>
            <a:r>
              <a:rPr lang="ar-LB" dirty="0"/>
              <a:t>6- إجراء التقويم التكوينيّ أو التقويم الذاتيّ</a:t>
            </a:r>
          </a:p>
          <a:p>
            <a:pPr algn="r" rtl="1">
              <a:defRPr/>
            </a:pPr>
            <a:endParaRPr lang="ar-LB"/>
          </a:p>
          <a:p>
            <a:pPr algn="r" rtl="1">
              <a:defRPr/>
            </a:pPr>
            <a:r>
              <a:rPr lang="ar-LB" b="1" dirty="0"/>
              <a:t>الأهداف:</a:t>
            </a:r>
          </a:p>
          <a:p>
            <a:pPr algn="r" rtl="1">
              <a:defRPr/>
            </a:pPr>
            <a:r>
              <a:rPr lang="ar-LB" b="1" dirty="0"/>
              <a:t>1- الفهم الشفويّ:</a:t>
            </a:r>
          </a:p>
          <a:p>
            <a:pPr algn="r" rtl="1">
              <a:defRPr/>
            </a:pPr>
            <a:r>
              <a:rPr lang="ar-LB" dirty="0"/>
              <a:t>يجيبُ عَنْ أَسْئِلَةٍ تَتَعَلَّقُ بِنَصٍّ مَسْموعٍ – أُقْصوصَةٍ أَوْ حَدَثٍ، أَوْ أُغْنِيَةٍ. (الْمَوْضوعُ، الْأَفْكارُ الرَّئيسَةُ، الشَّخْصِيّاتُ، الزَّمانُ، وَالْمَكانُ، الْمُشْكِلَةُ، والْحَلُّ ...)</a:t>
            </a:r>
          </a:p>
          <a:p>
            <a:pPr algn="r" rtl="1">
              <a:defRPr/>
            </a:pPr>
            <a:r>
              <a:rPr lang="ar-LB" b="1" dirty="0"/>
              <a:t>2- التّعبير الشّفويّ:</a:t>
            </a:r>
          </a:p>
          <a:p>
            <a:pPr algn="r" rtl="1">
              <a:defRPr/>
            </a:pPr>
            <a:r>
              <a:rPr lang="ar-LB" dirty="0"/>
              <a:t>يسْرُدُ الْأَحْداثُ وَفْقًا لِتَسَلْسُلٍ زَمَنِيٍّ أَوْ مَنْطِقِيٍّ. </a:t>
            </a:r>
          </a:p>
          <a:p>
            <a:pPr algn="r" rtl="1">
              <a:defRPr/>
            </a:pPr>
            <a:r>
              <a:rPr lang="ar-LB" dirty="0"/>
              <a:t>يَسْرُدُ قِصَّةً مُحَدِّدًا الزَّمانَ، الْمَكانَ، الشَّخْصِيّاتِ، الْمُشْكِلَةَ، الْحَلَّ.</a:t>
            </a:r>
          </a:p>
          <a:p>
            <a:pPr algn="r" rtl="1">
              <a:defRPr/>
            </a:pPr>
            <a:r>
              <a:rPr lang="ar-LB" b="1" dirty="0"/>
              <a:t>3- القراءة:</a:t>
            </a:r>
          </a:p>
          <a:p>
            <a:pPr algn="r" rtl="1">
              <a:defRPr/>
            </a:pPr>
            <a:r>
              <a:rPr lang="ar-LB" b="1" dirty="0"/>
              <a:t>أ. الفهم القرائيّ </a:t>
            </a:r>
          </a:p>
          <a:p>
            <a:pPr algn="r" rtl="1">
              <a:defRPr/>
            </a:pPr>
            <a:r>
              <a:rPr lang="ar-LB" dirty="0"/>
              <a:t>يفهمُ النصَّ فهمًا مجملًا ثمَّ مفصَّلًا.</a:t>
            </a:r>
          </a:p>
          <a:p>
            <a:pPr algn="r" rtl="1">
              <a:defRPr/>
            </a:pPr>
            <a:r>
              <a:rPr lang="ar-LB" dirty="0"/>
              <a:t>يتَوَقَّعُ مَضْمونَ الْقِصَّةِ مِنَ الْغِلافِ مُسْتَخْدِمًا اِسْتِراتيجِيَّةَ التَّوَقُّعِ. </a:t>
            </a:r>
          </a:p>
          <a:p>
            <a:pPr algn="r" rtl="1">
              <a:defRPr/>
            </a:pPr>
            <a:r>
              <a:rPr lang="ar-LB" dirty="0"/>
              <a:t>يَتَوَقَّعُ أَحْداثَ النَّصِّ مِنَ السِّياقِ. </a:t>
            </a:r>
          </a:p>
          <a:p>
            <a:pPr algn="r" rtl="1">
              <a:defRPr/>
            </a:pPr>
            <a:r>
              <a:rPr lang="ar-LB" dirty="0"/>
              <a:t>يُجيبُ عَنِ الْأَسْئِلَةِ: مَنْ؟ ماذا؟ مَتى؟ أَيْنَ؟ لِماذا؟ </a:t>
            </a:r>
          </a:p>
          <a:p>
            <a:pPr algn="r" rtl="1">
              <a:defRPr/>
            </a:pPr>
            <a:r>
              <a:rPr lang="ar-LB" b="1" dirty="0"/>
              <a:t>ب. بناء المعجم اللّغويّ ودراسة المفردات</a:t>
            </a:r>
          </a:p>
          <a:p>
            <a:pPr algn="r" rtl="1">
              <a:defRPr/>
            </a:pPr>
            <a:r>
              <a:rPr lang="ar-LB" dirty="0"/>
              <a:t>يكْتَشِفُ مَعانِيَ الْمُفْرَداتِ مِنَ السِّياقِ. </a:t>
            </a:r>
          </a:p>
          <a:p>
            <a:pPr algn="r" rtl="1">
              <a:defRPr/>
            </a:pPr>
            <a:r>
              <a:rPr lang="ar-LB" dirty="0"/>
              <a:t>يُحَدِّدُ الْكَلِماتِ الْمُتَرادِفَةً وَالْكَلِماتِ الْمُتَضادَّةَ. </a:t>
            </a:r>
          </a:p>
          <a:p>
            <a:pPr algn="r" rtl="1">
              <a:defRPr/>
            </a:pPr>
            <a:r>
              <a:rPr lang="ar-LB" dirty="0"/>
              <a:t>يُغْني مَخْزونَهُ الْمُعْجَمِيَّ مِنْ مُفْرَداتٍ وَتَراكيبَ لِتَوْظيفِها في الْكَلامِ فَهْمًا وَأَداءً.   </a:t>
            </a:r>
          </a:p>
          <a:p>
            <a:pPr algn="r" rtl="1">
              <a:defRPr/>
            </a:pPr>
            <a:r>
              <a:rPr lang="ar-LB" b="1" dirty="0"/>
              <a:t>ج. الوعي الفونولوجيّ</a:t>
            </a:r>
            <a:endParaRPr lang="ar-LB" dirty="0"/>
          </a:p>
          <a:p>
            <a:pPr algn="r" rtl="1">
              <a:defRPr/>
            </a:pPr>
            <a:r>
              <a:rPr lang="ar-LB" dirty="0"/>
              <a:t>يَتَمَكَّنُ مِنْ التَّمْييزِ سَماعِيًّا بَيْنَ الْحَرْفَيْنِ الْمُتَقارِبَيْنِ لَفْظًا </a:t>
            </a:r>
            <a:r>
              <a:rPr lang="ar-SA" dirty="0"/>
              <a:t>(ت – ط) </a:t>
            </a:r>
            <a:endParaRPr lang="ar-LB" dirty="0"/>
          </a:p>
          <a:p>
            <a:pPr algn="r" rtl="1">
              <a:defRPr/>
            </a:pPr>
            <a:r>
              <a:rPr lang="ar-LB" b="1" dirty="0"/>
              <a:t>د. الصّوتيّات</a:t>
            </a:r>
          </a:p>
          <a:p>
            <a:pPr algn="r" rtl="1">
              <a:defRPr/>
            </a:pPr>
            <a:r>
              <a:rPr lang="ar-LB" dirty="0"/>
              <a:t>يسْتَكْمِلُ اِكْتِسابَ آلِيَّةِ الرَّبْطِ بَيْنَ الرُّموزِ اللُّغَوِيَّةِ الْمَكْتوبَةِ وَأَصْواتِها. </a:t>
            </a:r>
          </a:p>
          <a:p>
            <a:pPr algn="r" rtl="1">
              <a:defRPr/>
            </a:pPr>
            <a:r>
              <a:rPr lang="ar-LB" b="1" dirty="0"/>
              <a:t>ه-  الطلاقة في القراءة:</a:t>
            </a:r>
          </a:p>
          <a:p>
            <a:pPr algn="r" rtl="1">
              <a:defRPr/>
            </a:pPr>
            <a:r>
              <a:rPr lang="ar-LB" dirty="0"/>
              <a:t>يرْبِطُ بَيْنَ الْكَلِماتِ في جُمَلٍ بَسيطَةٍ وَيُجيدُ النُّطْقَ بِها وَفْقَ ما يَقْتَضيهِ التَّنْغيمُ وَتَتَطَلَّبُهُ عَلاماتُ الْوَقْفِ . </a:t>
            </a:r>
          </a:p>
          <a:p>
            <a:pPr algn="r" rtl="1">
              <a:defRPr/>
            </a:pPr>
            <a:r>
              <a:rPr lang="ar-LB" dirty="0"/>
              <a:t>يَتَمَكَّنُ مِنَ النُّطْقِ السَّليمِ مُراعِيًا مَخارِجَ الْحُروفِ وَالتَّنْغيمِ وَعلَاماتِ الْوَقْفِ.</a:t>
            </a:r>
          </a:p>
          <a:p>
            <a:pPr algn="r" rtl="1">
              <a:defRPr/>
            </a:pPr>
            <a:r>
              <a:rPr lang="ar-LB" b="1" dirty="0"/>
              <a:t>4- القواعد </a:t>
            </a:r>
          </a:p>
          <a:p>
            <a:pPr algn="r" rtl="1">
              <a:defRPr/>
            </a:pPr>
            <a:r>
              <a:rPr lang="ar-LB" dirty="0"/>
              <a:t>يتَعَرَّفُ أَقْسامَ الْكَلامِ. (الفِعْل- الاسْم – الحَرْف) </a:t>
            </a:r>
          </a:p>
          <a:p>
            <a:pPr algn="r" rtl="1">
              <a:defRPr/>
            </a:pPr>
            <a:r>
              <a:rPr lang="ar-LB" b="1" dirty="0"/>
              <a:t>5- الإملاء:</a:t>
            </a:r>
          </a:p>
          <a:p>
            <a:pPr algn="r" rtl="1">
              <a:defRPr/>
            </a:pPr>
            <a:r>
              <a:rPr lang="ar-LB" dirty="0"/>
              <a:t>يمَيِّزُ بَيْنَ الْحَرْفَيْنِ  الْمُتَقارِبَيْنِ لَفْظًا (تاء  – طاء) وَيكْتُبُهُما بِشَكْلٍ صَحيحٍ في الْكَلِماتِ.</a:t>
            </a:r>
          </a:p>
          <a:p>
            <a:pPr algn="r" rtl="1">
              <a:defRPr/>
            </a:pPr>
            <a:r>
              <a:rPr lang="ar-LB" b="1" dirty="0"/>
              <a:t>6- التعبير الكتابي: </a:t>
            </a:r>
          </a:p>
          <a:p>
            <a:pPr algn="r" rtl="1">
              <a:defRPr/>
            </a:pPr>
            <a:r>
              <a:rPr lang="ar-LB" dirty="0"/>
              <a:t>يتَدَرَّجُ في تَرْكيبِ الْجُمَلِ مِنَ الْجُمْلَةِ الْبَسيطَةِ التّامَّةِ إِلى الْجُمْلَةِ الْمُوَسَّعَةِ التّامَّةِ.  </a:t>
            </a:r>
          </a:p>
          <a:p>
            <a:pPr algn="r" rtl="1">
              <a:defRPr/>
            </a:pPr>
            <a:r>
              <a:rPr lang="ar-LB" dirty="0"/>
              <a:t>يَسْتَخْدِمُ التَّرْكيبَ "أَسْرِعْ... قَبْلَ أَنْ..." في تَأْليفِ الْجُمَلِ الْمُوَسَّعَةِ التّامَّةِ.   </a:t>
            </a:r>
          </a:p>
          <a:p>
            <a:pPr algn="r" rtl="1">
              <a:defRPr/>
            </a:pPr>
            <a:endParaRPr lang="ar-LB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03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تحققوا من </a:t>
            </a:r>
            <a:r>
              <a:rPr lang="ar-LB" sz="1400" dirty="0"/>
              <a:t>إجاباتكم</a:t>
            </a:r>
            <a:endParaRPr lang="ar-LB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85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1"/>
          </a:p>
          <a:p>
            <a:pPr algn="r" rtl="1">
              <a:defRPr/>
            </a:pPr>
            <a:r>
              <a:rPr lang="ar-LB" sz="1200" b="0" baseline="0"/>
              <a:t>تَعَلَّمْنا الْيَوْمَ كِتابَةَ ا</a:t>
            </a:r>
            <a:r>
              <a:rPr lang="ar-LB"/>
              <a:t>لْحَرْفَيْنِ  المُتَقارِبَيْنِ  لَفْظًا «ت» </a:t>
            </a:r>
            <a:r>
              <a:rPr lang="ar-LB" err="1"/>
              <a:t>وَ«ط</a:t>
            </a:r>
            <a:r>
              <a:rPr lang="ar-LB"/>
              <a:t>» كَما في الْكَلِماتِ الآتية: 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baseline="0" dirty="0"/>
              <a:t>تَتَدَحْرَجُ/ طَعامٌ حَرْفَا «ت» </a:t>
            </a:r>
            <a:r>
              <a:rPr lang="ar-LB" sz="1200" b="0" baseline="0" dirty="0" err="1"/>
              <a:t>وَ«ط</a:t>
            </a:r>
            <a:r>
              <a:rPr lang="ar-LB" sz="1200" b="0" baseline="0" dirty="0"/>
              <a:t>» في أوَّلِ الْكَلِمَةِ.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baseline="0" dirty="0"/>
              <a:t>مَكْتَبَةٌ/ مِنْطادٌ حَرْفا «ت» </a:t>
            </a:r>
            <a:r>
              <a:rPr lang="ar-LB" sz="1200" b="0" baseline="0" dirty="0" err="1"/>
              <a:t>وَ«ط</a:t>
            </a:r>
            <a:r>
              <a:rPr lang="ar-LB" sz="1200" b="0" baseline="0" dirty="0"/>
              <a:t>» في وَسَطِ الْكَلِمَةِ.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baseline="0" dirty="0"/>
              <a:t>بارِدَةٌ/ خَيَّاطٌ حَرْفا «ت» </a:t>
            </a:r>
            <a:r>
              <a:rPr lang="ar-LB" sz="1200" b="0" baseline="0" dirty="0" err="1"/>
              <a:t>وَ«ط</a:t>
            </a:r>
            <a:r>
              <a:rPr lang="ar-LB" sz="1200" b="0" baseline="0" dirty="0"/>
              <a:t>» في آخِرِ الْكَلِمَةِ.</a:t>
            </a:r>
          </a:p>
          <a:p>
            <a:pPr algn="r" rtl="1">
              <a:defRPr/>
            </a:pPr>
            <a:r>
              <a:rPr lang="ar-LB" dirty="0"/>
              <a:t> </a:t>
            </a:r>
          </a:p>
          <a:p>
            <a:pPr algn="r" rtl="1">
              <a:defRPr/>
            </a:pPr>
            <a:r>
              <a:rPr lang="ar-LB" b="1" dirty="0"/>
              <a:t>توجيهاتٌ للمعلّم/ة:  </a:t>
            </a:r>
          </a:p>
          <a:p>
            <a:pPr algn="r" rtl="1">
              <a:defRPr/>
            </a:pPr>
            <a:r>
              <a:rPr lang="ar-LB" dirty="0"/>
              <a:t>حَضِّروا جداريَّةً مماثِلةً مَعَ المتعلّمين</a:t>
            </a:r>
            <a:r>
              <a:rPr lang="ar-LB"/>
              <a:t> وَضَعوها في مكانٍ واضحٍ في الصّفِ وذَكِّروهم بها كُلَّما دَعَتِ الحاجة إلى التّذكيرِ بالقاعدةِ.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88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1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b="0"/>
              <a:t>اكتبوا </a:t>
            </a:r>
            <a:r>
              <a:rPr lang="ar-LB" sz="1200" b="0">
                <a:solidFill>
                  <a:schemeClr val="accent2">
                    <a:lumMod val="50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الْكَلِماتِ الّتي تَحوي أحد الْحَرْفَيْنِ الْمُتَقارِبَيْنِ لَفْظًا </a:t>
            </a:r>
            <a:r>
              <a:rPr lang="ar-LB" sz="1200" b="1">
                <a:solidFill>
                  <a:schemeClr val="accent2">
                    <a:lumMod val="50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«</a:t>
            </a:r>
            <a:r>
              <a:rPr lang="ar-LB" sz="1200" b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</a:t>
            </a:r>
            <a:r>
              <a:rPr lang="ar-LB" sz="1200" b="1">
                <a:solidFill>
                  <a:schemeClr val="accent2">
                    <a:lumMod val="50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» وَ«</a:t>
            </a:r>
            <a:r>
              <a:rPr lang="ar-LB" sz="1200" b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</a:t>
            </a:r>
            <a:r>
              <a:rPr lang="ar-LB" sz="1200" b="1">
                <a:solidFill>
                  <a:schemeClr val="accent2">
                    <a:lumMod val="50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» </a:t>
            </a:r>
            <a:r>
              <a:rPr lang="ar-LB" sz="1200" b="0">
                <a:solidFill>
                  <a:schemeClr val="accent2">
                    <a:lumMod val="50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 الْعَمودِ الْمُناسِبِ.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0">
              <a:solidFill>
                <a:schemeClr val="accent2">
                  <a:lumMod val="50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b="1"/>
              <a:t>تَوْجيهاتٌ للمعلِّم/ةِ:</a:t>
            </a:r>
          </a:p>
          <a:p>
            <a:pPr algn="r" rtl="1"/>
            <a:r>
              <a:rPr lang="ar-LB"/>
              <a:t>يُمْكِن اسْتِخدامُ هذا الْجَدول كنشاطٍ تطبيقيٍّ إضافيٍّ، وَيُمكن استخدامُهُ كنشاطِ تقويمٍ تكوينيٍّ. </a:t>
            </a:r>
          </a:p>
          <a:p>
            <a:pPr algn="r" rtl="1"/>
            <a:r>
              <a:rPr lang="ar-LB"/>
              <a:t>مِنَ المهمِّ تصنيف الْكَلِماتِ في جدولٍ مُشابهٍ على ورقةٍ</a:t>
            </a:r>
            <a:r>
              <a:rPr lang="ar-LB" baseline="0"/>
              <a:t> كبيرةٍ كنشاط ٍتدريبيٍّ، يساعد  المتعلِّمِ في فهمِ الجَدولِ، وطريقةِ التَّصنيفِ من خلالِهِ. ولنشاطِ التَّقويمِ يتمُّ اختيار بطاقاتٍ مختلفةٍ عن نشاطِ التَّدريبِ.  </a:t>
            </a:r>
          </a:p>
          <a:p>
            <a:pPr algn="r" rtl="1"/>
            <a:endParaRPr lang="ar-LB" baseline="0"/>
          </a:p>
          <a:p>
            <a:pPr algn="r" rtl="1"/>
            <a:r>
              <a:rPr lang="ar-LB" baseline="0"/>
              <a:t>معدَّل الإجابات: (يمكنكم اتباع </a:t>
            </a:r>
            <a:r>
              <a:rPr lang="ar-LB" b="0" baseline="0"/>
              <a:t>المعادلة الآتية لابتكار معادلة مناسبة للتمرين أو التقييم المعروض):</a:t>
            </a:r>
          </a:p>
          <a:p>
            <a:pPr algn="r" rtl="1"/>
            <a:r>
              <a:rPr lang="ar-LB" b="0" baseline="0"/>
              <a:t>6 إجابات صحيحة: اكتسب المتعلّم المفهوم أو </a:t>
            </a:r>
            <a:r>
              <a:rPr lang="ar-LB" baseline="0"/>
              <a:t>المهارة. </a:t>
            </a:r>
            <a:r>
              <a:rPr lang="ar-LB" b="1" baseline="0"/>
              <a:t>ينتقل الى مرحلة أعلى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baseline="0"/>
              <a:t>5-4 إجابات صحيحة: اكتسب المتعلم المفهوم، لكن ربما تنقصه المفردات اللازمة. يجب الـتأكد من ذلك من خلال تدريب إضافي.- </a:t>
            </a:r>
            <a:r>
              <a:rPr lang="ar-LB" b="1" baseline="0"/>
              <a:t>دعم بسيط</a:t>
            </a:r>
            <a:endParaRPr lang="en-US" b="1" baseline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2-3 </a:t>
            </a:r>
            <a:r>
              <a:rPr lang="ar-LB" baseline="0"/>
              <a:t> إجابات صحيحة: اكتسب المتعلم المفهوم بشكل جزئي او ينقصه التطبيق – يحتاج الى تمارين لتثبيت المهارة أو المفهوم، </a:t>
            </a:r>
            <a:r>
              <a:rPr lang="ar-LB" b="1" baseline="0"/>
              <a:t>دعم مكثّف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0</a:t>
            </a:r>
            <a:r>
              <a:rPr lang="ar-LB" baseline="0"/>
              <a:t>-</a:t>
            </a:r>
            <a:r>
              <a:rPr lang="en-US" baseline="0"/>
              <a:t>1</a:t>
            </a:r>
            <a:r>
              <a:rPr lang="ar-LB" baseline="0"/>
              <a:t> إجابات صحيحة: لم يكتسب المتعلم المفهوم ويحتاج إلى </a:t>
            </a:r>
            <a:r>
              <a:rPr lang="ar-LB" b="1" baseline="0"/>
              <a:t>(إعادة تعليم)</a:t>
            </a:r>
            <a:endParaRPr lang="en-US" b="1" baseline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0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b="0"/>
              <a:t>تحققوا من إجاباتكم. </a:t>
            </a:r>
            <a:endParaRPr lang="en-US" sz="1200" b="0">
              <a:solidFill>
                <a:schemeClr val="accent2">
                  <a:lumMod val="50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b="0" baseline="0"/>
              <a:t> </a:t>
            </a:r>
            <a:endParaRPr lang="ar-LB" b="1"/>
          </a:p>
          <a:p>
            <a:pPr algn="r" rtl="1"/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b="1" baseline="0"/>
          </a:p>
          <a:p>
            <a:pPr algn="r" rtl="1"/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64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9A4A7-4683-4D24-8F47-6F9FB39659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989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74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dirty="0"/>
              <a:t>ط</a:t>
            </a:r>
            <a:r>
              <a:rPr lang="ar-LB" dirty="0"/>
              <a:t>ابَ يَوْمُكُمْ يا </a:t>
            </a:r>
            <a:r>
              <a:rPr lang="ar-LB" dirty="0" err="1"/>
              <a:t>أَعزّائي</a:t>
            </a:r>
            <a:r>
              <a:rPr lang="ar-LB" dirty="0"/>
              <a:t>! وَأَهْلًا بِكُمْ في صفّ الْإِمْلاءُ.</a:t>
            </a:r>
          </a:p>
          <a:p>
            <a:pPr algn="r" rtl="1">
              <a:defRPr/>
            </a:pPr>
            <a:endParaRPr lang="ar-LB" dirty="0">
              <a:solidFill>
                <a:srgbClr val="000000"/>
              </a:solidFill>
              <a:latin typeface="Adobe Arabic"/>
              <a:cs typeface="Adobe Arabic"/>
            </a:endParaRPr>
          </a:p>
          <a:p>
            <a:pPr algn="r" rtl="1">
              <a:defRPr/>
            </a:pPr>
            <a:endParaRPr lang="ar-LB" dirty="0">
              <a:solidFill>
                <a:srgbClr val="000000"/>
              </a:solidFill>
              <a:latin typeface="Adobe Arabic"/>
              <a:cs typeface="Adobe Arabic"/>
            </a:endParaRPr>
          </a:p>
          <a:p>
            <a:pPr marL="0" marR="0" lvl="0" indent="0" algn="r" defTabSz="914400" rt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/>
            </a:pPr>
            <a:r>
              <a:rPr lang="ar-LB" b="1">
                <a:solidFill>
                  <a:srgbClr val="000000"/>
                </a:solidFill>
              </a:rPr>
              <a:t>توجيهات للمعلّم/ة:</a:t>
            </a:r>
            <a:endParaRPr lang="en-US" b="0">
              <a:solidFill>
                <a:srgbClr val="000000"/>
              </a:solidFill>
            </a:endParaRPr>
          </a:p>
          <a:p>
            <a:pPr algn="r" rtl="1">
              <a:lnSpc>
                <a:spcPct val="90000"/>
              </a:lnSpc>
              <a:spcAft>
                <a:spcPts val="200"/>
              </a:spcAft>
              <a:defRPr/>
            </a:pPr>
            <a:endParaRPr lang="ar-LB" dirty="0"/>
          </a:p>
          <a:p>
            <a:pPr algn="r" rtl="1">
              <a:lnSpc>
                <a:spcPct val="90000"/>
              </a:lnSpc>
              <a:spcAft>
                <a:spcPts val="200"/>
              </a:spcAft>
              <a:defRPr/>
            </a:pPr>
            <a:r>
              <a:rPr lang="ar-LB" b="0">
                <a:effectLst/>
              </a:rPr>
              <a:t>بعد التّرحيب، يقدّم المعلّم/ة نشاطًا من أنشطة التّعلّم </a:t>
            </a:r>
            <a:r>
              <a:rPr lang="ar-LB"/>
              <a:t>الاجتماعيّ الانفعاليّ </a:t>
            </a:r>
            <a:r>
              <a:rPr lang="ar-LB" b="0">
                <a:effectLst/>
              </a:rPr>
              <a:t>المقترحة أو نشاطًا لغويًا ممهّدًا للدّرس الآتي أو </a:t>
            </a:r>
            <a:r>
              <a:rPr lang="ar-LB"/>
              <a:t>مثبّتًا</a:t>
            </a:r>
            <a:r>
              <a:rPr lang="ar-LB" b="0">
                <a:effectLst/>
              </a:rPr>
              <a:t> لتعلّم سابق. يمكن الاستعانة بالأنشطة المدرجة في حقيبة "بالفصحى أحلى" وغيرها من الموارد التّربويّة.</a:t>
            </a:r>
            <a:endParaRPr lang="en-US" b="0">
              <a:effectLst/>
            </a:endParaRPr>
          </a:p>
          <a:p>
            <a:pPr marL="0" marR="0" lvl="0" indent="0" algn="r" defTabSz="914400" rt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/>
            </a:pPr>
            <a:endParaRPr lang="ar-LB" b="0" dirty="0">
              <a:solidFill>
                <a:srgbClr val="000000"/>
              </a:solidFill>
              <a:effectLst/>
            </a:endParaRPr>
          </a:p>
          <a:p>
            <a:pPr marR="0" lvl="0" indent="0" algn="r" rtl="1">
              <a:lnSpc>
                <a:spcPct val="90000"/>
              </a:lnSpc>
              <a:spcAft>
                <a:spcPts val="200"/>
              </a:spcAft>
              <a:tabLst/>
              <a:defRPr/>
            </a:pPr>
            <a:r>
              <a:rPr lang="ar-LB" b="0" dirty="0">
                <a:solidFill>
                  <a:srgbClr val="000000"/>
                </a:solidFill>
              </a:rPr>
              <a:t>بعد إنهاء النشاط، يعلن المعلّم/ة هدف الحصّة.</a:t>
            </a:r>
            <a:endParaRPr lang="en-US" dirty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67E13-77E3-49C1-AE2D-684752D4FE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/>
                <a:ea typeface="+mn-ea"/>
                <a:cs typeface="Adobe Arabic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/>
              <a:ea typeface="+mn-ea"/>
              <a:cs typeface="Adobe Arabic"/>
            </a:endParaRPr>
          </a:p>
        </p:txBody>
      </p:sp>
    </p:spTree>
    <p:extLst>
      <p:ext uri="{BB962C8B-B14F-4D97-AF65-F5344CB8AC3E}">
        <p14:creationId xmlns:p14="http://schemas.microsoft.com/office/powerpoint/2010/main" val="3100191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b="1"/>
              <a:t>توجيهات للمعلّم/ة:</a:t>
            </a:r>
          </a:p>
          <a:p>
            <a:pPr algn="r" rtl="1"/>
            <a:r>
              <a:rPr lang="ar-LB"/>
              <a:t>تُقرأ هذه القصّة في الصّفّ أو في جلسة متزامنة على مراحل حيث يمكنكم قراءة صفحتين في اليوم الواحد،</a:t>
            </a:r>
            <a:r>
              <a:rPr lang="ar-LB" baseline="0"/>
              <a:t> ثم </a:t>
            </a:r>
            <a:r>
              <a:rPr lang="ar-LB"/>
              <a:t>تكملون القراءة في اليوم التالي وهكذاحتّى انتهاء القصّة. حاولوا أن توزّعوا القصّة على أسبوع تعليميّ.</a:t>
            </a:r>
          </a:p>
          <a:p>
            <a:pPr algn="r" rtl="1"/>
            <a:r>
              <a:rPr lang="ar-LB"/>
              <a:t> يمكنكم الاستعانة بملفّ  القراءة الجهريّة لاختيار قصّة مناسبة من أجل تقديم استراتيجيّة من استراتيجيات الفهم القرائيّ المناسبة لكلّ محور من المحاور،</a:t>
            </a:r>
            <a:r>
              <a:rPr lang="ar-LB" baseline="0"/>
              <a:t> </a:t>
            </a:r>
            <a:r>
              <a:rPr lang="ar-L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أو قراءة قصّة رقميّة من القصص الموجودة على الرّابط الآتي: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en-US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https://www.youtube.com/c/QITABILebanon/playlists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A0756-4184-4129-9573-976A65A526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23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 rtl="1"/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دَرْسُ الْإِمْلاءِ  اليَوْمِ هُوَ عن الحروف المتقاربة لفظًا. 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 rtl="1"/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أميز  بَيْنَ الْحَرْفَيْنِ  المُتَقارِبَيْنِ  لَفْظًا (ت - ط) وَأكتبُهُما بِشَكْلٍ صَحيحٍ في الْكَلِماتِ.  </a:t>
            </a:r>
            <a:endParaRPr lang="en-US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 rtl="1"/>
            <a:endParaRPr lang="ar-L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99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rtl="1"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1200" b="0" kern="1200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لِنُفَكِّرَ مَعًا</a:t>
            </a:r>
            <a:r>
              <a:rPr lang="ar-LB" sz="1200" b="0" kern="1200" cap="all" spc="1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 و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نميز بين الْحَرْفَيْنِ</a:t>
            </a:r>
            <a:r>
              <a:rPr lang="ar-LB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 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 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المُتَقارِبَيْنِ 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لَفْظًا «ت»</a:t>
            </a:r>
            <a:r>
              <a:rPr 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 </a:t>
            </a:r>
            <a:r>
              <a:rPr lang="ar-LB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وَ«ط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» مع الحركات (الفتحة والضمة والكسرة) وحروف المدّ (ا و ي).</a:t>
            </a:r>
            <a:r>
              <a:rPr lang="ar-LB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 </a:t>
            </a:r>
            <a:endParaRPr lang="ar-LB" sz="12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اقرأوا الكلمات: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just" rtl="1">
              <a:defRPr/>
            </a:pPr>
            <a:r>
              <a:rPr lang="ar-LB" dirty="0"/>
              <a:t> 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«تَ» تَمْرٌ/ «تُ» تُفّاحٌ/ «تِ» تِمْساحٌ.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«طَ» طَبْلٌ/ «طُ» طُيُورٌ/ «طِ» طِفْلٌ.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1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توجيهاتٌ للمُعلِّم/ةِ:</a:t>
            </a:r>
            <a:endParaRPr lang="ar-LB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/>
              <a:t>سوفَ نُرَكّزُ في هذا الدرّسِ المُصغّرِ على الحَرْفَيْنِ المُتَقارِبَيْنِ لَفْظًا «ت» </a:t>
            </a:r>
            <a:r>
              <a:rPr lang="ar-LB" err="1"/>
              <a:t>و«ط</a:t>
            </a:r>
            <a:r>
              <a:rPr lang="ar-LB"/>
              <a:t>» بطريقةٍ مبسّطةٍ مستندين إلى درس الوعي الفونولوجي الذي تمت فيه المقارنة اللفظية والسمعيَّة لهذين الحرفين.</a:t>
            </a:r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92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rtl="1"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1200" b="0" kern="1200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لِنُفَكِّرَ مَعًا</a:t>
            </a:r>
            <a:r>
              <a:rPr lang="ar-LB" sz="1200" b="0" kern="1200" cap="all" spc="1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 و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نميز بين الْحَرْفَيْنِ</a:t>
            </a:r>
            <a:r>
              <a:rPr lang="ar-LB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 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 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المُتَقارِبَيْنِ 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لَفْظًا «ت»</a:t>
            </a:r>
            <a:r>
              <a:rPr 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 </a:t>
            </a:r>
            <a:r>
              <a:rPr lang="ar-LB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وَ«ط</a:t>
            </a:r>
            <a:r>
              <a:rPr lang="ar-LB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» مع </a:t>
            </a:r>
            <a:r>
              <a:rPr lang="ar-LB" sz="1200" b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مع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حروف المدّ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اقرأوا الكلمات: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«تا» تاجٌ/ «تو» زَيْتونٌ/ «تي» تينٌ/</a:t>
            </a:r>
            <a:r>
              <a:rPr lang="ar-LB" dirty="0"/>
              <a:t> 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</a:t>
            </a:r>
            <a:r>
              <a:rPr lang="ar-LB" sz="1200" b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طا</a:t>
            </a: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طائِرَةٌ/ «طو» عُطورٌ/ «طي» بِطّيخٌ.</a:t>
            </a:r>
            <a:endParaRPr lang="ar-LB" sz="1200" b="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 rtl="1">
              <a:defRPr/>
            </a:pPr>
            <a:r>
              <a:rPr lang="ar-LB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هل انتبهتم إلى اللفظ الصحيح للحرف تاء، والحرف طاء مع حروف المدّ؟</a:t>
            </a:r>
            <a:r>
              <a:rPr lang="ar-LB" dirty="0"/>
              <a:t> </a:t>
            </a:r>
            <a:endParaRPr lang="ar-LB" sz="1200" kern="1200" baseline="0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just" rtl="1">
              <a:defRPr/>
            </a:pPr>
            <a:r>
              <a:rPr lang="ar-LB" dirty="0"/>
              <a:t> </a:t>
            </a:r>
            <a:endParaRPr lang="ar-L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90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 sz="1600" b="1"/>
          </a:p>
          <a:p>
            <a:pPr algn="r" rtl="1"/>
            <a:r>
              <a:rPr lang="ar-LB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لِنُفَكِّرَ معًا في </a:t>
            </a:r>
            <a:r>
              <a:rPr lang="ar-LB" sz="1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كِتابَةَ الْحَرْفَيْنِ</a:t>
            </a:r>
            <a:r>
              <a:rPr lang="ar-L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ar-LB" sz="1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المُتَقارِبَيْنِ لَفْظًا (ت – ط)</a:t>
            </a:r>
            <a:r>
              <a:rPr lang="ar-LB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.</a:t>
            </a:r>
            <a:r>
              <a:rPr lang="ar-L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endParaRPr lang="ar-LB" sz="1400" b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algn="r" rtl="1"/>
            <a:r>
              <a:rPr lang="ar-LB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اكتبوا الحرف تاء ثم الحرف طاء بإصبعكم في الهواء، أو باستخدام ورقة وقلم.</a:t>
            </a:r>
            <a:r>
              <a:rPr lang="ar-L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endParaRPr lang="en-US" sz="1400" b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algn="r" rtl="1"/>
            <a:r>
              <a:rPr lang="ar-LB" sz="14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والآن لاحِظوا مَعي كَيْفَ سأكتب الْحَرْفَيْنِ «ت» </a:t>
            </a:r>
            <a:r>
              <a:rPr lang="ar-LB" sz="1400" b="0" baseline="0" dirty="0" err="1">
                <a:solidFill>
                  <a:srgbClr val="18428F"/>
                </a:solidFill>
                <a:latin typeface="+mn-lt"/>
                <a:ea typeface="+mn-ea"/>
                <a:cs typeface="+mn-cs"/>
              </a:rPr>
              <a:t>وَ«ط</a:t>
            </a:r>
            <a:r>
              <a:rPr lang="ar-LB" sz="1400" b="0" baseline="0" dirty="0">
                <a:solidFill>
                  <a:srgbClr val="18428F"/>
                </a:solidFill>
                <a:latin typeface="+mn-lt"/>
                <a:ea typeface="+mn-ea"/>
                <a:cs typeface="+mn-cs"/>
              </a:rPr>
              <a:t>»، كَي تَسْتَطيعوا لاحِقًا عِنْدَ سَماعِ هَذَيْنِ الْحَرْفَيْنِ كِتابَتَهُما بِشَكْلٍ صَحيحٍ، فَهُما يَتَقاربانِ في اللَّفْظِ (يَنْطِقُ الْمُعَلِّم/ة الْحَرْفَيْنِ) وَلَكِنَّهُما يَخْتَلِفانِ في الشَّكْلِ.</a:t>
            </a:r>
            <a:r>
              <a:rPr lang="ar-LB" sz="1400" dirty="0">
                <a:solidFill>
                  <a:srgbClr val="18428F"/>
                </a:solidFill>
              </a:rPr>
              <a:t> </a:t>
            </a:r>
            <a:endParaRPr lang="ar-LB" sz="1400" b="0"/>
          </a:p>
          <a:p>
            <a:pPr algn="r" rtl="1"/>
            <a:endParaRPr lang="ar-LB" sz="1400" b="0"/>
          </a:p>
          <a:p>
            <a:pPr algn="r" rtl="1"/>
            <a:endParaRPr lang="ar-LB" sz="1600" strike="noStrik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8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فارغ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55269-41AE-4EEE-9803-B53009A79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4" t="84401" r="2211" b="3525"/>
          <a:stretch/>
        </p:blipFill>
        <p:spPr>
          <a:xfrm rot="10800000">
            <a:off x="11387610" y="78367"/>
            <a:ext cx="743518" cy="4389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0284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EC0EADC-0562-4078-8BA1-CA691BD9539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585846"/>
            <a:ext cx="12192000" cy="640080"/>
          </a:xfrm>
          <a:solidFill>
            <a:srgbClr val="658DCD"/>
          </a:solidFill>
        </p:spPr>
        <p:txBody>
          <a:bodyPr lIns="0" tIns="0" rIns="640080" bIns="0" anchor="ctr" anchorCtr="0">
            <a:noAutofit/>
          </a:bodyPr>
          <a:lstStyle>
            <a:lvl1pPr marL="0" indent="0" algn="r" rtl="1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C3297D86-AFC7-45D4-BFE7-8A13199BA2B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0" y="1225926"/>
            <a:ext cx="12192000" cy="640080"/>
          </a:xfrm>
          <a:solidFill>
            <a:srgbClr val="658DCD">
              <a:alpha val="50196"/>
            </a:srgbClr>
          </a:solidFill>
        </p:spPr>
        <p:txBody>
          <a:bodyPr lIns="0" tIns="0" rIns="640080" bIns="0" anchor="ctr" anchorCtr="0">
            <a:noAutofit/>
          </a:bodyPr>
          <a:lstStyle>
            <a:lvl1pPr marL="0" indent="0" algn="r" rtl="1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6078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EC0EADC-0562-4078-8BA1-CA691BD9539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585846"/>
            <a:ext cx="12192000" cy="640080"/>
          </a:xfrm>
          <a:solidFill>
            <a:srgbClr val="658DCD"/>
          </a:solidFill>
          <a:ln>
            <a:noFill/>
          </a:ln>
        </p:spPr>
        <p:txBody>
          <a:bodyPr vert="horz" lIns="0" tIns="0" rIns="640080" bIns="0" rtlCol="0" anchor="ctr" anchorCtr="0">
            <a:noAutofit/>
          </a:bodyPr>
          <a:lstStyle>
            <a:lvl1pPr marL="0" indent="0" algn="r">
              <a:buNone/>
              <a:defRPr lang="en-US" sz="3600" b="1" dirty="0">
                <a:solidFill>
                  <a:schemeClr val="bg1"/>
                </a:solidFill>
              </a:defRPr>
            </a:lvl1pPr>
          </a:lstStyle>
          <a:p>
            <a:pPr marL="228600" lvl="0" indent="-228600" algn="r" rtl="1">
              <a:lnSpc>
                <a:spcPct val="100000"/>
              </a:lnSpc>
              <a:spcBef>
                <a:spcPts val="0"/>
              </a:spcBef>
            </a:pP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A1A5B-24B1-42DE-8348-275BD2D964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164714"/>
            <a:ext cx="2364058" cy="27432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 rtl="1">
              <a:buNone/>
              <a:defRPr lang="en-US" sz="1600" cap="all" spc="10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lvl="0" indent="-285750" algn="ctr">
              <a:lnSpc>
                <a:spcPct val="80000"/>
              </a:lnSpc>
              <a:spcBef>
                <a:spcPct val="0"/>
              </a:spcBef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9335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EC0EADC-0562-4078-8BA1-CA691BD9539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585846"/>
            <a:ext cx="12192000" cy="640080"/>
          </a:xfrm>
          <a:solidFill>
            <a:srgbClr val="DAB4BA"/>
          </a:solidFill>
          <a:ln>
            <a:noFill/>
          </a:ln>
        </p:spPr>
        <p:txBody>
          <a:bodyPr vert="horz" lIns="0" tIns="0" rIns="640080" bIns="0" rtlCol="0" anchor="ctr" anchorCtr="0">
            <a:noAutofit/>
          </a:bodyPr>
          <a:lstStyle>
            <a:lvl1pPr marL="0" indent="0" algn="r">
              <a:buNone/>
              <a:defRPr lang="en-US" sz="3600" b="1" dirty="0">
                <a:solidFill>
                  <a:schemeClr val="bg1"/>
                </a:solidFill>
              </a:defRPr>
            </a:lvl1pPr>
          </a:lstStyle>
          <a:p>
            <a:pPr marL="228600" lvl="0" indent="-228600" algn="r" rtl="1">
              <a:lnSpc>
                <a:spcPct val="100000"/>
              </a:lnSpc>
              <a:spcBef>
                <a:spcPts val="0"/>
              </a:spcBef>
            </a:pP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A1A5B-24B1-42DE-8348-275BD2D964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164714"/>
            <a:ext cx="2364058" cy="274320"/>
          </a:xfrm>
          <a:solidFill>
            <a:srgbClr val="DAB4BA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 rtl="1">
              <a:buNone/>
              <a:defRPr lang="en-US" sz="1600" cap="all" spc="10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lvl="0" indent="-285750" algn="ctr">
              <a:lnSpc>
                <a:spcPct val="80000"/>
              </a:lnSpc>
              <a:spcBef>
                <a:spcPct val="0"/>
              </a:spcBef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057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down w Right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3292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93074"/>
            <a:ext cx="10515600" cy="497614"/>
          </a:xfrm>
          <a:ln>
            <a:noFill/>
          </a:ln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8158"/>
          </a:xfrm>
          <a:ln>
            <a:noFill/>
          </a:ln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9662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noFill/>
          </a:ln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noFill/>
          </a:ln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4D15-71B1-4028-B46F-4EE71232F86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E340D-D49F-4060-B830-48E207260F1E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06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10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77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38492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C4D15-71B1-4028-B46F-4EE71232F86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E340D-D49F-4060-B830-48E207260F1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992396-D3D7-4F76-9251-E9CC8077F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4" t="84401" r="2211" b="3525"/>
          <a:stretch/>
        </p:blipFill>
        <p:spPr>
          <a:xfrm rot="10800000">
            <a:off x="11387610" y="78367"/>
            <a:ext cx="743518" cy="438912"/>
          </a:xfrm>
          <a:prstGeom prst="rect">
            <a:avLst/>
          </a:prstGeom>
        </p:spPr>
      </p:pic>
    </p:spTree>
    <p:custDataLst>
      <p:tags r:id="rId9"/>
    </p:custDataLst>
    <p:extLst>
      <p:ext uri="{BB962C8B-B14F-4D97-AF65-F5344CB8AC3E}">
        <p14:creationId xmlns:p14="http://schemas.microsoft.com/office/powerpoint/2010/main" val="282632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83" r:id="rId3"/>
    <p:sldLayoutId id="2147483684" r:id="rId4"/>
    <p:sldLayoutId id="2147483681" r:id="rId5"/>
    <p:sldLayoutId id="2147483682" r:id="rId6"/>
    <p:sldLayoutId id="21474836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AA0CF90-FB8F-B943-DEF4-B9167F7F8786}"/>
              </a:ext>
            </a:extLst>
          </p:cNvPr>
          <p:cNvSpPr/>
          <p:nvPr userDrawn="1"/>
        </p:nvSpPr>
        <p:spPr>
          <a:xfrm>
            <a:off x="2066925" y="6311898"/>
            <a:ext cx="7677150" cy="4095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B6B635-A5FC-D251-AD5B-BC637BF3D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276" y="5506139"/>
            <a:ext cx="5065510" cy="6708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ABD951-409F-56D5-0B63-2A96D0F0829C}"/>
              </a:ext>
            </a:extLst>
          </p:cNvPr>
          <p:cNvSpPr/>
          <p:nvPr userDrawn="1"/>
        </p:nvSpPr>
        <p:spPr>
          <a:xfrm>
            <a:off x="3172968" y="1027908"/>
            <a:ext cx="5846064" cy="191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69621-EEF5-43EB-5A29-628D3F3885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5" y="5886075"/>
            <a:ext cx="7099429" cy="851645"/>
          </a:xfrm>
          <a:prstGeom prst="rect">
            <a:avLst/>
          </a:prstGeom>
        </p:spPr>
      </p:pic>
      <p:pic>
        <p:nvPicPr>
          <p:cNvPr id="6" name="Picture 5" descr="A black background with blue and white text&#10;&#10;Description automatically generated">
            <a:extLst>
              <a:ext uri="{FF2B5EF4-FFF2-40B4-BE49-F238E27FC236}">
                <a16:creationId xmlns:a16="http://schemas.microsoft.com/office/drawing/2014/main" id="{A0B294EA-0451-09D1-E9BA-E97F68E30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762" y="24634"/>
            <a:ext cx="7894538" cy="1098920"/>
          </a:xfrm>
          <a:prstGeom prst="rect">
            <a:avLst/>
          </a:prstGeom>
        </p:spPr>
      </p:pic>
      <p:pic>
        <p:nvPicPr>
          <p:cNvPr id="3" name="Picture 2" descr="A person reading a book to a group of children&#10;&#10;Description automatically generated">
            <a:extLst>
              <a:ext uri="{FF2B5EF4-FFF2-40B4-BE49-F238E27FC236}">
                <a16:creationId xmlns:a16="http://schemas.microsoft.com/office/drawing/2014/main" id="{DE250625-116F-10BB-B16F-8BE32D32DA8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5" y="1709023"/>
            <a:ext cx="3518618" cy="343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5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3C8A7A5-80B2-689A-2257-2F80A247E3F1}"/>
              </a:ext>
            </a:extLst>
          </p:cNvPr>
          <p:cNvGrpSpPr/>
          <p:nvPr userDrawn="1"/>
        </p:nvGrpSpPr>
        <p:grpSpPr>
          <a:xfrm>
            <a:off x="5414" y="1446616"/>
            <a:ext cx="12186586" cy="5311588"/>
            <a:chOff x="5414" y="1156150"/>
            <a:chExt cx="12186586" cy="531158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373BFAF-9103-4B10-8D07-7FC9268D30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49"/>
            <a:stretch/>
          </p:blipFill>
          <p:spPr>
            <a:xfrm>
              <a:off x="5414" y="1156150"/>
              <a:ext cx="12181172" cy="531158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D32B0-7ABA-1BE7-7E28-BC746FE256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" r="13" b="29114"/>
            <a:stretch/>
          </p:blipFill>
          <p:spPr>
            <a:xfrm>
              <a:off x="10828" y="1265148"/>
              <a:ext cx="12181172" cy="4003783"/>
            </a:xfrm>
            <a:prstGeom prst="rect">
              <a:avLst/>
            </a:prstGeom>
          </p:spPr>
        </p:pic>
      </p:grp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53868B7-D32D-79BA-08F1-0A18B3D67DF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88" y="191178"/>
            <a:ext cx="6205491" cy="100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2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9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51.png"/><Relationship Id="rId5" Type="http://schemas.openxmlformats.org/officeDocument/2006/relationships/image" Target="../media/image28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53.png"/><Relationship Id="rId5" Type="http://schemas.openxmlformats.org/officeDocument/2006/relationships/image" Target="../media/image28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2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2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sv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1.mp4"/><Relationship Id="rId7" Type="http://schemas.openxmlformats.org/officeDocument/2006/relationships/notesSlide" Target="../notesSlides/notesSlide9.xml"/><Relationship Id="rId2" Type="http://schemas.microsoft.com/office/2007/relationships/media" Target="../media/media1.mp4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3.xml"/><Relationship Id="rId5" Type="http://schemas.openxmlformats.org/officeDocument/2006/relationships/video" Target="../media/media2.mp4"/><Relationship Id="rId10" Type="http://schemas.openxmlformats.org/officeDocument/2006/relationships/image" Target="../media/image28.png"/><Relationship Id="rId4" Type="http://schemas.microsoft.com/office/2007/relationships/media" Target="../media/media2.mp4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666CE2ED-558C-49B8-A49D-37AD4D329B6A}"/>
              </a:ext>
            </a:extLst>
          </p:cNvPr>
          <p:cNvSpPr txBox="1">
            <a:spLocks/>
          </p:cNvSpPr>
          <p:nvPr/>
        </p:nvSpPr>
        <p:spPr>
          <a:xfrm>
            <a:off x="5123247" y="2389304"/>
            <a:ext cx="5812444" cy="128352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600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LB" sz="6000" b="1">
                <a:solidFill>
                  <a:schemeClr val="accent5">
                    <a:lumMod val="75000"/>
                  </a:schemeClr>
                </a:solidFill>
                <a:latin typeface="Adobe Arabic"/>
                <a:cs typeface="Adobe Arabic"/>
              </a:rPr>
              <a:t>الْمِحْوَرُ الْأَوَّلُ: أَصْدِقاؤُنا</a:t>
            </a:r>
            <a:endParaRPr lang="en-US">
              <a:solidFill>
                <a:schemeClr val="accent5">
                  <a:lumMod val="75000"/>
                </a:schemeClr>
              </a:solidFill>
              <a:latin typeface="Adobe Arabic"/>
              <a:cs typeface="Adobe Arabic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EE80977-E8DB-4DAC-886D-5365238BF648}"/>
              </a:ext>
            </a:extLst>
          </p:cNvPr>
          <p:cNvSpPr txBox="1">
            <a:spLocks/>
          </p:cNvSpPr>
          <p:nvPr/>
        </p:nvSpPr>
        <p:spPr>
          <a:xfrm>
            <a:off x="5881197" y="3773433"/>
            <a:ext cx="5150191" cy="6256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indent="0" algn="r" rt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6000" b="1">
                <a:solidFill>
                  <a:schemeClr val="accent5">
                    <a:lumMod val="75000"/>
                  </a:schemeClr>
                </a:solidFill>
                <a:latin typeface="Adobe Arabic" panose="02040503050201090203" pitchFamily="18" charset="-78"/>
                <a:cs typeface="Adobe Arabic" panose="02040503050201090203" pitchFamily="18" charset="-78"/>
              </a:defRPr>
            </a:lvl1pPr>
            <a:lvl2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2pPr>
            <a:lvl3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3pPr>
            <a:lvl4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/>
            </a:lvl9pPr>
          </a:lstStyle>
          <a:p>
            <a:r>
              <a:rPr lang="ar-LB" sz="4400" b="0"/>
              <a:t> الصَّفُّ الْأَساسِيُّ الثّاني</a:t>
            </a:r>
            <a:endParaRPr lang="en-US" sz="4400" b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9524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91EEF-C41A-4ACA-AE59-92BFC9A12F5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لِنَتَعَلَّمْ مَعًا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236E76-4997-4C9A-8B11-31831CBFE46B}"/>
              </a:ext>
            </a:extLst>
          </p:cNvPr>
          <p:cNvGrpSpPr/>
          <p:nvPr/>
        </p:nvGrpSpPr>
        <p:grpSpPr>
          <a:xfrm>
            <a:off x="9315206" y="2188814"/>
            <a:ext cx="1440179" cy="3772085"/>
            <a:chOff x="9315206" y="2188814"/>
            <a:chExt cx="1440179" cy="3772085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FE889772-D9DA-462A-A25C-6019C6C38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15206" y="4594883"/>
              <a:ext cx="1440179" cy="1366016"/>
            </a:xfrm>
            <a:prstGeom prst="rect">
              <a:avLst/>
            </a:prstGeom>
          </p:spPr>
        </p:pic>
        <p:sp>
          <p:nvSpPr>
            <p:cNvPr id="15" name="Rounded Rectangle 4">
              <a:extLst>
                <a:ext uri="{FF2B5EF4-FFF2-40B4-BE49-F238E27FC236}">
                  <a16:creationId xmlns:a16="http://schemas.microsoft.com/office/drawing/2014/main" id="{82C16C47-E123-4AF7-B226-386653230DB8}"/>
                </a:ext>
              </a:extLst>
            </p:cNvPr>
            <p:cNvSpPr txBox="1"/>
            <p:nvPr/>
          </p:nvSpPr>
          <p:spPr>
            <a:xfrm>
              <a:off x="9315206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9" name="Rounded Rectangle 4">
              <a:extLst>
                <a:ext uri="{FF2B5EF4-FFF2-40B4-BE49-F238E27FC236}">
                  <a16:creationId xmlns:a16="http://schemas.microsoft.com/office/drawing/2014/main" id="{D15D02F0-8046-411F-8296-80C8CC0AA279}"/>
                </a:ext>
              </a:extLst>
            </p:cNvPr>
            <p:cNvSpPr txBox="1"/>
            <p:nvPr/>
          </p:nvSpPr>
          <p:spPr>
            <a:xfrm>
              <a:off x="9315206" y="3424051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تَـ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سَلَّقَ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895EC4E-4046-4E75-9DBA-0473B1B99E2E}"/>
              </a:ext>
            </a:extLst>
          </p:cNvPr>
          <p:cNvGrpSpPr/>
          <p:nvPr/>
        </p:nvGrpSpPr>
        <p:grpSpPr>
          <a:xfrm>
            <a:off x="7352338" y="2188814"/>
            <a:ext cx="1436427" cy="3778978"/>
            <a:chOff x="7352338" y="2188814"/>
            <a:chExt cx="1436427" cy="377897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7FAB9D0-254C-41E8-941F-1C6C5A456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52338" y="4605336"/>
              <a:ext cx="1436427" cy="1362456"/>
            </a:xfrm>
            <a:prstGeom prst="rect">
              <a:avLst/>
            </a:prstGeom>
          </p:spPr>
        </p:pic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82C16C47-E123-4AF7-B226-386653230DB8}"/>
                </a:ext>
              </a:extLst>
            </p:cNvPr>
            <p:cNvSpPr txBox="1"/>
            <p:nvPr/>
          </p:nvSpPr>
          <p:spPr>
            <a:xfrm>
              <a:off x="7395939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تـــ</a:t>
              </a:r>
              <a:endParaRPr lang="en-US" sz="6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DBA662A2-0474-4290-88A0-64FD3D27746F}"/>
                </a:ext>
              </a:extLst>
            </p:cNvPr>
            <p:cNvSpPr txBox="1"/>
            <p:nvPr/>
          </p:nvSpPr>
          <p:spPr>
            <a:xfrm>
              <a:off x="7395939" y="3424051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rgbClr val="C00000"/>
                  </a:solidFill>
                </a:rPr>
                <a:t>تِـ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لْفازٌ</a:t>
              </a:r>
              <a:endParaRPr lang="en-US" sz="4000" kern="120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E122CC-8C98-49A9-B809-1131376337C8}"/>
              </a:ext>
            </a:extLst>
          </p:cNvPr>
          <p:cNvGrpSpPr/>
          <p:nvPr/>
        </p:nvGrpSpPr>
        <p:grpSpPr>
          <a:xfrm>
            <a:off x="3424461" y="2188814"/>
            <a:ext cx="1371600" cy="3743726"/>
            <a:chOff x="3424461" y="2188814"/>
            <a:chExt cx="1371600" cy="374372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BB56695-EF71-4787-A176-0B068108C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4247" t="9631" r="7241" b="27779"/>
            <a:stretch/>
          </p:blipFill>
          <p:spPr>
            <a:xfrm>
              <a:off x="3493041" y="4648199"/>
              <a:ext cx="1280744" cy="1284341"/>
            </a:xfrm>
            <a:prstGeom prst="rect">
              <a:avLst/>
            </a:prstGeom>
          </p:spPr>
        </p:pic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id="{D3FFAD56-7D2F-4A25-BC4B-7BB0A870C8D5}"/>
                </a:ext>
              </a:extLst>
            </p:cNvPr>
            <p:cNvSpPr txBox="1"/>
            <p:nvPr/>
          </p:nvSpPr>
          <p:spPr>
            <a:xfrm>
              <a:off x="3424461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ط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D255EEFB-379B-4B13-86C0-73FCAED2D051}"/>
                </a:ext>
              </a:extLst>
            </p:cNvPr>
            <p:cNvSpPr txBox="1"/>
            <p:nvPr/>
          </p:nvSpPr>
          <p:spPr>
            <a:xfrm>
              <a:off x="3424461" y="3463260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طَـ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ريقٌ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0780B3-F1B4-4FAE-A0D9-54F74131F555}"/>
              </a:ext>
            </a:extLst>
          </p:cNvPr>
          <p:cNvGrpSpPr/>
          <p:nvPr/>
        </p:nvGrpSpPr>
        <p:grpSpPr>
          <a:xfrm>
            <a:off x="1505194" y="2188814"/>
            <a:ext cx="1461406" cy="3768525"/>
            <a:chOff x="1505194" y="2188814"/>
            <a:chExt cx="1461406" cy="3768525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54A40BE4-D880-43B7-8B98-CC30EBA25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30172" y="4594883"/>
              <a:ext cx="1436428" cy="1362456"/>
            </a:xfrm>
            <a:prstGeom prst="rect">
              <a:avLst/>
            </a:prstGeom>
          </p:spPr>
        </p:pic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D3FFAD56-7D2F-4A25-BC4B-7BB0A870C8D5}"/>
                </a:ext>
              </a:extLst>
            </p:cNvPr>
            <p:cNvSpPr txBox="1"/>
            <p:nvPr/>
          </p:nvSpPr>
          <p:spPr>
            <a:xfrm>
              <a:off x="1505194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طــ</a:t>
              </a:r>
              <a:endParaRPr lang="en-US" sz="6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AB3D676E-18AF-4B12-8881-B0E9DA6C352D}"/>
                </a:ext>
              </a:extLst>
            </p:cNvPr>
            <p:cNvSpPr txBox="1"/>
            <p:nvPr/>
          </p:nvSpPr>
          <p:spPr>
            <a:xfrm>
              <a:off x="1505194" y="3463260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rgbClr val="C00000"/>
                  </a:solidFill>
                </a:rPr>
                <a:t>طـ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ازَج</a:t>
              </a:r>
              <a:r>
                <a:rPr lang="ar-LB" sz="4000" b="0">
                  <a:solidFill>
                    <a:schemeClr val="tx1"/>
                  </a:solidFill>
                </a:rPr>
                <a:t>ٌ</a:t>
              </a:r>
              <a:endParaRPr lang="en-US" sz="4000" kern="120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1996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91EEF-C41A-4ACA-AE59-92BFC9A12F5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 dirty="0"/>
              <a:t>كِتابَةُ الْحَرْفَيْنِ  الْمُتَقارِبَيْنِ  لَفْظًا (ت – ط) في وَسَطِ الْكَلِمَةِ.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9AB033-BA96-41F2-BEC6-9F212F7683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LB"/>
              <a:t>لِنَتَعَلَّمْ مَعًا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236E76-4997-4C9A-8B11-31831CBFE46B}"/>
              </a:ext>
            </a:extLst>
          </p:cNvPr>
          <p:cNvGrpSpPr/>
          <p:nvPr/>
        </p:nvGrpSpPr>
        <p:grpSpPr>
          <a:xfrm>
            <a:off x="9315206" y="2188814"/>
            <a:ext cx="1372079" cy="3678585"/>
            <a:chOff x="9315206" y="2188814"/>
            <a:chExt cx="1372079" cy="3678585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FE889772-D9DA-462A-A25C-6019C6C38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19538" y="4570086"/>
              <a:ext cx="1367747" cy="1297313"/>
            </a:xfrm>
            <a:prstGeom prst="rect">
              <a:avLst/>
            </a:prstGeom>
          </p:spPr>
        </p:pic>
        <p:sp>
          <p:nvSpPr>
            <p:cNvPr id="15" name="Rounded Rectangle 4">
              <a:extLst>
                <a:ext uri="{FF2B5EF4-FFF2-40B4-BE49-F238E27FC236}">
                  <a16:creationId xmlns:a16="http://schemas.microsoft.com/office/drawing/2014/main" id="{82C16C47-E123-4AF7-B226-386653230DB8}"/>
                </a:ext>
              </a:extLst>
            </p:cNvPr>
            <p:cNvSpPr txBox="1"/>
            <p:nvPr/>
          </p:nvSpPr>
          <p:spPr>
            <a:xfrm>
              <a:off x="9315206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9" name="Rounded Rectangle 4">
              <a:extLst>
                <a:ext uri="{FF2B5EF4-FFF2-40B4-BE49-F238E27FC236}">
                  <a16:creationId xmlns:a16="http://schemas.microsoft.com/office/drawing/2014/main" id="{D15D02F0-8046-411F-8296-80C8CC0AA279}"/>
                </a:ext>
              </a:extLst>
            </p:cNvPr>
            <p:cNvSpPr txBox="1"/>
            <p:nvPr/>
          </p:nvSpPr>
          <p:spPr>
            <a:xfrm>
              <a:off x="9315206" y="3424051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/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ب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ُس</a:t>
              </a:r>
              <a:r>
                <a:rPr lang="ar-LB" sz="4000" b="0">
                  <a:solidFill>
                    <a:schemeClr val="tx1"/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ْ</a:t>
              </a:r>
              <a:r>
                <a:rPr lang="ar-LB" sz="4000" b="0">
                  <a:solidFill>
                    <a:srgbClr val="C00000"/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ـتـ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ان</a:t>
              </a:r>
              <a:r>
                <a:rPr lang="ar-LB" sz="4000" b="0">
                  <a:solidFill>
                    <a:schemeClr val="tx1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895EC4E-4046-4E75-9DBA-0473B1B99E2E}"/>
              </a:ext>
            </a:extLst>
          </p:cNvPr>
          <p:cNvGrpSpPr/>
          <p:nvPr/>
        </p:nvGrpSpPr>
        <p:grpSpPr>
          <a:xfrm>
            <a:off x="7395939" y="2188814"/>
            <a:ext cx="1371600" cy="3587394"/>
            <a:chOff x="7395939" y="2188814"/>
            <a:chExt cx="1371600" cy="358739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7FAB9D0-254C-41E8-941F-1C6C5A456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33099" y="4605337"/>
              <a:ext cx="1234440" cy="1170871"/>
            </a:xfrm>
            <a:prstGeom prst="rect">
              <a:avLst/>
            </a:prstGeom>
          </p:spPr>
        </p:pic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82C16C47-E123-4AF7-B226-386653230DB8}"/>
                </a:ext>
              </a:extLst>
            </p:cNvPr>
            <p:cNvSpPr txBox="1"/>
            <p:nvPr/>
          </p:nvSpPr>
          <p:spPr>
            <a:xfrm>
              <a:off x="7395939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ــتــ</a:t>
              </a:r>
              <a:endParaRPr lang="en-US" sz="6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DBA662A2-0474-4290-88A0-64FD3D27746F}"/>
                </a:ext>
              </a:extLst>
            </p:cNvPr>
            <p:cNvSpPr txBox="1"/>
            <p:nvPr/>
          </p:nvSpPr>
          <p:spPr>
            <a:xfrm>
              <a:off x="7395939" y="3424051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مِفْ</a:t>
              </a:r>
              <a:r>
                <a:rPr lang="ar-LB" sz="4000" b="0">
                  <a:solidFill>
                    <a:srgbClr val="C00000"/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ـتـ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اح</a:t>
              </a:r>
              <a:r>
                <a:rPr lang="ar-LB" sz="4000" b="0">
                  <a:solidFill>
                    <a:schemeClr val="tx1"/>
                  </a:solidFill>
                </a:rPr>
                <a:t>ٌ</a:t>
              </a:r>
              <a:endParaRPr lang="en-US" sz="4000" kern="120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E122CC-8C98-49A9-B809-1131376337C8}"/>
              </a:ext>
            </a:extLst>
          </p:cNvPr>
          <p:cNvGrpSpPr/>
          <p:nvPr/>
        </p:nvGrpSpPr>
        <p:grpSpPr>
          <a:xfrm>
            <a:off x="3424461" y="2188814"/>
            <a:ext cx="1371600" cy="3619179"/>
            <a:chOff x="3424461" y="2188814"/>
            <a:chExt cx="1371600" cy="3619179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BB56695-EF71-4787-A176-0B068108C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1" r="2741"/>
            <a:stretch/>
          </p:blipFill>
          <p:spPr>
            <a:xfrm>
              <a:off x="3493041" y="4570086"/>
              <a:ext cx="1234440" cy="1237907"/>
            </a:xfrm>
            <a:prstGeom prst="rect">
              <a:avLst/>
            </a:prstGeom>
          </p:spPr>
        </p:pic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id="{D3FFAD56-7D2F-4A25-BC4B-7BB0A870C8D5}"/>
                </a:ext>
              </a:extLst>
            </p:cNvPr>
            <p:cNvSpPr txBox="1"/>
            <p:nvPr/>
          </p:nvSpPr>
          <p:spPr>
            <a:xfrm>
              <a:off x="3424461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ط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D255EEFB-379B-4B13-86C0-73FCAED2D051}"/>
                </a:ext>
              </a:extLst>
            </p:cNvPr>
            <p:cNvSpPr txBox="1"/>
            <p:nvPr/>
          </p:nvSpPr>
          <p:spPr>
            <a:xfrm>
              <a:off x="3424461" y="3463260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تَقْ</a:t>
              </a:r>
              <a:r>
                <a:rPr lang="ar-LB" sz="4000" b="0">
                  <a:solidFill>
                    <a:srgbClr val="C00000"/>
                  </a:solidFill>
                </a:rPr>
                <a:t>ـطـُ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ف</a:t>
              </a:r>
              <a:r>
                <a:rPr lang="ar-LB" sz="4000" b="0">
                  <a:solidFill>
                    <a:schemeClr val="tx1"/>
                  </a:solidFill>
                </a:rPr>
                <a:t>ُ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0780B3-F1B4-4FAE-A0D9-54F74131F555}"/>
              </a:ext>
            </a:extLst>
          </p:cNvPr>
          <p:cNvGrpSpPr/>
          <p:nvPr/>
        </p:nvGrpSpPr>
        <p:grpSpPr>
          <a:xfrm>
            <a:off x="1505194" y="2188814"/>
            <a:ext cx="1371600" cy="3587468"/>
            <a:chOff x="1505194" y="2188814"/>
            <a:chExt cx="1371600" cy="358746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54A40BE4-D880-43B7-8B98-CC30EBA25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5202" y="4608121"/>
              <a:ext cx="1231583" cy="1168161"/>
            </a:xfrm>
            <a:prstGeom prst="rect">
              <a:avLst/>
            </a:prstGeom>
          </p:spPr>
        </p:pic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D3FFAD56-7D2F-4A25-BC4B-7BB0A870C8D5}"/>
                </a:ext>
              </a:extLst>
            </p:cNvPr>
            <p:cNvSpPr txBox="1"/>
            <p:nvPr/>
          </p:nvSpPr>
          <p:spPr>
            <a:xfrm>
              <a:off x="1505194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ــطــ</a:t>
              </a:r>
              <a:endParaRPr lang="en-US" sz="6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AB3D676E-18AF-4B12-8881-B0E9DA6C352D}"/>
                </a:ext>
              </a:extLst>
            </p:cNvPr>
            <p:cNvSpPr txBox="1"/>
            <p:nvPr/>
          </p:nvSpPr>
          <p:spPr>
            <a:xfrm>
              <a:off x="1505194" y="3463260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قِـ</a:t>
              </a:r>
              <a:r>
                <a:rPr lang="ar-LB" sz="4000" b="0">
                  <a:solidFill>
                    <a:srgbClr val="C00000"/>
                  </a:solidFill>
                </a:rPr>
                <a:t>ـطـ</a:t>
              </a: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ار</a:t>
              </a:r>
              <a:r>
                <a:rPr lang="ar-LB" sz="4000" b="0">
                  <a:solidFill>
                    <a:schemeClr val="tx1"/>
                  </a:solidFill>
                </a:rPr>
                <a:t>ٌ</a:t>
              </a:r>
              <a:endParaRPr lang="en-US" sz="4000" kern="120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9980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91EEF-C41A-4ACA-AE59-92BFC9A12F5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لِنَتَعَلَّمْ مَعًا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9BB3AD-D79D-C7B7-EBE7-1713FB298EAB}"/>
              </a:ext>
            </a:extLst>
          </p:cNvPr>
          <p:cNvGrpSpPr/>
          <p:nvPr/>
        </p:nvGrpSpPr>
        <p:grpSpPr>
          <a:xfrm>
            <a:off x="9315206" y="2188814"/>
            <a:ext cx="1371600" cy="3520159"/>
            <a:chOff x="9315206" y="2188814"/>
            <a:chExt cx="1371600" cy="3520159"/>
          </a:xfrm>
        </p:grpSpPr>
        <p:sp>
          <p:nvSpPr>
            <p:cNvPr id="15" name="Rounded Rectangle 4">
              <a:extLst>
                <a:ext uri="{FF2B5EF4-FFF2-40B4-BE49-F238E27FC236}">
                  <a16:creationId xmlns:a16="http://schemas.microsoft.com/office/drawing/2014/main" id="{82C16C47-E123-4AF7-B226-386653230DB8}"/>
                </a:ext>
              </a:extLst>
            </p:cNvPr>
            <p:cNvSpPr txBox="1"/>
            <p:nvPr/>
          </p:nvSpPr>
          <p:spPr>
            <a:xfrm>
              <a:off x="9315206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9" name="Rounded Rectangle 4">
              <a:extLst>
                <a:ext uri="{FF2B5EF4-FFF2-40B4-BE49-F238E27FC236}">
                  <a16:creationId xmlns:a16="http://schemas.microsoft.com/office/drawing/2014/main" id="{D15D02F0-8046-411F-8296-80C8CC0AA279}"/>
                </a:ext>
              </a:extLst>
            </p:cNvPr>
            <p:cNvSpPr txBox="1"/>
            <p:nvPr/>
          </p:nvSpPr>
          <p:spPr>
            <a:xfrm>
              <a:off x="9315206" y="3424051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حو</a:t>
              </a:r>
              <a:r>
                <a:rPr lang="ar-LB" sz="4000">
                  <a:solidFill>
                    <a:srgbClr val="C00000"/>
                  </a:solidFill>
                </a:rPr>
                <a:t>تٌ</a:t>
              </a:r>
              <a:endParaRPr lang="en-US" sz="4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7FAB9D0-254C-41E8-941F-1C6C5A456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93276" y="4538102"/>
              <a:ext cx="1234440" cy="1170871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A4FC72-E7ED-4442-DE5C-A1CA6D0360D4}"/>
              </a:ext>
            </a:extLst>
          </p:cNvPr>
          <p:cNvGrpSpPr/>
          <p:nvPr/>
        </p:nvGrpSpPr>
        <p:grpSpPr>
          <a:xfrm>
            <a:off x="7395939" y="2188814"/>
            <a:ext cx="1371600" cy="3553776"/>
            <a:chOff x="7395939" y="2188814"/>
            <a:chExt cx="1371600" cy="3553776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FE889772-D9DA-462A-A25C-6019C6C38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56374" y="4571719"/>
              <a:ext cx="1234440" cy="1170871"/>
            </a:xfrm>
            <a:prstGeom prst="rect">
              <a:avLst/>
            </a:prstGeom>
          </p:spPr>
        </p:pic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82C16C47-E123-4AF7-B226-386653230DB8}"/>
                </a:ext>
              </a:extLst>
            </p:cNvPr>
            <p:cNvSpPr txBox="1"/>
            <p:nvPr/>
          </p:nvSpPr>
          <p:spPr>
            <a:xfrm>
              <a:off x="7395939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ــت</a:t>
              </a:r>
              <a:endParaRPr lang="en-US" sz="6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DBA662A2-0474-4290-88A0-64FD3D27746F}"/>
                </a:ext>
              </a:extLst>
            </p:cNvPr>
            <p:cNvSpPr txBox="1"/>
            <p:nvPr/>
          </p:nvSpPr>
          <p:spPr>
            <a:xfrm>
              <a:off x="7395939" y="3424051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بَيْـ</a:t>
              </a:r>
              <a:r>
                <a:rPr lang="ar-LB" sz="4000">
                  <a:solidFill>
                    <a:srgbClr val="FF0000"/>
                  </a:solidFill>
                </a:rPr>
                <a:t>ـ</a:t>
              </a:r>
              <a:r>
                <a:rPr lang="ar-LB" sz="4000">
                  <a:solidFill>
                    <a:srgbClr val="C00000"/>
                  </a:solidFill>
                </a:rPr>
                <a:t>تٌ</a:t>
              </a:r>
              <a:endParaRPr lang="en-US" sz="4000" kern="120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C1F25A-0FE1-1CF3-28D7-D2E1555C2E04}"/>
              </a:ext>
            </a:extLst>
          </p:cNvPr>
          <p:cNvGrpSpPr/>
          <p:nvPr/>
        </p:nvGrpSpPr>
        <p:grpSpPr>
          <a:xfrm>
            <a:off x="3357226" y="2188814"/>
            <a:ext cx="1371600" cy="3462297"/>
            <a:chOff x="3357226" y="2188814"/>
            <a:chExt cx="1371600" cy="3462297"/>
          </a:xfrm>
        </p:grpSpPr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id="{D3FFAD56-7D2F-4A25-BC4B-7BB0A870C8D5}"/>
                </a:ext>
              </a:extLst>
            </p:cNvPr>
            <p:cNvSpPr txBox="1"/>
            <p:nvPr/>
          </p:nvSpPr>
          <p:spPr>
            <a:xfrm>
              <a:off x="3357226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ط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D255EEFB-379B-4B13-86C0-73FCAED2D051}"/>
                </a:ext>
              </a:extLst>
            </p:cNvPr>
            <p:cNvSpPr txBox="1"/>
            <p:nvPr/>
          </p:nvSpPr>
          <p:spPr>
            <a:xfrm>
              <a:off x="3357226" y="3463260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بَلّو</a:t>
              </a:r>
              <a:r>
                <a:rPr lang="ar-LB" sz="4000">
                  <a:solidFill>
                    <a:srgbClr val="C00000"/>
                  </a:solidFill>
                </a:rPr>
                <a:t>ط</a:t>
              </a:r>
              <a:r>
                <a:rPr lang="ar-LB" sz="4000">
                  <a:solidFill>
                    <a:schemeClr val="tx1"/>
                  </a:solidFill>
                </a:rPr>
                <a:t>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54A40BE4-D880-43B7-8B98-CC30EBA25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78774" y="4480679"/>
              <a:ext cx="1233978" cy="117043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9156CD-8BE5-0CB3-84B5-A88CC537C89D}"/>
              </a:ext>
            </a:extLst>
          </p:cNvPr>
          <p:cNvGrpSpPr/>
          <p:nvPr/>
        </p:nvGrpSpPr>
        <p:grpSpPr>
          <a:xfrm>
            <a:off x="1505194" y="2188814"/>
            <a:ext cx="1371600" cy="3462297"/>
            <a:chOff x="1505194" y="2188814"/>
            <a:chExt cx="1371600" cy="346229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BB56695-EF71-4787-A176-0B068108C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8" r="2708"/>
            <a:stretch/>
          </p:blipFill>
          <p:spPr>
            <a:xfrm>
              <a:off x="1659974" y="4480679"/>
              <a:ext cx="1167154" cy="1170432"/>
            </a:xfrm>
            <a:prstGeom prst="rect">
              <a:avLst/>
            </a:prstGeom>
          </p:spPr>
        </p:pic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D3FFAD56-7D2F-4A25-BC4B-7BB0A870C8D5}"/>
                </a:ext>
              </a:extLst>
            </p:cNvPr>
            <p:cNvSpPr txBox="1"/>
            <p:nvPr/>
          </p:nvSpPr>
          <p:spPr>
            <a:xfrm>
              <a:off x="1505194" y="2188814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rgbClr val="C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ــط</a:t>
              </a:r>
              <a:endParaRPr lang="en-US" sz="6000" kern="120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AB3D676E-18AF-4B12-8881-B0E9DA6C352D}"/>
                </a:ext>
              </a:extLst>
            </p:cNvPr>
            <p:cNvSpPr txBox="1"/>
            <p:nvPr/>
          </p:nvSpPr>
          <p:spPr>
            <a:xfrm>
              <a:off x="1505194" y="3463260"/>
              <a:ext cx="1371600" cy="914400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مِشْ</a:t>
              </a:r>
              <a:r>
                <a:rPr lang="ar-LB" sz="4000">
                  <a:solidFill>
                    <a:srgbClr val="FF0000"/>
                  </a:solidFill>
                </a:rPr>
                <a:t>ـ</a:t>
              </a:r>
              <a:r>
                <a:rPr lang="ar-LB" sz="4000">
                  <a:solidFill>
                    <a:srgbClr val="C00000"/>
                  </a:solidFill>
                </a:rPr>
                <a:t>ط</a:t>
              </a:r>
              <a:r>
                <a:rPr lang="ar-LB" sz="4000">
                  <a:solidFill>
                    <a:schemeClr val="tx1"/>
                  </a:solidFill>
                </a:rPr>
                <a:t>ٌ</a:t>
              </a:r>
              <a:endParaRPr lang="en-US" sz="4000" kern="120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4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6404F61-E354-45AD-AD1D-96087603F300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991572E9-8FC7-491C-8457-718B9FC63ABE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A524BBB-55F7-4BC8-A13B-1E58FEA7C624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47" name="Rounded Rectangle 4">
            <a:extLst>
              <a:ext uri="{FF2B5EF4-FFF2-40B4-BE49-F238E27FC236}">
                <a16:creationId xmlns:a16="http://schemas.microsoft.com/office/drawing/2014/main" id="{67E6C264-BDBB-4B1C-A050-C6146906E4A5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48" name="Rounded Rectangle 4">
            <a:extLst>
              <a:ext uri="{FF2B5EF4-FFF2-40B4-BE49-F238E27FC236}">
                <a16:creationId xmlns:a16="http://schemas.microsoft.com/office/drawing/2014/main" id="{665BF8A1-466C-4A8F-AF86-EA87996B7328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5EFC464C-CD81-4817-AA5D-8A514BAE376F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1306F79-23CE-41FC-8C80-6096D2AD1AB0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FC182DC7-A879-48BF-9988-9555248111AE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2984EF3-3BD5-475E-9D2D-ED6AE34D4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9834" y="4378520"/>
            <a:ext cx="1935074" cy="18288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64F6875-1FB1-4802-880D-262A0BF065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6087" t="14694" r="36375" b="63507"/>
          <a:stretch/>
        </p:blipFill>
        <p:spPr>
          <a:xfrm>
            <a:off x="2094662" y="4378520"/>
            <a:ext cx="1794327" cy="18288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لِنَعْمَلْ مَعًا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93872E7-86F3-4383-BCD4-4ACB605A2523}"/>
              </a:ext>
            </a:extLst>
          </p:cNvPr>
          <p:cNvSpPr txBox="1"/>
          <p:nvPr/>
        </p:nvSpPr>
        <p:spPr>
          <a:xfrm>
            <a:off x="2094661" y="3441454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….</a:t>
            </a:r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ـابَة</a:t>
            </a:r>
            <a:r>
              <a:rPr lang="ar-LB" sz="4000" b="0">
                <a:solidFill>
                  <a:schemeClr val="tx1"/>
                </a:solidFill>
              </a:rPr>
              <a:t>ٌ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1C84C318-ED73-4E13-94E2-AAAA8C68AC93}"/>
              </a:ext>
            </a:extLst>
          </p:cNvPr>
          <p:cNvSpPr txBox="1"/>
          <p:nvPr/>
        </p:nvSpPr>
        <p:spPr>
          <a:xfrm>
            <a:off x="8268735" y="3441458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...</a:t>
            </a:r>
            <a:r>
              <a:rPr lang="ar-LB" sz="40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.ــ</a:t>
            </a:r>
            <a:r>
              <a:rPr lang="ar-LB" sz="4000" b="0" kern="1200">
                <a:solidFill>
                  <a:schemeClr val="tx1">
                    <a:lumMod val="65000"/>
                    <a:lumOff val="35000"/>
                  </a:schemeClr>
                </a:solidFill>
              </a:rPr>
              <a:t>فّـاحَة</a:t>
            </a:r>
            <a:r>
              <a:rPr lang="ar-LB" sz="4000" b="0" kern="1200">
                <a:solidFill>
                  <a:schemeClr val="tx1"/>
                </a:solidFill>
              </a:rPr>
              <a:t>ٌ</a:t>
            </a:r>
            <a:endParaRPr lang="en-US" sz="4000" b="0" kern="1200">
              <a:solidFill>
                <a:schemeClr val="tx1"/>
              </a:solidFill>
            </a:endParaRP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38CE65C-D1B4-4987-83F6-53391FD07C5E}"/>
              </a:ext>
            </a:extLst>
          </p:cNvPr>
          <p:cNvSpPr txBox="1"/>
          <p:nvPr/>
        </p:nvSpPr>
        <p:spPr>
          <a:xfrm>
            <a:off x="9201419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28B0CFD4-6AA6-4CF2-8BD9-6B418B381E53}"/>
              </a:ext>
            </a:extLst>
          </p:cNvPr>
          <p:cNvSpPr txBox="1"/>
          <p:nvPr/>
        </p:nvSpPr>
        <p:spPr>
          <a:xfrm>
            <a:off x="2736682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839B91-B379-4BFF-B5F0-A6AE622C3E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171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B183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6404F61-E354-45AD-AD1D-96087603F300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991572E9-8FC7-491C-8457-718B9FC63ABE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A524BBB-55F7-4BC8-A13B-1E58FEA7C624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47" name="Rounded Rectangle 4">
            <a:extLst>
              <a:ext uri="{FF2B5EF4-FFF2-40B4-BE49-F238E27FC236}">
                <a16:creationId xmlns:a16="http://schemas.microsoft.com/office/drawing/2014/main" id="{67E6C264-BDBB-4B1C-A050-C6146906E4A5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48" name="Rounded Rectangle 4">
            <a:extLst>
              <a:ext uri="{FF2B5EF4-FFF2-40B4-BE49-F238E27FC236}">
                <a16:creationId xmlns:a16="http://schemas.microsoft.com/office/drawing/2014/main" id="{665BF8A1-466C-4A8F-AF86-EA87996B7328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5EFC464C-CD81-4817-AA5D-8A514BAE376F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1306F79-23CE-41FC-8C80-6096D2AD1AB0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FC182DC7-A879-48BF-9988-9555248111AE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2984EF3-3BD5-475E-9D2D-ED6AE34D4B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82971" y="4378520"/>
            <a:ext cx="1828800" cy="18288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64F6875-1FB1-4802-880D-262A0BF0652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5316" r="-5834"/>
          <a:stretch/>
        </p:blipFill>
        <p:spPr>
          <a:xfrm>
            <a:off x="1980229" y="4378520"/>
            <a:ext cx="2032691" cy="18288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لِنَعْمَلْ مَعًا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93872E7-86F3-4383-BCD4-4ACB605A2523}"/>
              </a:ext>
            </a:extLst>
          </p:cNvPr>
          <p:cNvSpPr txBox="1"/>
          <p:nvPr/>
        </p:nvSpPr>
        <p:spPr>
          <a:xfrm>
            <a:off x="2094661" y="3441454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LB" sz="4000"/>
              <a:t>مِعْـ....ـفٌ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1C84C318-ED73-4E13-94E2-AAAA8C68AC93}"/>
              </a:ext>
            </a:extLst>
          </p:cNvPr>
          <p:cNvSpPr txBox="1"/>
          <p:nvPr/>
        </p:nvSpPr>
        <p:spPr>
          <a:xfrm>
            <a:off x="8268735" y="3441458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LB" sz="4000"/>
              <a:t>كِـ....ـابٌ</a:t>
            </a:r>
            <a:endParaRPr lang="en-US" sz="4000"/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38CE65C-D1B4-4987-83F6-53391FD07C5E}"/>
              </a:ext>
            </a:extLst>
          </p:cNvPr>
          <p:cNvSpPr txBox="1"/>
          <p:nvPr/>
        </p:nvSpPr>
        <p:spPr>
          <a:xfrm>
            <a:off x="8840171" y="3443288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28B0CFD4-6AA6-4CF2-8BD9-6B418B381E53}"/>
              </a:ext>
            </a:extLst>
          </p:cNvPr>
          <p:cNvSpPr txBox="1"/>
          <p:nvPr/>
        </p:nvSpPr>
        <p:spPr>
          <a:xfrm>
            <a:off x="2551861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839B91-B379-4BFF-B5F0-A6AE622C3E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633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6404F61-E354-45AD-AD1D-96087603F300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991572E9-8FC7-491C-8457-718B9FC63ABE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A524BBB-55F7-4BC8-A13B-1E58FEA7C624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47" name="Rounded Rectangle 4">
            <a:extLst>
              <a:ext uri="{FF2B5EF4-FFF2-40B4-BE49-F238E27FC236}">
                <a16:creationId xmlns:a16="http://schemas.microsoft.com/office/drawing/2014/main" id="{67E6C264-BDBB-4B1C-A050-C6146906E4A5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48" name="Rounded Rectangle 4">
            <a:extLst>
              <a:ext uri="{FF2B5EF4-FFF2-40B4-BE49-F238E27FC236}">
                <a16:creationId xmlns:a16="http://schemas.microsoft.com/office/drawing/2014/main" id="{665BF8A1-466C-4A8F-AF86-EA87996B7328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5EFC464C-CD81-4817-AA5D-8A514BAE376F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1306F79-23CE-41FC-8C80-6096D2AD1AB0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FC182DC7-A879-48BF-9988-9555248111AE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64F6875-1FB1-4802-880D-262A0BF065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4" b="4974"/>
          <a:stretch/>
        </p:blipFill>
        <p:spPr>
          <a:xfrm>
            <a:off x="1871853" y="4378520"/>
            <a:ext cx="2141068" cy="18288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لِنَعْمَلْ مَعًا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93872E7-86F3-4383-BCD4-4ACB605A2523}"/>
              </a:ext>
            </a:extLst>
          </p:cNvPr>
          <p:cNvSpPr txBox="1"/>
          <p:nvPr/>
        </p:nvSpPr>
        <p:spPr>
          <a:xfrm>
            <a:off x="2094661" y="3441454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بِسا....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1C84C318-ED73-4E13-94E2-AAAA8C68AC93}"/>
              </a:ext>
            </a:extLst>
          </p:cNvPr>
          <p:cNvSpPr txBox="1"/>
          <p:nvPr/>
        </p:nvSpPr>
        <p:spPr>
          <a:xfrm>
            <a:off x="8268735" y="3441458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1135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LB" sz="4000" b="0" kern="1200">
                <a:solidFill>
                  <a:schemeClr val="tx1">
                    <a:lumMod val="65000"/>
                    <a:lumOff val="35000"/>
                  </a:schemeClr>
                </a:solidFill>
              </a:rPr>
              <a:t>بَيْرو....</a:t>
            </a:r>
            <a:endParaRPr lang="en-US" sz="4000" b="0" kern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38CE65C-D1B4-4987-83F6-53391FD07C5E}"/>
              </a:ext>
            </a:extLst>
          </p:cNvPr>
          <p:cNvSpPr txBox="1"/>
          <p:nvPr/>
        </p:nvSpPr>
        <p:spPr>
          <a:xfrm>
            <a:off x="8468691" y="3419842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28B0CFD4-6AA6-4CF2-8BD9-6B418B381E53}"/>
              </a:ext>
            </a:extLst>
          </p:cNvPr>
          <p:cNvSpPr txBox="1"/>
          <p:nvPr/>
        </p:nvSpPr>
        <p:spPr>
          <a:xfrm>
            <a:off x="2323258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طٌ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839B91-B379-4BFF-B5F0-A6AE622C3E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2C33F35-A76B-4AE4-899B-457DC3B7D7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" r="2575"/>
          <a:stretch/>
        </p:blipFill>
        <p:spPr>
          <a:xfrm>
            <a:off x="8316407" y="4280546"/>
            <a:ext cx="1991607" cy="19916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068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6404F61-E354-45AD-AD1D-96087603F300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991572E9-8FC7-491C-8457-718B9FC63ABE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A524BBB-55F7-4BC8-A13B-1E58FEA7C624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47" name="Rounded Rectangle 4">
            <a:extLst>
              <a:ext uri="{FF2B5EF4-FFF2-40B4-BE49-F238E27FC236}">
                <a16:creationId xmlns:a16="http://schemas.microsoft.com/office/drawing/2014/main" id="{67E6C264-BDBB-4B1C-A050-C6146906E4A5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48" name="Rounded Rectangle 4">
            <a:extLst>
              <a:ext uri="{FF2B5EF4-FFF2-40B4-BE49-F238E27FC236}">
                <a16:creationId xmlns:a16="http://schemas.microsoft.com/office/drawing/2014/main" id="{665BF8A1-466C-4A8F-AF86-EA87996B7328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5EFC464C-CD81-4817-AA5D-8A514BAE376F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1306F79-23CE-41FC-8C80-6096D2AD1AB0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FC182DC7-A879-48BF-9988-9555248111AE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64F6875-1FB1-4802-880D-262A0BF065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r="3469"/>
          <a:stretch/>
        </p:blipFill>
        <p:spPr>
          <a:xfrm>
            <a:off x="2094662" y="4378520"/>
            <a:ext cx="1794327" cy="18288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اِعْمَلوا بِمُفْرَدِكُمْ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93872E7-86F3-4383-BCD4-4ACB605A2523}"/>
              </a:ext>
            </a:extLst>
          </p:cNvPr>
          <p:cNvSpPr txBox="1"/>
          <p:nvPr/>
        </p:nvSpPr>
        <p:spPr>
          <a:xfrm>
            <a:off x="2094661" y="3441454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LB" sz="4000"/>
              <a:t>...ـاووسٌ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1C84C318-ED73-4E13-94E2-AAAA8C68AC93}"/>
              </a:ext>
            </a:extLst>
          </p:cNvPr>
          <p:cNvSpPr txBox="1"/>
          <p:nvPr/>
        </p:nvSpPr>
        <p:spPr>
          <a:xfrm>
            <a:off x="8268735" y="3441458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...</a:t>
            </a:r>
            <a:r>
              <a:rPr lang="ar-LB" sz="40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.ــــمْـرٌ</a:t>
            </a:r>
            <a:endParaRPr lang="en-US" sz="4000" b="0" kern="1200">
              <a:solidFill>
                <a:schemeClr val="tx1"/>
              </a:solidFill>
            </a:endParaRP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38CE65C-D1B4-4987-83F6-53391FD07C5E}"/>
              </a:ext>
            </a:extLst>
          </p:cNvPr>
          <p:cNvSpPr txBox="1"/>
          <p:nvPr/>
        </p:nvSpPr>
        <p:spPr>
          <a:xfrm>
            <a:off x="9201419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28B0CFD4-6AA6-4CF2-8BD9-6B418B381E53}"/>
              </a:ext>
            </a:extLst>
          </p:cNvPr>
          <p:cNvSpPr txBox="1"/>
          <p:nvPr/>
        </p:nvSpPr>
        <p:spPr>
          <a:xfrm>
            <a:off x="2965285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839B91-B379-4BFF-B5F0-A6AE622C3E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9850E7-0FAA-4475-9B7F-6B3F295C13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8735" y="4378520"/>
            <a:ext cx="1928089" cy="18287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497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6404F61-E354-45AD-AD1D-96087603F300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991572E9-8FC7-491C-8457-718B9FC63ABE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A524BBB-55F7-4BC8-A13B-1E58FEA7C624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47" name="Rounded Rectangle 4">
            <a:extLst>
              <a:ext uri="{FF2B5EF4-FFF2-40B4-BE49-F238E27FC236}">
                <a16:creationId xmlns:a16="http://schemas.microsoft.com/office/drawing/2014/main" id="{67E6C264-BDBB-4B1C-A050-C6146906E4A5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48" name="Rounded Rectangle 4">
            <a:extLst>
              <a:ext uri="{FF2B5EF4-FFF2-40B4-BE49-F238E27FC236}">
                <a16:creationId xmlns:a16="http://schemas.microsoft.com/office/drawing/2014/main" id="{665BF8A1-466C-4A8F-AF86-EA87996B7328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5EFC464C-CD81-4817-AA5D-8A514BAE376F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1306F79-23CE-41FC-8C80-6096D2AD1AB0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FC182DC7-A879-48BF-9988-9555248111AE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2984EF3-3BD5-475E-9D2D-ED6AE34D4B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1351" y="4346722"/>
            <a:ext cx="2029968" cy="192543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64F6875-1FB1-4802-880D-262A0BF065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" b="2573"/>
          <a:stretch/>
        </p:blipFill>
        <p:spPr>
          <a:xfrm>
            <a:off x="1980229" y="4378520"/>
            <a:ext cx="2032691" cy="18288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اِعْمَلوا بِمُفْرَدِكُمْ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93872E7-86F3-4383-BCD4-4ACB605A2523}"/>
              </a:ext>
            </a:extLst>
          </p:cNvPr>
          <p:cNvSpPr txBox="1"/>
          <p:nvPr/>
        </p:nvSpPr>
        <p:spPr>
          <a:xfrm>
            <a:off x="2094661" y="3441454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LB" sz="4000"/>
              <a:t>قِـ.....ـةٌ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1C84C318-ED73-4E13-94E2-AAAA8C68AC93}"/>
              </a:ext>
            </a:extLst>
          </p:cNvPr>
          <p:cNvSpPr txBox="1"/>
          <p:nvPr/>
        </p:nvSpPr>
        <p:spPr>
          <a:xfrm>
            <a:off x="8268735" y="3441458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LB" sz="4000"/>
              <a:t>بُرْ...ــقــالٌ</a:t>
            </a:r>
            <a:endParaRPr lang="en-US" sz="4000"/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38CE65C-D1B4-4987-83F6-53391FD07C5E}"/>
              </a:ext>
            </a:extLst>
          </p:cNvPr>
          <p:cNvSpPr txBox="1"/>
          <p:nvPr/>
        </p:nvSpPr>
        <p:spPr>
          <a:xfrm>
            <a:off x="9011279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latin typeface="Adobe Arabic"/>
                <a:cs typeface="Adobe Arabic"/>
              </a:rPr>
              <a:t>تـُ</a:t>
            </a:r>
            <a:endParaRPr lang="en-US"/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28B0CFD4-6AA6-4CF2-8BD9-6B418B381E53}"/>
              </a:ext>
            </a:extLst>
          </p:cNvPr>
          <p:cNvSpPr txBox="1"/>
          <p:nvPr/>
        </p:nvSpPr>
        <p:spPr>
          <a:xfrm>
            <a:off x="2551861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latin typeface="Adobe Arabic"/>
                <a:cs typeface="Adobe Arabic"/>
              </a:rPr>
              <a:t>ـطَّـ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839B91-B379-4BFF-B5F0-A6AE622C3E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876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6404F61-E354-45AD-AD1D-96087603F300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991572E9-8FC7-491C-8457-718B9FC63ABE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A524BBB-55F7-4BC8-A13B-1E58FEA7C624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47" name="Rounded Rectangle 4">
            <a:extLst>
              <a:ext uri="{FF2B5EF4-FFF2-40B4-BE49-F238E27FC236}">
                <a16:creationId xmlns:a16="http://schemas.microsoft.com/office/drawing/2014/main" id="{67E6C264-BDBB-4B1C-A050-C6146906E4A5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48" name="Rounded Rectangle 4">
            <a:extLst>
              <a:ext uri="{FF2B5EF4-FFF2-40B4-BE49-F238E27FC236}">
                <a16:creationId xmlns:a16="http://schemas.microsoft.com/office/drawing/2014/main" id="{665BF8A1-466C-4A8F-AF86-EA87996B7328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5EFC464C-CD81-4817-AA5D-8A514BAE376F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1306F79-23CE-41FC-8C80-6096D2AD1AB0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FC182DC7-A879-48BF-9988-9555248111AE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2984EF3-3BD5-475E-9D2D-ED6AE34D4B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1011" y="4351887"/>
            <a:ext cx="1984248" cy="188206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64F6875-1FB1-4802-880D-262A0BF065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" b="1398"/>
          <a:stretch/>
        </p:blipFill>
        <p:spPr>
          <a:xfrm>
            <a:off x="2027986" y="4378520"/>
            <a:ext cx="1984934" cy="18288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اِعْمَلوا بِمُفْرَدِكُمْ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93872E7-86F3-4383-BCD4-4ACB605A2523}"/>
              </a:ext>
            </a:extLst>
          </p:cNvPr>
          <p:cNvSpPr txBox="1"/>
          <p:nvPr/>
        </p:nvSpPr>
        <p:spPr>
          <a:xfrm>
            <a:off x="2094661" y="3441454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 dirty="0"/>
              <a:t>خَيْـ....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1C84C318-ED73-4E13-94E2-AAAA8C68AC93}"/>
              </a:ext>
            </a:extLst>
          </p:cNvPr>
          <p:cNvSpPr txBox="1"/>
          <p:nvPr/>
        </p:nvSpPr>
        <p:spPr>
          <a:xfrm>
            <a:off x="8268539" y="3446465"/>
            <a:ext cx="1828800" cy="73152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LB" sz="4000" dirty="0"/>
              <a:t>بَيْـ</a:t>
            </a:r>
            <a:r>
              <a:rPr lang="ar-LB" sz="4000" b="1" dirty="0"/>
              <a:t>...</a:t>
            </a:r>
            <a:endParaRPr lang="en-US" sz="4000" b="1" dirty="0"/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38CE65C-D1B4-4987-83F6-53391FD07C5E}"/>
              </a:ext>
            </a:extLst>
          </p:cNvPr>
          <p:cNvSpPr txBox="1"/>
          <p:nvPr/>
        </p:nvSpPr>
        <p:spPr>
          <a:xfrm>
            <a:off x="8425487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ـتٌ</a:t>
            </a:r>
            <a:endParaRPr lang="en-US"/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28B0CFD4-6AA6-4CF2-8BD9-6B418B381E53}"/>
              </a:ext>
            </a:extLst>
          </p:cNvPr>
          <p:cNvSpPr txBox="1"/>
          <p:nvPr/>
        </p:nvSpPr>
        <p:spPr>
          <a:xfrm>
            <a:off x="2308970" y="34414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ـطٌ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839B91-B379-4BFF-B5F0-A6AE622C3E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848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4C274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451E8A42-6953-4293-A5D5-D4C6F38A89BD}"/>
              </a:ext>
            </a:extLst>
          </p:cNvPr>
          <p:cNvSpPr txBox="1"/>
          <p:nvPr/>
        </p:nvSpPr>
        <p:spPr>
          <a:xfrm>
            <a:off x="957452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طـ</a:t>
            </a:r>
            <a:endParaRPr lang="en-US"/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98D4B778-5BEA-4EEE-98D3-FA3F1830D6EF}"/>
              </a:ext>
            </a:extLst>
          </p:cNvPr>
          <p:cNvSpPr txBox="1"/>
          <p:nvPr/>
        </p:nvSpPr>
        <p:spPr>
          <a:xfrm>
            <a:off x="202798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ـطـ</a:t>
            </a:r>
            <a:endParaRPr lang="en-US"/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B71EEBE4-0470-4521-8A5B-F147E411FA32}"/>
              </a:ext>
            </a:extLst>
          </p:cNvPr>
          <p:cNvSpPr txBox="1"/>
          <p:nvPr/>
        </p:nvSpPr>
        <p:spPr>
          <a:xfrm>
            <a:off x="3098520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ـط</a:t>
            </a:r>
            <a:endParaRPr lang="en-US"/>
          </a:p>
        </p:txBody>
      </p: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D0377562-D46A-4875-B269-F3D24D085F0A}"/>
              </a:ext>
            </a:extLst>
          </p:cNvPr>
          <p:cNvSpPr txBox="1"/>
          <p:nvPr/>
        </p:nvSpPr>
        <p:spPr>
          <a:xfrm>
            <a:off x="709240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  <a:endParaRPr lang="en-US"/>
          </a:p>
        </p:txBody>
      </p:sp>
      <p:sp>
        <p:nvSpPr>
          <p:cNvPr id="27" name="Rounded Rectangle 4">
            <a:extLst>
              <a:ext uri="{FF2B5EF4-FFF2-40B4-BE49-F238E27FC236}">
                <a16:creationId xmlns:a16="http://schemas.microsoft.com/office/drawing/2014/main" id="{CC27FC09-C2C0-4769-AFB1-FE04F70554BA}"/>
              </a:ext>
            </a:extLst>
          </p:cNvPr>
          <p:cNvSpPr txBox="1"/>
          <p:nvPr/>
        </p:nvSpPr>
        <p:spPr>
          <a:xfrm>
            <a:off x="8168319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ـتـ</a:t>
            </a:r>
            <a:endParaRPr lang="en-US"/>
          </a:p>
        </p:txBody>
      </p:sp>
      <p:sp>
        <p:nvSpPr>
          <p:cNvPr id="31" name="Rounded Rectangle 4">
            <a:extLst>
              <a:ext uri="{FF2B5EF4-FFF2-40B4-BE49-F238E27FC236}">
                <a16:creationId xmlns:a16="http://schemas.microsoft.com/office/drawing/2014/main" id="{CB679C2C-1ECE-4588-BA06-FC565C02DDC9}"/>
              </a:ext>
            </a:extLst>
          </p:cNvPr>
          <p:cNvSpPr txBox="1"/>
          <p:nvPr/>
        </p:nvSpPr>
        <p:spPr>
          <a:xfrm>
            <a:off x="9244234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ـت</a:t>
            </a:r>
            <a:endParaRPr lang="en-US"/>
          </a:p>
        </p:txBody>
      </p:sp>
      <p:sp>
        <p:nvSpPr>
          <p:cNvPr id="32" name="Rounded Rectangle 4">
            <a:extLst>
              <a:ext uri="{FF2B5EF4-FFF2-40B4-BE49-F238E27FC236}">
                <a16:creationId xmlns:a16="http://schemas.microsoft.com/office/drawing/2014/main" id="{2F49B032-0153-4999-A461-DD4054AD42CC}"/>
              </a:ext>
            </a:extLst>
          </p:cNvPr>
          <p:cNvSpPr txBox="1"/>
          <p:nvPr/>
        </p:nvSpPr>
        <p:spPr>
          <a:xfrm>
            <a:off x="4152196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</a:t>
            </a:r>
            <a:endParaRPr lang="en-US"/>
          </a:p>
        </p:txBody>
      </p:sp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906AD261-AC10-4E49-AB81-F83E26A1A273}"/>
              </a:ext>
            </a:extLst>
          </p:cNvPr>
          <p:cNvSpPr txBox="1"/>
          <p:nvPr/>
        </p:nvSpPr>
        <p:spPr>
          <a:xfrm>
            <a:off x="10320148" y="2255916"/>
            <a:ext cx="914400" cy="7315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  <a:endParaRPr lang="en-US"/>
          </a:p>
        </p:txBody>
      </p:sp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C4FDF6E7-0426-4D7D-8E2C-2D1044443333}"/>
              </a:ext>
            </a:extLst>
          </p:cNvPr>
          <p:cNvSpPr txBox="1"/>
          <p:nvPr/>
        </p:nvSpPr>
        <p:spPr>
          <a:xfrm>
            <a:off x="1100139" y="3429000"/>
            <a:ext cx="10029824" cy="2743200"/>
          </a:xfrm>
          <a:prstGeom prst="rect">
            <a:avLst/>
          </a:prstGeom>
          <a:noFill/>
          <a:ln w="38100">
            <a:solidFill>
              <a:srgbClr val="F2F2F2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911350" rtl="1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صارَ... لينُ مِثْلَ أَهْلِ الْقَرْيَةِ، ...ــحِبُّ قِــ...ـافَ الْخُضْرَوا... 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LB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وَالْفاكِهَةِ، ...ـغْسِلُها وَ...ـأْكُلُها بِشَهِيَّةٍ، وَ...ــشْرَبُ الْحَليبَ الـ...ـازَجَ.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81C43092-B8F3-40DC-88D8-0A26553E3986}"/>
              </a:ext>
            </a:extLst>
          </p:cNvPr>
          <p:cNvSpPr txBox="1"/>
          <p:nvPr/>
        </p:nvSpPr>
        <p:spPr>
          <a:xfrm>
            <a:off x="9862948" y="4069080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</a:p>
        </p:txBody>
      </p:sp>
      <p:sp>
        <p:nvSpPr>
          <p:cNvPr id="36" name="Rounded Rectangle 4">
            <a:extLst>
              <a:ext uri="{FF2B5EF4-FFF2-40B4-BE49-F238E27FC236}">
                <a16:creationId xmlns:a16="http://schemas.microsoft.com/office/drawing/2014/main" id="{F9AEECA2-1675-4768-BBC5-78CD75FA6C33}"/>
              </a:ext>
            </a:extLst>
          </p:cNvPr>
          <p:cNvSpPr txBox="1"/>
          <p:nvPr/>
        </p:nvSpPr>
        <p:spPr>
          <a:xfrm>
            <a:off x="6505386" y="4088229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dirty="0"/>
              <a:t>تـ</a:t>
            </a:r>
          </a:p>
        </p:txBody>
      </p:sp>
      <p:sp>
        <p:nvSpPr>
          <p:cNvPr id="37" name="Rounded Rectangle 4">
            <a:extLst>
              <a:ext uri="{FF2B5EF4-FFF2-40B4-BE49-F238E27FC236}">
                <a16:creationId xmlns:a16="http://schemas.microsoft.com/office/drawing/2014/main" id="{001EB1CC-F065-4865-9D8F-42091283C005}"/>
              </a:ext>
            </a:extLst>
          </p:cNvPr>
          <p:cNvSpPr txBox="1"/>
          <p:nvPr/>
        </p:nvSpPr>
        <p:spPr>
          <a:xfrm>
            <a:off x="4855370" y="4078800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dirty="0"/>
              <a:t>ـطـ</a:t>
            </a:r>
          </a:p>
        </p:txBody>
      </p:sp>
      <p:sp>
        <p:nvSpPr>
          <p:cNvPr id="38" name="Rounded Rectangle 4">
            <a:extLst>
              <a:ext uri="{FF2B5EF4-FFF2-40B4-BE49-F238E27FC236}">
                <a16:creationId xmlns:a16="http://schemas.microsoft.com/office/drawing/2014/main" id="{281EDD18-8C3A-467E-AA40-228F912FA787}"/>
              </a:ext>
            </a:extLst>
          </p:cNvPr>
          <p:cNvSpPr txBox="1"/>
          <p:nvPr/>
        </p:nvSpPr>
        <p:spPr>
          <a:xfrm>
            <a:off x="2795209" y="4097654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</a:t>
            </a:r>
          </a:p>
        </p:txBody>
      </p:sp>
      <p:sp>
        <p:nvSpPr>
          <p:cNvPr id="39" name="Rounded Rectangle 4">
            <a:extLst>
              <a:ext uri="{FF2B5EF4-FFF2-40B4-BE49-F238E27FC236}">
                <a16:creationId xmlns:a16="http://schemas.microsoft.com/office/drawing/2014/main" id="{E6BB7EC6-0678-430B-A6BD-3650C01302DB}"/>
              </a:ext>
            </a:extLst>
          </p:cNvPr>
          <p:cNvSpPr txBox="1"/>
          <p:nvPr/>
        </p:nvSpPr>
        <p:spPr>
          <a:xfrm>
            <a:off x="10377300" y="5096923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</a:p>
        </p:txBody>
      </p:sp>
      <p:sp>
        <p:nvSpPr>
          <p:cNvPr id="40" name="Rounded Rectangle 4">
            <a:extLst>
              <a:ext uri="{FF2B5EF4-FFF2-40B4-BE49-F238E27FC236}">
                <a16:creationId xmlns:a16="http://schemas.microsoft.com/office/drawing/2014/main" id="{187DFFF4-2EA7-4E35-9AE5-EEA8D94CE9F3}"/>
              </a:ext>
            </a:extLst>
          </p:cNvPr>
          <p:cNvSpPr txBox="1"/>
          <p:nvPr/>
        </p:nvSpPr>
        <p:spPr>
          <a:xfrm>
            <a:off x="8849047" y="5091156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dirty="0"/>
              <a:t>تـ</a:t>
            </a:r>
          </a:p>
        </p:txBody>
      </p:sp>
      <p:sp>
        <p:nvSpPr>
          <p:cNvPr id="41" name="Rounded Rectangle 4">
            <a:extLst>
              <a:ext uri="{FF2B5EF4-FFF2-40B4-BE49-F238E27FC236}">
                <a16:creationId xmlns:a16="http://schemas.microsoft.com/office/drawing/2014/main" id="{5EE6E5A4-A97F-4D72-864B-0EF168874723}"/>
              </a:ext>
            </a:extLst>
          </p:cNvPr>
          <p:cNvSpPr txBox="1"/>
          <p:nvPr/>
        </p:nvSpPr>
        <p:spPr>
          <a:xfrm>
            <a:off x="6358162" y="5100583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تـ</a:t>
            </a:r>
          </a:p>
        </p:txBody>
      </p:sp>
      <p:sp>
        <p:nvSpPr>
          <p:cNvPr id="42" name="Rounded Rectangle 4">
            <a:extLst>
              <a:ext uri="{FF2B5EF4-FFF2-40B4-BE49-F238E27FC236}">
                <a16:creationId xmlns:a16="http://schemas.microsoft.com/office/drawing/2014/main" id="{8DA55B18-2235-481B-BC27-42DF6DE1ED9B}"/>
              </a:ext>
            </a:extLst>
          </p:cNvPr>
          <p:cNvSpPr txBox="1"/>
          <p:nvPr/>
        </p:nvSpPr>
        <p:spPr>
          <a:xfrm>
            <a:off x="3632350" y="5095935"/>
            <a:ext cx="914400" cy="7315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4000" b="1">
                <a:solidFill>
                  <a:srgbClr val="74C274"/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dirty="0">
                <a:latin typeface="Adobe Arabic"/>
                <a:cs typeface="Adobe Arabic"/>
              </a:rPr>
              <a:t>ـطّـ</a:t>
            </a:r>
            <a:endParaRPr lang="ar-LB" dirty="0"/>
          </a:p>
        </p:txBody>
      </p:sp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DA809E6A-D694-47EA-BE02-65F1623FB8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585846"/>
            <a:ext cx="12192000" cy="640080"/>
          </a:xfrm>
        </p:spPr>
        <p:txBody>
          <a:bodyPr/>
          <a:lstStyle/>
          <a:p>
            <a:r>
              <a:rPr lang="ar-LB"/>
              <a:t>اِعْمَلوا بِمُفْرَدِكُمْ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040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04F44-91C5-4D40-96E0-2E3B145DBD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7940" y="2514600"/>
            <a:ext cx="9574060" cy="1828800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marL="457200" algn="r" rtl="1"/>
            <a:r>
              <a:rPr lang="ar-LB" sz="8800">
                <a:solidFill>
                  <a:schemeClr val="tx1">
                    <a:lumMod val="65000"/>
                    <a:lumOff val="35000"/>
                  </a:schemeClr>
                </a:solidFill>
              </a:rPr>
              <a:t> الدَّرْسُ الْأَوَّلُ - ظِلّي وَصاحِبي</a:t>
            </a:r>
            <a:endParaRPr lang="en-US" sz="8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5491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191EA7-C1BF-4D56-B513-22AD9FC9269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اِعْمَلوا بِمُفْرَدِكُمْ</a:t>
            </a:r>
          </a:p>
        </p:txBody>
      </p:sp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C4FDF6E7-0426-4D7D-8E2C-2D1044443333}"/>
              </a:ext>
            </a:extLst>
          </p:cNvPr>
          <p:cNvSpPr txBox="1"/>
          <p:nvPr/>
        </p:nvSpPr>
        <p:spPr>
          <a:xfrm>
            <a:off x="614363" y="2499554"/>
            <a:ext cx="10928436" cy="2743200"/>
          </a:xfrm>
          <a:prstGeom prst="rect">
            <a:avLst/>
          </a:prstGeom>
          <a:noFill/>
          <a:ln w="38100">
            <a:solidFill>
              <a:srgbClr val="F2F2F2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911350" rtl="1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4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صارَتْ لينُ مِثْلَ أَهْلِ الْقَرْيَةِ، تُحِبُّ قِطافَ الْخُضْرَواتِ وَالْفاكِهَةِ، تَغْسِلُها وَتَأْكُلُها بِشَهِيَّةٍ، وَتَشْرَبُ الْحَليبَ الطّازَجَ.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108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0A6BE-1329-4FA8-9E5F-3B9F5F618F3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	 تَعَلَّمْنا الْيَوْمَ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AC3DFC-372C-4ACE-A4F6-15AA2377DEB0}"/>
              </a:ext>
            </a:extLst>
          </p:cNvPr>
          <p:cNvGrpSpPr/>
          <p:nvPr/>
        </p:nvGrpSpPr>
        <p:grpSpPr>
          <a:xfrm>
            <a:off x="1073035" y="1599685"/>
            <a:ext cx="3974782" cy="4739912"/>
            <a:chOff x="1073035" y="1599685"/>
            <a:chExt cx="3974782" cy="4739912"/>
          </a:xfrm>
        </p:grpSpPr>
        <p:sp>
          <p:nvSpPr>
            <p:cNvPr id="24" name="Rounded Rectangle 4">
              <a:extLst>
                <a:ext uri="{FF2B5EF4-FFF2-40B4-BE49-F238E27FC236}">
                  <a16:creationId xmlns:a16="http://schemas.microsoft.com/office/drawing/2014/main" id="{38CE741B-0392-485B-8E8A-6655226B0AF9}"/>
                </a:ext>
              </a:extLst>
            </p:cNvPr>
            <p:cNvSpPr txBox="1"/>
            <p:nvPr/>
          </p:nvSpPr>
          <p:spPr>
            <a:xfrm>
              <a:off x="2261756" y="1599685"/>
              <a:ext cx="1371600" cy="914400"/>
            </a:xfrm>
            <a:custGeom>
              <a:avLst/>
              <a:gdLst>
                <a:gd name="connsiteX0" fmla="*/ 0 w 1371600"/>
                <a:gd name="connsiteY0" fmla="*/ 0 h 914400"/>
                <a:gd name="connsiteX1" fmla="*/ 699516 w 1371600"/>
                <a:gd name="connsiteY1" fmla="*/ 0 h 914400"/>
                <a:gd name="connsiteX2" fmla="*/ 1371600 w 1371600"/>
                <a:gd name="connsiteY2" fmla="*/ 0 h 914400"/>
                <a:gd name="connsiteX3" fmla="*/ 1371600 w 1371600"/>
                <a:gd name="connsiteY3" fmla="*/ 448056 h 914400"/>
                <a:gd name="connsiteX4" fmla="*/ 1371600 w 1371600"/>
                <a:gd name="connsiteY4" fmla="*/ 914400 h 914400"/>
                <a:gd name="connsiteX5" fmla="*/ 699516 w 1371600"/>
                <a:gd name="connsiteY5" fmla="*/ 914400 h 914400"/>
                <a:gd name="connsiteX6" fmla="*/ 0 w 1371600"/>
                <a:gd name="connsiteY6" fmla="*/ 914400 h 914400"/>
                <a:gd name="connsiteX7" fmla="*/ 0 w 1371600"/>
                <a:gd name="connsiteY7" fmla="*/ 475488 h 914400"/>
                <a:gd name="connsiteX8" fmla="*/ 0 w 1371600"/>
                <a:gd name="connsiteY8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600" h="914400" fill="none" extrusionOk="0">
                  <a:moveTo>
                    <a:pt x="0" y="0"/>
                  </a:moveTo>
                  <a:cubicBezTo>
                    <a:pt x="175123" y="-27048"/>
                    <a:pt x="446696" y="29328"/>
                    <a:pt x="699516" y="0"/>
                  </a:cubicBezTo>
                  <a:cubicBezTo>
                    <a:pt x="952336" y="-29328"/>
                    <a:pt x="1064069" y="-25530"/>
                    <a:pt x="1371600" y="0"/>
                  </a:cubicBezTo>
                  <a:cubicBezTo>
                    <a:pt x="1362187" y="142036"/>
                    <a:pt x="1351028" y="272582"/>
                    <a:pt x="1371600" y="448056"/>
                  </a:cubicBezTo>
                  <a:cubicBezTo>
                    <a:pt x="1392172" y="623530"/>
                    <a:pt x="1384189" y="777183"/>
                    <a:pt x="1371600" y="914400"/>
                  </a:cubicBezTo>
                  <a:cubicBezTo>
                    <a:pt x="1179670" y="881688"/>
                    <a:pt x="967598" y="886018"/>
                    <a:pt x="699516" y="914400"/>
                  </a:cubicBezTo>
                  <a:cubicBezTo>
                    <a:pt x="431434" y="942782"/>
                    <a:pt x="282710" y="919605"/>
                    <a:pt x="0" y="914400"/>
                  </a:cubicBezTo>
                  <a:cubicBezTo>
                    <a:pt x="-21155" y="744596"/>
                    <a:pt x="-6747" y="677678"/>
                    <a:pt x="0" y="475488"/>
                  </a:cubicBezTo>
                  <a:cubicBezTo>
                    <a:pt x="6747" y="273298"/>
                    <a:pt x="-21930" y="230826"/>
                    <a:pt x="0" y="0"/>
                  </a:cubicBezTo>
                  <a:close/>
                </a:path>
                <a:path w="1371600" h="914400" stroke="0" extrusionOk="0">
                  <a:moveTo>
                    <a:pt x="0" y="0"/>
                  </a:moveTo>
                  <a:cubicBezTo>
                    <a:pt x="352275" y="-23349"/>
                    <a:pt x="512558" y="-5385"/>
                    <a:pt x="713232" y="0"/>
                  </a:cubicBezTo>
                  <a:cubicBezTo>
                    <a:pt x="913906" y="5385"/>
                    <a:pt x="1150184" y="-10119"/>
                    <a:pt x="1371600" y="0"/>
                  </a:cubicBezTo>
                  <a:cubicBezTo>
                    <a:pt x="1355200" y="152000"/>
                    <a:pt x="1376422" y="293431"/>
                    <a:pt x="1371600" y="429768"/>
                  </a:cubicBezTo>
                  <a:cubicBezTo>
                    <a:pt x="1366778" y="566105"/>
                    <a:pt x="1368853" y="674425"/>
                    <a:pt x="1371600" y="914400"/>
                  </a:cubicBezTo>
                  <a:cubicBezTo>
                    <a:pt x="1179508" y="940964"/>
                    <a:pt x="910270" y="907328"/>
                    <a:pt x="658368" y="914400"/>
                  </a:cubicBezTo>
                  <a:cubicBezTo>
                    <a:pt x="406466" y="921472"/>
                    <a:pt x="229531" y="899727"/>
                    <a:pt x="0" y="914400"/>
                  </a:cubicBezTo>
                  <a:cubicBezTo>
                    <a:pt x="-21245" y="738127"/>
                    <a:pt x="21784" y="665653"/>
                    <a:pt x="0" y="438912"/>
                  </a:cubicBezTo>
                  <a:cubicBezTo>
                    <a:pt x="-21784" y="212171"/>
                    <a:pt x="8111" y="151829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bg1">
                  <a:lumMod val="6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20354729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ط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15A41653-B370-4BE0-BD05-BF42B7A38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3035" y="5191472"/>
              <a:ext cx="1188719" cy="1127505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258BDC2A-9A7F-46DD-AF70-6E42ED674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8434" y="3967639"/>
              <a:ext cx="1157923" cy="1098294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BE1F7776-4306-4879-9901-464CB0BDF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3035" y="2714593"/>
              <a:ext cx="1188720" cy="1127505"/>
            </a:xfrm>
            <a:prstGeom prst="rect">
              <a:avLst/>
            </a:prstGeom>
          </p:spPr>
        </p:pic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1F9B418D-CF7C-410A-873B-53521D1DDDA8}"/>
                </a:ext>
              </a:extLst>
            </p:cNvPr>
            <p:cNvSpPr txBox="1"/>
            <p:nvPr/>
          </p:nvSpPr>
          <p:spPr>
            <a:xfrm>
              <a:off x="2761817" y="2823856"/>
              <a:ext cx="2286000" cy="914400"/>
            </a:xfrm>
            <a:prstGeom prst="rect">
              <a:avLst/>
            </a:prstGeom>
            <a:no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طَعامٌ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36" name="Rounded Rectangle 4">
              <a:extLst>
                <a:ext uri="{FF2B5EF4-FFF2-40B4-BE49-F238E27FC236}">
                  <a16:creationId xmlns:a16="http://schemas.microsoft.com/office/drawing/2014/main" id="{9D7FAB01-3330-431E-8DF0-6F5230E5187F}"/>
                </a:ext>
              </a:extLst>
            </p:cNvPr>
            <p:cNvSpPr txBox="1"/>
            <p:nvPr/>
          </p:nvSpPr>
          <p:spPr>
            <a:xfrm>
              <a:off x="2761817" y="4125093"/>
              <a:ext cx="2286000" cy="914400"/>
            </a:xfrm>
            <a:prstGeom prst="rect">
              <a:avLst/>
            </a:prstGeom>
            <a:no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مِنْطادٌ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37" name="Rounded Rectangle 4">
              <a:extLst>
                <a:ext uri="{FF2B5EF4-FFF2-40B4-BE49-F238E27FC236}">
                  <a16:creationId xmlns:a16="http://schemas.microsoft.com/office/drawing/2014/main" id="{F93DAD18-F482-426F-9E72-134A12F6990F}"/>
                </a:ext>
              </a:extLst>
            </p:cNvPr>
            <p:cNvSpPr txBox="1"/>
            <p:nvPr/>
          </p:nvSpPr>
          <p:spPr>
            <a:xfrm>
              <a:off x="2761817" y="5425197"/>
              <a:ext cx="2286000" cy="914400"/>
            </a:xfrm>
            <a:prstGeom prst="rect">
              <a:avLst/>
            </a:prstGeom>
            <a:no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خَيّاطٌ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3746A75-3FE4-4956-BE2C-FF1748646B11}"/>
              </a:ext>
            </a:extLst>
          </p:cNvPr>
          <p:cNvGrpSpPr/>
          <p:nvPr/>
        </p:nvGrpSpPr>
        <p:grpSpPr>
          <a:xfrm>
            <a:off x="7137040" y="1567691"/>
            <a:ext cx="3992167" cy="4771906"/>
            <a:chOff x="7137040" y="1567691"/>
            <a:chExt cx="3992167" cy="4771906"/>
          </a:xfrm>
        </p:grpSpPr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F3E108DA-98DD-4290-BA8F-1B4EAEF0A8FE}"/>
                </a:ext>
              </a:extLst>
            </p:cNvPr>
            <p:cNvSpPr txBox="1"/>
            <p:nvPr/>
          </p:nvSpPr>
          <p:spPr>
            <a:xfrm>
              <a:off x="8558645" y="1567691"/>
              <a:ext cx="1371600" cy="914400"/>
            </a:xfrm>
            <a:custGeom>
              <a:avLst/>
              <a:gdLst>
                <a:gd name="connsiteX0" fmla="*/ 0 w 1371600"/>
                <a:gd name="connsiteY0" fmla="*/ 0 h 914400"/>
                <a:gd name="connsiteX1" fmla="*/ 658368 w 1371600"/>
                <a:gd name="connsiteY1" fmla="*/ 0 h 914400"/>
                <a:gd name="connsiteX2" fmla="*/ 1371600 w 1371600"/>
                <a:gd name="connsiteY2" fmla="*/ 0 h 914400"/>
                <a:gd name="connsiteX3" fmla="*/ 1371600 w 1371600"/>
                <a:gd name="connsiteY3" fmla="*/ 457200 h 914400"/>
                <a:gd name="connsiteX4" fmla="*/ 1371600 w 1371600"/>
                <a:gd name="connsiteY4" fmla="*/ 914400 h 914400"/>
                <a:gd name="connsiteX5" fmla="*/ 672084 w 1371600"/>
                <a:gd name="connsiteY5" fmla="*/ 914400 h 914400"/>
                <a:gd name="connsiteX6" fmla="*/ 0 w 1371600"/>
                <a:gd name="connsiteY6" fmla="*/ 914400 h 914400"/>
                <a:gd name="connsiteX7" fmla="*/ 0 w 1371600"/>
                <a:gd name="connsiteY7" fmla="*/ 448056 h 914400"/>
                <a:gd name="connsiteX8" fmla="*/ 0 w 1371600"/>
                <a:gd name="connsiteY8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600" h="914400" fill="none" extrusionOk="0">
                  <a:moveTo>
                    <a:pt x="0" y="0"/>
                  </a:moveTo>
                  <a:cubicBezTo>
                    <a:pt x="202070" y="-7880"/>
                    <a:pt x="384348" y="24199"/>
                    <a:pt x="658368" y="0"/>
                  </a:cubicBezTo>
                  <a:cubicBezTo>
                    <a:pt x="932388" y="-24199"/>
                    <a:pt x="1084460" y="11325"/>
                    <a:pt x="1371600" y="0"/>
                  </a:cubicBezTo>
                  <a:cubicBezTo>
                    <a:pt x="1349521" y="162549"/>
                    <a:pt x="1351105" y="354952"/>
                    <a:pt x="1371600" y="457200"/>
                  </a:cubicBezTo>
                  <a:cubicBezTo>
                    <a:pt x="1392095" y="559448"/>
                    <a:pt x="1389585" y="719093"/>
                    <a:pt x="1371600" y="914400"/>
                  </a:cubicBezTo>
                  <a:cubicBezTo>
                    <a:pt x="1043020" y="926464"/>
                    <a:pt x="898932" y="933790"/>
                    <a:pt x="672084" y="914400"/>
                  </a:cubicBezTo>
                  <a:cubicBezTo>
                    <a:pt x="445236" y="895010"/>
                    <a:pt x="268852" y="914558"/>
                    <a:pt x="0" y="914400"/>
                  </a:cubicBezTo>
                  <a:cubicBezTo>
                    <a:pt x="-1494" y="777648"/>
                    <a:pt x="-224" y="635533"/>
                    <a:pt x="0" y="448056"/>
                  </a:cubicBezTo>
                  <a:cubicBezTo>
                    <a:pt x="224" y="260579"/>
                    <a:pt x="-19833" y="105206"/>
                    <a:pt x="0" y="0"/>
                  </a:cubicBezTo>
                  <a:close/>
                </a:path>
                <a:path w="1371600" h="914400" stroke="0" extrusionOk="0">
                  <a:moveTo>
                    <a:pt x="0" y="0"/>
                  </a:moveTo>
                  <a:cubicBezTo>
                    <a:pt x="319302" y="16140"/>
                    <a:pt x="512333" y="14564"/>
                    <a:pt x="658368" y="0"/>
                  </a:cubicBezTo>
                  <a:cubicBezTo>
                    <a:pt x="804403" y="-14564"/>
                    <a:pt x="1111925" y="29204"/>
                    <a:pt x="1371600" y="0"/>
                  </a:cubicBezTo>
                  <a:cubicBezTo>
                    <a:pt x="1356804" y="179117"/>
                    <a:pt x="1382932" y="218767"/>
                    <a:pt x="1371600" y="429768"/>
                  </a:cubicBezTo>
                  <a:cubicBezTo>
                    <a:pt x="1360268" y="640769"/>
                    <a:pt x="1382321" y="723654"/>
                    <a:pt x="1371600" y="914400"/>
                  </a:cubicBezTo>
                  <a:cubicBezTo>
                    <a:pt x="1157919" y="882117"/>
                    <a:pt x="872950" y="888345"/>
                    <a:pt x="672084" y="914400"/>
                  </a:cubicBezTo>
                  <a:cubicBezTo>
                    <a:pt x="471218" y="940455"/>
                    <a:pt x="255130" y="936587"/>
                    <a:pt x="0" y="914400"/>
                  </a:cubicBezTo>
                  <a:cubicBezTo>
                    <a:pt x="6031" y="780634"/>
                    <a:pt x="8331" y="642278"/>
                    <a:pt x="0" y="484632"/>
                  </a:cubicBezTo>
                  <a:cubicBezTo>
                    <a:pt x="-8331" y="326986"/>
                    <a:pt x="-3237" y="21038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bg1">
                  <a:lumMod val="6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11263270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6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</a:t>
              </a:r>
              <a:endParaRPr lang="en-US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00A8A7CA-296A-401A-BC2C-331C6A0B1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84747" y="5191472"/>
              <a:ext cx="1188719" cy="1127505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896AA248-49A3-4B3B-BA8A-878E85B38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37040" y="2667880"/>
              <a:ext cx="1236427" cy="1174217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B8F6221D-E597-45D7-ADF7-24CDBE243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184748" y="3952353"/>
              <a:ext cx="1094521" cy="1097280"/>
            </a:xfrm>
            <a:prstGeom prst="rect">
              <a:avLst/>
            </a:prstGeom>
          </p:spPr>
        </p:pic>
        <p:sp>
          <p:nvSpPr>
            <p:cNvPr id="38" name="Rounded Rectangle 4">
              <a:extLst>
                <a:ext uri="{FF2B5EF4-FFF2-40B4-BE49-F238E27FC236}">
                  <a16:creationId xmlns:a16="http://schemas.microsoft.com/office/drawing/2014/main" id="{F5E4B37D-6D66-43B7-BE2E-A027EC22FE31}"/>
                </a:ext>
              </a:extLst>
            </p:cNvPr>
            <p:cNvSpPr txBox="1"/>
            <p:nvPr/>
          </p:nvSpPr>
          <p:spPr>
            <a:xfrm>
              <a:off x="8843207" y="2823856"/>
              <a:ext cx="2286000" cy="914400"/>
            </a:xfrm>
            <a:prstGeom prst="rect">
              <a:avLst/>
            </a:prstGeom>
            <a:no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تَتَدَحْرَجُ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39" name="Rounded Rectangle 4">
              <a:extLst>
                <a:ext uri="{FF2B5EF4-FFF2-40B4-BE49-F238E27FC236}">
                  <a16:creationId xmlns:a16="http://schemas.microsoft.com/office/drawing/2014/main" id="{6532E0E6-86E1-41CC-839B-4682D5D20255}"/>
                </a:ext>
              </a:extLst>
            </p:cNvPr>
            <p:cNvSpPr txBox="1"/>
            <p:nvPr/>
          </p:nvSpPr>
          <p:spPr>
            <a:xfrm>
              <a:off x="8843207" y="4125093"/>
              <a:ext cx="2286000" cy="914400"/>
            </a:xfrm>
            <a:prstGeom prst="rect">
              <a:avLst/>
            </a:prstGeom>
            <a:no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Arabic" panose="02040703060201020203" pitchFamily="18" charset="-78"/>
                  <a:cs typeface="Adobe Arabic" panose="02040703060201020203" pitchFamily="18" charset="-78"/>
                </a:rPr>
                <a:t>مَكْتَبَةٌ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18071D78-67EA-497E-A40B-BBEECDCEC23C}"/>
                </a:ext>
              </a:extLst>
            </p:cNvPr>
            <p:cNvSpPr txBox="1"/>
            <p:nvPr/>
          </p:nvSpPr>
          <p:spPr>
            <a:xfrm>
              <a:off x="8843207" y="5425197"/>
              <a:ext cx="2286000" cy="914400"/>
            </a:xfrm>
            <a:prstGeom prst="rect">
              <a:avLst/>
            </a:prstGeom>
            <a:no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9220" tIns="81915" rIns="109220" bIns="8191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LB" sz="4000" b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بارِدَةٌ</a:t>
              </a:r>
              <a:endParaRPr lang="en-US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9237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"/>
    </mc:Choice>
    <mc:Fallback xmlns="">
      <p:transition spd="slow" advTm="2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A34A1-EDC6-46F7-970D-3060878A7A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solidFill>
            <a:srgbClr val="DFBDC3"/>
          </a:solidFill>
          <a:ln>
            <a:solidFill>
              <a:srgbClr val="DFBDC3"/>
            </a:solidFill>
          </a:ln>
        </p:spPr>
        <p:txBody>
          <a:bodyPr/>
          <a:lstStyle/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أَكْتُبُ الْكَلِماتِ في الْعَمودِ الْمُناسِبِ: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FDB6AF-B51D-420A-BF54-F2BCBB063EC9}"/>
              </a:ext>
            </a:extLst>
          </p:cNvPr>
          <p:cNvSpPr/>
          <p:nvPr/>
        </p:nvSpPr>
        <p:spPr>
          <a:xfrm>
            <a:off x="3777204" y="1610375"/>
            <a:ext cx="265176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altLang="en-US" sz="44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ت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1503BF-A6FD-45C8-86AE-C5CF057F8252}"/>
              </a:ext>
            </a:extLst>
          </p:cNvPr>
          <p:cNvSpPr/>
          <p:nvPr/>
        </p:nvSpPr>
        <p:spPr>
          <a:xfrm>
            <a:off x="1038179" y="1610375"/>
            <a:ext cx="265176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altLang="en-US" sz="44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ط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D18675-76B0-4E7E-A0CB-6EB80FBDFF29}"/>
              </a:ext>
            </a:extLst>
          </p:cNvPr>
          <p:cNvSpPr/>
          <p:nvPr/>
        </p:nvSpPr>
        <p:spPr>
          <a:xfrm>
            <a:off x="3777204" y="2579265"/>
            <a:ext cx="2651760" cy="3566160"/>
          </a:xfrm>
          <a:prstGeom prst="rect">
            <a:avLst/>
          </a:prstGeom>
          <a:solidFill>
            <a:srgbClr val="9DC3E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LB" altLang="en-US" sz="3600" b="1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DF0E4E9-ECD0-4DA4-A759-BA71DBBAA0FD}"/>
              </a:ext>
            </a:extLst>
          </p:cNvPr>
          <p:cNvSpPr/>
          <p:nvPr/>
        </p:nvSpPr>
        <p:spPr>
          <a:xfrm>
            <a:off x="1038179" y="2579265"/>
            <a:ext cx="2651760" cy="3566160"/>
          </a:xfrm>
          <a:prstGeom prst="rect">
            <a:avLst/>
          </a:prstGeom>
          <a:solidFill>
            <a:srgbClr val="9DC3E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LB" altLang="en-US" sz="3600" b="1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30" name="طريق">
            <a:extLst>
              <a:ext uri="{FF2B5EF4-FFF2-40B4-BE49-F238E27FC236}">
                <a16:creationId xmlns:a16="http://schemas.microsoft.com/office/drawing/2014/main" id="{BB00936E-84B3-43CC-81A4-38226C57D945}"/>
              </a:ext>
            </a:extLst>
          </p:cNvPr>
          <p:cNvSpPr/>
          <p:nvPr/>
        </p:nvSpPr>
        <p:spPr>
          <a:xfrm>
            <a:off x="9791262" y="1643561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طَريقٌ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35" name="بسرعة">
            <a:extLst>
              <a:ext uri="{FF2B5EF4-FFF2-40B4-BE49-F238E27FC236}">
                <a16:creationId xmlns:a16="http://schemas.microsoft.com/office/drawing/2014/main" id="{903958A2-6DCB-49A6-B647-F9F2A1CD5C74}"/>
              </a:ext>
            </a:extLst>
          </p:cNvPr>
          <p:cNvSpPr/>
          <p:nvPr/>
        </p:nvSpPr>
        <p:spPr>
          <a:xfrm>
            <a:off x="7587663" y="1643561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بِسُرْعَةٍ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36" name="يمتد">
            <a:extLst>
              <a:ext uri="{FF2B5EF4-FFF2-40B4-BE49-F238E27FC236}">
                <a16:creationId xmlns:a16="http://schemas.microsoft.com/office/drawing/2014/main" id="{B3A095EE-3091-4458-AF1B-DAAD57381B32}"/>
              </a:ext>
            </a:extLst>
          </p:cNvPr>
          <p:cNvSpPr/>
          <p:nvPr/>
        </p:nvSpPr>
        <p:spPr>
          <a:xfrm>
            <a:off x="9791262" y="2826682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يَمْتَدُّ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37" name="الطازج">
            <a:extLst>
              <a:ext uri="{FF2B5EF4-FFF2-40B4-BE49-F238E27FC236}">
                <a16:creationId xmlns:a16="http://schemas.microsoft.com/office/drawing/2014/main" id="{5CF9BE4E-095D-47CE-9607-765721A1D31C}"/>
              </a:ext>
            </a:extLst>
          </p:cNvPr>
          <p:cNvSpPr/>
          <p:nvPr/>
        </p:nvSpPr>
        <p:spPr>
          <a:xfrm>
            <a:off x="7587663" y="2826682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الطَّازَجُ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38" name="تفاح">
            <a:extLst>
              <a:ext uri="{FF2B5EF4-FFF2-40B4-BE49-F238E27FC236}">
                <a16:creationId xmlns:a16="http://schemas.microsoft.com/office/drawing/2014/main" id="{5757657B-E2EC-4BFA-A00D-814AE082C00D}"/>
              </a:ext>
            </a:extLst>
          </p:cNvPr>
          <p:cNvSpPr/>
          <p:nvPr/>
        </p:nvSpPr>
        <p:spPr>
          <a:xfrm>
            <a:off x="9791262" y="4028853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تُفَّاحٌ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39" name="حائط">
            <a:extLst>
              <a:ext uri="{FF2B5EF4-FFF2-40B4-BE49-F238E27FC236}">
                <a16:creationId xmlns:a16="http://schemas.microsoft.com/office/drawing/2014/main" id="{441B5E61-5070-433E-81DA-B2B0755F6AB7}"/>
              </a:ext>
            </a:extLst>
          </p:cNvPr>
          <p:cNvSpPr/>
          <p:nvPr/>
        </p:nvSpPr>
        <p:spPr>
          <a:xfrm>
            <a:off x="7587663" y="4028853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حائِطٌ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40" name="طلع">
            <a:extLst>
              <a:ext uri="{FF2B5EF4-FFF2-40B4-BE49-F238E27FC236}">
                <a16:creationId xmlns:a16="http://schemas.microsoft.com/office/drawing/2014/main" id="{1F886336-1584-48AA-A924-164D53F5A7AA}"/>
              </a:ext>
            </a:extLst>
          </p:cNvPr>
          <p:cNvSpPr/>
          <p:nvPr/>
        </p:nvSpPr>
        <p:spPr>
          <a:xfrm>
            <a:off x="9791262" y="5231025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طَلَعَ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41" name="مفاجئة">
            <a:extLst>
              <a:ext uri="{FF2B5EF4-FFF2-40B4-BE49-F238E27FC236}">
                <a16:creationId xmlns:a16="http://schemas.microsoft.com/office/drawing/2014/main" id="{636BD415-ED76-4799-AD8A-F45E741E08CA}"/>
              </a:ext>
            </a:extLst>
          </p:cNvPr>
          <p:cNvSpPr/>
          <p:nvPr/>
        </p:nvSpPr>
        <p:spPr>
          <a:xfrm>
            <a:off x="7587663" y="5231025"/>
            <a:ext cx="1828800" cy="914400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600" b="1">
                <a:solidFill>
                  <a:schemeClr val="bg1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مُفاجَأَةٌ</a:t>
            </a:r>
            <a:endParaRPr lang="fr-FR" sz="3600" b="1">
              <a:solidFill>
                <a:schemeClr val="bg1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55AD29E-E832-4EAC-B148-BE66BCD7FCA8}"/>
              </a:ext>
            </a:extLst>
          </p:cNvPr>
          <p:cNvSpPr/>
          <p:nvPr/>
        </p:nvSpPr>
        <p:spPr>
          <a:xfrm>
            <a:off x="1477950" y="2578498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طَريقٌ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C0BD96-A38A-474C-881A-526015B5CB63}"/>
              </a:ext>
            </a:extLst>
          </p:cNvPr>
          <p:cNvSpPr/>
          <p:nvPr/>
        </p:nvSpPr>
        <p:spPr>
          <a:xfrm>
            <a:off x="4267200" y="2580824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بِسُرْعَةٍ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86D4679-877E-4801-B845-1E274212C07C}"/>
              </a:ext>
            </a:extLst>
          </p:cNvPr>
          <p:cNvSpPr/>
          <p:nvPr/>
        </p:nvSpPr>
        <p:spPr>
          <a:xfrm>
            <a:off x="4182721" y="3506467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يَمْتَدُّ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29860A5-321E-4A1B-8CB6-3BD47AB6E59F}"/>
              </a:ext>
            </a:extLst>
          </p:cNvPr>
          <p:cNvSpPr/>
          <p:nvPr/>
        </p:nvSpPr>
        <p:spPr>
          <a:xfrm>
            <a:off x="4182721" y="4432110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تُفَّاحٌ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8901CE0-00BA-41C0-B7F7-1D86EE4CC3FD}"/>
              </a:ext>
            </a:extLst>
          </p:cNvPr>
          <p:cNvSpPr/>
          <p:nvPr/>
        </p:nvSpPr>
        <p:spPr>
          <a:xfrm>
            <a:off x="4182721" y="5357754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مُفاجَأَةٌ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3BA272C-233E-442E-8AEB-504E3BA777FF}"/>
              </a:ext>
            </a:extLst>
          </p:cNvPr>
          <p:cNvSpPr/>
          <p:nvPr/>
        </p:nvSpPr>
        <p:spPr>
          <a:xfrm>
            <a:off x="1477950" y="3462674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الطَّازَجُ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7D9AFB7-1826-4ACF-B782-A10531F8045A}"/>
              </a:ext>
            </a:extLst>
          </p:cNvPr>
          <p:cNvSpPr/>
          <p:nvPr/>
        </p:nvSpPr>
        <p:spPr>
          <a:xfrm>
            <a:off x="1477950" y="4346850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حائِطٌ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CB51021-AC54-4898-97C0-DAB2ED13AA54}"/>
              </a:ext>
            </a:extLst>
          </p:cNvPr>
          <p:cNvSpPr/>
          <p:nvPr/>
        </p:nvSpPr>
        <p:spPr>
          <a:xfrm>
            <a:off x="1477950" y="5231025"/>
            <a:ext cx="182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طَلَعَ</a:t>
            </a:r>
            <a:endParaRPr lang="fr-FR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7B1BAF7-D1B8-4381-9B4A-736B6976C652}"/>
              </a:ext>
            </a:extLst>
          </p:cNvPr>
          <p:cNvSpPr/>
          <p:nvPr/>
        </p:nvSpPr>
        <p:spPr>
          <a:xfrm>
            <a:off x="0" y="128920"/>
            <a:ext cx="2976880" cy="365760"/>
          </a:xfrm>
          <a:prstGeom prst="rect">
            <a:avLst/>
          </a:prstGeom>
          <a:solidFill>
            <a:srgbClr val="DFBDC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lnSpc>
                <a:spcPct val="90000"/>
              </a:lnSpc>
              <a:spcBef>
                <a:spcPts val="1000"/>
              </a:spcBef>
            </a:pPr>
            <a:r>
              <a:rPr lang="ar-LB">
                <a:solidFill>
                  <a:srgbClr val="595959"/>
                </a:solidFill>
                <a:latin typeface="+mn-lt"/>
              </a:rPr>
              <a:t>تَقْويمٌ تَكْوينِيٌّ</a:t>
            </a:r>
            <a:endParaRPr lang="en-US">
              <a:solidFill>
                <a:srgbClr val="595959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88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0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21131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88E9A86-EFCE-4B02-AC20-6AAA98317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24367" y="786907"/>
            <a:ext cx="1543263" cy="2981164"/>
          </a:xfrm>
          <a:prstGeom prst="rect">
            <a:avLst/>
          </a:prstGeom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101AF130-CE67-4909-8012-70222C971E5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60171" y="4103086"/>
            <a:ext cx="7271657" cy="1968007"/>
          </a:xfrm>
          <a:custGeom>
            <a:avLst/>
            <a:gdLst>
              <a:gd name="connsiteX0" fmla="*/ 0 w 7271657"/>
              <a:gd name="connsiteY0" fmla="*/ 0 h 1968007"/>
              <a:gd name="connsiteX1" fmla="*/ 806493 w 7271657"/>
              <a:gd name="connsiteY1" fmla="*/ 0 h 1968007"/>
              <a:gd name="connsiteX2" fmla="*/ 1612986 w 7271657"/>
              <a:gd name="connsiteY2" fmla="*/ 0 h 1968007"/>
              <a:gd name="connsiteX3" fmla="*/ 2274045 w 7271657"/>
              <a:gd name="connsiteY3" fmla="*/ 0 h 1968007"/>
              <a:gd name="connsiteX4" fmla="*/ 2862389 w 7271657"/>
              <a:gd name="connsiteY4" fmla="*/ 0 h 1968007"/>
              <a:gd name="connsiteX5" fmla="*/ 3450732 w 7271657"/>
              <a:gd name="connsiteY5" fmla="*/ 0 h 1968007"/>
              <a:gd name="connsiteX6" fmla="*/ 4257225 w 7271657"/>
              <a:gd name="connsiteY6" fmla="*/ 0 h 1968007"/>
              <a:gd name="connsiteX7" fmla="*/ 5063718 w 7271657"/>
              <a:gd name="connsiteY7" fmla="*/ 0 h 1968007"/>
              <a:gd name="connsiteX8" fmla="*/ 5797494 w 7271657"/>
              <a:gd name="connsiteY8" fmla="*/ 0 h 1968007"/>
              <a:gd name="connsiteX9" fmla="*/ 6458554 w 7271657"/>
              <a:gd name="connsiteY9" fmla="*/ 0 h 1968007"/>
              <a:gd name="connsiteX10" fmla="*/ 7271657 w 7271657"/>
              <a:gd name="connsiteY10" fmla="*/ 0 h 1968007"/>
              <a:gd name="connsiteX11" fmla="*/ 7271657 w 7271657"/>
              <a:gd name="connsiteY11" fmla="*/ 675682 h 1968007"/>
              <a:gd name="connsiteX12" fmla="*/ 7271657 w 7271657"/>
              <a:gd name="connsiteY12" fmla="*/ 1331685 h 1968007"/>
              <a:gd name="connsiteX13" fmla="*/ 7271657 w 7271657"/>
              <a:gd name="connsiteY13" fmla="*/ 1968007 h 1968007"/>
              <a:gd name="connsiteX14" fmla="*/ 6828747 w 7271657"/>
              <a:gd name="connsiteY14" fmla="*/ 1968007 h 1968007"/>
              <a:gd name="connsiteX15" fmla="*/ 6094971 w 7271657"/>
              <a:gd name="connsiteY15" fmla="*/ 1968007 h 1968007"/>
              <a:gd name="connsiteX16" fmla="*/ 5579344 w 7271657"/>
              <a:gd name="connsiteY16" fmla="*/ 1968007 h 1968007"/>
              <a:gd name="connsiteX17" fmla="*/ 4845568 w 7271657"/>
              <a:gd name="connsiteY17" fmla="*/ 1968007 h 1968007"/>
              <a:gd name="connsiteX18" fmla="*/ 4111792 w 7271657"/>
              <a:gd name="connsiteY18" fmla="*/ 1968007 h 1968007"/>
              <a:gd name="connsiteX19" fmla="*/ 3378015 w 7271657"/>
              <a:gd name="connsiteY19" fmla="*/ 1968007 h 1968007"/>
              <a:gd name="connsiteX20" fmla="*/ 2935105 w 7271657"/>
              <a:gd name="connsiteY20" fmla="*/ 1968007 h 1968007"/>
              <a:gd name="connsiteX21" fmla="*/ 2492195 w 7271657"/>
              <a:gd name="connsiteY21" fmla="*/ 1968007 h 1968007"/>
              <a:gd name="connsiteX22" fmla="*/ 1685702 w 7271657"/>
              <a:gd name="connsiteY22" fmla="*/ 1968007 h 1968007"/>
              <a:gd name="connsiteX23" fmla="*/ 1024643 w 7271657"/>
              <a:gd name="connsiteY23" fmla="*/ 1968007 h 1968007"/>
              <a:gd name="connsiteX24" fmla="*/ 0 w 7271657"/>
              <a:gd name="connsiteY24" fmla="*/ 1968007 h 1968007"/>
              <a:gd name="connsiteX25" fmla="*/ 0 w 7271657"/>
              <a:gd name="connsiteY25" fmla="*/ 1292325 h 1968007"/>
              <a:gd name="connsiteX26" fmla="*/ 0 w 7271657"/>
              <a:gd name="connsiteY26" fmla="*/ 695362 h 1968007"/>
              <a:gd name="connsiteX27" fmla="*/ 0 w 7271657"/>
              <a:gd name="connsiteY27" fmla="*/ 0 h 196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271657" h="1968007" fill="none" extrusionOk="0">
                <a:moveTo>
                  <a:pt x="0" y="0"/>
                </a:moveTo>
                <a:cubicBezTo>
                  <a:pt x="284609" y="-24822"/>
                  <a:pt x="445962" y="34040"/>
                  <a:pt x="806493" y="0"/>
                </a:cubicBezTo>
                <a:cubicBezTo>
                  <a:pt x="1167024" y="-34040"/>
                  <a:pt x="1253469" y="-21704"/>
                  <a:pt x="1612986" y="0"/>
                </a:cubicBezTo>
                <a:cubicBezTo>
                  <a:pt x="1972503" y="21704"/>
                  <a:pt x="2101869" y="1362"/>
                  <a:pt x="2274045" y="0"/>
                </a:cubicBezTo>
                <a:cubicBezTo>
                  <a:pt x="2446221" y="-1362"/>
                  <a:pt x="2703859" y="6961"/>
                  <a:pt x="2862389" y="0"/>
                </a:cubicBezTo>
                <a:cubicBezTo>
                  <a:pt x="3020919" y="-6961"/>
                  <a:pt x="3255073" y="-13773"/>
                  <a:pt x="3450732" y="0"/>
                </a:cubicBezTo>
                <a:cubicBezTo>
                  <a:pt x="3646391" y="13773"/>
                  <a:pt x="3959284" y="17934"/>
                  <a:pt x="4257225" y="0"/>
                </a:cubicBezTo>
                <a:cubicBezTo>
                  <a:pt x="4555166" y="-17934"/>
                  <a:pt x="4761533" y="-12559"/>
                  <a:pt x="5063718" y="0"/>
                </a:cubicBezTo>
                <a:cubicBezTo>
                  <a:pt x="5365903" y="12559"/>
                  <a:pt x="5444451" y="-17982"/>
                  <a:pt x="5797494" y="0"/>
                </a:cubicBezTo>
                <a:cubicBezTo>
                  <a:pt x="6150537" y="17982"/>
                  <a:pt x="6264912" y="14645"/>
                  <a:pt x="6458554" y="0"/>
                </a:cubicBezTo>
                <a:cubicBezTo>
                  <a:pt x="6652196" y="-14645"/>
                  <a:pt x="6991932" y="10086"/>
                  <a:pt x="7271657" y="0"/>
                </a:cubicBezTo>
                <a:cubicBezTo>
                  <a:pt x="7251575" y="299857"/>
                  <a:pt x="7287303" y="367818"/>
                  <a:pt x="7271657" y="675682"/>
                </a:cubicBezTo>
                <a:cubicBezTo>
                  <a:pt x="7256011" y="983546"/>
                  <a:pt x="7262823" y="1113703"/>
                  <a:pt x="7271657" y="1331685"/>
                </a:cubicBezTo>
                <a:cubicBezTo>
                  <a:pt x="7280491" y="1549667"/>
                  <a:pt x="7279285" y="1688025"/>
                  <a:pt x="7271657" y="1968007"/>
                </a:cubicBezTo>
                <a:cubicBezTo>
                  <a:pt x="7095927" y="1962265"/>
                  <a:pt x="6940141" y="1946673"/>
                  <a:pt x="6828747" y="1968007"/>
                </a:cubicBezTo>
                <a:cubicBezTo>
                  <a:pt x="6717353" y="1989342"/>
                  <a:pt x="6444233" y="1943852"/>
                  <a:pt x="6094971" y="1968007"/>
                </a:cubicBezTo>
                <a:cubicBezTo>
                  <a:pt x="5745709" y="1992162"/>
                  <a:pt x="5811082" y="1952078"/>
                  <a:pt x="5579344" y="1968007"/>
                </a:cubicBezTo>
                <a:cubicBezTo>
                  <a:pt x="5347606" y="1983936"/>
                  <a:pt x="5162495" y="1968702"/>
                  <a:pt x="4845568" y="1968007"/>
                </a:cubicBezTo>
                <a:cubicBezTo>
                  <a:pt x="4528641" y="1967312"/>
                  <a:pt x="4297920" y="1990247"/>
                  <a:pt x="4111792" y="1968007"/>
                </a:cubicBezTo>
                <a:cubicBezTo>
                  <a:pt x="3925664" y="1945767"/>
                  <a:pt x="3577388" y="1952327"/>
                  <a:pt x="3378015" y="1968007"/>
                </a:cubicBezTo>
                <a:cubicBezTo>
                  <a:pt x="3178642" y="1983687"/>
                  <a:pt x="3047716" y="1968372"/>
                  <a:pt x="2935105" y="1968007"/>
                </a:cubicBezTo>
                <a:cubicBezTo>
                  <a:pt x="2822494" y="1967643"/>
                  <a:pt x="2678600" y="1985328"/>
                  <a:pt x="2492195" y="1968007"/>
                </a:cubicBezTo>
                <a:cubicBezTo>
                  <a:pt x="2305790" y="1950687"/>
                  <a:pt x="1938245" y="2000585"/>
                  <a:pt x="1685702" y="1968007"/>
                </a:cubicBezTo>
                <a:cubicBezTo>
                  <a:pt x="1433159" y="1935429"/>
                  <a:pt x="1330506" y="1963408"/>
                  <a:pt x="1024643" y="1968007"/>
                </a:cubicBezTo>
                <a:cubicBezTo>
                  <a:pt x="718780" y="1972606"/>
                  <a:pt x="454183" y="1997606"/>
                  <a:pt x="0" y="1968007"/>
                </a:cubicBezTo>
                <a:cubicBezTo>
                  <a:pt x="-23705" y="1761888"/>
                  <a:pt x="-9" y="1620553"/>
                  <a:pt x="0" y="1292325"/>
                </a:cubicBezTo>
                <a:cubicBezTo>
                  <a:pt x="9" y="964097"/>
                  <a:pt x="-24264" y="917151"/>
                  <a:pt x="0" y="695362"/>
                </a:cubicBezTo>
                <a:cubicBezTo>
                  <a:pt x="24264" y="473573"/>
                  <a:pt x="3258" y="341913"/>
                  <a:pt x="0" y="0"/>
                </a:cubicBezTo>
                <a:close/>
              </a:path>
              <a:path w="7271657" h="1968007" stroke="0" extrusionOk="0">
                <a:moveTo>
                  <a:pt x="0" y="0"/>
                </a:moveTo>
                <a:cubicBezTo>
                  <a:pt x="158667" y="-17041"/>
                  <a:pt x="425224" y="-10675"/>
                  <a:pt x="661060" y="0"/>
                </a:cubicBezTo>
                <a:cubicBezTo>
                  <a:pt x="896896" y="10675"/>
                  <a:pt x="1150727" y="31645"/>
                  <a:pt x="1322119" y="0"/>
                </a:cubicBezTo>
                <a:cubicBezTo>
                  <a:pt x="1493511" y="-31645"/>
                  <a:pt x="1599649" y="4988"/>
                  <a:pt x="1765029" y="0"/>
                </a:cubicBezTo>
                <a:cubicBezTo>
                  <a:pt x="1930409" y="-4988"/>
                  <a:pt x="2303441" y="-24346"/>
                  <a:pt x="2498806" y="0"/>
                </a:cubicBezTo>
                <a:cubicBezTo>
                  <a:pt x="2694171" y="24346"/>
                  <a:pt x="3032092" y="28020"/>
                  <a:pt x="3305299" y="0"/>
                </a:cubicBezTo>
                <a:cubicBezTo>
                  <a:pt x="3578506" y="-28020"/>
                  <a:pt x="3611171" y="16906"/>
                  <a:pt x="3748209" y="0"/>
                </a:cubicBezTo>
                <a:cubicBezTo>
                  <a:pt x="3885247" y="-16906"/>
                  <a:pt x="4091970" y="-13166"/>
                  <a:pt x="4191119" y="0"/>
                </a:cubicBezTo>
                <a:cubicBezTo>
                  <a:pt x="4290268" y="13166"/>
                  <a:pt x="4412993" y="-87"/>
                  <a:pt x="4634029" y="0"/>
                </a:cubicBezTo>
                <a:cubicBezTo>
                  <a:pt x="4855065" y="87"/>
                  <a:pt x="5103411" y="9676"/>
                  <a:pt x="5222372" y="0"/>
                </a:cubicBezTo>
                <a:cubicBezTo>
                  <a:pt x="5341333" y="-9676"/>
                  <a:pt x="5548901" y="-24847"/>
                  <a:pt x="5737998" y="0"/>
                </a:cubicBezTo>
                <a:cubicBezTo>
                  <a:pt x="5927095" y="24847"/>
                  <a:pt x="6030272" y="13177"/>
                  <a:pt x="6253625" y="0"/>
                </a:cubicBezTo>
                <a:cubicBezTo>
                  <a:pt x="6476978" y="-13177"/>
                  <a:pt x="6897983" y="-25635"/>
                  <a:pt x="7271657" y="0"/>
                </a:cubicBezTo>
                <a:cubicBezTo>
                  <a:pt x="7258984" y="133838"/>
                  <a:pt x="7268398" y="341205"/>
                  <a:pt x="7271657" y="616642"/>
                </a:cubicBezTo>
                <a:cubicBezTo>
                  <a:pt x="7274916" y="892079"/>
                  <a:pt x="7298817" y="1028383"/>
                  <a:pt x="7271657" y="1312005"/>
                </a:cubicBezTo>
                <a:cubicBezTo>
                  <a:pt x="7244497" y="1595627"/>
                  <a:pt x="7284618" y="1741944"/>
                  <a:pt x="7271657" y="1968007"/>
                </a:cubicBezTo>
                <a:cubicBezTo>
                  <a:pt x="7015690" y="1987906"/>
                  <a:pt x="6837011" y="1974663"/>
                  <a:pt x="6610597" y="1968007"/>
                </a:cubicBezTo>
                <a:cubicBezTo>
                  <a:pt x="6384183" y="1961351"/>
                  <a:pt x="6184807" y="1972334"/>
                  <a:pt x="5876821" y="1968007"/>
                </a:cubicBezTo>
                <a:cubicBezTo>
                  <a:pt x="5568835" y="1963680"/>
                  <a:pt x="5467900" y="1962655"/>
                  <a:pt x="5288478" y="1968007"/>
                </a:cubicBezTo>
                <a:cubicBezTo>
                  <a:pt x="5109056" y="1973359"/>
                  <a:pt x="4905676" y="1963164"/>
                  <a:pt x="4772851" y="1968007"/>
                </a:cubicBezTo>
                <a:cubicBezTo>
                  <a:pt x="4640026" y="1972850"/>
                  <a:pt x="4364124" y="1946197"/>
                  <a:pt x="4111792" y="1968007"/>
                </a:cubicBezTo>
                <a:cubicBezTo>
                  <a:pt x="3859460" y="1989817"/>
                  <a:pt x="3715849" y="1972356"/>
                  <a:pt x="3596165" y="1968007"/>
                </a:cubicBezTo>
                <a:cubicBezTo>
                  <a:pt x="3476481" y="1963658"/>
                  <a:pt x="3151778" y="1971387"/>
                  <a:pt x="2789672" y="1968007"/>
                </a:cubicBezTo>
                <a:cubicBezTo>
                  <a:pt x="2427566" y="1964627"/>
                  <a:pt x="2421655" y="1952732"/>
                  <a:pt x="2201329" y="1968007"/>
                </a:cubicBezTo>
                <a:cubicBezTo>
                  <a:pt x="1981003" y="1983282"/>
                  <a:pt x="1792969" y="1964482"/>
                  <a:pt x="1394836" y="1968007"/>
                </a:cubicBezTo>
                <a:cubicBezTo>
                  <a:pt x="996703" y="1971532"/>
                  <a:pt x="809044" y="1994020"/>
                  <a:pt x="588343" y="1968007"/>
                </a:cubicBezTo>
                <a:cubicBezTo>
                  <a:pt x="367642" y="1941994"/>
                  <a:pt x="277476" y="1954202"/>
                  <a:pt x="0" y="1968007"/>
                </a:cubicBezTo>
                <a:cubicBezTo>
                  <a:pt x="-15338" y="1693731"/>
                  <a:pt x="-31674" y="1522968"/>
                  <a:pt x="0" y="1312005"/>
                </a:cubicBezTo>
                <a:cubicBezTo>
                  <a:pt x="31674" y="1101042"/>
                  <a:pt x="-31065" y="867099"/>
                  <a:pt x="0" y="616642"/>
                </a:cubicBezTo>
                <a:cubicBezTo>
                  <a:pt x="31065" y="366185"/>
                  <a:pt x="4015" y="13512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6186151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72000" tIns="36000" rIns="72000" bIns="36000" anchor="ctr"/>
          <a:lstStyle/>
          <a:p>
            <a:pPr algn="ctr" rtl="1"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54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 الْمَجالُ الرّابِعُ: الْإِمْلاءُ</a:t>
            </a:r>
            <a:endParaRPr lang="en-US" sz="540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833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D40C566-69DC-71A3-E2F0-5AED2AB81C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3" y="1404601"/>
            <a:ext cx="5584405" cy="519500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BB3587E-AF35-5818-D5AD-09AA66D0BCF1}"/>
              </a:ext>
            </a:extLst>
          </p:cNvPr>
          <p:cNvSpPr txBox="1">
            <a:spLocks/>
          </p:cNvSpPr>
          <p:nvPr/>
        </p:nvSpPr>
        <p:spPr>
          <a:xfrm>
            <a:off x="6812280" y="2901536"/>
            <a:ext cx="4829591" cy="944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5B9BD5"/>
              </a:buClr>
              <a:buSzPct val="100000"/>
              <a:buFontTx/>
              <a:buNone/>
              <a:tabLst/>
              <a:defRPr/>
            </a:pPr>
            <a:r>
              <a:rPr kumimoji="0" lang="ar-LB" sz="6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طابَ يَوْمُكُمْ يا أَعِزّائي!</a:t>
            </a:r>
            <a:endParaRPr kumimoji="0" lang="en-US" sz="6000" b="1" i="0" u="none" strike="noStrike" kern="1200" cap="none" spc="0" normalizeH="0" baseline="0" noProof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Adobe Arabic" panose="02040503050201090203" pitchFamily="18" charset="-78"/>
              <a:ea typeface="+mn-ea"/>
              <a:cs typeface="Adobe Arabic" panose="02040503050201090203" pitchFamily="18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2ED596-EDEB-09E8-D3CB-D144777D11F7}"/>
              </a:ext>
            </a:extLst>
          </p:cNvPr>
          <p:cNvSpPr/>
          <p:nvPr/>
        </p:nvSpPr>
        <p:spPr>
          <a:xfrm>
            <a:off x="0" y="586213"/>
            <a:ext cx="12188952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2763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3500" b="1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/>
                <a:ea typeface="+mn-ea"/>
                <a:cs typeface="Adobe Arabic"/>
              </a:rPr>
              <a:t>تَرْحيبٌ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+mn-ea"/>
              <a:cs typeface="Adobe Arabic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F2E33D-B0E6-4276-540B-377761F9D1AB}"/>
              </a:ext>
            </a:extLst>
          </p:cNvPr>
          <p:cNvSpPr txBox="1"/>
          <p:nvPr/>
        </p:nvSpPr>
        <p:spPr>
          <a:xfrm>
            <a:off x="2600198" y="2258649"/>
            <a:ext cx="3331356" cy="1495647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rtlCol="0" anchor="ctr">
            <a:normAutofit fontScale="97500"/>
          </a:bodyPr>
          <a:lstStyle/>
          <a:p>
            <a:pPr marR="0" lvl="0" indent="0" algn="ctr" rtl="1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4000" b="1">
                <a:solidFill>
                  <a:schemeClr val="tx1">
                    <a:lumMod val="65000"/>
                    <a:lumOff val="35000"/>
                  </a:schemeClr>
                </a:solidFill>
              </a:rPr>
              <a:t>أَهْلًا بِكُمْ في  صَفِّ الْإِمْلاءُ.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994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F25C08-0E4C-4EFD-800C-3DC87AA15A4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577901"/>
            <a:ext cx="12192000" cy="704088"/>
          </a:xfrm>
        </p:spPr>
        <p:txBody>
          <a:bodyPr/>
          <a:lstStyle/>
          <a:p>
            <a:r>
              <a:rPr lang="ar-LB" b="1">
                <a:latin typeface="Adobe Arabic" panose="02040503050201020203" pitchFamily="18" charset="-78"/>
                <a:cs typeface="Adobe Arabic" panose="02040503050201020203" pitchFamily="18" charset="-78"/>
              </a:rPr>
              <a:t>الْقِراءَةُ الْجَهْرِيَّةُ</a:t>
            </a:r>
            <a:endParaRPr lang="en-US" b="1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48215A2-2C33-42BD-BEB7-3CAC9B6A1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86" y="1528902"/>
            <a:ext cx="5095627" cy="47384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430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B1DDC06-2F9D-4F8D-84D8-D332411C7F4A}"/>
              </a:ext>
            </a:extLst>
          </p:cNvPr>
          <p:cNvSpPr txBox="1"/>
          <p:nvPr/>
        </p:nvSpPr>
        <p:spPr>
          <a:xfrm>
            <a:off x="-1" y="1219649"/>
            <a:ext cx="12192000" cy="646331"/>
          </a:xfrm>
          <a:prstGeom prst="rect">
            <a:avLst/>
          </a:prstGeom>
          <a:solidFill>
            <a:srgbClr val="658DCD">
              <a:alpha val="50196"/>
            </a:srgbClr>
          </a:solidFill>
          <a:ln w="19050">
            <a:noFill/>
          </a:ln>
        </p:spPr>
        <p:txBody>
          <a:bodyPr wrap="square">
            <a:spAutoFit/>
          </a:bodyPr>
          <a:lstStyle/>
          <a:p>
            <a:pPr marL="457200" algn="r" rtl="1"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3600" b="1" cap="all" spc="1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أُمَيِّزُ  بَيْنَ الْحَرْفَيْنِ  الْمُتَقارِبَيْنِ لَفْظًا (تاء  – طاء) وَأَكْتُبُهُما بِشَكْلٍ صَحيحٍ في الْكَلِماتِ.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A9C3B0-D8AC-4D5B-9D99-5AFD4E25A39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	أَهْدافُ الدَّرْسِ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CD72F2-AA70-4CE8-90E3-3F9E41C9FA96}"/>
              </a:ext>
            </a:extLst>
          </p:cNvPr>
          <p:cNvSpPr/>
          <p:nvPr/>
        </p:nvSpPr>
        <p:spPr>
          <a:xfrm>
            <a:off x="0" y="128920"/>
            <a:ext cx="2976880" cy="365760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الْإِمْلاءُ</a:t>
            </a:r>
            <a:endParaRPr lang="ar-LB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16D783C6-1CE0-43A1-A4A5-3789B5F143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54" y="2506035"/>
            <a:ext cx="4212691" cy="3998686"/>
          </a:xfrm>
          <a:prstGeom prst="rect">
            <a:avLst/>
          </a:prstGeom>
        </p:spPr>
      </p:pic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E1C48A46-C3DD-4E35-B294-A6A28C8A1EF0}"/>
              </a:ext>
            </a:extLst>
          </p:cNvPr>
          <p:cNvSpPr txBox="1"/>
          <p:nvPr/>
        </p:nvSpPr>
        <p:spPr>
          <a:xfrm>
            <a:off x="8577315" y="3590978"/>
            <a:ext cx="1371600" cy="914400"/>
          </a:xfrm>
          <a:custGeom>
            <a:avLst/>
            <a:gdLst>
              <a:gd name="connsiteX0" fmla="*/ 0 w 1371600"/>
              <a:gd name="connsiteY0" fmla="*/ 0 h 914400"/>
              <a:gd name="connsiteX1" fmla="*/ 713232 w 1371600"/>
              <a:gd name="connsiteY1" fmla="*/ 0 h 914400"/>
              <a:gd name="connsiteX2" fmla="*/ 1371600 w 1371600"/>
              <a:gd name="connsiteY2" fmla="*/ 0 h 914400"/>
              <a:gd name="connsiteX3" fmla="*/ 1371600 w 1371600"/>
              <a:gd name="connsiteY3" fmla="*/ 429768 h 914400"/>
              <a:gd name="connsiteX4" fmla="*/ 1371600 w 1371600"/>
              <a:gd name="connsiteY4" fmla="*/ 914400 h 914400"/>
              <a:gd name="connsiteX5" fmla="*/ 685800 w 1371600"/>
              <a:gd name="connsiteY5" fmla="*/ 914400 h 914400"/>
              <a:gd name="connsiteX6" fmla="*/ 0 w 1371600"/>
              <a:gd name="connsiteY6" fmla="*/ 914400 h 914400"/>
              <a:gd name="connsiteX7" fmla="*/ 0 w 1371600"/>
              <a:gd name="connsiteY7" fmla="*/ 484632 h 914400"/>
              <a:gd name="connsiteX8" fmla="*/ 0 w 13716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0" h="914400" fill="none" extrusionOk="0">
                <a:moveTo>
                  <a:pt x="0" y="0"/>
                </a:moveTo>
                <a:cubicBezTo>
                  <a:pt x="208117" y="-5787"/>
                  <a:pt x="565672" y="21137"/>
                  <a:pt x="713232" y="0"/>
                </a:cubicBezTo>
                <a:cubicBezTo>
                  <a:pt x="860792" y="-21137"/>
                  <a:pt x="1227958" y="-7902"/>
                  <a:pt x="1371600" y="0"/>
                </a:cubicBezTo>
                <a:cubicBezTo>
                  <a:pt x="1369770" y="206259"/>
                  <a:pt x="1359848" y="310584"/>
                  <a:pt x="1371600" y="429768"/>
                </a:cubicBezTo>
                <a:cubicBezTo>
                  <a:pt x="1383352" y="548952"/>
                  <a:pt x="1389843" y="753434"/>
                  <a:pt x="1371600" y="914400"/>
                </a:cubicBezTo>
                <a:cubicBezTo>
                  <a:pt x="1132185" y="916656"/>
                  <a:pt x="972123" y="924862"/>
                  <a:pt x="685800" y="914400"/>
                </a:cubicBezTo>
                <a:cubicBezTo>
                  <a:pt x="399477" y="903938"/>
                  <a:pt x="311388" y="935573"/>
                  <a:pt x="0" y="914400"/>
                </a:cubicBezTo>
                <a:cubicBezTo>
                  <a:pt x="2593" y="714627"/>
                  <a:pt x="-21087" y="609289"/>
                  <a:pt x="0" y="484632"/>
                </a:cubicBezTo>
                <a:cubicBezTo>
                  <a:pt x="21087" y="359975"/>
                  <a:pt x="-18491" y="177491"/>
                  <a:pt x="0" y="0"/>
                </a:cubicBezTo>
                <a:close/>
              </a:path>
              <a:path w="1371600" h="914400" stroke="0" extrusionOk="0">
                <a:moveTo>
                  <a:pt x="0" y="0"/>
                </a:moveTo>
                <a:cubicBezTo>
                  <a:pt x="188372" y="26411"/>
                  <a:pt x="370233" y="23540"/>
                  <a:pt x="644652" y="0"/>
                </a:cubicBezTo>
                <a:cubicBezTo>
                  <a:pt x="919071" y="-23540"/>
                  <a:pt x="1199093" y="-25009"/>
                  <a:pt x="1371600" y="0"/>
                </a:cubicBezTo>
                <a:cubicBezTo>
                  <a:pt x="1386055" y="92488"/>
                  <a:pt x="1367425" y="246178"/>
                  <a:pt x="1371600" y="448056"/>
                </a:cubicBezTo>
                <a:cubicBezTo>
                  <a:pt x="1375775" y="649934"/>
                  <a:pt x="1365543" y="763382"/>
                  <a:pt x="1371600" y="914400"/>
                </a:cubicBezTo>
                <a:cubicBezTo>
                  <a:pt x="1208906" y="880171"/>
                  <a:pt x="815193" y="916083"/>
                  <a:pt x="672084" y="914400"/>
                </a:cubicBezTo>
                <a:cubicBezTo>
                  <a:pt x="528975" y="912717"/>
                  <a:pt x="254422" y="892886"/>
                  <a:pt x="0" y="914400"/>
                </a:cubicBezTo>
                <a:cubicBezTo>
                  <a:pt x="23131" y="813179"/>
                  <a:pt x="-817" y="661895"/>
                  <a:pt x="0" y="438912"/>
                </a:cubicBezTo>
                <a:cubicBezTo>
                  <a:pt x="817" y="215929"/>
                  <a:pt x="1936" y="132697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14366351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</a:t>
            </a:r>
            <a:endParaRPr lang="en-US" sz="6000" kern="120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E9ADBD3F-240D-4EC3-B0E7-CD006D1AD2D9}"/>
              </a:ext>
            </a:extLst>
          </p:cNvPr>
          <p:cNvSpPr txBox="1"/>
          <p:nvPr/>
        </p:nvSpPr>
        <p:spPr>
          <a:xfrm>
            <a:off x="1744769" y="3590978"/>
            <a:ext cx="1371600" cy="914400"/>
          </a:xfrm>
          <a:custGeom>
            <a:avLst/>
            <a:gdLst>
              <a:gd name="connsiteX0" fmla="*/ 0 w 1371600"/>
              <a:gd name="connsiteY0" fmla="*/ 0 h 914400"/>
              <a:gd name="connsiteX1" fmla="*/ 658368 w 1371600"/>
              <a:gd name="connsiteY1" fmla="*/ 0 h 914400"/>
              <a:gd name="connsiteX2" fmla="*/ 1371600 w 1371600"/>
              <a:gd name="connsiteY2" fmla="*/ 0 h 914400"/>
              <a:gd name="connsiteX3" fmla="*/ 1371600 w 1371600"/>
              <a:gd name="connsiteY3" fmla="*/ 457200 h 914400"/>
              <a:gd name="connsiteX4" fmla="*/ 1371600 w 1371600"/>
              <a:gd name="connsiteY4" fmla="*/ 914400 h 914400"/>
              <a:gd name="connsiteX5" fmla="*/ 726948 w 1371600"/>
              <a:gd name="connsiteY5" fmla="*/ 914400 h 914400"/>
              <a:gd name="connsiteX6" fmla="*/ 0 w 1371600"/>
              <a:gd name="connsiteY6" fmla="*/ 914400 h 914400"/>
              <a:gd name="connsiteX7" fmla="*/ 0 w 1371600"/>
              <a:gd name="connsiteY7" fmla="*/ 438912 h 914400"/>
              <a:gd name="connsiteX8" fmla="*/ 0 w 13716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0" h="914400" fill="none" extrusionOk="0">
                <a:moveTo>
                  <a:pt x="0" y="0"/>
                </a:moveTo>
                <a:cubicBezTo>
                  <a:pt x="259607" y="-2087"/>
                  <a:pt x="486138" y="27154"/>
                  <a:pt x="658368" y="0"/>
                </a:cubicBezTo>
                <a:cubicBezTo>
                  <a:pt x="830598" y="-27154"/>
                  <a:pt x="1017782" y="31025"/>
                  <a:pt x="1371600" y="0"/>
                </a:cubicBezTo>
                <a:cubicBezTo>
                  <a:pt x="1379379" y="164776"/>
                  <a:pt x="1350017" y="292532"/>
                  <a:pt x="1371600" y="457200"/>
                </a:cubicBezTo>
                <a:cubicBezTo>
                  <a:pt x="1393183" y="621868"/>
                  <a:pt x="1369026" y="759790"/>
                  <a:pt x="1371600" y="914400"/>
                </a:cubicBezTo>
                <a:cubicBezTo>
                  <a:pt x="1128386" y="941905"/>
                  <a:pt x="1023903" y="938114"/>
                  <a:pt x="726948" y="914400"/>
                </a:cubicBezTo>
                <a:cubicBezTo>
                  <a:pt x="429993" y="890686"/>
                  <a:pt x="312664" y="916056"/>
                  <a:pt x="0" y="914400"/>
                </a:cubicBezTo>
                <a:cubicBezTo>
                  <a:pt x="-13608" y="799560"/>
                  <a:pt x="-16805" y="637759"/>
                  <a:pt x="0" y="438912"/>
                </a:cubicBezTo>
                <a:cubicBezTo>
                  <a:pt x="16805" y="240065"/>
                  <a:pt x="-20146" y="145891"/>
                  <a:pt x="0" y="0"/>
                </a:cubicBezTo>
                <a:close/>
              </a:path>
              <a:path w="1371600" h="914400" stroke="0" extrusionOk="0">
                <a:moveTo>
                  <a:pt x="0" y="0"/>
                </a:moveTo>
                <a:cubicBezTo>
                  <a:pt x="276960" y="-4323"/>
                  <a:pt x="501514" y="-20502"/>
                  <a:pt x="685800" y="0"/>
                </a:cubicBezTo>
                <a:cubicBezTo>
                  <a:pt x="870086" y="20502"/>
                  <a:pt x="1221884" y="-27147"/>
                  <a:pt x="1371600" y="0"/>
                </a:cubicBezTo>
                <a:cubicBezTo>
                  <a:pt x="1383830" y="191473"/>
                  <a:pt x="1368072" y="266167"/>
                  <a:pt x="1371600" y="448056"/>
                </a:cubicBezTo>
                <a:cubicBezTo>
                  <a:pt x="1375128" y="629945"/>
                  <a:pt x="1350572" y="762667"/>
                  <a:pt x="1371600" y="914400"/>
                </a:cubicBezTo>
                <a:cubicBezTo>
                  <a:pt x="1218060" y="903873"/>
                  <a:pt x="928285" y="910741"/>
                  <a:pt x="685800" y="914400"/>
                </a:cubicBezTo>
                <a:cubicBezTo>
                  <a:pt x="443315" y="918059"/>
                  <a:pt x="330473" y="898157"/>
                  <a:pt x="0" y="914400"/>
                </a:cubicBezTo>
                <a:cubicBezTo>
                  <a:pt x="19884" y="690695"/>
                  <a:pt x="-6203" y="683875"/>
                  <a:pt x="0" y="457200"/>
                </a:cubicBezTo>
                <a:cubicBezTo>
                  <a:pt x="6203" y="230525"/>
                  <a:pt x="-9986" y="205678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2589261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</a:t>
            </a:r>
            <a:endParaRPr lang="en-US" sz="6000" kern="120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64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1F3785-8DFC-4250-B5B7-69D5FF65BBC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نُميِّزُ بَيْنَ الْحَرْفَيْنِ  الْمُتَقارِبَيْنِ لَفْظًا «ت» وَ«ط».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526D9-F5BA-457B-B441-1DCFBE7650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لِنُفَكِّرْ مَعًا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31429B0A-C9B0-42B3-9D5C-46DC37F580C0}"/>
              </a:ext>
            </a:extLst>
          </p:cNvPr>
          <p:cNvSpPr txBox="1"/>
          <p:nvPr/>
        </p:nvSpPr>
        <p:spPr>
          <a:xfrm>
            <a:off x="3927791" y="2371715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طَ</a:t>
            </a:r>
            <a:endParaRPr lang="en-US"/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CA9F443E-09E0-4013-830B-623F35B212AE}"/>
              </a:ext>
            </a:extLst>
          </p:cNvPr>
          <p:cNvSpPr txBox="1"/>
          <p:nvPr/>
        </p:nvSpPr>
        <p:spPr>
          <a:xfrm>
            <a:off x="9927589" y="2357427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تَ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5797BD41-CC2E-4365-A2A1-5DEDBEA00F7E}"/>
              </a:ext>
            </a:extLst>
          </p:cNvPr>
          <p:cNvSpPr txBox="1"/>
          <p:nvPr/>
        </p:nvSpPr>
        <p:spPr>
          <a:xfrm>
            <a:off x="8272939" y="2357427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تُ</a:t>
            </a:r>
            <a:endParaRPr lang="en-US"/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5C62270E-927D-4396-B41D-5A365E4563ED}"/>
              </a:ext>
            </a:extLst>
          </p:cNvPr>
          <p:cNvSpPr txBox="1"/>
          <p:nvPr/>
        </p:nvSpPr>
        <p:spPr>
          <a:xfrm>
            <a:off x="6618289" y="2357427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تِ</a:t>
            </a:r>
            <a:endParaRPr lang="en-US"/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456F2AC4-478A-497B-8965-B0E1A495D151}"/>
              </a:ext>
            </a:extLst>
          </p:cNvPr>
          <p:cNvSpPr txBox="1"/>
          <p:nvPr/>
        </p:nvSpPr>
        <p:spPr>
          <a:xfrm>
            <a:off x="618491" y="2371715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طِ</a:t>
            </a:r>
            <a:endParaRPr lang="en-US"/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A0E2B3C0-B216-4B8B-A8C2-2DCA2C14BB57}"/>
              </a:ext>
            </a:extLst>
          </p:cNvPr>
          <p:cNvSpPr txBox="1"/>
          <p:nvPr/>
        </p:nvSpPr>
        <p:spPr>
          <a:xfrm>
            <a:off x="2273141" y="2371715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>
                <a:solidFill>
                  <a:schemeClr val="tx1">
                    <a:lumMod val="65000"/>
                    <a:lumOff val="35000"/>
                  </a:schemeClr>
                </a:solidFill>
              </a:rPr>
              <a:t>طُ</a:t>
            </a:r>
            <a:endParaRPr lang="en-US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3DEE2CB2-12B9-4942-A0A8-076B4EEEC4C5}"/>
              </a:ext>
            </a:extLst>
          </p:cNvPr>
          <p:cNvSpPr txBox="1"/>
          <p:nvPr/>
        </p:nvSpPr>
        <p:spPr>
          <a:xfrm>
            <a:off x="9926793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تَمْرٌ</a:t>
            </a:r>
            <a:endParaRPr lang="en-US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3DF47439-EE44-4A8F-9DB6-D5C305F2ADA7}"/>
              </a:ext>
            </a:extLst>
          </p:cNvPr>
          <p:cNvSpPr txBox="1"/>
          <p:nvPr/>
        </p:nvSpPr>
        <p:spPr>
          <a:xfrm>
            <a:off x="8272939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>
                <a:solidFill>
                  <a:schemeClr val="tx1">
                    <a:lumMod val="65000"/>
                    <a:lumOff val="35000"/>
                  </a:schemeClr>
                </a:solidFill>
              </a:rPr>
              <a:t>تُفّاحٌ</a:t>
            </a:r>
            <a:endParaRPr lang="en-US" sz="4000"/>
          </a:p>
        </p:txBody>
      </p: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AB5B4605-113E-4EDE-86B4-741C8B5C59E8}"/>
              </a:ext>
            </a:extLst>
          </p:cNvPr>
          <p:cNvSpPr txBox="1"/>
          <p:nvPr/>
        </p:nvSpPr>
        <p:spPr>
          <a:xfrm>
            <a:off x="6618289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تِمْساحٌ</a:t>
            </a:r>
            <a:endParaRPr lang="en-US" sz="4000"/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CA7EAF82-AA76-4952-AA62-8DA698E65595}"/>
              </a:ext>
            </a:extLst>
          </p:cNvPr>
          <p:cNvSpPr txBox="1"/>
          <p:nvPr/>
        </p:nvSpPr>
        <p:spPr>
          <a:xfrm>
            <a:off x="3919061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طَبْلٌ</a:t>
            </a:r>
            <a:endParaRPr lang="en-US" sz="4000" b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16794B7A-F515-4614-8C16-A0DFBEC20474}"/>
              </a:ext>
            </a:extLst>
          </p:cNvPr>
          <p:cNvSpPr txBox="1"/>
          <p:nvPr/>
        </p:nvSpPr>
        <p:spPr>
          <a:xfrm>
            <a:off x="2264411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طُيورٌ</a:t>
            </a:r>
            <a:endParaRPr lang="en-US" sz="4000"/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72B5319-374D-4E34-AFC5-E0192DC16A22}"/>
              </a:ext>
            </a:extLst>
          </p:cNvPr>
          <p:cNvSpPr txBox="1"/>
          <p:nvPr/>
        </p:nvSpPr>
        <p:spPr>
          <a:xfrm>
            <a:off x="609761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 b="0">
                <a:solidFill>
                  <a:schemeClr val="tx1">
                    <a:lumMod val="65000"/>
                    <a:lumOff val="35000"/>
                  </a:schemeClr>
                </a:solidFill>
              </a:rPr>
              <a:t>طِفْلٌ</a:t>
            </a:r>
            <a:endParaRPr lang="en-US" sz="4000"/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535A158E-DA06-42D7-B392-2F2A62117275}"/>
              </a:ext>
            </a:extLst>
          </p:cNvPr>
          <p:cNvSpPr txBox="1"/>
          <p:nvPr/>
        </p:nvSpPr>
        <p:spPr>
          <a:xfrm>
            <a:off x="9927589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FEAB44E9-9243-4D35-9915-794FDCB4FD4D}"/>
              </a:ext>
            </a:extLst>
          </p:cNvPr>
          <p:cNvSpPr txBox="1"/>
          <p:nvPr/>
        </p:nvSpPr>
        <p:spPr>
          <a:xfrm>
            <a:off x="8272939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1E31F934-E798-4903-9796-F84EBB089934}"/>
              </a:ext>
            </a:extLst>
          </p:cNvPr>
          <p:cNvSpPr txBox="1"/>
          <p:nvPr/>
        </p:nvSpPr>
        <p:spPr>
          <a:xfrm>
            <a:off x="6618289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9A91C850-EE68-4946-8264-C8DD06346BDD}"/>
              </a:ext>
            </a:extLst>
          </p:cNvPr>
          <p:cNvSpPr txBox="1"/>
          <p:nvPr/>
        </p:nvSpPr>
        <p:spPr>
          <a:xfrm>
            <a:off x="3919061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en-US" sz="4000" b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AE4DC765-4BDD-4429-85B4-901D2B955D25}"/>
              </a:ext>
            </a:extLst>
          </p:cNvPr>
          <p:cNvSpPr txBox="1"/>
          <p:nvPr/>
        </p:nvSpPr>
        <p:spPr>
          <a:xfrm>
            <a:off x="2255681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BC047B95-C730-43A7-88E3-6FA98E813D8B}"/>
              </a:ext>
            </a:extLst>
          </p:cNvPr>
          <p:cNvSpPr txBox="1"/>
          <p:nvPr/>
        </p:nvSpPr>
        <p:spPr>
          <a:xfrm>
            <a:off x="601031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C067CA9E-4D5D-4F22-8E93-BB8004AF4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" r="3139"/>
          <a:stretch/>
        </p:blipFill>
        <p:spPr bwMode="auto">
          <a:xfrm>
            <a:off x="10011911" y="4336341"/>
            <a:ext cx="1463693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A3FB20B9-C313-47E5-BD3A-97914ED09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2043" y="4336341"/>
            <a:ext cx="1561770" cy="1481328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BB2B79F-1824-4386-A28D-18D4330F72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2182" y="4336341"/>
            <a:ext cx="1561752" cy="148132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8380107-EEEC-40BC-B252-C41B179FE4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0847" y="4340956"/>
            <a:ext cx="1559808" cy="148132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245A830E-D945-411D-ACAB-19BC0DFD11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1258" y="4340956"/>
            <a:ext cx="1563717" cy="148427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7CAF1F7D-33FF-4765-9F0B-D166B17542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491" y="4340956"/>
            <a:ext cx="1563717" cy="1483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985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1F3785-8DFC-4250-B5B7-69D5FF65BBC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لِنُفَكِّرْ مَعًا: 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31429B0A-C9B0-42B3-9D5C-46DC37F580C0}"/>
              </a:ext>
            </a:extLst>
          </p:cNvPr>
          <p:cNvSpPr txBox="1"/>
          <p:nvPr/>
        </p:nvSpPr>
        <p:spPr>
          <a:xfrm>
            <a:off x="3927791" y="2371715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طا</a:t>
            </a:r>
            <a:endParaRPr lang="en-US"/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CA9F443E-09E0-4013-830B-623F35B212AE}"/>
              </a:ext>
            </a:extLst>
          </p:cNvPr>
          <p:cNvSpPr txBox="1"/>
          <p:nvPr/>
        </p:nvSpPr>
        <p:spPr>
          <a:xfrm>
            <a:off x="9927589" y="2357427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LB"/>
              <a:t>تا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5797BD41-CC2E-4365-A2A1-5DEDBEA00F7E}"/>
              </a:ext>
            </a:extLst>
          </p:cNvPr>
          <p:cNvSpPr txBox="1"/>
          <p:nvPr/>
        </p:nvSpPr>
        <p:spPr>
          <a:xfrm>
            <a:off x="8272939" y="2357427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تو</a:t>
            </a:r>
            <a:endParaRPr lang="en-US"/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5C62270E-927D-4396-B41D-5A365E4563ED}"/>
              </a:ext>
            </a:extLst>
          </p:cNvPr>
          <p:cNvSpPr txBox="1"/>
          <p:nvPr/>
        </p:nvSpPr>
        <p:spPr>
          <a:xfrm>
            <a:off x="6618289" y="2357427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تي</a:t>
            </a:r>
            <a:endParaRPr lang="en-US"/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456F2AC4-478A-497B-8965-B0E1A495D151}"/>
              </a:ext>
            </a:extLst>
          </p:cNvPr>
          <p:cNvSpPr txBox="1"/>
          <p:nvPr/>
        </p:nvSpPr>
        <p:spPr>
          <a:xfrm>
            <a:off x="618491" y="2371715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طي</a:t>
            </a:r>
            <a:endParaRPr lang="en-US"/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A0E2B3C0-B216-4B8B-A8C2-2DCA2C14BB57}"/>
              </a:ext>
            </a:extLst>
          </p:cNvPr>
          <p:cNvSpPr txBox="1"/>
          <p:nvPr/>
        </p:nvSpPr>
        <p:spPr>
          <a:xfrm>
            <a:off x="2273141" y="2371715"/>
            <a:ext cx="164592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/>
              <a:t>طو</a:t>
            </a:r>
            <a:endParaRPr lang="en-US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3DEE2CB2-12B9-4942-A0A8-076B4EEEC4C5}"/>
              </a:ext>
            </a:extLst>
          </p:cNvPr>
          <p:cNvSpPr txBox="1"/>
          <p:nvPr/>
        </p:nvSpPr>
        <p:spPr>
          <a:xfrm>
            <a:off x="9936319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LB" sz="4000"/>
              <a:t>تاجٌ</a:t>
            </a:r>
            <a:endParaRPr lang="en-US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3DF47439-EE44-4A8F-9DB6-D5C305F2ADA7}"/>
              </a:ext>
            </a:extLst>
          </p:cNvPr>
          <p:cNvSpPr txBox="1"/>
          <p:nvPr/>
        </p:nvSpPr>
        <p:spPr>
          <a:xfrm>
            <a:off x="8281669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/>
              <a:t>زَيْتونٌ</a:t>
            </a:r>
            <a:endParaRPr lang="en-US" sz="4000"/>
          </a:p>
        </p:txBody>
      </p: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AB5B4605-113E-4EDE-86B4-741C8B5C59E8}"/>
              </a:ext>
            </a:extLst>
          </p:cNvPr>
          <p:cNvSpPr txBox="1"/>
          <p:nvPr/>
        </p:nvSpPr>
        <p:spPr>
          <a:xfrm>
            <a:off x="6627019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/>
              <a:t>تينٌ</a:t>
            </a:r>
            <a:endParaRPr lang="en-US" sz="4000"/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CA7EAF82-AA76-4952-AA62-8DA698E65595}"/>
              </a:ext>
            </a:extLst>
          </p:cNvPr>
          <p:cNvSpPr txBox="1"/>
          <p:nvPr/>
        </p:nvSpPr>
        <p:spPr>
          <a:xfrm>
            <a:off x="3919061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/>
              <a:t>طائِرَةٌ</a:t>
            </a:r>
            <a:endParaRPr lang="en-US" sz="4000" b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16794B7A-F515-4614-8C16-A0DFBEC20474}"/>
              </a:ext>
            </a:extLst>
          </p:cNvPr>
          <p:cNvSpPr txBox="1"/>
          <p:nvPr/>
        </p:nvSpPr>
        <p:spPr>
          <a:xfrm>
            <a:off x="2264411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/>
              <a:t>عُطورٌ</a:t>
            </a:r>
            <a:endParaRPr lang="en-US" sz="4000"/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D72B5319-374D-4E34-AFC5-E0192DC16A22}"/>
              </a:ext>
            </a:extLst>
          </p:cNvPr>
          <p:cNvSpPr txBox="1"/>
          <p:nvPr/>
        </p:nvSpPr>
        <p:spPr>
          <a:xfrm>
            <a:off x="609761" y="3286115"/>
            <a:ext cx="1645920" cy="91440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LB" sz="4000"/>
              <a:t>بِطّيخٌ</a:t>
            </a:r>
            <a:endParaRPr lang="en-US" sz="4000"/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535A158E-DA06-42D7-B392-2F2A62117275}"/>
              </a:ext>
            </a:extLst>
          </p:cNvPr>
          <p:cNvSpPr txBox="1"/>
          <p:nvPr/>
        </p:nvSpPr>
        <p:spPr>
          <a:xfrm>
            <a:off x="9937115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FEAB44E9-9243-4D35-9915-794FDCB4FD4D}"/>
              </a:ext>
            </a:extLst>
          </p:cNvPr>
          <p:cNvSpPr txBox="1"/>
          <p:nvPr/>
        </p:nvSpPr>
        <p:spPr>
          <a:xfrm>
            <a:off x="8282465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1E31F934-E798-4903-9796-F84EBB089934}"/>
              </a:ext>
            </a:extLst>
          </p:cNvPr>
          <p:cNvSpPr txBox="1"/>
          <p:nvPr/>
        </p:nvSpPr>
        <p:spPr>
          <a:xfrm>
            <a:off x="6627815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9A91C850-EE68-4946-8264-C8DD06346BDD}"/>
              </a:ext>
            </a:extLst>
          </p:cNvPr>
          <p:cNvSpPr txBox="1"/>
          <p:nvPr/>
        </p:nvSpPr>
        <p:spPr>
          <a:xfrm>
            <a:off x="3919857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en-US" sz="4000" b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AE4DC765-4BDD-4429-85B4-901D2B955D25}"/>
              </a:ext>
            </a:extLst>
          </p:cNvPr>
          <p:cNvSpPr txBox="1"/>
          <p:nvPr/>
        </p:nvSpPr>
        <p:spPr>
          <a:xfrm>
            <a:off x="2265207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BC047B95-C730-43A7-88E3-6FA98E813D8B}"/>
              </a:ext>
            </a:extLst>
          </p:cNvPr>
          <p:cNvSpPr txBox="1"/>
          <p:nvPr/>
        </p:nvSpPr>
        <p:spPr>
          <a:xfrm>
            <a:off x="610557" y="4214803"/>
            <a:ext cx="1645920" cy="1737360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sz="60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/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C067CA9E-4D5D-4F22-8E93-BB8004AF4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" r="3172"/>
          <a:stretch/>
        </p:blipFill>
        <p:spPr bwMode="auto">
          <a:xfrm>
            <a:off x="9985833" y="4327898"/>
            <a:ext cx="1535967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A3FB20B9-C313-47E5-BD3A-97914ED09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7263" y="4308521"/>
            <a:ext cx="1638868" cy="155448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BB2B79F-1824-4386-A28D-18D4330F72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8685" y="4308521"/>
            <a:ext cx="1638868" cy="155448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8380107-EEEC-40BC-B252-C41B179FE4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3267" y="4308931"/>
            <a:ext cx="1640024" cy="155448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245A830E-D945-411D-ACAB-19BC0DFD11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9887" y="4308521"/>
            <a:ext cx="1638868" cy="155448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7CAF1F7D-33FF-4765-9F0B-D166B17542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259" y="4319535"/>
            <a:ext cx="1638868" cy="1554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071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AC2574B1-E26E-4B11-9E4F-E89987A3F867}"/>
              </a:ext>
            </a:extLst>
          </p:cNvPr>
          <p:cNvSpPr txBox="1"/>
          <p:nvPr/>
        </p:nvSpPr>
        <p:spPr>
          <a:xfrm>
            <a:off x="8187171" y="1941383"/>
            <a:ext cx="1371600" cy="914400"/>
          </a:xfrm>
          <a:custGeom>
            <a:avLst/>
            <a:gdLst>
              <a:gd name="connsiteX0" fmla="*/ 0 w 1371600"/>
              <a:gd name="connsiteY0" fmla="*/ 0 h 914400"/>
              <a:gd name="connsiteX1" fmla="*/ 713232 w 1371600"/>
              <a:gd name="connsiteY1" fmla="*/ 0 h 914400"/>
              <a:gd name="connsiteX2" fmla="*/ 1371600 w 1371600"/>
              <a:gd name="connsiteY2" fmla="*/ 0 h 914400"/>
              <a:gd name="connsiteX3" fmla="*/ 1371600 w 1371600"/>
              <a:gd name="connsiteY3" fmla="*/ 429768 h 914400"/>
              <a:gd name="connsiteX4" fmla="*/ 1371600 w 1371600"/>
              <a:gd name="connsiteY4" fmla="*/ 914400 h 914400"/>
              <a:gd name="connsiteX5" fmla="*/ 685800 w 1371600"/>
              <a:gd name="connsiteY5" fmla="*/ 914400 h 914400"/>
              <a:gd name="connsiteX6" fmla="*/ 0 w 1371600"/>
              <a:gd name="connsiteY6" fmla="*/ 914400 h 914400"/>
              <a:gd name="connsiteX7" fmla="*/ 0 w 1371600"/>
              <a:gd name="connsiteY7" fmla="*/ 484632 h 914400"/>
              <a:gd name="connsiteX8" fmla="*/ 0 w 13716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0" h="914400" fill="none" extrusionOk="0">
                <a:moveTo>
                  <a:pt x="0" y="0"/>
                </a:moveTo>
                <a:cubicBezTo>
                  <a:pt x="208117" y="-5787"/>
                  <a:pt x="565672" y="21137"/>
                  <a:pt x="713232" y="0"/>
                </a:cubicBezTo>
                <a:cubicBezTo>
                  <a:pt x="860792" y="-21137"/>
                  <a:pt x="1227958" y="-7902"/>
                  <a:pt x="1371600" y="0"/>
                </a:cubicBezTo>
                <a:cubicBezTo>
                  <a:pt x="1369770" y="206259"/>
                  <a:pt x="1359848" y="310584"/>
                  <a:pt x="1371600" y="429768"/>
                </a:cubicBezTo>
                <a:cubicBezTo>
                  <a:pt x="1383352" y="548952"/>
                  <a:pt x="1389843" y="753434"/>
                  <a:pt x="1371600" y="914400"/>
                </a:cubicBezTo>
                <a:cubicBezTo>
                  <a:pt x="1132185" y="916656"/>
                  <a:pt x="972123" y="924862"/>
                  <a:pt x="685800" y="914400"/>
                </a:cubicBezTo>
                <a:cubicBezTo>
                  <a:pt x="399477" y="903938"/>
                  <a:pt x="311388" y="935573"/>
                  <a:pt x="0" y="914400"/>
                </a:cubicBezTo>
                <a:cubicBezTo>
                  <a:pt x="2593" y="714627"/>
                  <a:pt x="-21087" y="609289"/>
                  <a:pt x="0" y="484632"/>
                </a:cubicBezTo>
                <a:cubicBezTo>
                  <a:pt x="21087" y="359975"/>
                  <a:pt x="-18491" y="177491"/>
                  <a:pt x="0" y="0"/>
                </a:cubicBezTo>
                <a:close/>
              </a:path>
              <a:path w="1371600" h="914400" stroke="0" extrusionOk="0">
                <a:moveTo>
                  <a:pt x="0" y="0"/>
                </a:moveTo>
                <a:cubicBezTo>
                  <a:pt x="188372" y="26411"/>
                  <a:pt x="370233" y="23540"/>
                  <a:pt x="644652" y="0"/>
                </a:cubicBezTo>
                <a:cubicBezTo>
                  <a:pt x="919071" y="-23540"/>
                  <a:pt x="1199093" y="-25009"/>
                  <a:pt x="1371600" y="0"/>
                </a:cubicBezTo>
                <a:cubicBezTo>
                  <a:pt x="1386055" y="92488"/>
                  <a:pt x="1367425" y="246178"/>
                  <a:pt x="1371600" y="448056"/>
                </a:cubicBezTo>
                <a:cubicBezTo>
                  <a:pt x="1375775" y="649934"/>
                  <a:pt x="1365543" y="763382"/>
                  <a:pt x="1371600" y="914400"/>
                </a:cubicBezTo>
                <a:cubicBezTo>
                  <a:pt x="1208906" y="880171"/>
                  <a:pt x="815193" y="916083"/>
                  <a:pt x="672084" y="914400"/>
                </a:cubicBezTo>
                <a:cubicBezTo>
                  <a:pt x="528975" y="912717"/>
                  <a:pt x="254422" y="892886"/>
                  <a:pt x="0" y="914400"/>
                </a:cubicBezTo>
                <a:cubicBezTo>
                  <a:pt x="23131" y="813179"/>
                  <a:pt x="-817" y="661895"/>
                  <a:pt x="0" y="438912"/>
                </a:cubicBezTo>
                <a:cubicBezTo>
                  <a:pt x="817" y="215929"/>
                  <a:pt x="1936" y="132697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14366351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</a:t>
            </a:r>
            <a:endParaRPr lang="en-US" sz="6000" kern="120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A4A1AC1E-7B6E-4D18-8651-365E9EA50E8D}"/>
              </a:ext>
            </a:extLst>
          </p:cNvPr>
          <p:cNvSpPr txBox="1"/>
          <p:nvPr/>
        </p:nvSpPr>
        <p:spPr>
          <a:xfrm>
            <a:off x="2633229" y="1941383"/>
            <a:ext cx="1371600" cy="914400"/>
          </a:xfrm>
          <a:custGeom>
            <a:avLst/>
            <a:gdLst>
              <a:gd name="connsiteX0" fmla="*/ 0 w 1371600"/>
              <a:gd name="connsiteY0" fmla="*/ 0 h 914400"/>
              <a:gd name="connsiteX1" fmla="*/ 658368 w 1371600"/>
              <a:gd name="connsiteY1" fmla="*/ 0 h 914400"/>
              <a:gd name="connsiteX2" fmla="*/ 1371600 w 1371600"/>
              <a:gd name="connsiteY2" fmla="*/ 0 h 914400"/>
              <a:gd name="connsiteX3" fmla="*/ 1371600 w 1371600"/>
              <a:gd name="connsiteY3" fmla="*/ 457200 h 914400"/>
              <a:gd name="connsiteX4" fmla="*/ 1371600 w 1371600"/>
              <a:gd name="connsiteY4" fmla="*/ 914400 h 914400"/>
              <a:gd name="connsiteX5" fmla="*/ 726948 w 1371600"/>
              <a:gd name="connsiteY5" fmla="*/ 914400 h 914400"/>
              <a:gd name="connsiteX6" fmla="*/ 0 w 1371600"/>
              <a:gd name="connsiteY6" fmla="*/ 914400 h 914400"/>
              <a:gd name="connsiteX7" fmla="*/ 0 w 1371600"/>
              <a:gd name="connsiteY7" fmla="*/ 438912 h 914400"/>
              <a:gd name="connsiteX8" fmla="*/ 0 w 13716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0" h="914400" fill="none" extrusionOk="0">
                <a:moveTo>
                  <a:pt x="0" y="0"/>
                </a:moveTo>
                <a:cubicBezTo>
                  <a:pt x="259607" y="-2087"/>
                  <a:pt x="486138" y="27154"/>
                  <a:pt x="658368" y="0"/>
                </a:cubicBezTo>
                <a:cubicBezTo>
                  <a:pt x="830598" y="-27154"/>
                  <a:pt x="1017782" y="31025"/>
                  <a:pt x="1371600" y="0"/>
                </a:cubicBezTo>
                <a:cubicBezTo>
                  <a:pt x="1379379" y="164776"/>
                  <a:pt x="1350017" y="292532"/>
                  <a:pt x="1371600" y="457200"/>
                </a:cubicBezTo>
                <a:cubicBezTo>
                  <a:pt x="1393183" y="621868"/>
                  <a:pt x="1369026" y="759790"/>
                  <a:pt x="1371600" y="914400"/>
                </a:cubicBezTo>
                <a:cubicBezTo>
                  <a:pt x="1128386" y="941905"/>
                  <a:pt x="1023903" y="938114"/>
                  <a:pt x="726948" y="914400"/>
                </a:cubicBezTo>
                <a:cubicBezTo>
                  <a:pt x="429993" y="890686"/>
                  <a:pt x="312664" y="916056"/>
                  <a:pt x="0" y="914400"/>
                </a:cubicBezTo>
                <a:cubicBezTo>
                  <a:pt x="-13608" y="799560"/>
                  <a:pt x="-16805" y="637759"/>
                  <a:pt x="0" y="438912"/>
                </a:cubicBezTo>
                <a:cubicBezTo>
                  <a:pt x="16805" y="240065"/>
                  <a:pt x="-20146" y="145891"/>
                  <a:pt x="0" y="0"/>
                </a:cubicBezTo>
                <a:close/>
              </a:path>
              <a:path w="1371600" h="914400" stroke="0" extrusionOk="0">
                <a:moveTo>
                  <a:pt x="0" y="0"/>
                </a:moveTo>
                <a:cubicBezTo>
                  <a:pt x="276960" y="-4323"/>
                  <a:pt x="501514" y="-20502"/>
                  <a:pt x="685800" y="0"/>
                </a:cubicBezTo>
                <a:cubicBezTo>
                  <a:pt x="870086" y="20502"/>
                  <a:pt x="1221884" y="-27147"/>
                  <a:pt x="1371600" y="0"/>
                </a:cubicBezTo>
                <a:cubicBezTo>
                  <a:pt x="1383830" y="191473"/>
                  <a:pt x="1368072" y="266167"/>
                  <a:pt x="1371600" y="448056"/>
                </a:cubicBezTo>
                <a:cubicBezTo>
                  <a:pt x="1375128" y="629945"/>
                  <a:pt x="1350572" y="762667"/>
                  <a:pt x="1371600" y="914400"/>
                </a:cubicBezTo>
                <a:cubicBezTo>
                  <a:pt x="1218060" y="903873"/>
                  <a:pt x="928285" y="910741"/>
                  <a:pt x="685800" y="914400"/>
                </a:cubicBezTo>
                <a:cubicBezTo>
                  <a:pt x="443315" y="918059"/>
                  <a:pt x="330473" y="898157"/>
                  <a:pt x="0" y="914400"/>
                </a:cubicBezTo>
                <a:cubicBezTo>
                  <a:pt x="19884" y="690695"/>
                  <a:pt x="-6203" y="683875"/>
                  <a:pt x="0" y="457200"/>
                </a:cubicBezTo>
                <a:cubicBezTo>
                  <a:pt x="6203" y="230525"/>
                  <a:pt x="-9986" y="205678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412589261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9220" tIns="81915" rIns="109220" bIns="81915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1911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000" kern="120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</a:t>
            </a:r>
            <a:endParaRPr lang="en-US" sz="6000" kern="120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AG2U1L1. slide 236 ت">
            <a:hlinkClick r:id="" action="ppaction://media"/>
            <a:extLst>
              <a:ext uri="{FF2B5EF4-FFF2-40B4-BE49-F238E27FC236}">
                <a16:creationId xmlns:a16="http://schemas.microsoft.com/office/drawing/2014/main" id="{6A258568-CCDF-471E-9ADA-04A1F3A6A6C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88275" y="3697875"/>
            <a:ext cx="3569396" cy="2052551"/>
          </a:xfrm>
          <a:prstGeom prst="rect">
            <a:avLst/>
          </a:prstGeom>
        </p:spPr>
      </p:pic>
      <p:pic>
        <p:nvPicPr>
          <p:cNvPr id="4" name="AG2U1L1. slide 236 ط">
            <a:hlinkClick r:id="" action="ppaction://media"/>
            <a:extLst>
              <a:ext uri="{FF2B5EF4-FFF2-40B4-BE49-F238E27FC236}">
                <a16:creationId xmlns:a16="http://schemas.microsoft.com/office/drawing/2014/main" id="{BABA14FA-C79F-409A-9001-37F53FD703C3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34331" y="3697875"/>
            <a:ext cx="3569396" cy="2052551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5DF46D-51CE-4B19-8E31-3EADD9FF82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ar-LB"/>
              <a:t>	لِنُفَكِّرْ مَعًا في كِتابَةِ الْحَرْفَيْنِ الْمُتَقارِبَيْنِ لَفْظًا (ت – ط).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8DE6A6-0383-4A7F-B6E1-2A7288D309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0350" flipH="1">
            <a:off x="52704" y="6005733"/>
            <a:ext cx="753307" cy="753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536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85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uCKJ1tQn"/>
  <p:tag name="ARTICULATE_SLIDE_COUNT" val="17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abic">
      <a:majorFont>
        <a:latin typeface="Adobe Arabic"/>
        <a:ea typeface=""/>
        <a:cs typeface="Adobe Arabic"/>
      </a:majorFont>
      <a:minorFont>
        <a:latin typeface="Adobe Arabic"/>
        <a:ea typeface=""/>
        <a:cs typeface="Adobe Arab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19050">
          <a:noFill/>
        </a:ln>
      </a:spPr>
      <a:bodyPr wrap="none" rtlCol="0">
        <a:spAutoFit/>
      </a:bodyPr>
      <a:lstStyle>
        <a:defPPr algn="r" rtl="1">
          <a:defRPr sz="400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ote">
      <a:majorFont>
        <a:latin typeface="Adobe Arabic"/>
        <a:ea typeface=""/>
        <a:cs typeface="Adobe Arabic"/>
      </a:majorFont>
      <a:minorFont>
        <a:latin typeface="Adobe Arabic"/>
        <a:ea typeface=""/>
        <a:cs typeface="Adobe Arab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9FCF113A0D7C4FA0E0D409FC67089F" ma:contentTypeVersion="5" ma:contentTypeDescription="Create a new document." ma:contentTypeScope="" ma:versionID="94a21e2c7153a2a1f88d27d053a1fc72">
  <xsd:schema xmlns:xsd="http://www.w3.org/2001/XMLSchema" xmlns:xs="http://www.w3.org/2001/XMLSchema" xmlns:p="http://schemas.microsoft.com/office/2006/metadata/properties" xmlns:ns2="9f85da93-28a0-48c2-a67b-34b8a50d1416" xmlns:ns3="8d4c2fee-b999-4d5d-bdd1-38f9e9270d61" targetNamespace="http://schemas.microsoft.com/office/2006/metadata/properties" ma:root="true" ma:fieldsID="056a299eafde71e1e1183f143c2178f3" ns2:_="" ns3:_="">
    <xsd:import namespace="9f85da93-28a0-48c2-a67b-34b8a50d1416"/>
    <xsd:import namespace="8d4c2fee-b999-4d5d-bdd1-38f9e9270d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85da93-28a0-48c2-a67b-34b8a50d14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c2fee-b999-4d5d-bdd1-38f9e9270d6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8FAB3C-222A-400B-AEF4-C2F0E53EDC17}">
  <ds:schemaRefs>
    <ds:schemaRef ds:uri="21cd1f1f-690e-43c6-93a1-974e2aed5732"/>
    <ds:schemaRef ds:uri="8391aac8-0e43-4222-a07e-a2cd4a24af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6812FB7-B456-4ACA-B994-41003A85B0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944556-0A45-421C-AF35-FAB4AE2B59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85da93-28a0-48c2-a67b-34b8a50d1416"/>
    <ds:schemaRef ds:uri="8d4c2fee-b999-4d5d-bdd1-38f9e9270d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2149</Words>
  <Application>Microsoft Office PowerPoint</Application>
  <PresentationFormat>Widescreen</PresentationFormat>
  <Paragraphs>406</Paragraphs>
  <Slides>23</Slides>
  <Notes>23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Tw Cen MT</vt:lpstr>
      <vt:lpstr>Adobe Arabic</vt:lpstr>
      <vt:lpstr>Office Theme</vt:lpstr>
      <vt:lpstr>cover</vt:lpstr>
      <vt:lpstr>Custom Design</vt:lpstr>
      <vt:lpstr>PowerPoint Presentation</vt:lpstr>
      <vt:lpstr> الدَّرْسُ الْأَوَّلُ - ظِلّي وَصاحِبي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Rania Khalil</dc:creator>
  <cp:lastModifiedBy>Farid Minawi</cp:lastModifiedBy>
  <cp:revision>337</cp:revision>
  <dcterms:created xsi:type="dcterms:W3CDTF">2020-12-28T17:26:12Z</dcterms:created>
  <dcterms:modified xsi:type="dcterms:W3CDTF">2023-10-20T07:08:59Z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C5134366-9DF6-4967-8B77-5D4FEA044B8E</vt:lpwstr>
  </property>
  <property fmtid="{D5CDD505-2E9C-101B-9397-08002B2CF9AE}" pid="3" name="ArticulatePath">
    <vt:lpwstr>Edit-AG2U1L1</vt:lpwstr>
  </property>
  <property fmtid="{D5CDD505-2E9C-101B-9397-08002B2CF9AE}" pid="4" name="ContentTypeId">
    <vt:lpwstr>0x01010091F25C16AA6BCA49B862F3C253BD7F5A</vt:lpwstr>
  </property>
</Properties>
</file>