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7" r:id="rId5"/>
    <p:sldMasterId id="2147483689" r:id="rId6"/>
  </p:sldMasterIdLst>
  <p:notesMasterIdLst>
    <p:notesMasterId r:id="rId24"/>
  </p:notesMasterIdLst>
  <p:handoutMasterIdLst>
    <p:handoutMasterId r:id="rId25"/>
  </p:handoutMasterIdLst>
  <p:sldIdLst>
    <p:sldId id="3496" r:id="rId7"/>
    <p:sldId id="3504" r:id="rId8"/>
    <p:sldId id="1421" r:id="rId9"/>
    <p:sldId id="3481" r:id="rId10"/>
    <p:sldId id="3482" r:id="rId11"/>
    <p:sldId id="1924" r:id="rId12"/>
    <p:sldId id="1925" r:id="rId13"/>
    <p:sldId id="1039" r:id="rId14"/>
    <p:sldId id="1695" r:id="rId15"/>
    <p:sldId id="1926" r:id="rId16"/>
    <p:sldId id="1927" r:id="rId17"/>
    <p:sldId id="1928" r:id="rId18"/>
    <p:sldId id="1942" r:id="rId19"/>
    <p:sldId id="1425" r:id="rId20"/>
    <p:sldId id="3516" r:id="rId21"/>
    <p:sldId id="3517" r:id="rId22"/>
    <p:sldId id="3515" r:id="rId23"/>
  </p:sldIdLst>
  <p:sldSz cx="12192000" cy="6858000"/>
  <p:notesSz cx="6858000" cy="9144000"/>
  <p:embeddedFontLst>
    <p:embeddedFont>
      <p:font typeface="Tw Cen MT" panose="020B0602020104020603" pitchFamily="3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Adobe Arabic" panose="02040503050201020203" pitchFamily="18" charset="-78"/>
      <p:regular r:id="rId34"/>
      <p:bold r:id="rId35"/>
      <p:italic r:id="rId36"/>
      <p:boldItalic r:id="rId37"/>
    </p:embeddedFont>
    <p:embeddedFont>
      <p:font typeface="Segoe UI" panose="020B0502040204020203" pitchFamily="34" charset="0"/>
      <p:regular r:id="rId38"/>
      <p:bold r:id="rId39"/>
      <p:italic r:id="rId40"/>
      <p:boldItalic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898CF41-1227-4D44-8AB1-5504AC454FCE}">
          <p14:sldIdLst>
            <p14:sldId id="3496"/>
            <p14:sldId id="3504"/>
            <p14:sldId id="1421"/>
            <p14:sldId id="3481"/>
            <p14:sldId id="3482"/>
            <p14:sldId id="1924"/>
            <p14:sldId id="1925"/>
            <p14:sldId id="1039"/>
            <p14:sldId id="1695"/>
            <p14:sldId id="1926"/>
            <p14:sldId id="1927"/>
            <p14:sldId id="1928"/>
            <p14:sldId id="1942"/>
            <p14:sldId id="1425"/>
            <p14:sldId id="3516"/>
            <p14:sldId id="3517"/>
            <p14:sldId id="351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B8B339-A8C1-4344-5876-417AFA66EEAA}" name="Christine Gemayel" initials="CG" userId="S::christine.gemayel@qitabi.org::cee5c35b-5dc1-4c7b-bb32-4717cb117b92" providerId="AD"/>
  <p188:author id="{EDC10D73-6E73-DCED-4534-49C1E1C99E3E}" name="Tharwat Abed El Sater" initials="TAES" userId="S::tharwat.abedelsater@qitabi.org::6baf5795-2fa8-499c-92f8-225bd53537d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abiha Kaiss" initials="NK" lastIdx="2" clrIdx="4">
    <p:extLst>
      <p:ext uri="{19B8F6BF-5375-455C-9EA6-DF929625EA0E}">
        <p15:presenceInfo xmlns:p15="http://schemas.microsoft.com/office/powerpoint/2012/main" userId="S-1-5-21-748366731-1357122860-3844146377-1216" providerId="AD"/>
      </p:ext>
    </p:extLst>
  </p:cmAuthor>
  <p:cmAuthor id="2" name="Tharwat Abed El Sater" initials="TAES" lastIdx="435" clrIdx="1">
    <p:extLst>
      <p:ext uri="{19B8F6BF-5375-455C-9EA6-DF929625EA0E}">
        <p15:presenceInfo xmlns:p15="http://schemas.microsoft.com/office/powerpoint/2012/main" userId="S::tharwat.abedelsater@qitabi.org::6baf5795-2fa8-499c-92f8-225bd53537dc" providerId="AD"/>
      </p:ext>
    </p:extLst>
  </p:cmAuthor>
  <p:cmAuthor id="3" name="Rania Khalil" initials="RK" lastIdx="10" clrIdx="2">
    <p:extLst>
      <p:ext uri="{19B8F6BF-5375-455C-9EA6-DF929625EA0E}">
        <p15:presenceInfo xmlns:p15="http://schemas.microsoft.com/office/powerpoint/2012/main" userId="S::rania.khalil@worldlearning.org::7e639223-6b9f-4f28-9980-e129f81dacb7" providerId="AD"/>
      </p:ext>
    </p:extLst>
  </p:cmAuthor>
  <p:cmAuthor id="4" name="Fatima Kammoun" initials="FK" lastIdx="52" clrIdx="3">
    <p:extLst>
      <p:ext uri="{19B8F6BF-5375-455C-9EA6-DF929625EA0E}">
        <p15:presenceInfo xmlns:p15="http://schemas.microsoft.com/office/powerpoint/2012/main" userId="S-1-5-21-748366731-1357122860-3844146377-1656" providerId="AD"/>
      </p:ext>
    </p:extLst>
  </p:cmAuthor>
  <p:cmAuthor id="5" name="Chams Haidar" initials="CH" lastIdx="3" clrIdx="5">
    <p:extLst>
      <p:ext uri="{19B8F6BF-5375-455C-9EA6-DF929625EA0E}">
        <p15:presenceInfo xmlns:p15="http://schemas.microsoft.com/office/powerpoint/2012/main" userId="S::Chams.Haidar@qitabi.org::06e4fcf4-f1e0-4aff-b2c6-5e481d282eb6" providerId="AD"/>
      </p:ext>
    </p:extLst>
  </p:cmAuthor>
  <p:cmAuthor id="6" name="Hanaa Ismail" initials="HI" lastIdx="3" clrIdx="6">
    <p:extLst>
      <p:ext uri="{19B8F6BF-5375-455C-9EA6-DF929625EA0E}">
        <p15:presenceInfo xmlns:p15="http://schemas.microsoft.com/office/powerpoint/2012/main" userId="S::hanaa.ismail@qitabi.org::5625a8a9-e03c-4c7c-8342-38d29e1aa9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274"/>
    <a:srgbClr val="CEE1F2"/>
    <a:srgbClr val="658DCD"/>
    <a:srgbClr val="9DC3E6"/>
    <a:srgbClr val="55CAFF"/>
    <a:srgbClr val="F2CAFF"/>
    <a:srgbClr val="DFBDC3"/>
    <a:srgbClr val="CFE7F4"/>
    <a:srgbClr val="A7E4FF"/>
    <a:srgbClr val="FBD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2301CF-4027-46B9-968C-5982EF8712B9}" v="28" dt="2023-09-06T12:18:54.540"/>
    <p1510:client id="{5C131EF6-E671-1B38-442A-AEF8B7D31E29}" v="53" dt="2023-09-14T06:51:55.707"/>
    <p1510:client id="{71F346C5-8503-3A3E-9A09-FA45FCA62D25}" v="58" dt="2023-09-11T14:26:44.975"/>
    <p1510:client id="{7CDFFC49-4781-2B55-6D79-308970F22D27}" v="38" dt="2023-09-11T16:32:31.544"/>
    <p1510:client id="{BB4D56F7-F8C7-4CC9-BE3D-960CB129059B}" v="243" dt="2023-09-06T07:09:22.4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55" autoAdjust="0"/>
  </p:normalViewPr>
  <p:slideViewPr>
    <p:cSldViewPr snapToGrid="0">
      <p:cViewPr varScale="1">
        <p:scale>
          <a:sx n="52" d="100"/>
          <a:sy n="52" d="100"/>
        </p:scale>
        <p:origin x="1356" y="60"/>
      </p:cViewPr>
      <p:guideLst/>
    </p:cSldViewPr>
  </p:slideViewPr>
  <p:notesTextViewPr>
    <p:cViewPr>
      <p:scale>
        <a:sx n="1" d="1"/>
        <a:sy n="1" d="1"/>
      </p:scale>
      <p:origin x="0" y="0"/>
    </p:cViewPr>
  </p:notesTextViewPr>
  <p:sorterViewPr>
    <p:cViewPr>
      <p:scale>
        <a:sx n="100" d="100"/>
        <a:sy n="100" d="100"/>
      </p:scale>
      <p:origin x="0" y="-3924"/>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5.xml"/><Relationship Id="rId34" Type="http://schemas.openxmlformats.org/officeDocument/2006/relationships/font" Target="fonts/font9.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4.fntdata"/><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3.fntdata"/><Relationship Id="rId36" Type="http://schemas.openxmlformats.org/officeDocument/2006/relationships/font" Target="fonts/font11.fntdata"/><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font" Target="fonts/font16.fntdata"/><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2C3AB8-CF11-4A78-9645-2F446A73FA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dobe Arabic" panose="02040503050201020203" pitchFamily="18" charset="-78"/>
            </a:endParaRPr>
          </a:p>
        </p:txBody>
      </p:sp>
      <p:sp>
        <p:nvSpPr>
          <p:cNvPr id="3" name="Date Placeholder 2">
            <a:extLst>
              <a:ext uri="{FF2B5EF4-FFF2-40B4-BE49-F238E27FC236}">
                <a16:creationId xmlns:a16="http://schemas.microsoft.com/office/drawing/2014/main" id="{E03A8ECA-EDC0-453E-810C-8449820B2B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8775C8-A75F-48F3-BECC-E9A5A094FFCC}" type="datetimeFigureOut">
              <a:rPr lang="en-GB" smtClean="0">
                <a:latin typeface="Adobe Arabic" panose="02040503050201020203" pitchFamily="18" charset="-78"/>
              </a:rPr>
              <a:t>24/09/2025</a:t>
            </a:fld>
            <a:endParaRPr lang="en-GB">
              <a:latin typeface="Adobe Arabic" panose="02040503050201020203" pitchFamily="18" charset="-78"/>
            </a:endParaRPr>
          </a:p>
        </p:txBody>
      </p:sp>
      <p:sp>
        <p:nvSpPr>
          <p:cNvPr id="4" name="Footer Placeholder 3">
            <a:extLst>
              <a:ext uri="{FF2B5EF4-FFF2-40B4-BE49-F238E27FC236}">
                <a16:creationId xmlns:a16="http://schemas.microsoft.com/office/drawing/2014/main" id="{71265B41-EF3A-4865-96DB-8E34FB54EA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dobe Arabic" panose="02040503050201020203" pitchFamily="18" charset="-78"/>
            </a:endParaRPr>
          </a:p>
        </p:txBody>
      </p:sp>
      <p:sp>
        <p:nvSpPr>
          <p:cNvPr id="5" name="Slide Number Placeholder 4">
            <a:extLst>
              <a:ext uri="{FF2B5EF4-FFF2-40B4-BE49-F238E27FC236}">
                <a16:creationId xmlns:a16="http://schemas.microsoft.com/office/drawing/2014/main" id="{0B688607-F853-4CBC-AE15-D6FB62B41A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65056D-32FE-412F-A70C-0B780C71D757}" type="slidenum">
              <a:rPr lang="en-GB" smtClean="0">
                <a:latin typeface="Adobe Arabic" panose="02040503050201020203" pitchFamily="18" charset="-78"/>
              </a:rPr>
              <a:t>‹#›</a:t>
            </a:fld>
            <a:endParaRPr lang="en-GB">
              <a:latin typeface="Adobe Arabic" panose="02040503050201020203" pitchFamily="18" charset="-78"/>
            </a:endParaRPr>
          </a:p>
        </p:txBody>
      </p:sp>
    </p:spTree>
    <p:custDataLst>
      <p:tags r:id="rId2"/>
    </p:custDataLst>
    <p:extLst>
      <p:ext uri="{BB962C8B-B14F-4D97-AF65-F5344CB8AC3E}">
        <p14:creationId xmlns:p14="http://schemas.microsoft.com/office/powerpoint/2010/main" val="70198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4E4BB-4250-42BD-936B-3871D59F827A}" type="datetimeFigureOut">
              <a:rPr lang="en-US" smtClean="0"/>
              <a:t>24/09/2025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A0756-4184-4129-9573-976A65A526AA}" type="slidenum">
              <a:rPr lang="en-US" smtClean="0"/>
              <a:t>‹#›</a:t>
            </a:fld>
            <a:endParaRPr lang="en-US"/>
          </a:p>
        </p:txBody>
      </p:sp>
    </p:spTree>
    <p:extLst>
      <p:ext uri="{BB962C8B-B14F-4D97-AF65-F5344CB8AC3E}">
        <p14:creationId xmlns:p14="http://schemas.microsoft.com/office/powerpoint/2010/main" val="3963816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c/QITABILebanon/playlis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1" kern="1200" dirty="0">
                <a:effectLst/>
              </a:rPr>
              <a:t>توجيهات للمعلّم/ة:</a:t>
            </a:r>
            <a:endParaRPr lang="en-US" kern="1200" dirty="0">
              <a:effectLst/>
            </a:endParaRPr>
          </a:p>
          <a:p>
            <a:pPr algn="r" rtl="1"/>
            <a:r>
              <a:rPr lang="ar-LB" kern="1200" dirty="0">
                <a:effectLst/>
              </a:rPr>
              <a:t>يتألّف كلّ محور من مجموعة دروس مترابطة،</a:t>
            </a:r>
            <a:r>
              <a:rPr lang="en-US" dirty="0"/>
              <a:t> </a:t>
            </a:r>
            <a:r>
              <a:rPr lang="ar-LB" kern="1200" dirty="0">
                <a:effectLst/>
              </a:rPr>
              <a:t>ويتألَّف كلُّ درسٍ من مجموعة مجالات (الفهم الشفويّ، والتعبير الشفويّ، والقراءة، والقواعد والإملاء، والكتابة).</a:t>
            </a:r>
            <a:endParaRPr lang="en-US" kern="1200" dirty="0">
              <a:effectLst/>
            </a:endParaRPr>
          </a:p>
          <a:p>
            <a:pPr algn="r" rtl="1"/>
            <a:r>
              <a:rPr lang="ar-LB" dirty="0"/>
              <a:t>يبدأ كلُّ محور بتقويمٍ تشخيصيّ ونشاط تمهيديّ، ويتخلّل كلُّ درسٍ تقويمات تكوينيّة عِدّة حيث يلزم.</a:t>
            </a:r>
            <a:endParaRPr lang="en-US" dirty="0"/>
          </a:p>
          <a:p>
            <a:pPr algn="r" rtl="1"/>
            <a:r>
              <a:rPr lang="ar-LB" dirty="0"/>
              <a:t>  بعض الشرائح تتضمّن في قسم الملاحظات (في أسفل الشاشة) مقترحات سير الدّرس، و/أو مقترحات حول مخاطبة المتعلّمين، بالإضافة إلى توجيهات للمعلّم/ـة. </a:t>
            </a:r>
            <a:endParaRPr lang="en-US" dirty="0"/>
          </a:p>
          <a:p>
            <a:pPr algn="r" rtl="1"/>
            <a:endParaRPr lang="ar-LB" dirty="0"/>
          </a:p>
          <a:p>
            <a:pPr algn="r" rtl="1"/>
            <a:r>
              <a:rPr lang="ar-LB" sz="1200" b="1" dirty="0">
                <a:solidFill>
                  <a:schemeClr val="tx1"/>
                </a:solidFill>
              </a:rPr>
              <a:t>المحور الأوّل: أصدقاؤنا</a:t>
            </a:r>
          </a:p>
          <a:p>
            <a:pPr algn="r" rtl="1">
              <a:defRPr/>
            </a:pPr>
            <a:r>
              <a:rPr lang="ar-LB" sz="1200" b="1" dirty="0">
                <a:solidFill>
                  <a:schemeClr val="tx1"/>
                </a:solidFill>
              </a:rPr>
              <a:t>الدَّرْسُ الأَوّلُ (نثريّ) :</a:t>
            </a:r>
            <a:r>
              <a:rPr lang="ar-LB" sz="1200" b="0" dirty="0">
                <a:solidFill>
                  <a:schemeClr val="tx1"/>
                </a:solidFill>
              </a:rPr>
              <a:t> ظِلّي وَصاحِبي ص 12 في الكتاب المدرسي.</a:t>
            </a:r>
            <a:r>
              <a:rPr lang="ar-LB" dirty="0"/>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1800" b="1" dirty="0">
                <a:effectLst/>
                <a:latin typeface="Adobe Arabic"/>
                <a:ea typeface="Calibri" panose="020F0502020204030204" pitchFamily="34" charset="0"/>
                <a:cs typeface="Adobe Arabic"/>
              </a:rPr>
              <a:t>الد</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ر</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س</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 الث</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اني</a:t>
            </a:r>
            <a:r>
              <a:rPr lang="ar-LB" sz="1800" b="1" dirty="0">
                <a:effectLst/>
                <a:latin typeface="Adobe Arabic"/>
                <a:ea typeface="Calibri" panose="020F0502020204030204" pitchFamily="34" charset="0"/>
                <a:cs typeface="Adobe Arabic"/>
              </a:rPr>
              <a:t> </a:t>
            </a:r>
            <a:r>
              <a:rPr lang="ar-LB" sz="1800" b="1" dirty="0">
                <a:solidFill>
                  <a:schemeClr val="tx1"/>
                </a:solidFill>
              </a:rPr>
              <a:t>(شعريّ) </a:t>
            </a:r>
            <a:r>
              <a:rPr lang="ar-SA" sz="1800" b="1" dirty="0">
                <a:effectLst/>
                <a:latin typeface="Adobe Arabic"/>
                <a:ea typeface="Calibri" panose="020F0502020204030204" pitchFamily="34" charset="0"/>
                <a:cs typeface="Adobe Arabic"/>
              </a:rPr>
              <a:t>: </a:t>
            </a:r>
            <a:r>
              <a:rPr lang="ar-LB" sz="1800" dirty="0">
                <a:solidFill>
                  <a:schemeClr val="tx1">
                    <a:lumMod val="65000"/>
                    <a:lumOff val="35000"/>
                  </a:schemeClr>
                </a:solidFill>
                <a:latin typeface="Adobe Arabic"/>
                <a:cs typeface="Adobe Arabic"/>
              </a:rPr>
              <a:t>دنيانا مرح، </a:t>
            </a:r>
            <a:r>
              <a:rPr lang="ar-SA" sz="1800" dirty="0">
                <a:effectLst/>
                <a:latin typeface="Adobe Arabic"/>
                <a:ea typeface="Calibri" panose="020F0502020204030204" pitchFamily="34" charset="0"/>
                <a:cs typeface="Adobe Arabic"/>
              </a:rPr>
              <a:t>ص </a:t>
            </a:r>
            <a:r>
              <a:rPr lang="ar-LB" sz="1800" dirty="0">
                <a:effectLst/>
                <a:latin typeface="Adobe Arabic"/>
                <a:ea typeface="Calibri" panose="020F0502020204030204" pitchFamily="34" charset="0"/>
                <a:cs typeface="Adobe Arabic"/>
              </a:rPr>
              <a:t>149 </a:t>
            </a:r>
            <a:r>
              <a:rPr lang="ar-LB" sz="1800" b="0" dirty="0">
                <a:solidFill>
                  <a:schemeClr val="tx1"/>
                </a:solidFill>
              </a:rPr>
              <a:t>في الكتاب المدرسي.</a:t>
            </a:r>
            <a:r>
              <a:rPr lang="ar-LB" sz="1800" dirty="0"/>
              <a:t> </a:t>
            </a:r>
            <a:endParaRPr lang="ar-LB" sz="1800">
              <a:effectLst/>
              <a:latin typeface="Adobe Arabic" panose="02040503050201020203" pitchFamily="18" charset="-78"/>
              <a:ea typeface="Calibri" panose="020F0502020204030204" pitchFamily="34" charset="0"/>
              <a:cs typeface="Adobe Arabic" panose="02040503050201020203" pitchFamily="18" charset="-78"/>
            </a:endParaRPr>
          </a:p>
          <a:p>
            <a:pPr algn="r" rtl="1">
              <a:lnSpc>
                <a:spcPct val="107000"/>
              </a:lnSpc>
              <a:spcAft>
                <a:spcPts val="800"/>
              </a:spcAft>
            </a:pPr>
            <a:r>
              <a:rPr lang="ar-SA" sz="1800" b="1" dirty="0">
                <a:effectLst/>
                <a:latin typeface="Adobe Arabic"/>
                <a:ea typeface="Calibri" panose="020F0502020204030204" pitchFamily="34" charset="0"/>
                <a:cs typeface="Adobe Arabic"/>
              </a:rPr>
              <a:t>الد</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ر</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س</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 الث</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ال</a:t>
            </a:r>
            <a:r>
              <a:rPr lang="ar-LB" sz="1800" b="1" dirty="0">
                <a:effectLst/>
                <a:latin typeface="Adobe Arabic"/>
                <a:ea typeface="Calibri" panose="020F0502020204030204" pitchFamily="34" charset="0"/>
                <a:cs typeface="Adobe Arabic"/>
              </a:rPr>
              <a:t>ِ</a:t>
            </a:r>
            <a:r>
              <a:rPr lang="ar-SA" sz="1800" b="1" dirty="0">
                <a:effectLst/>
                <a:latin typeface="Adobe Arabic"/>
                <a:ea typeface="Calibri" panose="020F0502020204030204" pitchFamily="34" charset="0"/>
                <a:cs typeface="Adobe Arabic"/>
              </a:rPr>
              <a:t>ث</a:t>
            </a:r>
            <a:r>
              <a:rPr lang="ar-LB" sz="1800" b="1" dirty="0">
                <a:effectLst/>
                <a:latin typeface="Adobe Arabic"/>
                <a:ea typeface="Calibri" panose="020F0502020204030204" pitchFamily="34" charset="0"/>
                <a:cs typeface="Adobe Arabic"/>
              </a:rPr>
              <a:t>ُ</a:t>
            </a:r>
            <a:r>
              <a:rPr lang="ar-LB" sz="1800" b="1" dirty="0">
                <a:solidFill>
                  <a:schemeClr val="tx1"/>
                </a:solidFill>
              </a:rPr>
              <a:t>(نثريّ) </a:t>
            </a:r>
            <a:r>
              <a:rPr lang="ar-SA" sz="1800" b="1" dirty="0">
                <a:effectLst/>
                <a:latin typeface="Adobe Arabic"/>
                <a:ea typeface="Calibri" panose="020F0502020204030204" pitchFamily="34" charset="0"/>
                <a:cs typeface="Adobe Arabic"/>
              </a:rPr>
              <a:t>: </a:t>
            </a:r>
            <a:r>
              <a:rPr lang="ar-LB" sz="1800" dirty="0">
                <a:solidFill>
                  <a:schemeClr val="tx1">
                    <a:lumMod val="65000"/>
                    <a:lumOff val="35000"/>
                  </a:schemeClr>
                </a:solidFill>
                <a:latin typeface="Adobe Arabic"/>
                <a:cs typeface="Adobe Arabic"/>
              </a:rPr>
              <a:t>الديك والثعلب </a:t>
            </a:r>
            <a:r>
              <a:rPr lang="ar-SA" sz="1800" dirty="0">
                <a:effectLst/>
                <a:latin typeface="Adobe Arabic"/>
                <a:ea typeface="Calibri" panose="020F0502020204030204" pitchFamily="34" charset="0"/>
                <a:cs typeface="Adobe Arabic"/>
              </a:rPr>
              <a:t>ص</a:t>
            </a:r>
            <a:r>
              <a:rPr lang="ar-LB" sz="1800" dirty="0">
                <a:effectLst/>
                <a:latin typeface="Adobe Arabic"/>
                <a:ea typeface="Calibri" panose="020F0502020204030204" pitchFamily="34" charset="0"/>
                <a:cs typeface="Adobe Arabic"/>
              </a:rPr>
              <a:t> 114 </a:t>
            </a:r>
            <a:r>
              <a:rPr lang="ar-LB" sz="1800" b="0" dirty="0">
                <a:solidFill>
                  <a:schemeClr val="tx1"/>
                </a:solidFill>
              </a:rPr>
              <a:t>في الكتاب المدرسي.</a:t>
            </a:r>
            <a:r>
              <a:rPr lang="ar-LB" sz="1800" dirty="0"/>
              <a:t> </a:t>
            </a:r>
            <a:endParaRPr lang="en-US" sz="1800">
              <a:effectLst/>
              <a:latin typeface="Adobe Arabic" panose="02040503050201020203" pitchFamily="18" charset="-78"/>
              <a:ea typeface="Calibri" panose="020F050202020403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D6EA0756-4184-4129-9573-976A65A526AA}" type="slidenum">
              <a:rPr lang="en-US" smtClean="0"/>
              <a:t>1</a:t>
            </a:fld>
            <a:endParaRPr lang="en-US"/>
          </a:p>
        </p:txBody>
      </p:sp>
    </p:spTree>
    <p:extLst>
      <p:ext uri="{BB962C8B-B14F-4D97-AF65-F5344CB8AC3E}">
        <p14:creationId xmlns:p14="http://schemas.microsoft.com/office/powerpoint/2010/main" val="2685368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t>لِنَعْمَلَ مَعًا على كتابة </a:t>
            </a:r>
            <a:r>
              <a:rPr lang="ar-LB" sz="1200" dirty="0"/>
              <a:t>جُمْلَةً تامَّةَ الْمَعْنى عَلى </a:t>
            </a:r>
            <a:r>
              <a:rPr lang="ar-LB" sz="1200" dirty="0" err="1"/>
              <a:t>مِثالِ</a:t>
            </a:r>
            <a:r>
              <a:rPr lang="ar-LB" sz="1200" b="1" dirty="0" err="1">
                <a:solidFill>
                  <a:srgbClr val="C00000"/>
                </a:solidFill>
                <a:latin typeface="Adobe Arabic"/>
                <a:cs typeface="Adobe Arabic"/>
              </a:rPr>
              <a:t>"أَسْرِعْ</a:t>
            </a:r>
            <a:r>
              <a:rPr lang="ar-LB" sz="1200" b="1" dirty="0">
                <a:solidFill>
                  <a:srgbClr val="C00000"/>
                </a:solidFill>
                <a:latin typeface="Adobe Arabic"/>
                <a:cs typeface="Adobe Arabic"/>
              </a:rPr>
              <a:t> ... قَبْلَ أَنْ..."</a:t>
            </a:r>
            <a:endParaRPr lang="ar-LB" sz="1200">
              <a:latin typeface="Adobe Arabic"/>
              <a:cs typeface="Adobe Arabic"/>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latin typeface="+mn-lt"/>
                <a:cs typeface="+mn-cs"/>
              </a:rPr>
              <a:t>هَيّا</a:t>
            </a:r>
            <a:r>
              <a:rPr lang="ar-LB" sz="1200" baseline="0" dirty="0">
                <a:latin typeface="+mn-lt"/>
                <a:cs typeface="+mn-cs"/>
              </a:rPr>
              <a:t> يا أَصْدِقائي، اُنظْروا إلى الصُّورَةِ وَفَكِّروا مَعي بِما نَراهُ فيها: يوجَدُ أَوْلادٌ يَرْكُضونَ خَلْفَ الطّابَةِ، الطّابَةُ تَتَدَحْرَجُ أَمامَهُمْ، وَيوجَدُ صَبِيٌّ يَتَقَدَّمُ عَلى الْأَوْلادِ مُحاوِلًا أَنْ يَلْتَقِطَ الطّابَةَ. ماذا سَيَحْدُثُ إنْ لَمْ يَلْتَقِطِ الطّابَةَ؟ (وَقْتُ انْتِظارٍ...) سَتَتَدَحْرَجُ بَعيدًا، أَوْ تَضيعُ، إذًا عَلَيْهِ أَنْ يَلْتَقِطَها قَبْلَ أَنْ تَتَدَحْرَجَ أَوْ تَضيعَ. ماذا نُجِبُّ أَنْ نَقولَ لِلْوَلَدِ حَتّى لا تَتَدَحْرَجَ الطّابَةُ بَعيدًا، سَنَقولُ له:</a:t>
            </a:r>
          </a:p>
          <a:p>
            <a:pPr algn="r" rtl="1">
              <a:defRPr/>
            </a:pPr>
            <a:r>
              <a:rPr lang="ar-LB" sz="1200" baseline="0" dirty="0">
                <a:latin typeface="+mn-lt"/>
                <a:cs typeface="+mn-cs"/>
              </a:rPr>
              <a:t>أَسْرِعْ... اِلْتَقِطِ الطّابَةَ قَبْلَ أَنْ تَتَدَحْرَجَ... وَأَضَعُ نُقْطَةً في النِّهايَةِ.</a:t>
            </a:r>
            <a:r>
              <a:rPr lang="ar-LB" dirty="0"/>
              <a:t> </a:t>
            </a:r>
          </a:p>
          <a:p>
            <a:pPr algn="r" rtl="1">
              <a:defRPr/>
            </a:pP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1" kern="1200" dirty="0">
                <a:solidFill>
                  <a:schemeClr val="tx1"/>
                </a:solidFill>
                <a:latin typeface="+mn-lt"/>
                <a:ea typeface="+mn-ea"/>
                <a:cs typeface="+mn-cs"/>
              </a:rPr>
              <a:t>توجيهات للمعلم/ة:</a:t>
            </a:r>
            <a:r>
              <a:rPr lang="ar-LB" b="1" dirty="0"/>
              <a:t> </a:t>
            </a:r>
            <a:endParaRPr lang="ar-LB" sz="1200" b="1" kern="1200" dirty="0">
              <a:solidFill>
                <a:schemeClr val="tx1"/>
              </a:solidFill>
              <a:latin typeface="+mn-lt"/>
              <a:cs typeface="+mn-cs"/>
            </a:endParaRPr>
          </a:p>
          <a:p>
            <a:pPr algn="r" rtl="1">
              <a:defRPr/>
            </a:pPr>
            <a:r>
              <a:rPr lang="ar-LB" sz="1200" b="0" kern="1200" dirty="0">
                <a:solidFill>
                  <a:schemeClr val="tx1"/>
                </a:solidFill>
                <a:latin typeface="+mn-lt"/>
                <a:ea typeface="+mn-ea"/>
                <a:cs typeface="+mn-cs"/>
              </a:rPr>
              <a:t>اتركوا وقتا ليجيب المُتَعلّمون وصوّبوا </a:t>
            </a:r>
            <a:r>
              <a:rPr lang="ar-LB" dirty="0"/>
              <a:t>إجاباتهم إن</a:t>
            </a:r>
            <a:r>
              <a:rPr lang="ar-LB" sz="1200" b="0" kern="1200" dirty="0">
                <a:solidFill>
                  <a:schemeClr val="tx1"/>
                </a:solidFill>
                <a:latin typeface="+mn-lt"/>
                <a:ea typeface="+mn-ea"/>
                <a:cs typeface="+mn-cs"/>
              </a:rPr>
              <a:t> لزم الأمر.</a:t>
            </a:r>
            <a:r>
              <a:rPr lang="ar-LB" dirty="0"/>
              <a:t> </a:t>
            </a:r>
            <a:endParaRPr lang="en-US" sz="1200" b="0" kern="1200">
              <a:solidFill>
                <a:schemeClr val="tx1"/>
              </a:solidFill>
              <a:latin typeface="+mn-lt"/>
              <a:ea typeface="+mn-ea"/>
              <a:cs typeface="+mn-cs"/>
            </a:endParaRPr>
          </a:p>
          <a:p>
            <a:pPr algn="r" rtl="1"/>
            <a:r>
              <a:rPr lang="ar-LB" baseline="0" dirty="0"/>
              <a:t>من </a:t>
            </a:r>
            <a:r>
              <a:rPr lang="ar-LB" dirty="0"/>
              <a:t>المهمّ</a:t>
            </a:r>
            <a:r>
              <a:rPr lang="ar-LB" baseline="0" dirty="0"/>
              <a:t> بدء التدريبات </a:t>
            </a:r>
            <a:r>
              <a:rPr lang="ar-LB" dirty="0"/>
              <a:t>الكتابيّة</a:t>
            </a:r>
            <a:r>
              <a:rPr lang="ar-LB" baseline="0" dirty="0"/>
              <a:t> بأنماط موحدة من الجمل البسيطة التامّة </a:t>
            </a:r>
            <a:r>
              <a:rPr lang="ar-LB" dirty="0"/>
              <a:t>الّتي</a:t>
            </a:r>
            <a:r>
              <a:rPr lang="ar-LB" baseline="0" dirty="0"/>
              <a:t> ستكون القاعدة الأساس لتطوير التعبير </a:t>
            </a:r>
            <a:r>
              <a:rPr lang="ar-LB" dirty="0"/>
              <a:t>الكتابيّ</a:t>
            </a:r>
            <a:r>
              <a:rPr lang="ar-LB" baseline="0" dirty="0"/>
              <a:t> في المراحل اللاحقة، ومن </a:t>
            </a:r>
            <a:r>
              <a:rPr lang="ar-LB" dirty="0"/>
              <a:t>المهمّ</a:t>
            </a:r>
            <a:r>
              <a:rPr lang="ar-LB" baseline="0" dirty="0"/>
              <a:t> أن يعرفوا </a:t>
            </a:r>
            <a:r>
              <a:rPr lang="ar-LB" dirty="0"/>
              <a:t>أنّ</a:t>
            </a:r>
            <a:r>
              <a:rPr lang="ar-LB" baseline="0" dirty="0"/>
              <a:t> التعبير </a:t>
            </a:r>
            <a:r>
              <a:rPr lang="ar-LB" dirty="0"/>
              <a:t>الكتابيّ</a:t>
            </a:r>
            <a:r>
              <a:rPr lang="ar-LB" baseline="0" dirty="0"/>
              <a:t> يرتكز إلى جملة قرارات يأخذها </a:t>
            </a:r>
            <a:r>
              <a:rPr lang="ar-LB" b="0" baseline="0" dirty="0"/>
              <a:t>الكاتب عند</a:t>
            </a:r>
          </a:p>
          <a:p>
            <a:pPr algn="r" rtl="1"/>
            <a:r>
              <a:rPr lang="ar-LB" b="0" baseline="0" dirty="0"/>
              <a:t>اختياره الكلمات </a:t>
            </a:r>
            <a:r>
              <a:rPr lang="ar-LB" dirty="0"/>
              <a:t>الّتي </a:t>
            </a:r>
            <a:r>
              <a:rPr lang="ar-LB" b="0" baseline="0" dirty="0"/>
              <a:t>يريدها للمعنى الذي </a:t>
            </a:r>
            <a:r>
              <a:rPr lang="ar-LB" dirty="0"/>
              <a:t>يقصد التعبير</a:t>
            </a:r>
            <a:r>
              <a:rPr lang="ar-LB" b="0" baseline="0" dirty="0"/>
              <a:t> عنه. على </a:t>
            </a:r>
            <a:r>
              <a:rPr lang="ar-LB" dirty="0"/>
              <a:t>المعلّم</a:t>
            </a:r>
            <a:r>
              <a:rPr lang="ar-LB" b="0" baseline="0" dirty="0"/>
              <a:t> أن </a:t>
            </a:r>
            <a:r>
              <a:rPr lang="ar-LB" b="0" baseline="0" dirty="0" err="1"/>
              <a:t>ينمذج</a:t>
            </a:r>
            <a:r>
              <a:rPr lang="ar-LB" b="0" baseline="0" dirty="0"/>
              <a:t> </a:t>
            </a:r>
            <a:r>
              <a:rPr lang="ar-LB" dirty="0"/>
              <a:t>للمتعلّمين</a:t>
            </a:r>
            <a:r>
              <a:rPr lang="ar-LB" b="0" baseline="0" dirty="0"/>
              <a:t> </a:t>
            </a:r>
            <a:r>
              <a:rPr lang="ar-LB" dirty="0"/>
              <a:t>كيفيّة</a:t>
            </a:r>
            <a:r>
              <a:rPr lang="ar-LB" b="0" baseline="0" dirty="0"/>
              <a:t> </a:t>
            </a:r>
            <a:r>
              <a:rPr lang="ar-LB" dirty="0"/>
              <a:t>اتّخاذ</a:t>
            </a:r>
            <a:r>
              <a:rPr lang="ar-LB" b="0" baseline="0" dirty="0"/>
              <a:t> هذه القرارات.</a:t>
            </a:r>
            <a:r>
              <a:rPr lang="ar-LB" dirty="0"/>
              <a:t> </a:t>
            </a:r>
            <a:endParaRPr lang="ar-LB" b="0" baseline="0" dirty="0"/>
          </a:p>
          <a:p>
            <a:pPr algn="r" rtl="1"/>
            <a:endParaRPr lang="en-US" b="0"/>
          </a:p>
        </p:txBody>
      </p:sp>
      <p:sp>
        <p:nvSpPr>
          <p:cNvPr id="4" name="Slide Number Placeholder 3"/>
          <p:cNvSpPr>
            <a:spLocks noGrp="1"/>
          </p:cNvSpPr>
          <p:nvPr>
            <p:ph type="sldNum" sz="quarter" idx="10"/>
          </p:nvPr>
        </p:nvSpPr>
        <p:spPr/>
        <p:txBody>
          <a:bodyPr/>
          <a:lstStyle/>
          <a:p>
            <a:fld id="{03567E13-77E3-49C1-AE2D-684752D4FE24}" type="slidenum">
              <a:rPr lang="en-US" smtClean="0"/>
              <a:t>10</a:t>
            </a:fld>
            <a:endParaRPr lang="en-US"/>
          </a:p>
        </p:txBody>
      </p:sp>
    </p:spTree>
    <p:extLst>
      <p:ext uri="{BB962C8B-B14F-4D97-AF65-F5344CB8AC3E}">
        <p14:creationId xmlns:p14="http://schemas.microsoft.com/office/powerpoint/2010/main" val="2651037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t>لِنَعْمَلْ مَعًا </a:t>
            </a:r>
            <a:r>
              <a:rPr lang="ar-LB" sz="1200">
                <a:latin typeface="Adobe Arabic" panose="02040503050201020203" pitchFamily="18" charset="-78"/>
                <a:cs typeface="Adobe Arabic" panose="02040503050201020203" pitchFamily="18" charset="-78"/>
              </a:rPr>
              <a:t>وَنَكْتُبُ جُمْلَةً تامّةَ الْمَعْنى عَلى مِثالِ </a:t>
            </a:r>
            <a:r>
              <a:rPr lang="ar-LB" sz="1200" b="1">
                <a:solidFill>
                  <a:srgbClr val="C00000"/>
                </a:solidFill>
                <a:latin typeface="Adobe Arabic" panose="02040503050201020203" pitchFamily="18" charset="-78"/>
                <a:cs typeface="Adobe Arabic" panose="02040503050201020203" pitchFamily="18" charset="-78"/>
              </a:rPr>
              <a:t>"أَسْرِعْ ... قَبْلَ أَنْ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mn-lt"/>
                <a:cs typeface="+mn-cs"/>
              </a:rPr>
              <a:t>هَيّا</a:t>
            </a:r>
            <a:r>
              <a:rPr lang="ar-LB" sz="1200" baseline="0">
                <a:latin typeface="+mn-lt"/>
                <a:cs typeface="+mn-cs"/>
              </a:rPr>
              <a:t> أَعِزّائي، اُنْظُروا إلى الصُّورَةِ وَفَكِّروا مَعي بِما نَراهُ: يوجَدُ وَلَدٌ يَتَناوَلُ طَعامَهُ. لِنُفَكِّرْ: ماذا سَيَحْدُثُ إِنْ لَمْ يَتَناوَلْ طَعامَهُ بِسُرْع</a:t>
            </a:r>
            <a:r>
              <a:rPr lang="ar-LB" sz="1200" b="0" baseline="0">
                <a:latin typeface="+mn-lt"/>
                <a:cs typeface="+mn-cs"/>
              </a:rPr>
              <a:t>َةٍ؟ سَيَبْرُدُ الطعام، أَوْ سَيَصِلُ باصُّ الْمَدْرَسَةِ. ماذا يَجِبُ أَنْ نَقولَ لَهُ:</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a:latin typeface="+mn-lt"/>
                <a:cs typeface="+mn-cs"/>
              </a:rPr>
              <a:t>أَسْرِعْ، تَناوَلْ طَعامَكَ قَبْلَ أَنْ يَبْرُدَ</a:t>
            </a:r>
            <a:r>
              <a:rPr lang="ar-LB" sz="1200" baseline="0">
                <a:latin typeface="+mn-lt"/>
                <a:cs typeface="+mn-cs"/>
              </a:rPr>
              <a:t>. </a:t>
            </a: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p:txBody>
      </p:sp>
      <p:sp>
        <p:nvSpPr>
          <p:cNvPr id="4" name="Slide Number Placeholder 3"/>
          <p:cNvSpPr>
            <a:spLocks noGrp="1"/>
          </p:cNvSpPr>
          <p:nvPr>
            <p:ph type="sldNum" sz="quarter" idx="10"/>
          </p:nvPr>
        </p:nvSpPr>
        <p:spPr/>
        <p:txBody>
          <a:bodyPr/>
          <a:lstStyle/>
          <a:p>
            <a:fld id="{03567E13-77E3-49C1-AE2D-684752D4FE24}" type="slidenum">
              <a:rPr lang="en-US" smtClean="0"/>
              <a:t>11</a:t>
            </a:fld>
            <a:endParaRPr lang="en-US"/>
          </a:p>
        </p:txBody>
      </p:sp>
    </p:spTree>
    <p:extLst>
      <p:ext uri="{BB962C8B-B14F-4D97-AF65-F5344CB8AC3E}">
        <p14:creationId xmlns:p14="http://schemas.microsoft.com/office/powerpoint/2010/main" val="290886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mn-lt"/>
                <a:cs typeface="+mn-cs"/>
              </a:rPr>
              <a:t>حانَ دَوْرُكُمْ الْآنَ لِتَكْتُبوا جُمْلَةً تامَّةَ الْمَعْنى عَلى مِثالِ </a:t>
            </a:r>
            <a:r>
              <a:rPr lang="ar-LB" sz="1200" b="1">
                <a:solidFill>
                  <a:srgbClr val="C00000"/>
                </a:solidFill>
                <a:latin typeface="Adobe Arabic" panose="02040503050201020203" pitchFamily="18" charset="-78"/>
                <a:cs typeface="Adobe Arabic" panose="02040503050201020203" pitchFamily="18" charset="-78"/>
              </a:rPr>
              <a:t>"أسْرِعْ ... قَبْلَ أَنْ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a:latin typeface="+mn-lt"/>
                <a:cs typeface="+mn-cs"/>
              </a:rPr>
              <a:t>اُنْظُروا إِلى الصُّورَةِ وَاكتبوا الْعِبارَةَ الَّتي تُناسِبُ الصُّورَةَ لِتُكْمِلوا الْجُمْلَةَ.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kern="120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kern="120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1" kern="1200">
                <a:solidFill>
                  <a:schemeClr val="tx1"/>
                </a:solidFill>
                <a:latin typeface="+mn-lt"/>
                <a:ea typeface="+mn-ea"/>
                <a:cs typeface="+mn-cs"/>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a:solidFill>
                  <a:schemeClr val="tx1"/>
                </a:solidFill>
                <a:latin typeface="+mn-lt"/>
                <a:ea typeface="+mn-ea"/>
                <a:cs typeface="+mn-cs"/>
              </a:rPr>
              <a:t>اُتركوا وقتًا ليُجيبَ المُتَعلّمون وصوِّبوا إجاباتِهِم إنْ لزم الأمر. </a:t>
            </a:r>
            <a:endParaRPr lang="en-US" sz="1200" b="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12</a:t>
            </a:fld>
            <a:endParaRPr lang="en-US"/>
          </a:p>
        </p:txBody>
      </p:sp>
    </p:spTree>
    <p:extLst>
      <p:ext uri="{BB962C8B-B14F-4D97-AF65-F5344CB8AC3E}">
        <p14:creationId xmlns:p14="http://schemas.microsoft.com/office/powerpoint/2010/main" val="2835497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mn-lt"/>
                <a:cs typeface="+mn-cs"/>
              </a:rPr>
              <a:t>حانَ دَوْرُكُمْ الْآنَ لِتَكْتُبوا جُمْلَةً تامَّةَ الْمَعْنى عَلى مِثالِ </a:t>
            </a:r>
            <a:r>
              <a:rPr lang="ar-LB" sz="1200" b="1">
                <a:solidFill>
                  <a:srgbClr val="C00000"/>
                </a:solidFill>
                <a:latin typeface="Adobe Arabic" panose="02040503050201020203" pitchFamily="18" charset="-78"/>
                <a:cs typeface="Adobe Arabic" panose="02040503050201020203" pitchFamily="18" charset="-78"/>
              </a:rPr>
              <a:t>"أسْرِعْ ... قَبْلَ أَنْ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a:latin typeface="+mn-lt"/>
                <a:cs typeface="+mn-cs"/>
              </a:rPr>
              <a:t>اُنْظُروا إِلى الصُّورَةِ وَاكتبوا الْعِبارَةَ الَّتي تُناسِبُ الصُّورَةَ لِتُكْمِلوا الْجُمْلَةَ.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kern="120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kern="120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1" kern="1200">
                <a:solidFill>
                  <a:schemeClr val="tx1"/>
                </a:solidFill>
                <a:latin typeface="+mn-lt"/>
                <a:ea typeface="+mn-ea"/>
                <a:cs typeface="+mn-cs"/>
              </a:rPr>
              <a:t>توجيهات للمعلِّم/ة: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a:solidFill>
                  <a:schemeClr val="tx1"/>
                </a:solidFill>
                <a:latin typeface="+mn-lt"/>
                <a:ea typeface="+mn-ea"/>
                <a:cs typeface="+mn-cs"/>
              </a:rPr>
              <a:t>اُتركوا وقتًا ليُجيبَ المُتَعلّمون وصوِّبوا إجاباتِهِم إنْ لزم الأمر. </a:t>
            </a:r>
            <a:endParaRPr lang="en-US" sz="1200" b="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13</a:t>
            </a:fld>
            <a:endParaRPr lang="en-US"/>
          </a:p>
        </p:txBody>
      </p:sp>
    </p:spTree>
    <p:extLst>
      <p:ext uri="{BB962C8B-B14F-4D97-AF65-F5344CB8AC3E}">
        <p14:creationId xmlns:p14="http://schemas.microsoft.com/office/powerpoint/2010/main" val="2639262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b="1"/>
              <a:t>تَوْجيهاتٌ لِلْمُعَلِّم/ة::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t>في التَّعْليمِ الوُجاهِيِّ أَوِ الْمُتَزامِنِ، يُعْرَضُ جَدْوَلُ التَّقييمِ عَلى المتعلّمين لِيَقوموا بِتَقْييمٍ ذاتِيٍّ بَعْدَ أَنْ يُنْهوا كِتابَةَ الْجُمَلِ الْمَطْلوبَةِ مِنْهُمْ. عَلى سَبيلِ الْمِثالِ:</a:t>
            </a:r>
          </a:p>
          <a:p>
            <a:pPr algn="r" rtl="1"/>
            <a:r>
              <a:rPr lang="ar-LB"/>
              <a:t>وَالْآنَ، وَصَلْنا إلى نِهايَةِ دَرْسِنا وَتَحْتاجونَ إِلى الْقِيامِ بِتَقْييمٍ ذاتِيٍّ:</a:t>
            </a:r>
          </a:p>
          <a:p>
            <a:pPr algn="r" rtl="1">
              <a:defRPr/>
            </a:pPr>
            <a:r>
              <a:rPr lang="ar-LB"/>
              <a:t>تَحَقّقوا مِنِ اتِّباعِكُمْ لِقَواعِدِ الْكِتابَةِ الصَّحيحَةِ. لِجُمْلَةٍ تامَّةِ الْمَعْنى.  </a:t>
            </a:r>
          </a:p>
          <a:p>
            <a:pPr algn="r" rtl="1"/>
            <a:r>
              <a:rPr lang="ar-LB"/>
              <a:t>سَأَقْرَأُ لَكْمُ الْقاعِدَةَ وَعَلَيْكُمْ أَنْ تَضَعوا إِشارَةَ تقاطع </a:t>
            </a:r>
            <a:r>
              <a:rPr lang="en-US" dirty="0"/>
              <a:t>X </a:t>
            </a:r>
            <a:r>
              <a:rPr lang="ar-LB" dirty="0"/>
              <a:t> (تَظْهَرُ الْإِشارَةُ) في الْعَمودِ بِعُنْوانِ نَعَمْ إذا كُنْتُمْ قَدْ اتَّبَعْتُمُ الْقاعِدَةَ أَوْ في الْعَمودِ بِعُنْوانِ كَلّا في حالِ عَدَمِ اتِّباعِكُمْ لِلْقاعِدَةِ. </a:t>
            </a:r>
          </a:p>
          <a:p>
            <a:pPr algn="r" rtl="1"/>
            <a:r>
              <a:rPr lang="ar-LB"/>
              <a:t>أَوَّلًا: اِخْتَرْتُ مُفْرَداتٍ جَديدَةً وَمُلائِمَةً. </a:t>
            </a:r>
          </a:p>
          <a:p>
            <a:pPr algn="r" rtl="1"/>
            <a:r>
              <a:rPr lang="ar-LB" sz="1200" dirty="0"/>
              <a:t>ثانِيًا:</a:t>
            </a:r>
            <a:r>
              <a:rPr lang="ar-LB" sz="1200" dirty="0">
                <a:latin typeface="Adobe Arabic"/>
                <a:cs typeface="Adobe Arabic"/>
              </a:rPr>
              <a:t> . اِتَّبَعتُ صيغَةَ ”أَسْرِعْ ... قَبْلَ أَنْ ... </a:t>
            </a:r>
            <a:r>
              <a:rPr lang="ar-LB" dirty="0">
                <a:latin typeface="Adobe Arabic"/>
                <a:cs typeface="Adobe Arabic"/>
              </a:rPr>
              <a:t>"</a:t>
            </a:r>
            <a:endParaRPr lang="ar-LB" sz="1200" dirty="0">
              <a:latin typeface="Adobe Arabic" panose="02040503050201020203" pitchFamily="18" charset="-78"/>
              <a:cs typeface="Adobe Arabic" panose="02040503050201020203" pitchFamily="18" charset="-78"/>
            </a:endParaRPr>
          </a:p>
          <a:p>
            <a:pPr algn="r" rtl="1"/>
            <a:r>
              <a:rPr lang="ar-LB" sz="1200" baseline="0" dirty="0"/>
              <a:t>ثالِثًا: اِ</a:t>
            </a:r>
            <a:r>
              <a:rPr lang="ar-LB" sz="1200" dirty="0">
                <a:latin typeface="Adobe Arabic"/>
                <a:cs typeface="Adobe Arabic"/>
              </a:rPr>
              <a:t>سْتَخْدَمْتُ عَلاماتِ الْوَقْفِ الْمُناسِبَةَ: النُّقْطَة</a:t>
            </a:r>
            <a:r>
              <a:rPr lang="ar-LB" sz="1800" dirty="0">
                <a:solidFill>
                  <a:srgbClr val="FF0000"/>
                </a:solidFill>
                <a:latin typeface="Adobe Arabic"/>
                <a:cs typeface="Adobe Arabic"/>
              </a:rPr>
              <a:t>.</a:t>
            </a:r>
            <a:r>
              <a:rPr lang="ar-LB" dirty="0">
                <a:latin typeface="Adobe Arabic"/>
                <a:cs typeface="Adobe Arabic"/>
              </a:rPr>
              <a:t> </a:t>
            </a:r>
            <a:endParaRPr lang="ar-LB">
              <a:latin typeface="Adobe Arabic"/>
              <a:cs typeface="Adobe Arabic" panose="02040503050201020203" pitchFamily="18" charset="-78"/>
            </a:endParaRPr>
          </a:p>
          <a:p>
            <a:pPr algn="r" rtl="1"/>
            <a:r>
              <a:rPr lang="ar-LB" sz="1200" dirty="0">
                <a:cs typeface="Adobe Arabic"/>
              </a:rPr>
              <a:t>رابِعًا: </a:t>
            </a:r>
            <a:r>
              <a:rPr lang="ar-SA" sz="1200" b="0" i="0" u="none" strike="noStrike" kern="1200" dirty="0">
                <a:solidFill>
                  <a:schemeClr val="tx1"/>
                </a:solidFill>
                <a:effectLst/>
                <a:latin typeface="+mn-lt"/>
                <a:ea typeface="+mn-ea"/>
                <a:cs typeface="+mn-cs"/>
              </a:rPr>
              <a:t>راج</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ع</a:t>
            </a:r>
            <a:r>
              <a:rPr lang="ar-LB" sz="1200" b="0" i="0" u="none" strike="noStrike" kern="1200" dirty="0">
                <a:solidFill>
                  <a:schemeClr val="tx1"/>
                </a:solidFill>
                <a:effectLst/>
                <a:latin typeface="+mn-lt"/>
                <a:ea typeface="+mn-ea"/>
                <a:cs typeface="+mn-cs"/>
              </a:rPr>
              <a:t>ْتُ</a:t>
            </a:r>
            <a:r>
              <a:rPr lang="ar-SA" sz="1200" b="0" i="0" u="none" strike="noStrike" kern="1200" dirty="0">
                <a:solidFill>
                  <a:schemeClr val="tx1"/>
                </a:solidFill>
                <a:effectLst/>
                <a:latin typeface="+mn-lt"/>
                <a:ea typeface="+mn-ea"/>
                <a:cs typeface="+mn-cs"/>
              </a:rPr>
              <a:t> ما ك</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ت</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ب</a:t>
            </a:r>
            <a:r>
              <a:rPr lang="ar-LB" sz="1200" b="0" i="0" u="none" strike="noStrike" kern="1200" dirty="0">
                <a:solidFill>
                  <a:schemeClr val="tx1"/>
                </a:solidFill>
                <a:effectLst/>
                <a:latin typeface="+mn-lt"/>
                <a:ea typeface="+mn-ea"/>
                <a:cs typeface="+mn-cs"/>
              </a:rPr>
              <a:t>ْتُ</a:t>
            </a:r>
            <a:r>
              <a:rPr lang="ar-SA" sz="1200" b="0" i="0" u="none" strike="noStrike" kern="1200" dirty="0">
                <a:solidFill>
                  <a:schemeClr val="tx1"/>
                </a:solidFill>
                <a:effectLst/>
                <a:latin typeface="+mn-lt"/>
                <a:ea typeface="+mn-ea"/>
                <a:cs typeface="+mn-cs"/>
              </a:rPr>
              <a:t> م</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راع</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يًا </a:t>
            </a:r>
            <a:r>
              <a:rPr lang="ar-LB" sz="1200" b="0" i="0" u="none" strike="noStrike" kern="1200" dirty="0">
                <a:solidFill>
                  <a:schemeClr val="tx1"/>
                </a:solidFill>
                <a:effectLst/>
                <a:latin typeface="+mn-lt"/>
                <a:ea typeface="+mn-ea"/>
                <a:cs typeface="+mn-cs"/>
              </a:rPr>
              <a:t>قواعد </a:t>
            </a:r>
            <a:r>
              <a:rPr lang="ar-SA" sz="1200" b="0" i="0" u="none" strike="noStrike" kern="1200" dirty="0">
                <a:solidFill>
                  <a:schemeClr val="tx1"/>
                </a:solidFill>
                <a:effectLst/>
                <a:latin typeface="+mn-lt"/>
                <a:ea typeface="+mn-ea"/>
                <a:cs typeface="+mn-cs"/>
              </a:rPr>
              <a:t>ال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إ</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م</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لاء</a:t>
            </a:r>
            <a:r>
              <a:rPr lang="ar-LB" sz="1200" b="0" i="0" u="none" strike="noStrike" kern="1200" dirty="0">
                <a:solidFill>
                  <a:schemeClr val="tx1"/>
                </a:solidFill>
                <a:effectLst/>
                <a:latin typeface="+mn-lt"/>
                <a:ea typeface="+mn-ea"/>
                <a:cs typeface="+mn-cs"/>
              </a:rPr>
              <a:t>ِ.</a:t>
            </a:r>
            <a:r>
              <a:rPr lang="ar-LB" dirty="0"/>
              <a:t> </a:t>
            </a:r>
            <a:endParaRPr lang="en-US" sz="1200" b="0" i="0" u="none" strike="noStrike" kern="1200">
              <a:solidFill>
                <a:schemeClr val="tx1"/>
              </a:solidFill>
              <a:effectLst/>
              <a:latin typeface="+mn-lt"/>
              <a:ea typeface="+mn-ea"/>
              <a:cs typeface="+mn-cs"/>
            </a:endParaRPr>
          </a:p>
          <a:p>
            <a:pPr algn="r" rtl="1" eaLnBrk="1" fontAlgn="t" latinLnBrk="0" hangingPunct="1"/>
            <a:r>
              <a:rPr lang="ar-LB" sz="1200" dirty="0"/>
              <a:t>خامِسًا: </a:t>
            </a:r>
            <a:r>
              <a:rPr lang="ar-SA" sz="1200" dirty="0"/>
              <a:t>ك</a:t>
            </a:r>
            <a:r>
              <a:rPr lang="ar-LB" sz="1200" dirty="0"/>
              <a:t>َ</a:t>
            </a:r>
            <a:r>
              <a:rPr lang="ar-SA" sz="1200" dirty="0"/>
              <a:t>ت</a:t>
            </a:r>
            <a:r>
              <a:rPr lang="ar-LB" sz="1200" dirty="0"/>
              <a:t>َ</a:t>
            </a:r>
            <a:r>
              <a:rPr lang="ar-SA" sz="1200" dirty="0"/>
              <a:t>ب</a:t>
            </a:r>
            <a:r>
              <a:rPr lang="ar-LB" sz="1200" dirty="0"/>
              <a:t>ْتُ</a:t>
            </a:r>
            <a:r>
              <a:rPr lang="ar-SA" sz="1200" dirty="0"/>
              <a:t> </a:t>
            </a:r>
            <a:r>
              <a:rPr lang="ar-SA" sz="1200" b="0" i="0" u="none" strike="noStrike" kern="1200" dirty="0">
                <a:solidFill>
                  <a:schemeClr val="tx1"/>
                </a:solidFill>
                <a:effectLst/>
                <a:latin typeface="+mn-lt"/>
                <a:ea typeface="+mn-ea"/>
                <a:cs typeface="+mn-cs"/>
              </a:rPr>
              <a:t>ب</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خ</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طّ</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واض</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ح</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و</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ج</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ميل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a:t>
            </a:r>
            <a:r>
              <a:rPr lang="ar-LB" sz="1200" b="0" i="0" u="none" strike="noStrike" kern="1200" dirty="0">
                <a:solidFill>
                  <a:schemeClr val="tx1"/>
                </a:solidFill>
                <a:effectLst/>
                <a:latin typeface="+mn-lt"/>
                <a:ea typeface="+mn-ea"/>
                <a:cs typeface="+mn-cs"/>
              </a:rPr>
              <a:t>وراعَيْتُ </a:t>
            </a:r>
            <a:r>
              <a:rPr lang="ar-SA" sz="1200" b="0" i="0" u="none" strike="noStrike" kern="1200" dirty="0">
                <a:solidFill>
                  <a:schemeClr val="tx1"/>
                </a:solidFill>
                <a:effectLst/>
                <a:latin typeface="+mn-lt"/>
                <a:ea typeface="+mn-ea"/>
                <a:cs typeface="+mn-cs"/>
              </a:rPr>
              <a:t>ال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م</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سافات</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ال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م</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ناس</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ب</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ة</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ب</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ي</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ن</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 ال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ك</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ل</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مات</a:t>
            </a:r>
            <a:r>
              <a:rPr lang="ar-LB" sz="1200" b="0" i="0" u="none" strike="noStrike" kern="1200" dirty="0">
                <a:solidFill>
                  <a:schemeClr val="tx1"/>
                </a:solidFill>
                <a:effectLst/>
                <a:latin typeface="+mn-lt"/>
                <a:ea typeface="+mn-ea"/>
                <a:cs typeface="+mn-cs"/>
              </a:rPr>
              <a:t>ِ</a:t>
            </a:r>
            <a:r>
              <a:rPr lang="ar-SA" sz="1200" b="0" i="0" u="none" strike="noStrike" kern="1200" dirty="0">
                <a:solidFill>
                  <a:schemeClr val="tx1"/>
                </a:solidFill>
                <a:effectLst/>
                <a:latin typeface="+mn-lt"/>
                <a:ea typeface="+mn-ea"/>
                <a:cs typeface="+mn-cs"/>
              </a:rPr>
              <a:t>.</a:t>
            </a:r>
            <a:endParaRPr lang="en-US" sz="1200" b="0" i="0" u="none" strike="noStrike" kern="1200" dirty="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 typeface="+mj-lt"/>
              <a:buNone/>
              <a:tabLst/>
              <a:defRPr/>
            </a:pPr>
            <a:endParaRPr lang="ar-LB" sz="1200"/>
          </a:p>
          <a:p>
            <a:pPr algn="r" rtl="1">
              <a:defRPr/>
            </a:pPr>
            <a:r>
              <a:rPr lang="ar-LB" sz="1200" dirty="0"/>
              <a:t>هذِهِ الْقَواعِدُ </a:t>
            </a:r>
            <a:r>
              <a:rPr lang="ar-LB" sz="1200" dirty="0" err="1"/>
              <a:t>أَعِزّائي</a:t>
            </a:r>
            <a:r>
              <a:rPr lang="ar-LB" sz="1200" dirty="0"/>
              <a:t> هي أَساسِيَّةٌ في اللُّغَةِ الْعَرَبِيَّةِ،</a:t>
            </a:r>
            <a:r>
              <a:rPr lang="ar-LB" sz="1200" baseline="0" dirty="0"/>
              <a:t> وَمِنَ الْمُهِمِّ أنْ تَتَّبِعوها كُلَّما كَتَبْتُمْ لِأَنَّها تُساعِدُكُمْ لِتُصْبِحوا كُتّابًا بارِعينَ.</a:t>
            </a:r>
            <a:r>
              <a:rPr lang="ar-LB" dirty="0"/>
              <a:t> </a:t>
            </a:r>
            <a:endParaRPr lang="ar-LB" sz="1200" baseline="0" dirty="0"/>
          </a:p>
          <a:p>
            <a:pPr marL="0" marR="0" lvl="0" indent="0" algn="r" defTabSz="914400" rtl="1" eaLnBrk="1" fontAlgn="auto" latinLnBrk="0" hangingPunct="1">
              <a:lnSpc>
                <a:spcPct val="100000"/>
              </a:lnSpc>
              <a:spcBef>
                <a:spcPts val="0"/>
              </a:spcBef>
              <a:spcAft>
                <a:spcPts val="0"/>
              </a:spcAft>
              <a:buClrTx/>
              <a:buSzTx/>
              <a:buFont typeface="+mj-lt"/>
              <a:buNone/>
              <a:tabLst/>
              <a:defRPr/>
            </a:pPr>
            <a:endParaRPr lang="ar-LB" sz="1200" baseline="0"/>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ar-LB" sz="1200"/>
          </a:p>
        </p:txBody>
      </p:sp>
      <p:sp>
        <p:nvSpPr>
          <p:cNvPr id="4" name="Slide Number Placeholder 3"/>
          <p:cNvSpPr>
            <a:spLocks noGrp="1"/>
          </p:cNvSpPr>
          <p:nvPr>
            <p:ph type="sldNum" sz="quarter" idx="10"/>
          </p:nvPr>
        </p:nvSpPr>
        <p:spPr/>
        <p:txBody>
          <a:bodyPr/>
          <a:lstStyle/>
          <a:p>
            <a:fld id="{03567E13-77E3-49C1-AE2D-684752D4FE24}" type="slidenum">
              <a:rPr lang="en-US" smtClean="0"/>
              <a:pPr/>
              <a:t>14</a:t>
            </a:fld>
            <a:endParaRPr lang="en-US"/>
          </a:p>
        </p:txBody>
      </p:sp>
    </p:spTree>
    <p:extLst>
      <p:ext uri="{BB962C8B-B14F-4D97-AF65-F5344CB8AC3E}">
        <p14:creationId xmlns:p14="http://schemas.microsoft.com/office/powerpoint/2010/main" val="1813773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t>لِنَعْمَلْ مَعًا </a:t>
            </a:r>
            <a:r>
              <a:rPr lang="ar-LB" sz="1200">
                <a:latin typeface="Adobe Arabic" panose="02040503050201020203" pitchFamily="18" charset="-78"/>
                <a:cs typeface="Adobe Arabic" panose="02040503050201020203" pitchFamily="18" charset="-78"/>
              </a:rPr>
              <a:t>وَنَكْتُبُ جُمْلَةً تامّةَ الْمَعْنى عَلى مِثالِ </a:t>
            </a:r>
            <a:r>
              <a:rPr lang="ar-LB" sz="1200" b="1">
                <a:solidFill>
                  <a:srgbClr val="C00000"/>
                </a:solidFill>
                <a:latin typeface="Adobe Arabic" panose="02040503050201020203" pitchFamily="18" charset="-78"/>
                <a:cs typeface="Adobe Arabic" panose="02040503050201020203" pitchFamily="18" charset="-78"/>
              </a:rPr>
              <a:t>"أَسْرِعْ ... قَبْلَ أَنْ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a:latin typeface="+mn-lt"/>
                <a:cs typeface="+mn-cs"/>
              </a:rPr>
              <a:t>هَيّا</a:t>
            </a:r>
            <a:r>
              <a:rPr lang="ar-LB" sz="1200" baseline="0">
                <a:latin typeface="+mn-lt"/>
                <a:cs typeface="+mn-cs"/>
              </a:rPr>
              <a:t> أَعِزّائي، اُنْظُروا إلى الصُّورَةِ وَفَكِّروا مَعي بِما نَراهُ: يوجَدُ وَلَدٌ يَتَناوَلُ طَعامَهُ. لِنُفَكِّرْ: ماذا سَيَحْدُثُ إِنْ لَمْ يَتَناوَلْ طَعامَهُ بِسُرْع</a:t>
            </a:r>
            <a:r>
              <a:rPr lang="ar-LB" sz="1200" b="0" baseline="0">
                <a:latin typeface="+mn-lt"/>
                <a:cs typeface="+mn-cs"/>
              </a:rPr>
              <a:t>َةٍ؟ سَيَبْرُدُ الطعام، أَوْ سَيَصِلُ باصُّ الْمَدْرَسَةِ. ماذا يَجِبُ أَنْ نَقولَ لَهُ:</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a:latin typeface="+mn-lt"/>
                <a:cs typeface="+mn-cs"/>
              </a:rPr>
              <a:t>أَسْرِعْ، تَناوَلْ طَعامَكَ قَبْلَ أَنْ يَبْرُدَ</a:t>
            </a:r>
            <a:r>
              <a:rPr lang="ar-LB" sz="1200" baseline="0">
                <a:latin typeface="+mn-lt"/>
                <a:cs typeface="+mn-cs"/>
              </a:rPr>
              <a:t>. </a:t>
            </a: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p:txBody>
      </p:sp>
      <p:sp>
        <p:nvSpPr>
          <p:cNvPr id="4" name="Slide Number Placeholder 3"/>
          <p:cNvSpPr>
            <a:spLocks noGrp="1"/>
          </p:cNvSpPr>
          <p:nvPr>
            <p:ph type="sldNum" sz="quarter" idx="10"/>
          </p:nvPr>
        </p:nvSpPr>
        <p:spPr/>
        <p:txBody>
          <a:bodyPr/>
          <a:lstStyle/>
          <a:p>
            <a:fld id="{03567E13-77E3-49C1-AE2D-684752D4FE24}" type="slidenum">
              <a:rPr lang="en-US" smtClean="0"/>
              <a:t>15</a:t>
            </a:fld>
            <a:endParaRPr lang="en-US"/>
          </a:p>
        </p:txBody>
      </p:sp>
    </p:spTree>
    <p:extLst>
      <p:ext uri="{BB962C8B-B14F-4D97-AF65-F5344CB8AC3E}">
        <p14:creationId xmlns:p14="http://schemas.microsoft.com/office/powerpoint/2010/main" val="3132013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b="1" dirty="0"/>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t>لِنَعْمَلْ مَعًا </a:t>
            </a:r>
            <a:r>
              <a:rPr lang="ar-LB" sz="1200" dirty="0">
                <a:latin typeface="Adobe Arabic" panose="02040503050201020203" pitchFamily="18" charset="-78"/>
                <a:cs typeface="Adobe Arabic" panose="02040503050201020203" pitchFamily="18" charset="-78"/>
              </a:rPr>
              <a:t>وَنَكْتُبُ جُمْلَةً تامّةَ الْمَعْنى عَلى مِثالِ </a:t>
            </a:r>
            <a:r>
              <a:rPr lang="ar-LB" sz="1200" b="1" dirty="0">
                <a:solidFill>
                  <a:srgbClr val="C00000"/>
                </a:solidFill>
                <a:latin typeface="Adobe Arabic" panose="02040503050201020203" pitchFamily="18" charset="-78"/>
                <a:cs typeface="Adobe Arabic" panose="02040503050201020203" pitchFamily="18" charset="-78"/>
              </a:rPr>
              <a:t>"أَسْرِعْ ... قَبْلَ أَنْ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latin typeface="+mn-lt"/>
                <a:cs typeface="+mn-cs"/>
              </a:rPr>
              <a:t>هَيّا</a:t>
            </a:r>
            <a:r>
              <a:rPr lang="ar-LB" sz="1200" baseline="0" dirty="0">
                <a:latin typeface="+mn-lt"/>
                <a:cs typeface="+mn-cs"/>
              </a:rPr>
              <a:t> أَعِزّائي، </a:t>
            </a:r>
            <a:r>
              <a:rPr lang="ar-LB" sz="1200" baseline="0" dirty="0" smtClean="0">
                <a:latin typeface="+mn-lt"/>
                <a:cs typeface="+mn-cs"/>
              </a:rPr>
              <a:t>َفَكِّروا مَعي</a:t>
            </a:r>
            <a:r>
              <a:rPr lang="ar-LB" sz="1200" baseline="0" smtClean="0">
                <a:latin typeface="+mn-lt"/>
                <a:cs typeface="+mn-cs"/>
              </a:rPr>
              <a:t>: </a:t>
            </a:r>
            <a:r>
              <a:rPr lang="ar-LB" sz="1200" b="0" baseline="0" smtClean="0">
                <a:latin typeface="+mn-lt"/>
                <a:cs typeface="+mn-cs"/>
              </a:rPr>
              <a:t>سنؤلّف معًا جملتين نستخدم فيهما ما ورد أعلاه</a:t>
            </a:r>
            <a:endParaRPr lang="ar-LB" sz="1200" b="0" baseline="0" dirty="0">
              <a:latin typeface="+mn-lt"/>
              <a:cs typeface="+mn-cs"/>
            </a:endParaRPr>
          </a:p>
        </p:txBody>
      </p:sp>
      <p:sp>
        <p:nvSpPr>
          <p:cNvPr id="4" name="Slide Number Placeholder 3"/>
          <p:cNvSpPr>
            <a:spLocks noGrp="1"/>
          </p:cNvSpPr>
          <p:nvPr>
            <p:ph type="sldNum" sz="quarter" idx="10"/>
          </p:nvPr>
        </p:nvSpPr>
        <p:spPr/>
        <p:txBody>
          <a:bodyPr/>
          <a:lstStyle/>
          <a:p>
            <a:fld id="{03567E13-77E3-49C1-AE2D-684752D4FE24}" type="slidenum">
              <a:rPr lang="en-US" smtClean="0"/>
              <a:t>16</a:t>
            </a:fld>
            <a:endParaRPr lang="en-US"/>
          </a:p>
        </p:txBody>
      </p:sp>
    </p:spTree>
    <p:extLst>
      <p:ext uri="{BB962C8B-B14F-4D97-AF65-F5344CB8AC3E}">
        <p14:creationId xmlns:p14="http://schemas.microsoft.com/office/powerpoint/2010/main" val="2693893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3089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defRPr/>
            </a:pPr>
            <a:r>
              <a:rPr lang="ar-LB" dirty="0"/>
              <a:t>الدَّرْسُ الْأَوَّلُ: ظِلّي وَصاحِبي ص 12 من الكتاب المدرسي.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r>
              <a:rPr lang="ar-LB" b="1" dirty="0"/>
              <a:t>توجيهات للمعلّم/ة:</a:t>
            </a:r>
          </a:p>
          <a:p>
            <a:pPr algn="r" rtl="1"/>
            <a:r>
              <a:rPr lang="ar-LB" dirty="0"/>
              <a:t>يقدّم كلّ درس جميع المجالات بدءًا بالفهم الشّفويّ وصولا إلى التّعبير الكتابيّ.</a:t>
            </a:r>
          </a:p>
          <a:p>
            <a:pPr algn="r" rtl="1"/>
            <a:r>
              <a:rPr lang="ar-LB" dirty="0"/>
              <a:t>يتمّ تقديم كلّ مجال خلال حصّة أو أكثر بحسب ما يتطلبه الهدف أو طبيعة المجال.</a:t>
            </a:r>
          </a:p>
          <a:p>
            <a:pPr algn="r" rtl="1"/>
            <a:r>
              <a:rPr lang="ar-LB" dirty="0"/>
              <a:t>ويكون سير الحصّة على الشّكل الآتي:</a:t>
            </a:r>
          </a:p>
          <a:p>
            <a:pPr algn="r" rtl="1"/>
            <a:r>
              <a:rPr lang="ar-LB" dirty="0"/>
              <a:t>1- ترحيب</a:t>
            </a:r>
          </a:p>
          <a:p>
            <a:pPr algn="r" rtl="1"/>
            <a:r>
              <a:rPr lang="ar-LB" dirty="0"/>
              <a:t>2- نشاط لغويّ أو تعلّم اجتماعيّ - انفعاليّ</a:t>
            </a:r>
          </a:p>
          <a:p>
            <a:pPr algn="r" rtl="1"/>
            <a:r>
              <a:rPr lang="ar-LB" dirty="0"/>
              <a:t>3- قراءة جهريّة نموذجية من قبل المعلّم/ة لدقائق قليلة (يمكن اختيار هذه القراءة من قصص المكتبة الصّفيّة أو مكتبة المدرسة)</a:t>
            </a:r>
          </a:p>
          <a:p>
            <a:pPr algn="r" rtl="1"/>
            <a:r>
              <a:rPr lang="ar-LB" dirty="0"/>
              <a:t>4- تقديم هدف الدرس</a:t>
            </a:r>
          </a:p>
          <a:p>
            <a:pPr algn="r" rtl="1"/>
            <a:r>
              <a:rPr lang="ar-LB" dirty="0"/>
              <a:t>5- تقديم الدرس </a:t>
            </a:r>
          </a:p>
          <a:p>
            <a:pPr algn="r" rtl="1"/>
            <a:r>
              <a:rPr lang="ar-LB" dirty="0"/>
              <a:t>6- إجراء التقويم التكوينيّ أو التقويم الذاتيّ</a:t>
            </a:r>
          </a:p>
          <a:p>
            <a:pPr algn="r" rtl="1">
              <a:defRPr/>
            </a:pPr>
            <a:endParaRPr lang="ar-LB"/>
          </a:p>
          <a:p>
            <a:pPr algn="r" rtl="1">
              <a:defRPr/>
            </a:pPr>
            <a:r>
              <a:rPr lang="ar-LB" b="1" dirty="0"/>
              <a:t>الأهداف:</a:t>
            </a:r>
          </a:p>
          <a:p>
            <a:pPr algn="r" rtl="1">
              <a:defRPr/>
            </a:pPr>
            <a:r>
              <a:rPr lang="ar-LB" b="1" dirty="0"/>
              <a:t>1- الفهم الشفويّ:</a:t>
            </a:r>
          </a:p>
          <a:p>
            <a:pPr algn="r" rtl="1">
              <a:defRPr/>
            </a:pPr>
            <a:r>
              <a:rPr lang="ar-LB" dirty="0"/>
              <a:t>يجيبُ عَنْ أَسْئِلَةٍ تَتَعَلَّقُ بِنَصٍّ مَسْموعٍ – أُقْصوصَةٍ أَوْ حَدَثٍ، أَوْ أُغْنِيَةٍ. (الْمَوْضوعُ، الْأَفْكارُ الرَّئيسَةُ، الشَّخْصِيّاتُ، الزَّمانُ، وَالْمَكانُ، الْمُشْكِلَةُ، والْحَلُّ ...)</a:t>
            </a:r>
          </a:p>
          <a:p>
            <a:pPr algn="r" rtl="1">
              <a:defRPr/>
            </a:pPr>
            <a:r>
              <a:rPr lang="ar-LB" b="1" dirty="0"/>
              <a:t>2- التّعبير الشّفويّ:</a:t>
            </a:r>
          </a:p>
          <a:p>
            <a:pPr algn="r" rtl="1">
              <a:defRPr/>
            </a:pPr>
            <a:r>
              <a:rPr lang="ar-LB" dirty="0"/>
              <a:t>يسْرُدُ الْأَحْداثُ وَفْقًا لِتَسَلْسُلٍ زَمَنِيٍّ أَوْ مَنْطِقِيٍّ. </a:t>
            </a:r>
          </a:p>
          <a:p>
            <a:pPr algn="r" rtl="1">
              <a:defRPr/>
            </a:pPr>
            <a:r>
              <a:rPr lang="ar-LB" dirty="0"/>
              <a:t>يَسْرُدُ قِصَّةً مُحَدِّدًا الزَّمانَ، الْمَكانَ، الشَّخْصِيّاتِ، الْمُشْكِلَةَ، الْحَلَّ.</a:t>
            </a:r>
          </a:p>
          <a:p>
            <a:pPr algn="r" rtl="1">
              <a:defRPr/>
            </a:pPr>
            <a:r>
              <a:rPr lang="ar-LB" b="1" dirty="0"/>
              <a:t>3- القراءة:</a:t>
            </a:r>
          </a:p>
          <a:p>
            <a:pPr algn="r" rtl="1">
              <a:defRPr/>
            </a:pPr>
            <a:r>
              <a:rPr lang="ar-LB" b="1" dirty="0"/>
              <a:t>أ. الفهم القرائيّ </a:t>
            </a:r>
          </a:p>
          <a:p>
            <a:pPr algn="r" rtl="1">
              <a:defRPr/>
            </a:pPr>
            <a:r>
              <a:rPr lang="ar-LB" dirty="0"/>
              <a:t>يفهمُ النصَّ فهمًا مجملًا ثمَّ مفصَّلًا.</a:t>
            </a:r>
          </a:p>
          <a:p>
            <a:pPr algn="r" rtl="1">
              <a:defRPr/>
            </a:pPr>
            <a:r>
              <a:rPr lang="ar-LB" dirty="0"/>
              <a:t>يتَوَقَّعُ مَضْمونَ الْقِصَّةِ مِنَ الْغِلافِ مُسْتَخْدِمًا اِسْتِراتيجِيَّةَ التَّوَقُّعِ. </a:t>
            </a:r>
          </a:p>
          <a:p>
            <a:pPr algn="r" rtl="1">
              <a:defRPr/>
            </a:pPr>
            <a:r>
              <a:rPr lang="ar-LB" dirty="0"/>
              <a:t>يَتَوَقَّعُ أَحْداثَ النَّصِّ مِنَ السِّياقِ. </a:t>
            </a:r>
          </a:p>
          <a:p>
            <a:pPr algn="r" rtl="1">
              <a:defRPr/>
            </a:pPr>
            <a:r>
              <a:rPr lang="ar-LB" dirty="0"/>
              <a:t>يُجيبُ عَنِ الْأَسْئِلَةِ: مَنْ؟ ماذا؟ مَتى؟ أَيْنَ؟ لِماذا؟ </a:t>
            </a:r>
          </a:p>
          <a:p>
            <a:pPr algn="r" rtl="1">
              <a:defRPr/>
            </a:pPr>
            <a:r>
              <a:rPr lang="ar-LB" b="1" dirty="0"/>
              <a:t>ب. بناء المعجم اللّغويّ ودراسة المفردات</a:t>
            </a:r>
          </a:p>
          <a:p>
            <a:pPr algn="r" rtl="1">
              <a:defRPr/>
            </a:pPr>
            <a:r>
              <a:rPr lang="ar-LB" dirty="0"/>
              <a:t>يكْتَشِفُ مَعانِيَ الْمُفْرَداتِ مِنَ السِّياقِ. </a:t>
            </a:r>
          </a:p>
          <a:p>
            <a:pPr algn="r" rtl="1">
              <a:defRPr/>
            </a:pPr>
            <a:r>
              <a:rPr lang="ar-LB" dirty="0"/>
              <a:t>يُحَدِّدُ الْكَلِماتِ الْمُتَرادِفَةً وَالْكَلِماتِ الْمُتَضادَّةَ. </a:t>
            </a:r>
          </a:p>
          <a:p>
            <a:pPr algn="r" rtl="1">
              <a:defRPr/>
            </a:pPr>
            <a:r>
              <a:rPr lang="ar-LB" dirty="0"/>
              <a:t>يُغْني مَخْزونَهُ الْمُعْجَمِيَّ مِنْ مُفْرَداتٍ وَتَراكيبَ لِتَوْظيفِها في الْكَلامِ فَهْمًا وَأَداءً.   </a:t>
            </a:r>
          </a:p>
          <a:p>
            <a:pPr algn="r" rtl="1">
              <a:defRPr/>
            </a:pPr>
            <a:r>
              <a:rPr lang="ar-LB" b="1" dirty="0"/>
              <a:t>ج. الوعي الفونولوجيّ</a:t>
            </a:r>
            <a:endParaRPr lang="ar-LB"/>
          </a:p>
          <a:p>
            <a:pPr algn="r" rtl="1">
              <a:defRPr/>
            </a:pPr>
            <a:r>
              <a:rPr lang="ar-LB" dirty="0"/>
              <a:t>يَتَمَكَّنُ مِنْ التَّمْييزِ سَماعِيًّا بَيْنَ الْحَرْفَيْنِ الْمُتَقارِبَيْنِ لَفْظًا </a:t>
            </a:r>
            <a:r>
              <a:rPr lang="ar-SA" dirty="0"/>
              <a:t>(ت – ط) </a:t>
            </a:r>
            <a:endParaRPr lang="ar-LB"/>
          </a:p>
          <a:p>
            <a:pPr algn="r" rtl="1">
              <a:defRPr/>
            </a:pPr>
            <a:r>
              <a:rPr lang="ar-LB" b="1" dirty="0"/>
              <a:t>د. الصّوتيّات</a:t>
            </a:r>
          </a:p>
          <a:p>
            <a:pPr algn="r" rtl="1">
              <a:defRPr/>
            </a:pPr>
            <a:r>
              <a:rPr lang="ar-LB" dirty="0"/>
              <a:t>يسْتَكْمِلُ اِكْتِسابَ آلِيَّةِ الرَّبْطِ بَيْنَ الرُّموزِ اللُّغَوِيَّةِ الْمَكْتوبَةِ وَأَصْواتِها. </a:t>
            </a:r>
          </a:p>
          <a:p>
            <a:pPr algn="r" rtl="1">
              <a:defRPr/>
            </a:pPr>
            <a:r>
              <a:rPr lang="ar-LB" b="1" dirty="0"/>
              <a:t>ه-  الطلاقة في القراءة:</a:t>
            </a:r>
          </a:p>
          <a:p>
            <a:pPr algn="r" rtl="1">
              <a:defRPr/>
            </a:pPr>
            <a:r>
              <a:rPr lang="ar-LB" dirty="0"/>
              <a:t>يرْبِطُ بَيْنَ الْكَلِماتِ في جُمَلٍ بَسيطَةٍ وَيُجيدُ النُّطْقَ بِها وَفْقَ ما يَقْتَضيهِ التَّنْغيمُ وَتَتَطَلَّبُهُ عَلاماتُ الْوَقْفِ . </a:t>
            </a:r>
          </a:p>
          <a:p>
            <a:pPr algn="r" rtl="1">
              <a:defRPr/>
            </a:pPr>
            <a:r>
              <a:rPr lang="ar-LB" dirty="0"/>
              <a:t>يَتَمَكَّنُ مِنَ النُّطْقِ السَّليمِ مُراعِيًا مَخارِجَ الْحُروفِ وَالتَّنْغيمِ وَعلَاماتِ الْوَقْفِ.</a:t>
            </a:r>
          </a:p>
          <a:p>
            <a:pPr algn="r" rtl="1">
              <a:defRPr/>
            </a:pPr>
            <a:r>
              <a:rPr lang="ar-LB" b="1" dirty="0"/>
              <a:t>4- القواعد </a:t>
            </a:r>
          </a:p>
          <a:p>
            <a:pPr algn="r" rtl="1">
              <a:defRPr/>
            </a:pPr>
            <a:r>
              <a:rPr lang="ar-LB" dirty="0"/>
              <a:t>يتَعَرَّفُ أَقْسامَ الْكَلامِ. (الفِعْل- الاسْم – الحَرْف) </a:t>
            </a:r>
          </a:p>
          <a:p>
            <a:pPr algn="r" rtl="1">
              <a:defRPr/>
            </a:pPr>
            <a:r>
              <a:rPr lang="ar-LB" b="1" dirty="0"/>
              <a:t>5- الإملاء:</a:t>
            </a:r>
          </a:p>
          <a:p>
            <a:pPr algn="r" rtl="1">
              <a:defRPr/>
            </a:pPr>
            <a:r>
              <a:rPr lang="ar-LB" dirty="0"/>
              <a:t>يمَيِّزُ بَيْنَ الْحَرْفَيْنِ  الْمُتَقارِبَيْنِ لَفْظًا (تاء  – طاء) وَيكْتُبُهُما بِشَكْلٍ صَحيحٍ في الْكَلِماتِ.</a:t>
            </a:r>
          </a:p>
          <a:p>
            <a:pPr algn="r" rtl="1">
              <a:defRPr/>
            </a:pPr>
            <a:r>
              <a:rPr lang="ar-LB" b="1" dirty="0"/>
              <a:t>6- التعبير الكتابي: </a:t>
            </a:r>
          </a:p>
          <a:p>
            <a:pPr algn="r" rtl="1">
              <a:defRPr/>
            </a:pPr>
            <a:r>
              <a:rPr lang="ar-LB" dirty="0"/>
              <a:t>يتَدَرَّجُ في تَرْكيبِ الْجُمَلِ مِنَ الْجُمْلَةِ الْبَسيطَةِ التّامَّةِ إِلى الْجُمْلَةِ الْمُوَسَّعَةِ التّامَّةِ.  </a:t>
            </a:r>
          </a:p>
          <a:p>
            <a:pPr algn="r" rtl="1">
              <a:defRPr/>
            </a:pPr>
            <a:r>
              <a:rPr lang="ar-LB" dirty="0"/>
              <a:t>يَسْتَخْدِمُ التَّرْكيبَ "أَسْرِعْ... قَبْلَ أَنْ..." في تَأْليفِ الْجُمَلِ الْمُوَسَّعَةِ التّامَّةِ.   </a:t>
            </a:r>
          </a:p>
          <a:p>
            <a:pPr algn="r" rtl="1">
              <a:defRPr/>
            </a:pPr>
            <a:endParaRPr lang="ar-LB">
              <a:highlight>
                <a:srgbClr val="FFFF00"/>
              </a:highlight>
            </a:endParaRPr>
          </a:p>
        </p:txBody>
      </p:sp>
      <p:sp>
        <p:nvSpPr>
          <p:cNvPr id="4" name="Slide Number Placeholder 3"/>
          <p:cNvSpPr>
            <a:spLocks noGrp="1"/>
          </p:cNvSpPr>
          <p:nvPr>
            <p:ph type="sldNum" sz="quarter" idx="5"/>
          </p:nvPr>
        </p:nvSpPr>
        <p:spPr/>
        <p:txBody>
          <a:bodyPr/>
          <a:lstStyle/>
          <a:p>
            <a:fld id="{03567E13-77E3-49C1-AE2D-684752D4FE24}" type="slidenum">
              <a:rPr lang="en-US" smtClean="0"/>
              <a:t>2</a:t>
            </a:fld>
            <a:endParaRPr lang="en-US"/>
          </a:p>
        </p:txBody>
      </p:sp>
    </p:spTree>
    <p:extLst>
      <p:ext uri="{BB962C8B-B14F-4D97-AF65-F5344CB8AC3E}">
        <p14:creationId xmlns:p14="http://schemas.microsoft.com/office/powerpoint/2010/main" val="3702627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b="1"/>
          </a:p>
          <a:p>
            <a:pPr marL="342900" indent="-342900" algn="r" rtl="1">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pPr/>
              <a:t>3</a:t>
            </a:fld>
            <a:endParaRPr lang="en-US"/>
          </a:p>
        </p:txBody>
      </p:sp>
    </p:spTree>
    <p:extLst>
      <p:ext uri="{BB962C8B-B14F-4D97-AF65-F5344CB8AC3E}">
        <p14:creationId xmlns:p14="http://schemas.microsoft.com/office/powerpoint/2010/main" val="358249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dirty="0"/>
              <a:t>طابَ يَوْمُك</a:t>
            </a:r>
            <a:r>
              <a:rPr lang="ar-LB" dirty="0"/>
              <a:t>ُمْ يا </a:t>
            </a:r>
            <a:r>
              <a:rPr lang="ar-LB" err="1"/>
              <a:t>أَعِزائي</a:t>
            </a:r>
            <a:r>
              <a:rPr lang="ar-LB" dirty="0"/>
              <a:t>!</a:t>
            </a:r>
            <a:r>
              <a:rPr lang="en-US" dirty="0"/>
              <a:t> </a:t>
            </a:r>
            <a:r>
              <a:rPr lang="ar-LB" dirty="0"/>
              <a:t>وَ</a:t>
            </a:r>
            <a:r>
              <a:rPr lang="ar-LB" dirty="0">
                <a:latin typeface="Segoe UI"/>
                <a:cs typeface="Segoe UI"/>
              </a:rPr>
              <a:t>أَهْلًا بِكُمْ في صَّفِّ التعبير الكتابي. </a:t>
            </a:r>
            <a:endParaRPr lang="en-US">
              <a:latin typeface="Segoe UI" panose="020B0502040204020203" pitchFamily="34" charset="0"/>
              <a:cs typeface="Segoe UI" panose="020B0502040204020203" pitchFamily="34" charset="0"/>
            </a:endParaRPr>
          </a:p>
          <a:p>
            <a:pPr algn="r" rtl="1">
              <a:lnSpc>
                <a:spcPct val="90000"/>
              </a:lnSpc>
              <a:spcAft>
                <a:spcPts val="200"/>
              </a:spcAft>
            </a:pPr>
            <a:endParaRPr lang="ar-LB" b="1" dirty="0"/>
          </a:p>
          <a:p>
            <a:pPr algn="r" rtl="1">
              <a:lnSpc>
                <a:spcPct val="90000"/>
              </a:lnSpc>
              <a:spcAft>
                <a:spcPts val="200"/>
              </a:spcAft>
            </a:pPr>
            <a:endParaRPr lang="ar-LB" b="1" dirty="0"/>
          </a:p>
          <a:p>
            <a:pPr algn="r" rtl="1">
              <a:lnSpc>
                <a:spcPct val="90000"/>
              </a:lnSpc>
              <a:spcAft>
                <a:spcPts val="200"/>
              </a:spcAft>
            </a:pPr>
            <a:r>
              <a:rPr lang="ar-LB" b="1"/>
              <a:t>توجيهات للمعلّم/ة:</a:t>
            </a:r>
            <a:endParaRPr lang="en-US"/>
          </a:p>
          <a:p>
            <a:pPr algn="r" rtl="1">
              <a:lnSpc>
                <a:spcPct val="90000"/>
              </a:lnSpc>
              <a:spcAft>
                <a:spcPts val="200"/>
              </a:spcAft>
            </a:pPr>
            <a:endParaRPr lang="ar-LB" dirty="0"/>
          </a:p>
          <a:p>
            <a:pPr algn="r" rtl="1">
              <a:lnSpc>
                <a:spcPct val="90000"/>
              </a:lnSpc>
              <a:spcAft>
                <a:spcPts val="200"/>
              </a:spcAft>
            </a:pPr>
            <a:r>
              <a:rPr lang="ar-LB"/>
              <a:t>بعد التّرحيب، يقدّم المعلّم/ة نشاطًا من أنشطة التّعلّم الاجتماعيّ الانفعاليّ المقترحة أو نشاطًا لغويًا ممهّدًا للدّرس الآتي أو مثبّتًا لتعلّم سابق. يمكن الاستعانة بالأنشطة المدرجة في حقيبة "بالفصحى أحلى" وغيرها من الموارد التّربويّة.</a:t>
            </a:r>
            <a:endParaRPr lang="en-US"/>
          </a:p>
          <a:p>
            <a:pPr algn="r" rtl="1">
              <a:lnSpc>
                <a:spcPct val="90000"/>
              </a:lnSpc>
              <a:spcAft>
                <a:spcPts val="200"/>
              </a:spcAft>
            </a:pPr>
            <a:endParaRPr lang="ar-LB" dirty="0"/>
          </a:p>
          <a:p>
            <a:pPr algn="r" rtl="1">
              <a:lnSpc>
                <a:spcPct val="90000"/>
              </a:lnSpc>
              <a:spcAft>
                <a:spcPts val="200"/>
              </a:spcAft>
            </a:pPr>
            <a:r>
              <a:rPr lang="ar-LB"/>
              <a:t>بعد إنهاء النشاط، يعلن المعلّم/ة هدف الحصّة.</a:t>
            </a:r>
          </a:p>
          <a:p>
            <a:pPr algn="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Adobe Arabic"/>
                <a:ea typeface="+mn-ea"/>
                <a:cs typeface="Adobe Arabic"/>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dobe Arabic"/>
              <a:ea typeface="+mn-ea"/>
              <a:cs typeface="Adobe Arabic"/>
            </a:endParaRPr>
          </a:p>
        </p:txBody>
      </p:sp>
    </p:spTree>
    <p:extLst>
      <p:ext uri="{BB962C8B-B14F-4D97-AF65-F5344CB8AC3E}">
        <p14:creationId xmlns:p14="http://schemas.microsoft.com/office/powerpoint/2010/main" val="207211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b="1"/>
              <a:t>توجيهات للمعلّم/ة:</a:t>
            </a:r>
          </a:p>
          <a:p>
            <a:pPr algn="r" rtl="1"/>
            <a:r>
              <a:rPr lang="ar-LB"/>
              <a:t>تُقرأ هذه القصّة في الصّفّ أو في جلسة متزامنة على مراحل حيث يمكنكم قراءة صفحتين في اليوم الواحد،</a:t>
            </a:r>
            <a:r>
              <a:rPr lang="ar-LB" baseline="0"/>
              <a:t> ثم </a:t>
            </a:r>
            <a:r>
              <a:rPr lang="ar-LB"/>
              <a:t>تكملون القراءة في اليوم التالي وهكذا حتّى انتهاء القصّة. حاولوا أن توزّعوا القصّة على أسبوع تعليميّ.</a:t>
            </a:r>
          </a:p>
          <a:p>
            <a:pPr algn="r" rtl="1"/>
            <a:r>
              <a:rPr lang="ar-LB"/>
              <a:t> يمكنكم الاستعانة بملفّ  القراءة الجهريّة لاختيار قصّة مناسبة من أجل تقديم استراتيجيّة من استراتيجيات الفهم القرائيّ المناسبة لكلّ محور من المحاور،</a:t>
            </a:r>
            <a:r>
              <a:rPr lang="ar-LB" baseline="0"/>
              <a:t> </a:t>
            </a:r>
            <a:r>
              <a:rPr lang="ar-LB" sz="1200" kern="1200">
                <a:solidFill>
                  <a:schemeClr val="tx1"/>
                </a:solidFill>
                <a:effectLst/>
                <a:latin typeface="+mn-lt"/>
                <a:ea typeface="+mn-ea"/>
                <a:cs typeface="+mn-cs"/>
              </a:rPr>
              <a:t>أو قراءة قصّة رقميّة من القصص الموجودة على الرّابط الآتي: </a:t>
            </a:r>
            <a:endParaRPr lang="en-US" sz="1200" kern="1200">
              <a:solidFill>
                <a:schemeClr val="tx1"/>
              </a:solidFill>
              <a:effectLst/>
              <a:latin typeface="+mn-lt"/>
              <a:ea typeface="+mn-ea"/>
              <a:cs typeface="+mn-cs"/>
            </a:endParaRPr>
          </a:p>
          <a:p>
            <a:pPr algn="r" rtl="1"/>
            <a:r>
              <a:rPr lang="en-US" sz="1200" u="sng" kern="1200">
                <a:solidFill>
                  <a:schemeClr val="tx1"/>
                </a:solidFill>
                <a:effectLst/>
                <a:latin typeface="+mn-lt"/>
                <a:ea typeface="+mn-ea"/>
                <a:cs typeface="+mn-cs"/>
                <a:hlinkClick r:id="rId3"/>
              </a:rPr>
              <a:t>https://www.youtube.com/c/QITABILebanon/playlists</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6EA0756-4184-4129-9573-976A65A526AA}" type="slidenum">
              <a:rPr lang="en-US" smtClean="0"/>
              <a:t>5</a:t>
            </a:fld>
            <a:endParaRPr lang="en-US"/>
          </a:p>
        </p:txBody>
      </p:sp>
    </p:spTree>
    <p:extLst>
      <p:ext uri="{BB962C8B-B14F-4D97-AF65-F5344CB8AC3E}">
        <p14:creationId xmlns:p14="http://schemas.microsoft.com/office/powerpoint/2010/main" val="298556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t>سَتتعلّمونَ اليَوم كيفَ تكتُبونَ  جُملةً تامّةَ المَعْنى عَلى مِثال </a:t>
            </a:r>
            <a:r>
              <a:rPr lang="ar-LB" sz="1200" b="0" dirty="0">
                <a:solidFill>
                  <a:srgbClr val="4A66AC"/>
                </a:solidFill>
                <a:latin typeface="+mn-lt"/>
                <a:ea typeface="+mn-ea"/>
                <a:cs typeface="+mn-cs"/>
              </a:rPr>
              <a:t>"أَسْرِع ... قبْلَ أنْ..."</a:t>
            </a:r>
            <a:r>
              <a:rPr lang="ar-LB" dirty="0">
                <a:solidFill>
                  <a:srgbClr val="4A66AC"/>
                </a:solidFill>
              </a:rPr>
              <a:t> </a:t>
            </a:r>
            <a:endParaRPr lang="en-US"/>
          </a:p>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6</a:t>
            </a:fld>
            <a:endParaRPr lang="en-US"/>
          </a:p>
        </p:txBody>
      </p:sp>
    </p:spTree>
    <p:extLst>
      <p:ext uri="{BB962C8B-B14F-4D97-AF65-F5344CB8AC3E}">
        <p14:creationId xmlns:p14="http://schemas.microsoft.com/office/powerpoint/2010/main" val="568899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dirty="0"/>
              <a:t>لِنَتَذَكَّر مَعًا: </a:t>
            </a: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solidFill>
                  <a:schemeClr val="tx1">
                    <a:lumMod val="65000"/>
                    <a:lumOff val="35000"/>
                  </a:schemeClr>
                </a:solidFill>
                <a:latin typeface="Adobe Arabic"/>
                <a:cs typeface="Adobe Arabic"/>
              </a:rPr>
              <a:t>ما </a:t>
            </a:r>
            <a:r>
              <a:rPr lang="ar-LB" b="0" dirty="0"/>
              <a:t>الْفِعْل؟</a:t>
            </a:r>
          </a:p>
          <a:p>
            <a:pPr algn="r" rtl="1">
              <a:defRPr/>
            </a:pPr>
            <a:r>
              <a:rPr lang="ar-LB" b="0" baseline="0" dirty="0"/>
              <a:t>انظروا إلى الصور، وأعطوا كلمة </a:t>
            </a:r>
            <a:r>
              <a:rPr lang="ar-LB" dirty="0"/>
              <a:t>تمثّل </a:t>
            </a:r>
            <a:r>
              <a:rPr lang="ar-LB" b="0" baseline="0" dirty="0"/>
              <a:t>الصورة.</a:t>
            </a:r>
            <a:r>
              <a:rPr lang="ar-LB" dirty="0"/>
              <a:t> </a:t>
            </a:r>
            <a:endParaRPr lang="ar-LB" b="0" baseline="0"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b="1" baseline="0"/>
          </a:p>
          <a:p>
            <a:pPr algn="r" rtl="1">
              <a:defRPr/>
            </a:pPr>
            <a:r>
              <a:rPr lang="ar-LB" b="0" dirty="0"/>
              <a:t>اُنْظُري، رَكَضَ، أَسْرِعْ، يَرْسُمُ، تَقْفِزُ.</a:t>
            </a:r>
            <a:r>
              <a:rPr lang="ar-LB" dirty="0"/>
              <a:t> </a:t>
            </a:r>
            <a:endParaRPr lang="ar-LB" b="0" dirty="0"/>
          </a:p>
          <a:p>
            <a:pPr algn="r" rtl="1">
              <a:defRPr/>
            </a:pPr>
            <a:r>
              <a:rPr lang="ar-LB" b="0" dirty="0"/>
              <a:t>ما نوع هذه الكلمات؟</a:t>
            </a:r>
            <a:r>
              <a:rPr lang="ar-LB" dirty="0"/>
              <a:t> </a:t>
            </a:r>
            <a:endParaRPr lang="ar-LB" b="0" dirty="0"/>
          </a:p>
          <a:p>
            <a:pPr algn="r" rtl="1">
              <a:defRPr/>
            </a:pPr>
            <a:r>
              <a:rPr lang="ar-LB" b="0" dirty="0"/>
              <a:t>إنها أفعال. الفعل</a:t>
            </a:r>
            <a:r>
              <a:rPr lang="ar-LB" dirty="0"/>
              <a:t> </a:t>
            </a:r>
            <a:r>
              <a:rPr lang="ar-LB" b="0" dirty="0"/>
              <a:t> </a:t>
            </a:r>
            <a:r>
              <a:rPr lang="ar-LB" b="0" baseline="0" dirty="0"/>
              <a:t>ه</a:t>
            </a:r>
            <a:r>
              <a:rPr lang="ar-LB" b="0" dirty="0"/>
              <a:t>ُوَ كِلِمَةٌ تَدُلُّ عَلى عَمَلٍ يَقومُ بِهِ الاِسْمُ.</a:t>
            </a:r>
            <a:r>
              <a:rPr lang="ar-LB" dirty="0"/>
              <a:t> </a:t>
            </a:r>
            <a:endParaRPr lang="ar-LB" b="0" dirty="0"/>
          </a:p>
          <a:p>
            <a:pPr algn="r" rtl="1"/>
            <a:r>
              <a:rPr lang="ar-LB" b="0" dirty="0"/>
              <a:t>لماذا نستخدم الفعل؟</a:t>
            </a:r>
            <a:r>
              <a:rPr lang="ar-LB" dirty="0"/>
              <a:t> </a:t>
            </a:r>
            <a:endParaRPr lang="ar-LB" b="0" dirty="0"/>
          </a:p>
          <a:p>
            <a:pPr algn="r" rtl="1"/>
            <a:r>
              <a:rPr lang="ar-LB" b="0" dirty="0"/>
              <a:t>نستخدم</a:t>
            </a:r>
            <a:r>
              <a:rPr lang="ar-LB" b="0" baseline="0" dirty="0"/>
              <a:t> الفعل لتأليف </a:t>
            </a:r>
            <a:r>
              <a:rPr lang="ar-LB" b="0" dirty="0"/>
              <a:t>الْجُمْلَةَ التّامَّةَ المعنى.</a:t>
            </a:r>
            <a:r>
              <a:rPr lang="ar-LB" dirty="0"/>
              <a:t> </a:t>
            </a:r>
            <a:endParaRPr lang="ar-LB" b="0" dirty="0"/>
          </a:p>
          <a:p>
            <a:pPr algn="r" rtl="1"/>
            <a:endParaRPr lang="ar-LB"/>
          </a:p>
          <a:p>
            <a:pPr algn="r" rtl="1"/>
            <a:endParaRPr lang="ar-LB"/>
          </a:p>
          <a:p>
            <a:pPr algn="r" rtl="1">
              <a:defRPr/>
            </a:pPr>
            <a:r>
              <a:rPr lang="ar-LB" sz="1200" b="1" kern="1200" dirty="0">
                <a:solidFill>
                  <a:schemeClr val="tx1"/>
                </a:solidFill>
                <a:latin typeface="+mn-lt"/>
                <a:ea typeface="+mn-ea"/>
                <a:cs typeface="+mn-cs"/>
              </a:rPr>
              <a:t>توجيهات للمعلم/ة:</a:t>
            </a:r>
            <a:r>
              <a:rPr lang="ar-LB" b="1" dirty="0"/>
              <a:t> </a:t>
            </a:r>
            <a:endParaRPr lang="ar-LB" sz="1200" b="1" kern="1200" dirty="0">
              <a:solidFill>
                <a:schemeClr val="tx1"/>
              </a:solidFill>
              <a:latin typeface="+mn-lt"/>
              <a:cs typeface="+mn-cs"/>
            </a:endParaRPr>
          </a:p>
          <a:p>
            <a:pPr algn="r" rtl="1">
              <a:defRPr/>
            </a:pPr>
            <a:r>
              <a:rPr lang="ar-LB" sz="1200" b="0" kern="1200" dirty="0">
                <a:solidFill>
                  <a:schemeClr val="tx1"/>
                </a:solidFill>
                <a:latin typeface="+mn-lt"/>
                <a:ea typeface="+mn-ea"/>
                <a:cs typeface="+mn-cs"/>
              </a:rPr>
              <a:t>اُتركوا وقتًا ليُجيب المُتَعلّمون وصوِّبوا إجاباتهم إنْ لزم الأمر.</a:t>
            </a:r>
            <a:r>
              <a:rPr lang="ar-LB" dirty="0"/>
              <a:t> </a:t>
            </a:r>
            <a:endParaRPr lang="en-US" sz="1200" b="0" kern="1200">
              <a:solidFill>
                <a:schemeClr val="tx1"/>
              </a:solidFill>
              <a:latin typeface="+mn-lt"/>
              <a:ea typeface="+mn-ea"/>
              <a:cs typeface="+mn-cs"/>
            </a:endParaRPr>
          </a:p>
          <a:p>
            <a:pPr algn="r" rtl="1"/>
            <a:r>
              <a:rPr lang="ar-LB" baseline="0" dirty="0"/>
              <a:t>من المهمّ بدء التدريبات الكتابيّة بأنماطٍ موحَّدة من الجمل البسيطة التي ستكون القاعدة الأساس لتطوير التعبير الكتابيّ في المراحل اللاحقة.</a:t>
            </a:r>
            <a:r>
              <a:rPr lang="ar-LB" dirty="0"/>
              <a:t> </a:t>
            </a:r>
            <a:endParaRPr lang="ar-LB" baseline="0" dirty="0"/>
          </a:p>
          <a:p>
            <a:pPr algn="r" rtl="1"/>
            <a:endParaRPr lang="en-US"/>
          </a:p>
          <a:p>
            <a:pPr algn="r" rtl="1"/>
            <a:endParaRPr lang="en-US"/>
          </a:p>
        </p:txBody>
      </p:sp>
      <p:sp>
        <p:nvSpPr>
          <p:cNvPr id="4" name="Slide Number Placeholder 3"/>
          <p:cNvSpPr>
            <a:spLocks noGrp="1"/>
          </p:cNvSpPr>
          <p:nvPr>
            <p:ph type="sldNum" sz="quarter" idx="5"/>
          </p:nvPr>
        </p:nvSpPr>
        <p:spPr/>
        <p:txBody>
          <a:bodyPr/>
          <a:lstStyle/>
          <a:p>
            <a:fld id="{03567E13-77E3-49C1-AE2D-684752D4FE24}" type="slidenum">
              <a:rPr lang="en-US" smtClean="0"/>
              <a:t>7</a:t>
            </a:fld>
            <a:endParaRPr lang="en-US"/>
          </a:p>
        </p:txBody>
      </p:sp>
    </p:spTree>
    <p:extLst>
      <p:ext uri="{BB962C8B-B14F-4D97-AF65-F5344CB8AC3E}">
        <p14:creationId xmlns:p14="http://schemas.microsoft.com/office/powerpoint/2010/main" val="568899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defRPr/>
            </a:pPr>
            <a:r>
              <a:rPr lang="en-US" dirty="0"/>
              <a:t> </a:t>
            </a:r>
            <a:r>
              <a:rPr lang="ar-LB" sz="1200" b="0" dirty="0"/>
              <a:t>سنَتَعَلَّمُ الْيَوْمَ تركيبًا جديدًا نحتاجه أحيانًا في تأليف </a:t>
            </a:r>
            <a:r>
              <a:rPr lang="ar-LB" sz="1200" b="0" dirty="0">
                <a:latin typeface="Adobe Arabic"/>
                <a:cs typeface="Adobe Arabic"/>
              </a:rPr>
              <a:t>الْجُمْلَةِ التّامَّةِ الْمَعْنى.</a:t>
            </a:r>
            <a:r>
              <a:rPr lang="ar-LB" dirty="0">
                <a:latin typeface="Adobe Arabic"/>
                <a:cs typeface="Adobe Arabic"/>
              </a:rPr>
              <a:t>  </a:t>
            </a:r>
            <a:endParaRPr lang="ar-LB" b="1"/>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a:p>
            <a:pPr algn="r" rtl="1">
              <a:defRPr/>
            </a:pPr>
            <a:r>
              <a:rPr lang="ar-LB" sz="1200" b="1" kern="1200" dirty="0">
                <a:solidFill>
                  <a:schemeClr val="tx1"/>
                </a:solidFill>
                <a:latin typeface="+mn-lt"/>
                <a:ea typeface="+mn-ea"/>
                <a:cs typeface="+mn-cs"/>
              </a:rPr>
              <a:t>توجيهات للمعلِّم/ة:</a:t>
            </a:r>
            <a:r>
              <a:rPr lang="ar-LB" b="1" dirty="0"/>
              <a:t> </a:t>
            </a:r>
            <a:endParaRPr lang="ar-LB" sz="1200" b="1" kern="1200" dirty="0">
              <a:solidFill>
                <a:schemeClr val="tx1"/>
              </a:solidFill>
              <a:latin typeface="+mn-lt"/>
              <a:cs typeface="+mn-cs"/>
            </a:endParaRPr>
          </a:p>
          <a:p>
            <a:pPr algn="r" rtl="1"/>
            <a:r>
              <a:rPr lang="ar-LB" baseline="0" dirty="0"/>
              <a:t>من المهمّ بدء التدريبات الكتابيّة بأنماط مُوَحَّدة من الجمل البسيطة </a:t>
            </a:r>
            <a:r>
              <a:rPr lang="ar-LB" dirty="0"/>
              <a:t>الّتي </a:t>
            </a:r>
            <a:r>
              <a:rPr lang="ar-LB" baseline="0" dirty="0"/>
              <a:t>ستكون القاعدة الأساس لتطوير التعبير الكتابيّ في المراحل اللاحقة.</a:t>
            </a:r>
            <a:r>
              <a:rPr lang="ar-LB" dirty="0"/>
              <a:t> </a:t>
            </a:r>
            <a:endParaRPr lang="ar-LB" baseline="0" dirty="0"/>
          </a:p>
          <a:p>
            <a:pPr algn="r" rtl="1"/>
            <a:endParaRPr lang="ar-LB"/>
          </a:p>
          <a:p>
            <a:pPr algn="r" rtl="1"/>
            <a:endParaRPr lang="en-US"/>
          </a:p>
        </p:txBody>
      </p:sp>
      <p:sp>
        <p:nvSpPr>
          <p:cNvPr id="4" name="Slide Number Placeholder 3"/>
          <p:cNvSpPr>
            <a:spLocks noGrp="1"/>
          </p:cNvSpPr>
          <p:nvPr>
            <p:ph type="sldNum" sz="quarter" idx="10"/>
          </p:nvPr>
        </p:nvSpPr>
        <p:spPr/>
        <p:txBody>
          <a:bodyPr/>
          <a:lstStyle/>
          <a:p>
            <a:fld id="{03567E13-77E3-49C1-AE2D-684752D4FE24}" type="slidenum">
              <a:rPr lang="en-US" smtClean="0"/>
              <a:t>8</a:t>
            </a:fld>
            <a:endParaRPr lang="en-US"/>
          </a:p>
        </p:txBody>
      </p:sp>
    </p:spTree>
    <p:extLst>
      <p:ext uri="{BB962C8B-B14F-4D97-AF65-F5344CB8AC3E}">
        <p14:creationId xmlns:p14="http://schemas.microsoft.com/office/powerpoint/2010/main" val="389635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defRPr/>
            </a:pPr>
            <a:r>
              <a:rPr lang="en-US" dirty="0"/>
              <a:t> </a:t>
            </a:r>
            <a:endParaRPr lang="ar-LB" sz="1200" b="1"/>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t>هيا </a:t>
            </a:r>
            <a:r>
              <a:rPr lang="ar-LB" dirty="0"/>
              <a:t>لنفكّر</a:t>
            </a:r>
            <a:r>
              <a:rPr lang="ar-LB" sz="1200" dirty="0"/>
              <a:t> معًا:</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t>سأقرأ لكم هذه الجمل، اسمعوا جيّدًا:</a:t>
            </a:r>
          </a:p>
          <a:p>
            <a:pPr algn="r" rtl="1">
              <a:defRPr/>
            </a:pPr>
            <a:r>
              <a:rPr lang="ar-LB" sz="1200" b="0" dirty="0">
                <a:solidFill>
                  <a:srgbClr val="C00000"/>
                </a:solidFill>
                <a:latin typeface="Adobe Arabic"/>
                <a:cs typeface="Adobe Arabic"/>
              </a:rPr>
              <a:t>أَسْرِعْ</a:t>
            </a:r>
            <a:r>
              <a:rPr lang="ar-LB" dirty="0">
                <a:solidFill>
                  <a:schemeClr val="bg1">
                    <a:lumMod val="75000"/>
                  </a:schemeClr>
                </a:solidFill>
                <a:latin typeface="Adobe Arabic"/>
                <a:cs typeface="Adobe Arabic"/>
              </a:rPr>
              <a:t> </a:t>
            </a:r>
            <a:r>
              <a:rPr lang="ar-LB" dirty="0">
                <a:solidFill>
                  <a:srgbClr val="C00000"/>
                </a:solidFill>
                <a:latin typeface="Adobe Arabic"/>
                <a:cs typeface="Adobe Arabic"/>
              </a:rPr>
              <a:t> </a:t>
            </a:r>
            <a:r>
              <a:rPr lang="ar-LB" sz="1200" b="0" dirty="0">
                <a:solidFill>
                  <a:srgbClr val="C00000"/>
                </a:solidFill>
                <a:latin typeface="Adobe Arabic"/>
                <a:cs typeface="Adobe Arabic"/>
              </a:rPr>
              <a:t> </a:t>
            </a:r>
            <a:r>
              <a:rPr lang="ar-LB" sz="1200" b="0" dirty="0">
                <a:solidFill>
                  <a:schemeClr val="accent1">
                    <a:lumMod val="75000"/>
                  </a:schemeClr>
                </a:solidFill>
                <a:latin typeface="Adobe Arabic"/>
                <a:cs typeface="Adobe Arabic"/>
              </a:rPr>
              <a:t>أمسك بالعصفور </a:t>
            </a:r>
            <a:r>
              <a:rPr lang="ar-LB" sz="1200" b="0" dirty="0">
                <a:solidFill>
                  <a:srgbClr val="C00000"/>
                </a:solidFill>
                <a:latin typeface="Adobe Arabic"/>
                <a:cs typeface="Adobe Arabic"/>
              </a:rPr>
              <a:t>قَبْلَ أَنْ </a:t>
            </a:r>
            <a:r>
              <a:rPr lang="ar-LB" sz="1200" b="0" dirty="0">
                <a:solidFill>
                  <a:schemeClr val="accent1">
                    <a:lumMod val="75000"/>
                  </a:schemeClr>
                </a:solidFill>
                <a:latin typeface="Adobe Arabic"/>
                <a:cs typeface="Adobe Arabic"/>
              </a:rPr>
              <a:t>يطير.</a:t>
            </a:r>
          </a:p>
          <a:p>
            <a:pPr algn="r" rtl="1">
              <a:defRPr/>
            </a:pPr>
            <a:r>
              <a:rPr lang="ar-LB" sz="1200" b="0" dirty="0">
                <a:solidFill>
                  <a:srgbClr val="C00000"/>
                </a:solidFill>
                <a:latin typeface="Adobe Arabic"/>
                <a:cs typeface="Adobe Arabic"/>
              </a:rPr>
              <a:t>أَسْرِعْ</a:t>
            </a:r>
            <a:r>
              <a:rPr lang="ar-LB" dirty="0">
                <a:solidFill>
                  <a:schemeClr val="bg1">
                    <a:lumMod val="75000"/>
                  </a:schemeClr>
                </a:solidFill>
                <a:latin typeface="Adobe Arabic"/>
                <a:cs typeface="Adobe Arabic"/>
              </a:rPr>
              <a:t> </a:t>
            </a:r>
            <a:r>
              <a:rPr lang="ar-LB" dirty="0">
                <a:solidFill>
                  <a:srgbClr val="C00000"/>
                </a:solidFill>
                <a:latin typeface="Adobe Arabic"/>
                <a:cs typeface="Adobe Arabic"/>
              </a:rPr>
              <a:t>   </a:t>
            </a:r>
            <a:r>
              <a:rPr lang="ar-LB" dirty="0">
                <a:solidFill>
                  <a:srgbClr val="2F5597"/>
                </a:solidFill>
                <a:latin typeface="Adobe Arabic"/>
                <a:cs typeface="Adobe Arabic"/>
              </a:rPr>
              <a:t>اِشرب</a:t>
            </a:r>
            <a:r>
              <a:rPr lang="ar-LB" sz="1200" b="0" dirty="0">
                <a:solidFill>
                  <a:schemeClr val="accent1">
                    <a:lumMod val="75000"/>
                  </a:schemeClr>
                </a:solidFill>
                <a:latin typeface="Adobe Arabic"/>
                <a:cs typeface="Adobe Arabic"/>
              </a:rPr>
              <a:t> الحليب </a:t>
            </a:r>
            <a:r>
              <a:rPr lang="ar-LB" sz="1200" b="0" dirty="0">
                <a:solidFill>
                  <a:srgbClr val="C00000"/>
                </a:solidFill>
                <a:latin typeface="Adobe Arabic"/>
                <a:cs typeface="Adobe Arabic"/>
              </a:rPr>
              <a:t>قَبْلَ أَنْ </a:t>
            </a:r>
            <a:r>
              <a:rPr lang="ar-LB" sz="1200" b="0" dirty="0">
                <a:solidFill>
                  <a:schemeClr val="accent1">
                    <a:lumMod val="75000"/>
                  </a:schemeClr>
                </a:solidFill>
                <a:latin typeface="Adobe Arabic"/>
                <a:cs typeface="Adobe Arabic"/>
              </a:rPr>
              <a:t>يبرد.</a:t>
            </a:r>
            <a:r>
              <a:rPr lang="ar-LB" dirty="0">
                <a:solidFill>
                  <a:srgbClr val="C00000"/>
                </a:solidFill>
                <a:latin typeface="Adobe Arabic"/>
                <a:cs typeface="Adobe Arabic"/>
              </a:rPr>
              <a:t> </a:t>
            </a:r>
            <a:endParaRPr lang="en-US" sz="1200" b="0" dirty="0">
              <a:solidFill>
                <a:schemeClr val="bg1">
                  <a:lumMod val="75000"/>
                </a:schemeClr>
              </a:solidFill>
            </a:endParaRPr>
          </a:p>
          <a:p>
            <a:pPr algn="r" rtl="1">
              <a:defRPr/>
            </a:pPr>
            <a:r>
              <a:rPr lang="ar-LB" sz="1200" b="0" dirty="0">
                <a:solidFill>
                  <a:srgbClr val="C00000"/>
                </a:solidFill>
                <a:latin typeface="Adobe Arabic"/>
                <a:cs typeface="Adobe Arabic"/>
              </a:rPr>
              <a:t>أَسْرِعْ</a:t>
            </a:r>
            <a:r>
              <a:rPr lang="ar-LB" dirty="0">
                <a:solidFill>
                  <a:schemeClr val="bg1">
                    <a:lumMod val="75000"/>
                  </a:schemeClr>
                </a:solidFill>
                <a:latin typeface="Adobe Arabic"/>
                <a:cs typeface="Adobe Arabic"/>
              </a:rPr>
              <a:t> </a:t>
            </a:r>
            <a:r>
              <a:rPr lang="ar-LB" dirty="0">
                <a:solidFill>
                  <a:srgbClr val="C00000"/>
                </a:solidFill>
                <a:latin typeface="Adobe Arabic"/>
                <a:cs typeface="Adobe Arabic"/>
              </a:rPr>
              <a:t> </a:t>
            </a:r>
            <a:r>
              <a:rPr lang="ar-LB" sz="1200" b="0" dirty="0">
                <a:solidFill>
                  <a:srgbClr val="C00000"/>
                </a:solidFill>
                <a:latin typeface="Adobe Arabic"/>
                <a:cs typeface="Adobe Arabic"/>
              </a:rPr>
              <a:t> </a:t>
            </a:r>
            <a:r>
              <a:rPr lang="ar-LB" sz="1200" b="0" dirty="0">
                <a:solidFill>
                  <a:schemeClr val="accent1">
                    <a:lumMod val="75000"/>
                  </a:schemeClr>
                </a:solidFill>
                <a:latin typeface="Adobe Arabic"/>
                <a:cs typeface="Adobe Arabic"/>
              </a:rPr>
              <a:t>أغلق النّافذة </a:t>
            </a:r>
            <a:r>
              <a:rPr lang="ar-LB" sz="1200" b="0" dirty="0">
                <a:solidFill>
                  <a:srgbClr val="C00000"/>
                </a:solidFill>
                <a:latin typeface="Adobe Arabic"/>
                <a:cs typeface="Adobe Arabic"/>
              </a:rPr>
              <a:t>قَبْلَ أَنْ </a:t>
            </a:r>
            <a:r>
              <a:rPr lang="ar-LB" sz="1200" b="0" dirty="0">
                <a:solidFill>
                  <a:schemeClr val="accent1">
                    <a:lumMod val="75000"/>
                  </a:schemeClr>
                </a:solidFill>
                <a:latin typeface="Adobe Arabic"/>
                <a:cs typeface="Adobe Arabic"/>
              </a:rPr>
              <a:t>تمطر.</a:t>
            </a:r>
            <a:r>
              <a:rPr lang="ar-LB" dirty="0">
                <a:solidFill>
                  <a:srgbClr val="C00000"/>
                </a:solidFill>
                <a:latin typeface="Adobe Arabic"/>
                <a:cs typeface="Adobe Arabic"/>
              </a:rPr>
              <a:t> </a:t>
            </a:r>
            <a:endParaRPr lang="en-US" sz="1200" b="0">
              <a:solidFill>
                <a:schemeClr val="bg1">
                  <a:lumMod val="75000"/>
                </a:schemeClr>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solidFill>
                <a:schemeClr val="accent1">
                  <a:lumMod val="75000"/>
                </a:schemeClr>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ما هي الكلمة التي بدأت بها الجملة الأولى؟ أسرع</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ما هي الكلمة التي بدأت بها الجملة الثانية؟ أسرع</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ما هي الكلمة التي بدأت بها الجملة الثالثة؟ أسرع</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اذًا ماذا نلاحظ؟ الجمل بدأت بالكلمة نفسها</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ماذا تلاحظون أيضًا في هذه الجمل؟ هل يوجد كلمات </a:t>
            </a:r>
            <a:r>
              <a:rPr lang="ar-LB" dirty="0">
                <a:solidFill>
                  <a:schemeClr val="accent1">
                    <a:lumMod val="75000"/>
                  </a:schemeClr>
                </a:solidFill>
              </a:rPr>
              <a:t>تتكرّر</a:t>
            </a:r>
            <a:r>
              <a:rPr lang="ar-LB" sz="1200" dirty="0">
                <a:solidFill>
                  <a:schemeClr val="accent1">
                    <a:lumMod val="75000"/>
                  </a:schemeClr>
                </a:solidFill>
              </a:rPr>
              <a:t> فيها؟ نعم في </a:t>
            </a:r>
            <a:r>
              <a:rPr lang="ar-LB" dirty="0">
                <a:solidFill>
                  <a:schemeClr val="accent1">
                    <a:lumMod val="75000"/>
                  </a:schemeClr>
                </a:solidFill>
              </a:rPr>
              <a:t>كلّ</a:t>
            </a:r>
            <a:r>
              <a:rPr lang="ar-LB" sz="1200" dirty="0">
                <a:solidFill>
                  <a:schemeClr val="accent1">
                    <a:lumMod val="75000"/>
                  </a:schemeClr>
                </a:solidFill>
              </a:rPr>
              <a:t> جملة يوجد </a:t>
            </a:r>
            <a:r>
              <a:rPr lang="ar-LB" dirty="0">
                <a:solidFill>
                  <a:schemeClr val="accent1">
                    <a:lumMod val="75000"/>
                  </a:schemeClr>
                </a:solidFill>
              </a:rPr>
              <a:t>"</a:t>
            </a:r>
            <a:r>
              <a:rPr lang="ar-LB" sz="1200" dirty="0">
                <a:solidFill>
                  <a:schemeClr val="accent1">
                    <a:lumMod val="75000"/>
                  </a:schemeClr>
                </a:solidFill>
              </a:rPr>
              <a:t>قبل أن</a:t>
            </a:r>
            <a:r>
              <a:rPr lang="ar-LB" dirty="0">
                <a:solidFill>
                  <a:schemeClr val="accent1">
                    <a:lumMod val="75000"/>
                  </a:schemeClr>
                </a:solidFill>
              </a:rPr>
              <a:t>"</a:t>
            </a:r>
            <a:endParaRPr lang="ar-LB" sz="1200" dirty="0">
              <a:solidFill>
                <a:schemeClr val="accent1">
                  <a:lumMod val="75000"/>
                </a:schemeClr>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هيا نلاحظ الجملة الأولى:</a:t>
            </a:r>
          </a:p>
          <a:p>
            <a:pPr algn="r" rtl="1">
              <a:defRPr/>
            </a:pPr>
            <a:r>
              <a:rPr lang="ar-LB" sz="1200" b="1" dirty="0">
                <a:solidFill>
                  <a:srgbClr val="C00000"/>
                </a:solidFill>
                <a:latin typeface="Adobe Arabic"/>
                <a:cs typeface="Adobe Arabic"/>
              </a:rPr>
              <a:t>أَسْرِعْ</a:t>
            </a:r>
            <a:r>
              <a:rPr lang="ar-LB" b="1" dirty="0">
                <a:solidFill>
                  <a:schemeClr val="bg1">
                    <a:lumMod val="75000"/>
                  </a:schemeClr>
                </a:solidFill>
                <a:latin typeface="Adobe Arabic"/>
                <a:cs typeface="Adobe Arabic"/>
              </a:rPr>
              <a:t> </a:t>
            </a:r>
            <a:r>
              <a:rPr lang="ar-LB" b="1" dirty="0">
                <a:solidFill>
                  <a:srgbClr val="C00000"/>
                </a:solidFill>
                <a:latin typeface="Adobe Arabic"/>
                <a:cs typeface="Adobe Arabic"/>
              </a:rPr>
              <a:t> </a:t>
            </a:r>
            <a:r>
              <a:rPr lang="ar-LB" sz="1200" b="1" dirty="0">
                <a:solidFill>
                  <a:srgbClr val="C00000"/>
                </a:solidFill>
                <a:latin typeface="Adobe Arabic"/>
                <a:cs typeface="Adobe Arabic"/>
              </a:rPr>
              <a:t> </a:t>
            </a:r>
            <a:r>
              <a:rPr lang="ar-LB" sz="1200" b="1" dirty="0">
                <a:solidFill>
                  <a:schemeClr val="accent1">
                    <a:lumMod val="75000"/>
                  </a:schemeClr>
                </a:solidFill>
                <a:latin typeface="Adobe Arabic"/>
                <a:cs typeface="Adobe Arabic"/>
              </a:rPr>
              <a:t>أمسك بالعصفور </a:t>
            </a:r>
            <a:r>
              <a:rPr lang="ar-LB" sz="1200" b="1" dirty="0">
                <a:solidFill>
                  <a:srgbClr val="C00000"/>
                </a:solidFill>
                <a:latin typeface="Adobe Arabic"/>
                <a:cs typeface="Adobe Arabic"/>
              </a:rPr>
              <a:t>قَبْلَ أَنْ </a:t>
            </a:r>
            <a:r>
              <a:rPr lang="ar-LB" sz="1200" b="1" dirty="0">
                <a:solidFill>
                  <a:schemeClr val="accent1">
                    <a:lumMod val="75000"/>
                  </a:schemeClr>
                </a:solidFill>
                <a:latin typeface="Adobe Arabic"/>
                <a:cs typeface="Adobe Arabic"/>
              </a:rPr>
              <a:t>يطير</a:t>
            </a:r>
            <a:endParaRPr lang="en-US" sz="1200" dirty="0">
              <a:solidFill>
                <a:schemeClr val="accent1">
                  <a:lumMod val="75000"/>
                </a:schemeClr>
              </a:solidFill>
              <a:latin typeface="Adobe Arabic"/>
              <a:cs typeface="Adobe Arabic"/>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أسرع لتفعل ماذا؟ </a:t>
            </a:r>
            <a:r>
              <a:rPr lang="ar-LB" dirty="0">
                <a:solidFill>
                  <a:schemeClr val="accent1">
                    <a:lumMod val="75000"/>
                  </a:schemeClr>
                </a:solidFill>
              </a:rPr>
              <a:t>لأمسك</a:t>
            </a:r>
            <a:r>
              <a:rPr lang="ar-LB" sz="1200" dirty="0">
                <a:solidFill>
                  <a:schemeClr val="accent1">
                    <a:lumMod val="75000"/>
                  </a:schemeClr>
                </a:solidFill>
              </a:rPr>
              <a:t> بالعصفور . لماذا؟ قبل أن يطير</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solidFill>
                <a:schemeClr val="accent1">
                  <a:lumMod val="75000"/>
                </a:schemeClr>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هيا نلاحظ الجملة الثانية:</a:t>
            </a:r>
          </a:p>
          <a:p>
            <a:pPr algn="r" rtl="1">
              <a:defRPr/>
            </a:pPr>
            <a:r>
              <a:rPr lang="ar-LB" sz="1200" b="1" dirty="0">
                <a:solidFill>
                  <a:srgbClr val="C00000"/>
                </a:solidFill>
                <a:latin typeface="Adobe Arabic"/>
                <a:cs typeface="Adobe Arabic"/>
              </a:rPr>
              <a:t>أَسْرِعْ</a:t>
            </a:r>
            <a:r>
              <a:rPr lang="ar-LB" b="1" dirty="0">
                <a:solidFill>
                  <a:schemeClr val="bg1">
                    <a:lumMod val="75000"/>
                  </a:schemeClr>
                </a:solidFill>
                <a:latin typeface="Adobe Arabic"/>
                <a:cs typeface="Adobe Arabic"/>
              </a:rPr>
              <a:t> </a:t>
            </a:r>
            <a:r>
              <a:rPr lang="ar-LB" b="1" dirty="0">
                <a:solidFill>
                  <a:srgbClr val="C00000"/>
                </a:solidFill>
                <a:latin typeface="Adobe Arabic"/>
                <a:cs typeface="Adobe Arabic"/>
              </a:rPr>
              <a:t>  </a:t>
            </a:r>
            <a:r>
              <a:rPr lang="ar-LB" b="1" dirty="0">
                <a:solidFill>
                  <a:schemeClr val="accent1">
                    <a:lumMod val="75000"/>
                  </a:schemeClr>
                </a:solidFill>
                <a:latin typeface="Adobe Arabic"/>
                <a:cs typeface="Adobe Arabic"/>
              </a:rPr>
              <a:t>اِشرب</a:t>
            </a:r>
            <a:r>
              <a:rPr lang="ar-LB" sz="1200" b="1" dirty="0">
                <a:solidFill>
                  <a:schemeClr val="accent1">
                    <a:lumMod val="75000"/>
                  </a:schemeClr>
                </a:solidFill>
                <a:latin typeface="Adobe Arabic"/>
                <a:cs typeface="Adobe Arabic"/>
              </a:rPr>
              <a:t> الحليب </a:t>
            </a:r>
            <a:r>
              <a:rPr lang="ar-LB" sz="1200" b="1" dirty="0">
                <a:solidFill>
                  <a:srgbClr val="C00000"/>
                </a:solidFill>
                <a:latin typeface="Adobe Arabic"/>
                <a:cs typeface="Adobe Arabic"/>
              </a:rPr>
              <a:t>قَبْلَ أَنْ </a:t>
            </a:r>
            <a:r>
              <a:rPr lang="ar-LB" sz="1200" b="1" dirty="0">
                <a:solidFill>
                  <a:schemeClr val="accent1">
                    <a:lumMod val="75000"/>
                  </a:schemeClr>
                </a:solidFill>
                <a:latin typeface="Adobe Arabic"/>
                <a:cs typeface="Adobe Arabic"/>
              </a:rPr>
              <a:t>يبرد</a:t>
            </a:r>
            <a:r>
              <a:rPr lang="ar-LB" b="1" dirty="0">
                <a:solidFill>
                  <a:srgbClr val="C00000"/>
                </a:solidFill>
                <a:latin typeface="Adobe Arabic"/>
                <a:cs typeface="Adobe Arabic"/>
              </a:rPr>
              <a:t> </a:t>
            </a:r>
            <a:endParaRPr lang="en-US" sz="1200" dirty="0">
              <a:solidFill>
                <a:schemeClr val="bg1">
                  <a:lumMod val="75000"/>
                </a:schemeClr>
              </a:solidFill>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schemeClr val="accent1">
                    <a:lumMod val="75000"/>
                  </a:schemeClr>
                </a:solidFill>
              </a:rPr>
              <a:t>أسرع لتفعل ماذا؟ </a:t>
            </a:r>
            <a:r>
              <a:rPr lang="ar-LB" dirty="0">
                <a:solidFill>
                  <a:schemeClr val="accent1">
                    <a:lumMod val="75000"/>
                  </a:schemeClr>
                </a:solidFill>
              </a:rPr>
              <a:t>لأشرب</a:t>
            </a:r>
            <a:r>
              <a:rPr lang="ar-LB" sz="1200" dirty="0">
                <a:solidFill>
                  <a:schemeClr val="accent1">
                    <a:lumMod val="75000"/>
                  </a:schemeClr>
                </a:solidFill>
              </a:rPr>
              <a:t> الحليب. لماذا؟ قبل أن يبرد</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a:solidFill>
                <a:schemeClr val="accent1">
                  <a:lumMod val="75000"/>
                </a:schemeClr>
              </a:solidFill>
            </a:endParaRPr>
          </a:p>
          <a:p>
            <a:pPr algn="r" rtl="1">
              <a:defRPr/>
            </a:pPr>
            <a:r>
              <a:rPr lang="ar-LB" sz="1200" dirty="0">
                <a:solidFill>
                  <a:schemeClr val="accent1">
                    <a:lumMod val="75000"/>
                  </a:schemeClr>
                </a:solidFill>
              </a:rPr>
              <a:t>ماذا نستنتج؟</a:t>
            </a:r>
            <a:endParaRPr lang="ar-LB" dirty="0">
              <a:solidFill>
                <a:schemeClr val="accent1">
                  <a:lumMod val="75000"/>
                </a:schemeClr>
              </a:solidFill>
            </a:endParaRPr>
          </a:p>
          <a:p>
            <a:pPr algn="r" rtl="1">
              <a:defRPr/>
            </a:pPr>
            <a:r>
              <a:rPr lang="ar-LB" sz="1200" dirty="0">
                <a:solidFill>
                  <a:schemeClr val="accent1">
                    <a:lumMod val="75000"/>
                  </a:schemeClr>
                </a:solidFill>
              </a:rPr>
              <a:t>في كلّ مرّة نستعمل </a:t>
            </a:r>
            <a:r>
              <a:rPr lang="ar-LB" dirty="0">
                <a:solidFill>
                  <a:schemeClr val="accent1">
                    <a:lumMod val="75000"/>
                  </a:schemeClr>
                </a:solidFill>
              </a:rPr>
              <a:t>"</a:t>
            </a:r>
            <a:r>
              <a:rPr lang="ar-LB" sz="1200" dirty="0">
                <a:solidFill>
                  <a:schemeClr val="accent1">
                    <a:lumMod val="75000"/>
                  </a:schemeClr>
                </a:solidFill>
              </a:rPr>
              <a:t>أسرع</a:t>
            </a:r>
            <a:r>
              <a:rPr lang="ar-LB" dirty="0">
                <a:solidFill>
                  <a:schemeClr val="accent1">
                    <a:lumMod val="75000"/>
                  </a:schemeClr>
                </a:solidFill>
              </a:rPr>
              <a:t>"</a:t>
            </a:r>
            <a:r>
              <a:rPr lang="ar-LB" sz="1200" dirty="0">
                <a:solidFill>
                  <a:schemeClr val="accent1">
                    <a:lumMod val="75000"/>
                  </a:schemeClr>
                </a:solidFill>
              </a:rPr>
              <a:t> لنطلب من أحد أن يقوم بفعل قبل أن يحدث </a:t>
            </a:r>
            <a:r>
              <a:rPr lang="ar-LB" dirty="0">
                <a:solidFill>
                  <a:schemeClr val="accent1">
                    <a:lumMod val="75000"/>
                  </a:schemeClr>
                </a:solidFill>
              </a:rPr>
              <a:t>شيءٌ</a:t>
            </a:r>
            <a:r>
              <a:rPr lang="ar-LB" sz="1200" dirty="0">
                <a:solidFill>
                  <a:schemeClr val="accent1">
                    <a:lumMod val="75000"/>
                  </a:schemeClr>
                </a:solidFill>
              </a:rPr>
              <a:t> ما</a:t>
            </a:r>
            <a:endParaRPr lang="ar-LB" dirty="0"/>
          </a:p>
          <a:p>
            <a:pPr marL="0" marR="0" lvl="0" indent="0" algn="r" defTabSz="914400" rtl="1" eaLnBrk="1" fontAlgn="auto" latinLnBrk="0" hangingPunct="1">
              <a:lnSpc>
                <a:spcPct val="100000"/>
              </a:lnSpc>
              <a:spcBef>
                <a:spcPts val="0"/>
              </a:spcBef>
              <a:spcAft>
                <a:spcPts val="0"/>
              </a:spcAft>
              <a:buClrTx/>
              <a:buSzTx/>
              <a:buFontTx/>
              <a:buNone/>
              <a:tabLst/>
              <a:defRPr/>
            </a:pPr>
            <a:endParaRPr lang="ar-LB"/>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a:p>
        </p:txBody>
      </p:sp>
      <p:sp>
        <p:nvSpPr>
          <p:cNvPr id="4" name="Slide Number Placeholder 3"/>
          <p:cNvSpPr>
            <a:spLocks noGrp="1"/>
          </p:cNvSpPr>
          <p:nvPr>
            <p:ph type="sldNum" sz="quarter" idx="10"/>
          </p:nvPr>
        </p:nvSpPr>
        <p:spPr/>
        <p:txBody>
          <a:bodyPr/>
          <a:lstStyle/>
          <a:p>
            <a:fld id="{03567E13-77E3-49C1-AE2D-684752D4FE24}" type="slidenum">
              <a:rPr lang="en-US" smtClean="0"/>
              <a:t>9</a:t>
            </a:fld>
            <a:endParaRPr lang="en-US"/>
          </a:p>
        </p:txBody>
      </p:sp>
    </p:spTree>
    <p:extLst>
      <p:ext uri="{BB962C8B-B14F-4D97-AF65-F5344CB8AC3E}">
        <p14:creationId xmlns:p14="http://schemas.microsoft.com/office/powerpoint/2010/main" val="2246722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387610" y="78367"/>
            <a:ext cx="743518" cy="438912"/>
          </a:xfrm>
          <a:prstGeom prst="rect">
            <a:avLst/>
          </a:prstGeom>
        </p:spPr>
      </p:pic>
    </p:spTree>
    <p:custDataLst>
      <p:tags r:id="rId1"/>
    </p:custDataLst>
    <p:extLst>
      <p:ext uri="{BB962C8B-B14F-4D97-AF65-F5344CB8AC3E}">
        <p14:creationId xmlns:p14="http://schemas.microsoft.com/office/powerpoint/2010/main" val="15502841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658DCD"/>
          </a:solidFill>
        </p:spPr>
        <p:txBody>
          <a:bodyPr lIns="0" tIns="0" rIns="640080" bIns="0" anchor="ctr" anchorCtr="0">
            <a:noAutofit/>
          </a:bodyPr>
          <a:lstStyle>
            <a:lvl1pPr marL="0" indent="0" algn="r" rtl="1">
              <a:lnSpc>
                <a:spcPct val="100000"/>
              </a:lnSpc>
              <a:spcBef>
                <a:spcPts val="0"/>
              </a:spcBef>
              <a:buNone/>
              <a:defRPr sz="3600" b="1">
                <a:solidFill>
                  <a:schemeClr val="bg1"/>
                </a:solidFill>
              </a:defRPr>
            </a:lvl1pPr>
          </a:lstStyle>
          <a:p>
            <a:pPr lvl="0"/>
            <a:endParaRPr lang="en-US"/>
          </a:p>
        </p:txBody>
      </p:sp>
      <p:sp>
        <p:nvSpPr>
          <p:cNvPr id="3" name="Content Placeholder 7">
            <a:extLst>
              <a:ext uri="{FF2B5EF4-FFF2-40B4-BE49-F238E27FC236}">
                <a16:creationId xmlns:a16="http://schemas.microsoft.com/office/drawing/2014/main" id="{C3297D86-AFC7-45D4-BFE7-8A13199BA2B8}"/>
              </a:ext>
            </a:extLst>
          </p:cNvPr>
          <p:cNvSpPr>
            <a:spLocks noGrp="1"/>
          </p:cNvSpPr>
          <p:nvPr>
            <p:ph sz="quarter" idx="11"/>
          </p:nvPr>
        </p:nvSpPr>
        <p:spPr>
          <a:xfrm>
            <a:off x="0" y="1225926"/>
            <a:ext cx="12192000" cy="640080"/>
          </a:xfrm>
          <a:solidFill>
            <a:srgbClr val="658DCD">
              <a:alpha val="50196"/>
            </a:srgbClr>
          </a:solidFill>
        </p:spPr>
        <p:txBody>
          <a:bodyPr lIns="0" tIns="0" rIns="640080" bIns="0" anchor="ctr" anchorCtr="0">
            <a:noAutofit/>
          </a:bodyPr>
          <a:lstStyle>
            <a:lvl1pPr marL="0" indent="0" algn="r" rtl="1">
              <a:lnSpc>
                <a:spcPct val="100000"/>
              </a:lnSpc>
              <a:spcBef>
                <a:spcPts val="0"/>
              </a:spcBef>
              <a:buNone/>
              <a:defRPr sz="3600" b="1">
                <a:solidFill>
                  <a:schemeClr val="tx1">
                    <a:lumMod val="65000"/>
                    <a:lumOff val="35000"/>
                  </a:schemeClr>
                </a:solidFill>
              </a:defRPr>
            </a:lvl1pPr>
          </a:lstStyle>
          <a:p>
            <a:pPr lvl="0"/>
            <a:endParaRPr lang="en-US"/>
          </a:p>
        </p:txBody>
      </p:sp>
    </p:spTree>
    <p:custDataLst>
      <p:tags r:id="rId1"/>
    </p:custDataLst>
    <p:extLst>
      <p:ext uri="{BB962C8B-B14F-4D97-AF65-F5344CB8AC3E}">
        <p14:creationId xmlns:p14="http://schemas.microsoft.com/office/powerpoint/2010/main" val="2086078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658DCD"/>
          </a:solidFill>
          <a:ln>
            <a:noFill/>
          </a:ln>
        </p:spPr>
        <p:txBody>
          <a:bodyPr vert="horz" lIns="0" tIns="0" rIns="640080" bIns="0" rtlCol="0" anchor="ctr" anchorCtr="0">
            <a:noAutofit/>
          </a:bodyPr>
          <a:lstStyle>
            <a:lvl1pPr marL="0" indent="0" algn="r">
              <a:buNone/>
              <a:defRPr lang="en-US" sz="3600" b="1" dirty="0">
                <a:solidFill>
                  <a:schemeClr val="bg1"/>
                </a:solidFill>
              </a:defRPr>
            </a:lvl1pPr>
          </a:lstStyle>
          <a:p>
            <a:pPr marL="228600" lvl="0" indent="-228600" algn="r" rtl="1">
              <a:lnSpc>
                <a:spcPct val="100000"/>
              </a:lnSpc>
              <a:spcBef>
                <a:spcPts val="0"/>
              </a:spcBef>
            </a:pPr>
            <a:endParaRPr lang="en-US"/>
          </a:p>
        </p:txBody>
      </p:sp>
      <p:sp>
        <p:nvSpPr>
          <p:cNvPr id="4" name="Text Placeholder 3">
            <a:extLst>
              <a:ext uri="{FF2B5EF4-FFF2-40B4-BE49-F238E27FC236}">
                <a16:creationId xmlns:a16="http://schemas.microsoft.com/office/drawing/2014/main" id="{B64A1A5B-24B1-42DE-8348-275BD2D964A2}"/>
              </a:ext>
            </a:extLst>
          </p:cNvPr>
          <p:cNvSpPr>
            <a:spLocks noGrp="1"/>
          </p:cNvSpPr>
          <p:nvPr>
            <p:ph type="body" sz="quarter" idx="11"/>
          </p:nvPr>
        </p:nvSpPr>
        <p:spPr>
          <a:xfrm>
            <a:off x="1" y="164714"/>
            <a:ext cx="2364058" cy="274320"/>
          </a:xfrm>
          <a:solidFill>
            <a:schemeClr val="accent5">
              <a:lumMod val="20000"/>
              <a:lumOff val="80000"/>
            </a:schemeClr>
          </a:solidFill>
          <a:ln>
            <a:solidFill>
              <a:schemeClr val="accent5">
                <a:lumMod val="20000"/>
                <a:lumOff val="80000"/>
              </a:schemeClr>
            </a:solidFill>
          </a:ln>
        </p:spPr>
        <p:txBody>
          <a:bodyPr vert="horz" lIns="0" tIns="0" rIns="0" bIns="0" rtlCol="0" anchor="ctr">
            <a:noAutofit/>
          </a:bodyPr>
          <a:lstStyle>
            <a:lvl1pPr marL="0" indent="0" algn="ctr" rtl="1">
              <a:buNone/>
              <a:defRPr lang="en-US" sz="1600" cap="all" spc="100" baseline="0" dirty="0">
                <a:solidFill>
                  <a:schemeClr val="accent5">
                    <a:lumMod val="50000"/>
                  </a:schemeClr>
                </a:solidFill>
                <a:latin typeface="+mj-lt"/>
                <a:ea typeface="+mj-ea"/>
                <a:cs typeface="+mj-cs"/>
              </a:defRPr>
            </a:lvl1pPr>
          </a:lstStyle>
          <a:p>
            <a:pPr marL="57150" lvl="0" indent="-285750" algn="ctr">
              <a:lnSpc>
                <a:spcPct val="80000"/>
              </a:lnSpc>
              <a:spcBef>
                <a:spcPct val="0"/>
              </a:spcBef>
            </a:pPr>
            <a:endParaRPr lang="en-US"/>
          </a:p>
        </p:txBody>
      </p:sp>
    </p:spTree>
    <p:custDataLst>
      <p:tags r:id="rId1"/>
    </p:custDataLst>
    <p:extLst>
      <p:ext uri="{BB962C8B-B14F-4D97-AF65-F5344CB8AC3E}">
        <p14:creationId xmlns:p14="http://schemas.microsoft.com/office/powerpoint/2010/main" val="4239335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2 ribbon">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EC0EADC-0562-4078-8BA1-CA691BD95392}"/>
              </a:ext>
            </a:extLst>
          </p:cNvPr>
          <p:cNvSpPr>
            <a:spLocks noGrp="1"/>
          </p:cNvSpPr>
          <p:nvPr>
            <p:ph sz="quarter" idx="10"/>
          </p:nvPr>
        </p:nvSpPr>
        <p:spPr>
          <a:xfrm>
            <a:off x="0" y="585846"/>
            <a:ext cx="12192000" cy="640080"/>
          </a:xfrm>
          <a:solidFill>
            <a:srgbClr val="DAB4BA"/>
          </a:solidFill>
          <a:ln>
            <a:noFill/>
          </a:ln>
        </p:spPr>
        <p:txBody>
          <a:bodyPr vert="horz" lIns="0" tIns="0" rIns="640080" bIns="0" rtlCol="0" anchor="ctr" anchorCtr="0">
            <a:noAutofit/>
          </a:bodyPr>
          <a:lstStyle>
            <a:lvl1pPr marL="0" indent="0" algn="r">
              <a:buNone/>
              <a:defRPr lang="en-US" sz="3600" b="1" dirty="0">
                <a:solidFill>
                  <a:schemeClr val="bg1"/>
                </a:solidFill>
              </a:defRPr>
            </a:lvl1pPr>
          </a:lstStyle>
          <a:p>
            <a:pPr marL="228600" lvl="0" indent="-228600" algn="r" rtl="1">
              <a:lnSpc>
                <a:spcPct val="100000"/>
              </a:lnSpc>
              <a:spcBef>
                <a:spcPts val="0"/>
              </a:spcBef>
            </a:pPr>
            <a:endParaRPr lang="en-US"/>
          </a:p>
        </p:txBody>
      </p:sp>
      <p:sp>
        <p:nvSpPr>
          <p:cNvPr id="4" name="Text Placeholder 3">
            <a:extLst>
              <a:ext uri="{FF2B5EF4-FFF2-40B4-BE49-F238E27FC236}">
                <a16:creationId xmlns:a16="http://schemas.microsoft.com/office/drawing/2014/main" id="{B64A1A5B-24B1-42DE-8348-275BD2D964A2}"/>
              </a:ext>
            </a:extLst>
          </p:cNvPr>
          <p:cNvSpPr>
            <a:spLocks noGrp="1"/>
          </p:cNvSpPr>
          <p:nvPr>
            <p:ph type="body" sz="quarter" idx="11"/>
          </p:nvPr>
        </p:nvSpPr>
        <p:spPr>
          <a:xfrm>
            <a:off x="1" y="164714"/>
            <a:ext cx="2364058" cy="274320"/>
          </a:xfrm>
          <a:solidFill>
            <a:srgbClr val="DAB4BA"/>
          </a:solidFill>
          <a:ln>
            <a:solidFill>
              <a:schemeClr val="accent5">
                <a:lumMod val="20000"/>
                <a:lumOff val="80000"/>
              </a:schemeClr>
            </a:solidFill>
          </a:ln>
        </p:spPr>
        <p:txBody>
          <a:bodyPr vert="horz" lIns="0" tIns="0" rIns="0" bIns="0" rtlCol="0" anchor="ctr">
            <a:noAutofit/>
          </a:bodyPr>
          <a:lstStyle>
            <a:lvl1pPr marL="0" indent="0" algn="ctr" rtl="1">
              <a:buNone/>
              <a:defRPr lang="en-US" sz="1600" cap="all" spc="100" baseline="0" dirty="0">
                <a:solidFill>
                  <a:schemeClr val="accent5">
                    <a:lumMod val="50000"/>
                  </a:schemeClr>
                </a:solidFill>
                <a:latin typeface="+mj-lt"/>
                <a:ea typeface="+mj-ea"/>
                <a:cs typeface="+mj-cs"/>
              </a:defRPr>
            </a:lvl1pPr>
          </a:lstStyle>
          <a:p>
            <a:pPr marL="57150" lvl="0" indent="-285750" algn="ctr">
              <a:lnSpc>
                <a:spcPct val="80000"/>
              </a:lnSpc>
              <a:spcBef>
                <a:spcPct val="0"/>
              </a:spcBef>
            </a:pPr>
            <a:endParaRPr lang="en-US"/>
          </a:p>
        </p:txBody>
      </p:sp>
    </p:spTree>
    <p:custDataLst>
      <p:tags r:id="rId1"/>
    </p:custDataLst>
    <p:extLst>
      <p:ext uri="{BB962C8B-B14F-4D97-AF65-F5344CB8AC3E}">
        <p14:creationId xmlns:p14="http://schemas.microsoft.com/office/powerpoint/2010/main" val="322057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Picture down w Right TEXT ">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32923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074"/>
            <a:ext cx="10515600" cy="497614"/>
          </a:xfrm>
          <a:ln>
            <a:noFill/>
          </a:ln>
        </p:spPr>
        <p:txBody>
          <a:bodyPr/>
          <a:lstStyle/>
          <a:p>
            <a:r>
              <a:rPr lang="en-US"/>
              <a:t>Click to edit Master title style</a:t>
            </a:r>
          </a:p>
        </p:txBody>
      </p:sp>
      <p:sp>
        <p:nvSpPr>
          <p:cNvPr id="3" name="Content Placeholder 2"/>
          <p:cNvSpPr>
            <a:spLocks noGrp="1"/>
          </p:cNvSpPr>
          <p:nvPr>
            <p:ph idx="1"/>
          </p:nvPr>
        </p:nvSpPr>
        <p:spPr>
          <a:xfrm>
            <a:off x="838200" y="1825625"/>
            <a:ext cx="10515600" cy="3948158"/>
          </a:xfrm>
          <a:ln>
            <a:noFill/>
          </a:ln>
        </p:spPr>
        <p:txBody>
          <a:bodyPr/>
          <a:lstStyle>
            <a:lvl1pPr>
              <a:defRPr b="0"/>
            </a:lvl1pPr>
            <a:lvl2pPr>
              <a:defRPr b="0"/>
            </a:lvl2pPr>
            <a:lvl3pPr>
              <a:defRPr b="0"/>
            </a:lvl3pPr>
            <a:lvl4pPr>
              <a:defRPr b="0"/>
            </a:lvl4pPr>
            <a:lvl5pPr>
              <a:defRPr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79662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ln>
            <a:noFill/>
          </a:ln>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ln>
            <a:noFill/>
          </a:ln>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2C4D15-71B1-4028-B46F-4EE71232F863}" type="datetimeFigureOut">
              <a:rPr lang="en-US" smtClean="0"/>
              <a:t>24/09/2025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E340D-D49F-4060-B830-48E207260F1E}" type="slidenum">
              <a:rPr lang="en-US" smtClean="0"/>
              <a:t>‹#›</a:t>
            </a:fld>
            <a:endParaRPr lang="en-US"/>
          </a:p>
        </p:txBody>
      </p:sp>
    </p:spTree>
    <p:custDataLst>
      <p:tags r:id="rId1"/>
    </p:custDataLst>
    <p:extLst>
      <p:ext uri="{BB962C8B-B14F-4D97-AF65-F5344CB8AC3E}">
        <p14:creationId xmlns:p14="http://schemas.microsoft.com/office/powerpoint/2010/main" val="133064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104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7778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38492"/>
            <a:ext cx="10515600" cy="1325563"/>
          </a:xfrm>
          <a:prstGeom prst="rect">
            <a:avLst/>
          </a:prstGeom>
          <a:ln>
            <a:noFill/>
          </a:ln>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a:ln>
            <a:noFill/>
          </a:ln>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C4D15-71B1-4028-B46F-4EE71232F863}" type="datetimeFigureOut">
              <a:rPr lang="en-US" smtClean="0"/>
              <a:t>24/09/2025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E340D-D49F-4060-B830-48E207260F1E}" type="slidenum">
              <a:rPr lang="en-US" smtClean="0"/>
              <a:t>‹#›</a:t>
            </a:fld>
            <a:endParaRPr lang="en-US"/>
          </a:p>
        </p:txBody>
      </p:sp>
      <p:pic>
        <p:nvPicPr>
          <p:cNvPr id="7" name="Picture 6">
            <a:extLst>
              <a:ext uri="{FF2B5EF4-FFF2-40B4-BE49-F238E27FC236}">
                <a16:creationId xmlns:a16="http://schemas.microsoft.com/office/drawing/2014/main" id="{59992396-D3D7-4F76-9251-E9CC8077FF36}"/>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l="86274" t="84401" r="2211" b="3525"/>
          <a:stretch/>
        </p:blipFill>
        <p:spPr>
          <a:xfrm rot="10800000">
            <a:off x="11387610" y="78367"/>
            <a:ext cx="743518" cy="438912"/>
          </a:xfrm>
          <a:prstGeom prst="rect">
            <a:avLst/>
          </a:prstGeom>
        </p:spPr>
      </p:pic>
    </p:spTree>
    <p:custDataLst>
      <p:tags r:id="rId9"/>
    </p:custDataLst>
    <p:extLst>
      <p:ext uri="{BB962C8B-B14F-4D97-AF65-F5344CB8AC3E}">
        <p14:creationId xmlns:p14="http://schemas.microsoft.com/office/powerpoint/2010/main" val="282632043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83" r:id="rId3"/>
    <p:sldLayoutId id="2147483684" r:id="rId4"/>
    <p:sldLayoutId id="2147483681" r:id="rId5"/>
    <p:sldLayoutId id="2147483682" r:id="rId6"/>
    <p:sldLayoutId id="214748368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AA0CF90-FB8F-B943-DEF4-B9167F7F8786}"/>
              </a:ext>
            </a:extLst>
          </p:cNvPr>
          <p:cNvSpPr/>
          <p:nvPr userDrawn="1"/>
        </p:nvSpPr>
        <p:spPr>
          <a:xfrm>
            <a:off x="2066925" y="6311898"/>
            <a:ext cx="7677150" cy="409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14" name="Picture 13">
            <a:extLst>
              <a:ext uri="{FF2B5EF4-FFF2-40B4-BE49-F238E27FC236}">
                <a16:creationId xmlns:a16="http://schemas.microsoft.com/office/drawing/2014/main" id="{19B6B635-A5FC-D251-AD5B-BC637BF3DB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68276" y="5506139"/>
            <a:ext cx="5065510" cy="670824"/>
          </a:xfrm>
          <a:prstGeom prst="rect">
            <a:avLst/>
          </a:prstGeom>
        </p:spPr>
      </p:pic>
      <p:sp>
        <p:nvSpPr>
          <p:cNvPr id="2" name="Rectangle 1">
            <a:extLst>
              <a:ext uri="{FF2B5EF4-FFF2-40B4-BE49-F238E27FC236}">
                <a16:creationId xmlns:a16="http://schemas.microsoft.com/office/drawing/2014/main" id="{B9ABD951-409F-56D5-0B63-2A96D0F0829C}"/>
              </a:ext>
            </a:extLst>
          </p:cNvPr>
          <p:cNvSpPr/>
          <p:nvPr userDrawn="1"/>
        </p:nvSpPr>
        <p:spPr>
          <a:xfrm>
            <a:off x="3172968" y="1027908"/>
            <a:ext cx="5846064" cy="191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6369621-EEF5-43EB-5A29-628D3F3885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47925" y="5886075"/>
            <a:ext cx="7099429" cy="851645"/>
          </a:xfrm>
          <a:prstGeom prst="rect">
            <a:avLst/>
          </a:prstGeom>
        </p:spPr>
      </p:pic>
      <p:pic>
        <p:nvPicPr>
          <p:cNvPr id="6" name="Picture 5" descr="A black background with blue and white text&#10;&#10;Description automatically generated">
            <a:extLst>
              <a:ext uri="{FF2B5EF4-FFF2-40B4-BE49-F238E27FC236}">
                <a16:creationId xmlns:a16="http://schemas.microsoft.com/office/drawing/2014/main" id="{A0B294EA-0451-09D1-E9BA-E97F68E30B5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53762" y="24634"/>
            <a:ext cx="7894538" cy="1098920"/>
          </a:xfrm>
          <a:prstGeom prst="rect">
            <a:avLst/>
          </a:prstGeom>
        </p:spPr>
      </p:pic>
      <p:pic>
        <p:nvPicPr>
          <p:cNvPr id="3" name="Picture 2" descr="A person reading a book to a group of children&#10;&#10;Description automatically generated">
            <a:extLst>
              <a:ext uri="{FF2B5EF4-FFF2-40B4-BE49-F238E27FC236}">
                <a16:creationId xmlns:a16="http://schemas.microsoft.com/office/drawing/2014/main" id="{DE250625-116F-10BB-B16F-8BE32D32DA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8125" y="1709023"/>
            <a:ext cx="3518618" cy="3439954"/>
          </a:xfrm>
          <a:prstGeom prst="rect">
            <a:avLst/>
          </a:prstGeom>
        </p:spPr>
      </p:pic>
    </p:spTree>
    <p:extLst>
      <p:ext uri="{BB962C8B-B14F-4D97-AF65-F5344CB8AC3E}">
        <p14:creationId xmlns:p14="http://schemas.microsoft.com/office/powerpoint/2010/main" val="240645587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3C8A7A5-80B2-689A-2257-2F80A247E3F1}"/>
              </a:ext>
            </a:extLst>
          </p:cNvPr>
          <p:cNvGrpSpPr/>
          <p:nvPr userDrawn="1"/>
        </p:nvGrpSpPr>
        <p:grpSpPr>
          <a:xfrm>
            <a:off x="5414" y="1446616"/>
            <a:ext cx="12186586" cy="5311588"/>
            <a:chOff x="5414" y="1156150"/>
            <a:chExt cx="12186586" cy="5311588"/>
          </a:xfrm>
        </p:grpSpPr>
        <p:pic>
          <p:nvPicPr>
            <p:cNvPr id="8" name="Picture 7">
              <a:extLst>
                <a:ext uri="{FF2B5EF4-FFF2-40B4-BE49-F238E27FC236}">
                  <a16:creationId xmlns:a16="http://schemas.microsoft.com/office/drawing/2014/main" id="{D373BFAF-9103-4B10-8D07-7FC9268D302F}"/>
                </a:ext>
              </a:extLst>
            </p:cNvPr>
            <p:cNvPicPr>
              <a:picLocks noChangeAspect="1"/>
            </p:cNvPicPr>
            <p:nvPr/>
          </p:nvPicPr>
          <p:blipFill rotWithShape="1">
            <a:blip r:embed="rId3">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9" name="Picture 8">
              <a:extLst>
                <a:ext uri="{FF2B5EF4-FFF2-40B4-BE49-F238E27FC236}">
                  <a16:creationId xmlns:a16="http://schemas.microsoft.com/office/drawing/2014/main" id="{6C4D32B0-7ABA-1BE7-7E28-BC746FE25682}"/>
                </a:ext>
              </a:extLst>
            </p:cNvPr>
            <p:cNvPicPr>
              <a:picLocks noChangeAspect="1"/>
            </p:cNvPicPr>
            <p:nvPr/>
          </p:nvPicPr>
          <p:blipFill rotWithShape="1">
            <a:blip r:embed="rId4">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10" name="Picture 9" descr="Graphical user interface, text, application&#10;&#10;Description automatically generated">
            <a:extLst>
              <a:ext uri="{FF2B5EF4-FFF2-40B4-BE49-F238E27FC236}">
                <a16:creationId xmlns:a16="http://schemas.microsoft.com/office/drawing/2014/main" id="{E53868B7-D32D-79BA-08F1-0A18B3D67DF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extLst>
      <p:ext uri="{BB962C8B-B14F-4D97-AF65-F5344CB8AC3E}">
        <p14:creationId xmlns:p14="http://schemas.microsoft.com/office/powerpoint/2010/main" val="278812909"/>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8.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0.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22.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22.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24.sv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0.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14.png"/><Relationship Id="rId5" Type="http://schemas.openxmlformats.org/officeDocument/2006/relationships/image" Target="../media/image15.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8.xml"/><Relationship Id="rId5" Type="http://schemas.openxmlformats.org/officeDocument/2006/relationships/image" Target="../media/image18.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66CE2ED-558C-49B8-A49D-37AD4D329B6A}"/>
              </a:ext>
            </a:extLst>
          </p:cNvPr>
          <p:cNvSpPr txBox="1">
            <a:spLocks/>
          </p:cNvSpPr>
          <p:nvPr/>
        </p:nvSpPr>
        <p:spPr>
          <a:xfrm>
            <a:off x="5123247" y="2389304"/>
            <a:ext cx="5812444" cy="1283523"/>
          </a:xfrm>
          <a:prstGeom prst="rect">
            <a:avLst/>
          </a:prstGeom>
          <a:noFill/>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algn="r" rtl="1"/>
            <a:r>
              <a:rPr lang="ar-LB" sz="6000" b="1">
                <a:solidFill>
                  <a:schemeClr val="accent5">
                    <a:lumMod val="75000"/>
                  </a:schemeClr>
                </a:solidFill>
                <a:latin typeface="Adobe Arabic"/>
                <a:cs typeface="Adobe Arabic"/>
              </a:rPr>
              <a:t>الْمِحْوَرُ الْأَوَّلُ: أَصْدِقاؤُنا</a:t>
            </a:r>
            <a:endParaRPr lang="en-US">
              <a:solidFill>
                <a:schemeClr val="accent5">
                  <a:lumMod val="75000"/>
                </a:schemeClr>
              </a:solidFill>
              <a:latin typeface="Adobe Arabic"/>
              <a:cs typeface="Adobe Arabic"/>
            </a:endParaRPr>
          </a:p>
        </p:txBody>
      </p:sp>
      <p:sp>
        <p:nvSpPr>
          <p:cNvPr id="9" name="Title 1">
            <a:extLst>
              <a:ext uri="{FF2B5EF4-FFF2-40B4-BE49-F238E27FC236}">
                <a16:creationId xmlns:a16="http://schemas.microsoft.com/office/drawing/2014/main" id="{FEE80977-E8DB-4DAC-886D-5365238BF648}"/>
              </a:ext>
            </a:extLst>
          </p:cNvPr>
          <p:cNvSpPr txBox="1">
            <a:spLocks/>
          </p:cNvSpPr>
          <p:nvPr/>
        </p:nvSpPr>
        <p:spPr>
          <a:xfrm>
            <a:off x="5881197" y="3773433"/>
            <a:ext cx="5150191" cy="625645"/>
          </a:xfrm>
          <a:prstGeom prst="rect">
            <a:avLst/>
          </a:prstGeom>
          <a:noFill/>
        </p:spPr>
        <p:txBody>
          <a:bodyPr vert="horz" lIns="91440" tIns="45720" rIns="91440" bIns="45720" rtlCol="0" anchor="ctr">
            <a:noAutofit/>
          </a:bodyPr>
          <a:lstStyle>
            <a:defPPr>
              <a:defRPr lang="en-US"/>
            </a:defPPr>
            <a:lvl1pPr indent="0" algn="r" rtl="1">
              <a:lnSpc>
                <a:spcPct val="100000"/>
              </a:lnSpc>
              <a:spcBef>
                <a:spcPts val="0"/>
              </a:spcBef>
              <a:spcAft>
                <a:spcPts val="200"/>
              </a:spcAft>
              <a:buClr>
                <a:schemeClr val="accent1"/>
              </a:buClr>
              <a:buSzPct val="100000"/>
              <a:buFont typeface="Tw Cen MT" panose="020B0602020104020603" pitchFamily="34" charset="0"/>
              <a:buNone/>
              <a:defRPr sz="6000" b="1">
                <a:solidFill>
                  <a:schemeClr val="accent5">
                    <a:lumMod val="75000"/>
                  </a:schemeClr>
                </a:solidFill>
                <a:latin typeface="Adobe Arabic" panose="02040503050201090203" pitchFamily="18" charset="-78"/>
                <a:cs typeface="Adobe Arabic" panose="02040503050201090203" pitchFamily="18" charset="-78"/>
              </a:defRPr>
            </a:lvl1pPr>
            <a:lvl2pPr indent="0" algn="ctr">
              <a:lnSpc>
                <a:spcPct val="90000"/>
              </a:lnSpc>
              <a:spcBef>
                <a:spcPts val="200"/>
              </a:spcBef>
              <a:spcAft>
                <a:spcPts val="400"/>
              </a:spcAft>
              <a:buClr>
                <a:schemeClr val="accent1"/>
              </a:buClr>
              <a:buFont typeface="Wingdings 3" pitchFamily="18" charset="2"/>
              <a:buNone/>
              <a:defRPr sz="1600"/>
            </a:lvl2pPr>
            <a:lvl3pPr indent="0" algn="ctr">
              <a:lnSpc>
                <a:spcPct val="90000"/>
              </a:lnSpc>
              <a:spcBef>
                <a:spcPts val="200"/>
              </a:spcBef>
              <a:spcAft>
                <a:spcPts val="400"/>
              </a:spcAft>
              <a:buClr>
                <a:schemeClr val="accent1"/>
              </a:buClr>
              <a:buFont typeface="Wingdings 3" pitchFamily="18" charset="2"/>
              <a:buNone/>
              <a:defRPr sz="1600"/>
            </a:lvl3pPr>
            <a:lvl4pPr indent="0" algn="ctr">
              <a:lnSpc>
                <a:spcPct val="90000"/>
              </a:lnSpc>
              <a:spcBef>
                <a:spcPts val="200"/>
              </a:spcBef>
              <a:spcAft>
                <a:spcPts val="400"/>
              </a:spcAft>
              <a:buClr>
                <a:schemeClr val="accent1"/>
              </a:buClr>
              <a:buFont typeface="Wingdings 3" pitchFamily="18" charset="2"/>
              <a:buNone/>
              <a:defRPr sz="1600"/>
            </a:lvl4pPr>
            <a:lvl5pPr indent="0" algn="ctr">
              <a:lnSpc>
                <a:spcPct val="90000"/>
              </a:lnSpc>
              <a:spcBef>
                <a:spcPts val="200"/>
              </a:spcBef>
              <a:spcAft>
                <a:spcPts val="400"/>
              </a:spcAft>
              <a:buClr>
                <a:schemeClr val="accent1"/>
              </a:buClr>
              <a:buFont typeface="Wingdings 3" pitchFamily="18" charset="2"/>
              <a:buNone/>
              <a:defRPr sz="1600"/>
            </a:lvl5pPr>
            <a:lvl6pPr indent="0" algn="ctr">
              <a:lnSpc>
                <a:spcPct val="90000"/>
              </a:lnSpc>
              <a:spcBef>
                <a:spcPts val="200"/>
              </a:spcBef>
              <a:spcAft>
                <a:spcPts val="400"/>
              </a:spcAft>
              <a:buClr>
                <a:schemeClr val="accent1"/>
              </a:buClr>
              <a:buFont typeface="Wingdings 3" pitchFamily="18" charset="2"/>
              <a:buNone/>
              <a:defRPr sz="1600"/>
            </a:lvl6pPr>
            <a:lvl7pPr indent="0" algn="ctr">
              <a:lnSpc>
                <a:spcPct val="90000"/>
              </a:lnSpc>
              <a:spcBef>
                <a:spcPts val="200"/>
              </a:spcBef>
              <a:spcAft>
                <a:spcPts val="400"/>
              </a:spcAft>
              <a:buClr>
                <a:schemeClr val="accent1"/>
              </a:buClr>
              <a:buFont typeface="Wingdings 3" pitchFamily="18" charset="2"/>
              <a:buNone/>
              <a:defRPr sz="1600"/>
            </a:lvl7pPr>
            <a:lvl8pPr indent="0" algn="ctr">
              <a:lnSpc>
                <a:spcPct val="90000"/>
              </a:lnSpc>
              <a:spcBef>
                <a:spcPts val="200"/>
              </a:spcBef>
              <a:spcAft>
                <a:spcPts val="400"/>
              </a:spcAft>
              <a:buClr>
                <a:schemeClr val="accent1"/>
              </a:buClr>
              <a:buFont typeface="Wingdings 3" pitchFamily="18" charset="2"/>
              <a:buNone/>
              <a:defRPr sz="1600"/>
            </a:lvl8pPr>
            <a:lvl9pPr indent="0" algn="ctr">
              <a:lnSpc>
                <a:spcPct val="90000"/>
              </a:lnSpc>
              <a:spcBef>
                <a:spcPts val="200"/>
              </a:spcBef>
              <a:spcAft>
                <a:spcPts val="400"/>
              </a:spcAft>
              <a:buClr>
                <a:schemeClr val="accent1"/>
              </a:buClr>
              <a:buFont typeface="Wingdings 3" pitchFamily="18" charset="2"/>
              <a:buNone/>
              <a:defRPr sz="1600"/>
            </a:lvl9pPr>
          </a:lstStyle>
          <a:p>
            <a:r>
              <a:rPr lang="ar-LB" sz="4400" b="0"/>
              <a:t> الصَّفُّ الْأَساسِيُّ الثّاني</a:t>
            </a:r>
            <a:endParaRPr lang="en-US" sz="4400" b="0"/>
          </a:p>
        </p:txBody>
      </p:sp>
    </p:spTree>
    <p:custDataLst>
      <p:tags r:id="rId1"/>
    </p:custDataLst>
    <p:extLst>
      <p:ext uri="{BB962C8B-B14F-4D97-AF65-F5344CB8AC3E}">
        <p14:creationId xmlns:p14="http://schemas.microsoft.com/office/powerpoint/2010/main" val="489866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 لِنَعْمَلَ مَعًا</a:t>
            </a:r>
          </a:p>
        </p:txBody>
      </p:sp>
      <p:sp>
        <p:nvSpPr>
          <p:cNvPr id="10" name="Rectangle 9">
            <a:extLst>
              <a:ext uri="{FF2B5EF4-FFF2-40B4-BE49-F238E27FC236}">
                <a16:creationId xmlns:a16="http://schemas.microsoft.com/office/drawing/2014/main" id="{A61A97E6-CC71-427A-A6E2-008435670E06}"/>
              </a:ext>
            </a:extLst>
          </p:cNvPr>
          <p:cNvSpPr/>
          <p:nvPr/>
        </p:nvSpPr>
        <p:spPr>
          <a:xfrm>
            <a:off x="5186363" y="3447567"/>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defRPr/>
            </a:pPr>
            <a:r>
              <a:rPr lang="ar-LB" sz="4000" b="1">
                <a:solidFill>
                  <a:srgbClr val="C00000"/>
                </a:solidFill>
                <a:latin typeface="Adobe Arabic" panose="02040503050201020203" pitchFamily="18" charset="-78"/>
                <a:cs typeface="Adobe Arabic" panose="02040503050201020203" pitchFamily="18" charset="-78"/>
              </a:rPr>
              <a:t>أَسْرِعْ،</a:t>
            </a:r>
            <a:r>
              <a:rPr lang="ar-LB" sz="4000" b="1">
                <a:solidFill>
                  <a:schemeClr val="bg1">
                    <a:lumMod val="85000"/>
                  </a:schemeClr>
                </a:solidFill>
                <a:latin typeface="Adobe Arabic" panose="02040503050201020203" pitchFamily="18" charset="-78"/>
                <a:cs typeface="Adobe Arabic" panose="02040503050201020203" pitchFamily="18" charset="-78"/>
              </a:rPr>
              <a:t> </a:t>
            </a:r>
            <a:r>
              <a:rPr lang="ar-LB" sz="4000" b="1">
                <a:solidFill>
                  <a:schemeClr val="accent1">
                    <a:lumMod val="75000"/>
                  </a:schemeClr>
                </a:solidFill>
                <a:latin typeface="Adobe Arabic" panose="02040503050201020203" pitchFamily="18" charset="-78"/>
                <a:cs typeface="Adobe Arabic" panose="02040503050201020203" pitchFamily="18" charset="-78"/>
              </a:rPr>
              <a:t>اِلْتَقِطِ الطّابَةَ </a:t>
            </a:r>
            <a:r>
              <a:rPr lang="ar-LB" sz="4000" b="1">
                <a:solidFill>
                  <a:srgbClr val="C00000"/>
                </a:solidFill>
                <a:latin typeface="Adobe Arabic" panose="02040503050201020203" pitchFamily="18" charset="-78"/>
                <a:cs typeface="Adobe Arabic" panose="02040503050201020203" pitchFamily="18" charset="-78"/>
              </a:rPr>
              <a:t>قَبْلَ أَنْ </a:t>
            </a:r>
            <a:r>
              <a:rPr lang="ar-LB" sz="4000" b="1">
                <a:solidFill>
                  <a:schemeClr val="accent1">
                    <a:lumMod val="75000"/>
                  </a:schemeClr>
                </a:solidFill>
                <a:latin typeface="Adobe Arabic" panose="02040503050201020203" pitchFamily="18" charset="-78"/>
                <a:cs typeface="Adobe Arabic" panose="02040503050201020203" pitchFamily="18" charset="-78"/>
              </a:rPr>
              <a:t>تَتَدَحْرَجَ. </a:t>
            </a:r>
            <a:endParaRPr lang="en-US" sz="4000" b="1">
              <a:solidFill>
                <a:schemeClr val="accent1">
                  <a:lumMod val="75000"/>
                </a:schemeClr>
              </a:solidFill>
              <a:latin typeface="Adobe Arabic" panose="02040503050201020203" pitchFamily="18" charset="-78"/>
              <a:cs typeface="Adobe Arabic" panose="02040503050201020203" pitchFamily="18" charset="-78"/>
            </a:endParaRPr>
          </a:p>
        </p:txBody>
      </p:sp>
      <p:pic>
        <p:nvPicPr>
          <p:cNvPr id="7" name="Graphic 6">
            <a:extLst>
              <a:ext uri="{FF2B5EF4-FFF2-40B4-BE49-F238E27FC236}">
                <a16:creationId xmlns:a16="http://schemas.microsoft.com/office/drawing/2014/main" id="{422F31ED-5B71-41FE-ADF4-A292439CE47C}"/>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58911" y="2415934"/>
            <a:ext cx="3657600" cy="3657600"/>
          </a:xfrm>
          <a:prstGeom prst="rect">
            <a:avLst/>
          </a:prstGeom>
        </p:spPr>
      </p:pic>
    </p:spTree>
    <p:custDataLst>
      <p:tags r:id="rId1"/>
    </p:custDataLst>
    <p:extLst>
      <p:ext uri="{BB962C8B-B14F-4D97-AF65-F5344CB8AC3E}">
        <p14:creationId xmlns:p14="http://schemas.microsoft.com/office/powerpoint/2010/main" val="211334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لِنَعْمَلْ مَعًا</a:t>
            </a:r>
          </a:p>
        </p:txBody>
      </p:sp>
      <p:sp>
        <p:nvSpPr>
          <p:cNvPr id="10" name="Rectangle 9">
            <a:extLst>
              <a:ext uri="{FF2B5EF4-FFF2-40B4-BE49-F238E27FC236}">
                <a16:creationId xmlns:a16="http://schemas.microsoft.com/office/drawing/2014/main" id="{A61A97E6-CC71-427A-A6E2-008435670E06}"/>
              </a:ext>
            </a:extLst>
          </p:cNvPr>
          <p:cNvSpPr/>
          <p:nvPr/>
        </p:nvSpPr>
        <p:spPr>
          <a:xfrm>
            <a:off x="5186363" y="3177938"/>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defRPr/>
            </a:pPr>
            <a:r>
              <a:rPr lang="ar-LB" sz="4000" b="1" dirty="0">
                <a:solidFill>
                  <a:srgbClr val="C00000"/>
                </a:solidFill>
                <a:latin typeface="Adobe Arabic" panose="02040503050201020203" pitchFamily="18" charset="-78"/>
                <a:cs typeface="Adobe Arabic" panose="02040503050201020203" pitchFamily="18" charset="-78"/>
              </a:rPr>
              <a:t>أَسْرِعْ،</a:t>
            </a:r>
            <a:r>
              <a:rPr lang="ar-LB" sz="4000" b="1" dirty="0">
                <a:solidFill>
                  <a:schemeClr val="bg1">
                    <a:lumMod val="85000"/>
                  </a:schemeClr>
                </a:solidFill>
                <a:latin typeface="Adobe Arabic" panose="02040503050201020203" pitchFamily="18" charset="-78"/>
                <a:cs typeface="Adobe Arabic" panose="02040503050201020203" pitchFamily="18" charset="-78"/>
              </a:rPr>
              <a:t> </a:t>
            </a:r>
            <a:r>
              <a:rPr lang="ar-LB" sz="4000" b="1" dirty="0">
                <a:solidFill>
                  <a:schemeClr val="accent1">
                    <a:lumMod val="75000"/>
                  </a:schemeClr>
                </a:solidFill>
                <a:latin typeface="Adobe Arabic" panose="02040503050201020203" pitchFamily="18" charset="-78"/>
                <a:cs typeface="Adobe Arabic" panose="02040503050201020203" pitchFamily="18" charset="-78"/>
              </a:rPr>
              <a:t>تَناوَلْ طَعامَكَ </a:t>
            </a:r>
            <a:r>
              <a:rPr lang="ar-LB" sz="4000" b="1" dirty="0">
                <a:solidFill>
                  <a:srgbClr val="C00000"/>
                </a:solidFill>
                <a:latin typeface="Adobe Arabic" panose="02040503050201020203" pitchFamily="18" charset="-78"/>
                <a:cs typeface="Adobe Arabic" panose="02040503050201020203" pitchFamily="18" charset="-78"/>
              </a:rPr>
              <a:t>قَبْلَ أَنْ</a:t>
            </a:r>
            <a:r>
              <a:rPr lang="ar-LB" sz="4000" b="1" dirty="0">
                <a:solidFill>
                  <a:schemeClr val="tx1"/>
                </a:solidFill>
                <a:latin typeface="Adobe Arabic" panose="02040503050201020203" pitchFamily="18" charset="-78"/>
                <a:cs typeface="Adobe Arabic" panose="02040503050201020203" pitchFamily="18" charset="-78"/>
              </a:rPr>
              <a:t> </a:t>
            </a:r>
            <a:r>
              <a:rPr lang="ar-LB" sz="4000" b="1" dirty="0">
                <a:solidFill>
                  <a:schemeClr val="accent1">
                    <a:lumMod val="75000"/>
                  </a:schemeClr>
                </a:solidFill>
                <a:latin typeface="Adobe Arabic" panose="02040503050201020203" pitchFamily="18" charset="-78"/>
                <a:cs typeface="Adobe Arabic" panose="02040503050201020203" pitchFamily="18" charset="-78"/>
              </a:rPr>
              <a:t>يَبْرُدَ. </a:t>
            </a:r>
            <a:endParaRPr lang="en-US" sz="4000" b="1" dirty="0">
              <a:solidFill>
                <a:schemeClr val="accent1">
                  <a:lumMod val="75000"/>
                </a:schemeClr>
              </a:solidFill>
              <a:latin typeface="Adobe Arabic" panose="02040503050201020203" pitchFamily="18" charset="-78"/>
              <a:cs typeface="Adobe Arabic" panose="02040503050201020203" pitchFamily="18" charset="-78"/>
            </a:endParaRPr>
          </a:p>
        </p:txBody>
      </p:sp>
      <p:pic>
        <p:nvPicPr>
          <p:cNvPr id="7" name="Graphic 6">
            <a:extLst>
              <a:ext uri="{FF2B5EF4-FFF2-40B4-BE49-F238E27FC236}">
                <a16:creationId xmlns:a16="http://schemas.microsoft.com/office/drawing/2014/main" id="{422F31ED-5B71-41FE-ADF4-A292439CE47C}"/>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9178" r="20485"/>
          <a:stretch/>
        </p:blipFill>
        <p:spPr>
          <a:xfrm>
            <a:off x="968795" y="2354978"/>
            <a:ext cx="3735977" cy="3474720"/>
          </a:xfrm>
          <a:prstGeom prst="rect">
            <a:avLst/>
          </a:prstGeom>
        </p:spPr>
      </p:pic>
    </p:spTree>
    <p:custDataLst>
      <p:tags r:id="rId1"/>
    </p:custDataLst>
    <p:extLst>
      <p:ext uri="{BB962C8B-B14F-4D97-AF65-F5344CB8AC3E}">
        <p14:creationId xmlns:p14="http://schemas.microsoft.com/office/powerpoint/2010/main" val="224019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اِعْمَلوا بِمُفْرَدِكُمْ</a:t>
            </a:r>
          </a:p>
        </p:txBody>
      </p:sp>
      <p:pic>
        <p:nvPicPr>
          <p:cNvPr id="12" name="Graphic 11">
            <a:extLst>
              <a:ext uri="{FF2B5EF4-FFF2-40B4-BE49-F238E27FC236}">
                <a16:creationId xmlns:a16="http://schemas.microsoft.com/office/drawing/2014/main" id="{55C24ED0-054C-48FF-B533-908246DB2C3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29305" y="2446720"/>
            <a:ext cx="3122792" cy="3749040"/>
          </a:xfrm>
          <a:prstGeom prst="rect">
            <a:avLst/>
          </a:prstGeom>
        </p:spPr>
      </p:pic>
      <p:sp>
        <p:nvSpPr>
          <p:cNvPr id="13" name="Rectangle 12">
            <a:extLst>
              <a:ext uri="{FF2B5EF4-FFF2-40B4-BE49-F238E27FC236}">
                <a16:creationId xmlns:a16="http://schemas.microsoft.com/office/drawing/2014/main" id="{5D0A44F3-0E94-4A9A-A60B-14D2C4632648}"/>
              </a:ext>
            </a:extLst>
          </p:cNvPr>
          <p:cNvSpPr/>
          <p:nvPr/>
        </p:nvSpPr>
        <p:spPr>
          <a:xfrm>
            <a:off x="7505065"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dirty="0">
                <a:solidFill>
                  <a:schemeClr val="tx1">
                    <a:lumMod val="65000"/>
                    <a:lumOff val="35000"/>
                  </a:schemeClr>
                </a:solidFill>
                <a:latin typeface="Adobe Arabic" panose="02040503050201020203" pitchFamily="18" charset="-78"/>
                <a:cs typeface="Adobe Arabic" panose="02040503050201020203" pitchFamily="18" charset="-78"/>
              </a:rPr>
              <a:t>اِغْسِلْ أَسْنانَكَ </a:t>
            </a:r>
            <a:endParaRPr lang="en-US" sz="4000" dirty="0">
              <a:solidFill>
                <a:schemeClr val="tx1">
                  <a:lumMod val="65000"/>
                  <a:lumOff val="35000"/>
                </a:schemeClr>
              </a:solidFill>
            </a:endParaRPr>
          </a:p>
        </p:txBody>
      </p:sp>
      <p:sp>
        <p:nvSpPr>
          <p:cNvPr id="14" name="Rectangle 13">
            <a:extLst>
              <a:ext uri="{FF2B5EF4-FFF2-40B4-BE49-F238E27FC236}">
                <a16:creationId xmlns:a16="http://schemas.microsoft.com/office/drawing/2014/main" id="{BFFC03E2-FC50-4190-909F-42DDECED4A59}"/>
              </a:ext>
            </a:extLst>
          </p:cNvPr>
          <p:cNvSpPr/>
          <p:nvPr/>
        </p:nvSpPr>
        <p:spPr>
          <a:xfrm>
            <a:off x="9668581"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a:solidFill>
                  <a:schemeClr val="tx1">
                    <a:lumMod val="65000"/>
                    <a:lumOff val="35000"/>
                  </a:schemeClr>
                </a:solidFill>
                <a:latin typeface="Adobe Arabic" panose="02040503050201020203" pitchFamily="18" charset="-78"/>
                <a:cs typeface="Adobe Arabic" panose="02040503050201020203" pitchFamily="18" charset="-78"/>
              </a:rPr>
              <a:t>أكْمِلْ فَرْضَكَ</a:t>
            </a:r>
            <a:endParaRPr lang="en-US" sz="4000">
              <a:solidFill>
                <a:schemeClr val="tx1">
                  <a:lumMod val="65000"/>
                  <a:lumOff val="35000"/>
                </a:schemeClr>
              </a:solidFill>
            </a:endParaRPr>
          </a:p>
        </p:txBody>
      </p:sp>
      <p:sp>
        <p:nvSpPr>
          <p:cNvPr id="15" name="Rectangle 14">
            <a:extLst>
              <a:ext uri="{FF2B5EF4-FFF2-40B4-BE49-F238E27FC236}">
                <a16:creationId xmlns:a16="http://schemas.microsoft.com/office/drawing/2014/main" id="{0A1FA37F-6BA5-4255-B925-03C6463AE72B}"/>
              </a:ext>
            </a:extLst>
          </p:cNvPr>
          <p:cNvSpPr/>
          <p:nvPr/>
        </p:nvSpPr>
        <p:spPr>
          <a:xfrm>
            <a:off x="5341548"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a:solidFill>
                  <a:schemeClr val="tx1">
                    <a:lumMod val="65000"/>
                    <a:lumOff val="35000"/>
                  </a:schemeClr>
                </a:solidFill>
                <a:latin typeface="Adobe Arabic"/>
                <a:cs typeface="Adobe Arabic"/>
              </a:rPr>
              <a:t>تَلْعَبَ</a:t>
            </a:r>
            <a:endParaRPr lang="en-US" sz="4000">
              <a:solidFill>
                <a:schemeClr val="tx1">
                  <a:lumMod val="65000"/>
                  <a:lumOff val="35000"/>
                </a:schemeClr>
              </a:solidFill>
            </a:endParaRPr>
          </a:p>
        </p:txBody>
      </p:sp>
      <p:sp>
        <p:nvSpPr>
          <p:cNvPr id="17" name="Rectangle 16">
            <a:extLst>
              <a:ext uri="{FF2B5EF4-FFF2-40B4-BE49-F238E27FC236}">
                <a16:creationId xmlns:a16="http://schemas.microsoft.com/office/drawing/2014/main" id="{298B95F4-631E-4A9B-AFE4-9B099CED766B}"/>
              </a:ext>
            </a:extLst>
          </p:cNvPr>
          <p:cNvSpPr/>
          <p:nvPr/>
        </p:nvSpPr>
        <p:spPr>
          <a:xfrm>
            <a:off x="3178031"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a:solidFill>
                  <a:schemeClr val="tx1">
                    <a:lumMod val="65000"/>
                    <a:lumOff val="35000"/>
                  </a:schemeClr>
                </a:solidFill>
                <a:latin typeface="Adobe Arabic"/>
                <a:cs typeface="Adobe Arabic"/>
              </a:rPr>
              <a:t>تَنامَ</a:t>
            </a:r>
            <a:endParaRPr lang="en-US" sz="4000">
              <a:solidFill>
                <a:schemeClr val="tx1">
                  <a:lumMod val="65000"/>
                  <a:lumOff val="35000"/>
                </a:schemeClr>
              </a:solidFill>
            </a:endParaRPr>
          </a:p>
        </p:txBody>
      </p:sp>
      <p:sp>
        <p:nvSpPr>
          <p:cNvPr id="18" name="Rectangle 17">
            <a:extLst>
              <a:ext uri="{FF2B5EF4-FFF2-40B4-BE49-F238E27FC236}">
                <a16:creationId xmlns:a16="http://schemas.microsoft.com/office/drawing/2014/main" id="{F2CB41C5-187C-4385-86F6-11E4BAB8FD9B}"/>
              </a:ext>
            </a:extLst>
          </p:cNvPr>
          <p:cNvSpPr/>
          <p:nvPr/>
        </p:nvSpPr>
        <p:spPr>
          <a:xfrm>
            <a:off x="5188021" y="3321355"/>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dirty="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dirty="0">
                <a:solidFill>
                  <a:schemeClr val="bg1">
                    <a:lumMod val="75000"/>
                  </a:schemeClr>
                </a:solidFill>
                <a:latin typeface="Adobe Arabic" panose="02040503050201020203" pitchFamily="18" charset="-78"/>
                <a:cs typeface="Adobe Arabic" panose="02040503050201020203" pitchFamily="18" charset="-78"/>
              </a:rPr>
              <a:t>........</a:t>
            </a:r>
            <a:r>
              <a:rPr lang="en-US" sz="4000" dirty="0">
                <a:solidFill>
                  <a:schemeClr val="bg1">
                    <a:lumMod val="75000"/>
                  </a:schemeClr>
                </a:solidFill>
                <a:latin typeface="Adobe Arabic" panose="02040503050201020203" pitchFamily="18" charset="-78"/>
                <a:cs typeface="Adobe Arabic" panose="02040503050201020203" pitchFamily="18" charset="-78"/>
              </a:rPr>
              <a:t>..................</a:t>
            </a:r>
            <a:r>
              <a:rPr lang="ar-LB" sz="4000" dirty="0">
                <a:solidFill>
                  <a:schemeClr val="bg1">
                    <a:lumMod val="75000"/>
                  </a:schemeClr>
                </a:solidFill>
                <a:latin typeface="Adobe Arabic" panose="02040503050201020203" pitchFamily="18" charset="-78"/>
                <a:cs typeface="Adobe Arabic" panose="02040503050201020203" pitchFamily="18" charset="-78"/>
              </a:rPr>
              <a:t>... </a:t>
            </a:r>
            <a:r>
              <a:rPr lang="ar-LB" sz="4000" dirty="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dirty="0">
                <a:solidFill>
                  <a:schemeClr val="bg1">
                    <a:lumMod val="75000"/>
                  </a:schemeClr>
                </a:solidFill>
                <a:latin typeface="Adobe Arabic" panose="02040503050201020203" pitchFamily="18" charset="-78"/>
                <a:cs typeface="Adobe Arabic" panose="02040503050201020203" pitchFamily="18" charset="-78"/>
              </a:rPr>
              <a:t>.................</a:t>
            </a:r>
            <a:endParaRPr lang="en-US" sz="4000" dirty="0">
              <a:solidFill>
                <a:schemeClr val="bg1">
                  <a:lumMod val="75000"/>
                </a:schemeClr>
              </a:solidFill>
            </a:endParaRPr>
          </a:p>
        </p:txBody>
      </p:sp>
      <p:sp>
        <p:nvSpPr>
          <p:cNvPr id="19" name="Rectangle 18">
            <a:extLst>
              <a:ext uri="{FF2B5EF4-FFF2-40B4-BE49-F238E27FC236}">
                <a16:creationId xmlns:a16="http://schemas.microsoft.com/office/drawing/2014/main" id="{1B6EC580-D989-477F-8C44-7EF1EEC86C71}"/>
              </a:ext>
            </a:extLst>
          </p:cNvPr>
          <p:cNvSpPr/>
          <p:nvPr/>
        </p:nvSpPr>
        <p:spPr>
          <a:xfrm>
            <a:off x="5098231" y="4286128"/>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a:solidFill>
                  <a:schemeClr val="bg1">
                    <a:lumMod val="75000"/>
                  </a:schemeClr>
                </a:solidFill>
                <a:latin typeface="Adobe Arabic" panose="02040503050201020203" pitchFamily="18" charset="-78"/>
                <a:cs typeface="Adobe Arabic" panose="02040503050201020203" pitchFamily="18" charset="-78"/>
              </a:rPr>
              <a:t>........</a:t>
            </a:r>
            <a:r>
              <a:rPr lang="en-US" sz="4000">
                <a:solidFill>
                  <a:schemeClr val="bg1">
                    <a:lumMod val="75000"/>
                  </a:schemeClr>
                </a:solidFill>
                <a:latin typeface="Adobe Arabic" panose="02040503050201020203" pitchFamily="18" charset="-78"/>
                <a:cs typeface="Adobe Arabic" panose="02040503050201020203" pitchFamily="18" charset="-78"/>
              </a:rPr>
              <a:t>..................</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a:solidFill>
                  <a:schemeClr val="bg1">
                    <a:lumMod val="75000"/>
                  </a:schemeClr>
                </a:solidFill>
                <a:latin typeface="Adobe Arabic" panose="02040503050201020203" pitchFamily="18" charset="-78"/>
                <a:cs typeface="Adobe Arabic" panose="02040503050201020203" pitchFamily="18" charset="-78"/>
              </a:rPr>
              <a:t>.................</a:t>
            </a:r>
            <a:endParaRPr lang="en-US" sz="4000">
              <a:solidFill>
                <a:schemeClr val="bg1">
                  <a:lumMod val="75000"/>
                </a:schemeClr>
              </a:solidFill>
            </a:endParaRPr>
          </a:p>
        </p:txBody>
      </p:sp>
      <p:sp>
        <p:nvSpPr>
          <p:cNvPr id="20" name="Rectangle 19">
            <a:extLst>
              <a:ext uri="{FF2B5EF4-FFF2-40B4-BE49-F238E27FC236}">
                <a16:creationId xmlns:a16="http://schemas.microsoft.com/office/drawing/2014/main" id="{928A5DE0-3560-4F9C-AB06-769D036FC394}"/>
              </a:ext>
            </a:extLst>
          </p:cNvPr>
          <p:cNvSpPr/>
          <p:nvPr/>
        </p:nvSpPr>
        <p:spPr>
          <a:xfrm>
            <a:off x="5190088" y="5501447"/>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a:solidFill>
                  <a:schemeClr val="bg1">
                    <a:lumMod val="75000"/>
                  </a:schemeClr>
                </a:solidFill>
                <a:latin typeface="Adobe Arabic" panose="02040503050201020203" pitchFamily="18" charset="-78"/>
                <a:cs typeface="Adobe Arabic" panose="02040503050201020203" pitchFamily="18" charset="-78"/>
              </a:rPr>
              <a:t>........</a:t>
            </a:r>
            <a:r>
              <a:rPr lang="en-US" sz="4000">
                <a:solidFill>
                  <a:schemeClr val="bg1">
                    <a:lumMod val="75000"/>
                  </a:schemeClr>
                </a:solidFill>
                <a:latin typeface="Adobe Arabic" panose="02040503050201020203" pitchFamily="18" charset="-78"/>
                <a:cs typeface="Adobe Arabic" panose="02040503050201020203" pitchFamily="18" charset="-78"/>
              </a:rPr>
              <a:t>..................</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a:solidFill>
                  <a:schemeClr val="bg1">
                    <a:lumMod val="75000"/>
                  </a:schemeClr>
                </a:solidFill>
                <a:latin typeface="Adobe Arabic" panose="02040503050201020203" pitchFamily="18" charset="-78"/>
                <a:cs typeface="Adobe Arabic" panose="02040503050201020203" pitchFamily="18" charset="-78"/>
              </a:rPr>
              <a:t>.................</a:t>
            </a:r>
            <a:endParaRPr lang="en-US" sz="4000">
              <a:solidFill>
                <a:schemeClr val="bg1">
                  <a:lumMod val="75000"/>
                </a:schemeClr>
              </a:solidFill>
            </a:endParaRPr>
          </a:p>
        </p:txBody>
      </p:sp>
    </p:spTree>
    <p:custDataLst>
      <p:tags r:id="rId1"/>
    </p:custDataLst>
    <p:extLst>
      <p:ext uri="{BB962C8B-B14F-4D97-AF65-F5344CB8AC3E}">
        <p14:creationId xmlns:p14="http://schemas.microsoft.com/office/powerpoint/2010/main" val="116297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اِعْمَلوا بِمُفْرَدِكُمْ ٍ</a:t>
            </a:r>
          </a:p>
        </p:txBody>
      </p:sp>
      <p:pic>
        <p:nvPicPr>
          <p:cNvPr id="12" name="Graphic 11">
            <a:extLst>
              <a:ext uri="{FF2B5EF4-FFF2-40B4-BE49-F238E27FC236}">
                <a16:creationId xmlns:a16="http://schemas.microsoft.com/office/drawing/2014/main" id="{55C24ED0-054C-48FF-B533-908246DB2C3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29305" y="2446720"/>
            <a:ext cx="3122792" cy="3749040"/>
          </a:xfrm>
          <a:prstGeom prst="rect">
            <a:avLst/>
          </a:prstGeom>
        </p:spPr>
      </p:pic>
      <p:sp>
        <p:nvSpPr>
          <p:cNvPr id="13" name="2">
            <a:extLst>
              <a:ext uri="{FF2B5EF4-FFF2-40B4-BE49-F238E27FC236}">
                <a16:creationId xmlns:a16="http://schemas.microsoft.com/office/drawing/2014/main" id="{5D0A44F3-0E94-4A9A-A60B-14D2C4632648}"/>
              </a:ext>
            </a:extLst>
          </p:cNvPr>
          <p:cNvSpPr/>
          <p:nvPr/>
        </p:nvSpPr>
        <p:spPr>
          <a:xfrm>
            <a:off x="7505065"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a:solidFill>
                  <a:schemeClr val="tx1">
                    <a:lumMod val="65000"/>
                    <a:lumOff val="35000"/>
                  </a:schemeClr>
                </a:solidFill>
                <a:latin typeface="Adobe Arabic" panose="02040503050201020203" pitchFamily="18" charset="-78"/>
                <a:cs typeface="Adobe Arabic" panose="02040503050201020203" pitchFamily="18" charset="-78"/>
              </a:rPr>
              <a:t>اِغْسِلْ أَسْنانَكَ </a:t>
            </a:r>
            <a:endParaRPr lang="en-US" sz="4000">
              <a:solidFill>
                <a:schemeClr val="tx1">
                  <a:lumMod val="65000"/>
                  <a:lumOff val="35000"/>
                </a:schemeClr>
              </a:solidFill>
            </a:endParaRPr>
          </a:p>
        </p:txBody>
      </p:sp>
      <p:sp>
        <p:nvSpPr>
          <p:cNvPr id="14" name="1">
            <a:extLst>
              <a:ext uri="{FF2B5EF4-FFF2-40B4-BE49-F238E27FC236}">
                <a16:creationId xmlns:a16="http://schemas.microsoft.com/office/drawing/2014/main" id="{BFFC03E2-FC50-4190-909F-42DDECED4A59}"/>
              </a:ext>
            </a:extLst>
          </p:cNvPr>
          <p:cNvSpPr/>
          <p:nvPr/>
        </p:nvSpPr>
        <p:spPr>
          <a:xfrm>
            <a:off x="9668581"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a:solidFill>
                  <a:schemeClr val="tx1">
                    <a:lumMod val="65000"/>
                    <a:lumOff val="35000"/>
                  </a:schemeClr>
                </a:solidFill>
                <a:latin typeface="Adobe Arabic" panose="02040503050201020203" pitchFamily="18" charset="-78"/>
                <a:cs typeface="Adobe Arabic" panose="02040503050201020203" pitchFamily="18" charset="-78"/>
              </a:rPr>
              <a:t>أكْمِلْ فَرْضَكَ</a:t>
            </a:r>
            <a:endParaRPr lang="en-US" sz="4000">
              <a:solidFill>
                <a:schemeClr val="tx1">
                  <a:lumMod val="65000"/>
                  <a:lumOff val="35000"/>
                </a:schemeClr>
              </a:solidFill>
            </a:endParaRPr>
          </a:p>
        </p:txBody>
      </p:sp>
      <p:sp>
        <p:nvSpPr>
          <p:cNvPr id="15" name="3">
            <a:extLst>
              <a:ext uri="{FF2B5EF4-FFF2-40B4-BE49-F238E27FC236}">
                <a16:creationId xmlns:a16="http://schemas.microsoft.com/office/drawing/2014/main" id="{0A1FA37F-6BA5-4255-B925-03C6463AE72B}"/>
              </a:ext>
            </a:extLst>
          </p:cNvPr>
          <p:cNvSpPr/>
          <p:nvPr/>
        </p:nvSpPr>
        <p:spPr>
          <a:xfrm>
            <a:off x="5341548"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a:solidFill>
                  <a:schemeClr val="tx1">
                    <a:lumMod val="65000"/>
                    <a:lumOff val="35000"/>
                  </a:schemeClr>
                </a:solidFill>
                <a:latin typeface="Adobe Arabic"/>
                <a:cs typeface="Adobe Arabic"/>
              </a:rPr>
              <a:t>تَلْعَبَ</a:t>
            </a:r>
            <a:endParaRPr lang="en-US" sz="4000">
              <a:solidFill>
                <a:schemeClr val="tx1">
                  <a:lumMod val="65000"/>
                  <a:lumOff val="35000"/>
                </a:schemeClr>
              </a:solidFill>
            </a:endParaRPr>
          </a:p>
        </p:txBody>
      </p:sp>
      <p:sp>
        <p:nvSpPr>
          <p:cNvPr id="17" name="4">
            <a:extLst>
              <a:ext uri="{FF2B5EF4-FFF2-40B4-BE49-F238E27FC236}">
                <a16:creationId xmlns:a16="http://schemas.microsoft.com/office/drawing/2014/main" id="{298B95F4-631E-4A9B-AFE4-9B099CED766B}"/>
              </a:ext>
            </a:extLst>
          </p:cNvPr>
          <p:cNvSpPr/>
          <p:nvPr/>
        </p:nvSpPr>
        <p:spPr>
          <a:xfrm>
            <a:off x="3178031" y="2070460"/>
            <a:ext cx="1920240" cy="73152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a:solidFill>
                  <a:schemeClr val="tx1">
                    <a:lumMod val="65000"/>
                    <a:lumOff val="35000"/>
                  </a:schemeClr>
                </a:solidFill>
                <a:latin typeface="Adobe Arabic"/>
                <a:cs typeface="Adobe Arabic"/>
              </a:rPr>
              <a:t>تَنامَ</a:t>
            </a:r>
            <a:endParaRPr lang="en-US" sz="4000">
              <a:solidFill>
                <a:schemeClr val="tx1">
                  <a:lumMod val="65000"/>
                  <a:lumOff val="35000"/>
                </a:schemeClr>
              </a:solidFill>
            </a:endParaRPr>
          </a:p>
        </p:txBody>
      </p:sp>
      <p:sp>
        <p:nvSpPr>
          <p:cNvPr id="18" name="Rectangle 17">
            <a:extLst>
              <a:ext uri="{FF2B5EF4-FFF2-40B4-BE49-F238E27FC236}">
                <a16:creationId xmlns:a16="http://schemas.microsoft.com/office/drawing/2014/main" id="{F2CB41C5-187C-4385-86F6-11E4BAB8FD9B}"/>
              </a:ext>
            </a:extLst>
          </p:cNvPr>
          <p:cNvSpPr/>
          <p:nvPr/>
        </p:nvSpPr>
        <p:spPr>
          <a:xfrm>
            <a:off x="5188021" y="3321355"/>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a:solidFill>
                  <a:schemeClr val="bg1">
                    <a:lumMod val="75000"/>
                  </a:schemeClr>
                </a:solidFill>
                <a:latin typeface="Adobe Arabic" panose="02040503050201020203" pitchFamily="18" charset="-78"/>
                <a:cs typeface="Adobe Arabic" panose="02040503050201020203" pitchFamily="18" charset="-78"/>
              </a:rPr>
              <a:t>........</a:t>
            </a:r>
            <a:r>
              <a:rPr lang="en-US" sz="4000">
                <a:solidFill>
                  <a:schemeClr val="bg1">
                    <a:lumMod val="75000"/>
                  </a:schemeClr>
                </a:solidFill>
                <a:latin typeface="Adobe Arabic" panose="02040503050201020203" pitchFamily="18" charset="-78"/>
                <a:cs typeface="Adobe Arabic" panose="02040503050201020203" pitchFamily="18" charset="-78"/>
              </a:rPr>
              <a:t>..................</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a:solidFill>
                  <a:schemeClr val="bg1">
                    <a:lumMod val="75000"/>
                  </a:schemeClr>
                </a:solidFill>
                <a:latin typeface="Adobe Arabic" panose="02040503050201020203" pitchFamily="18" charset="-78"/>
                <a:cs typeface="Adobe Arabic" panose="02040503050201020203" pitchFamily="18" charset="-78"/>
              </a:rPr>
              <a:t>.................</a:t>
            </a:r>
            <a:endParaRPr lang="en-US" sz="4000">
              <a:solidFill>
                <a:schemeClr val="bg1">
                  <a:lumMod val="75000"/>
                </a:schemeClr>
              </a:solidFill>
            </a:endParaRPr>
          </a:p>
        </p:txBody>
      </p:sp>
      <p:sp>
        <p:nvSpPr>
          <p:cNvPr id="19" name="Rectangle 18">
            <a:extLst>
              <a:ext uri="{FF2B5EF4-FFF2-40B4-BE49-F238E27FC236}">
                <a16:creationId xmlns:a16="http://schemas.microsoft.com/office/drawing/2014/main" id="{1B6EC580-D989-477F-8C44-7EF1EEC86C71}"/>
              </a:ext>
            </a:extLst>
          </p:cNvPr>
          <p:cNvSpPr/>
          <p:nvPr/>
        </p:nvSpPr>
        <p:spPr>
          <a:xfrm>
            <a:off x="5188021" y="4411401"/>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a:solidFill>
                  <a:schemeClr val="bg1">
                    <a:lumMod val="75000"/>
                  </a:schemeClr>
                </a:solidFill>
                <a:latin typeface="Adobe Arabic" panose="02040503050201020203" pitchFamily="18" charset="-78"/>
                <a:cs typeface="Adobe Arabic" panose="02040503050201020203" pitchFamily="18" charset="-78"/>
              </a:rPr>
              <a:t>........</a:t>
            </a:r>
            <a:r>
              <a:rPr lang="en-US" sz="4000">
                <a:solidFill>
                  <a:schemeClr val="bg1">
                    <a:lumMod val="75000"/>
                  </a:schemeClr>
                </a:solidFill>
                <a:latin typeface="Adobe Arabic" panose="02040503050201020203" pitchFamily="18" charset="-78"/>
                <a:cs typeface="Adobe Arabic" panose="02040503050201020203" pitchFamily="18" charset="-78"/>
              </a:rPr>
              <a:t>..................</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a:solidFill>
                  <a:schemeClr val="bg1">
                    <a:lumMod val="75000"/>
                  </a:schemeClr>
                </a:solidFill>
                <a:latin typeface="Adobe Arabic" panose="02040503050201020203" pitchFamily="18" charset="-78"/>
                <a:cs typeface="Adobe Arabic" panose="02040503050201020203" pitchFamily="18" charset="-78"/>
              </a:rPr>
              <a:t>.................</a:t>
            </a:r>
            <a:endParaRPr lang="en-US" sz="4000">
              <a:solidFill>
                <a:schemeClr val="bg1">
                  <a:lumMod val="75000"/>
                </a:schemeClr>
              </a:solidFill>
            </a:endParaRPr>
          </a:p>
        </p:txBody>
      </p:sp>
      <p:sp>
        <p:nvSpPr>
          <p:cNvPr id="20" name="Rectangle 19">
            <a:extLst>
              <a:ext uri="{FF2B5EF4-FFF2-40B4-BE49-F238E27FC236}">
                <a16:creationId xmlns:a16="http://schemas.microsoft.com/office/drawing/2014/main" id="{928A5DE0-3560-4F9C-AB06-769D036FC394}"/>
              </a:ext>
            </a:extLst>
          </p:cNvPr>
          <p:cNvSpPr/>
          <p:nvPr/>
        </p:nvSpPr>
        <p:spPr>
          <a:xfrm>
            <a:off x="5190088" y="5501447"/>
            <a:ext cx="6400800" cy="914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anose="02040503050201020203" pitchFamily="18" charset="-78"/>
                <a:cs typeface="Adobe Arabic" panose="02040503050201020203" pitchFamily="18" charset="-78"/>
              </a:rPr>
              <a:t>أَسْرِعْ</a:t>
            </a:r>
            <a:r>
              <a:rPr lang="ar-LB" sz="4000">
                <a:solidFill>
                  <a:schemeClr val="bg1">
                    <a:lumMod val="75000"/>
                  </a:schemeClr>
                </a:solidFill>
                <a:latin typeface="Adobe Arabic" panose="02040503050201020203" pitchFamily="18" charset="-78"/>
                <a:cs typeface="Adobe Arabic" panose="02040503050201020203" pitchFamily="18" charset="-78"/>
              </a:rPr>
              <a:t>........</a:t>
            </a:r>
            <a:r>
              <a:rPr lang="en-US" sz="4000">
                <a:solidFill>
                  <a:schemeClr val="bg1">
                    <a:lumMod val="75000"/>
                  </a:schemeClr>
                </a:solidFill>
                <a:latin typeface="Adobe Arabic" panose="02040503050201020203" pitchFamily="18" charset="-78"/>
                <a:cs typeface="Adobe Arabic" panose="02040503050201020203" pitchFamily="18" charset="-78"/>
              </a:rPr>
              <a:t>..................</a:t>
            </a:r>
            <a:r>
              <a:rPr lang="ar-LB" sz="4000">
                <a:solidFill>
                  <a:schemeClr val="bg1">
                    <a:lumMod val="75000"/>
                  </a:schemeClr>
                </a:solidFill>
                <a:latin typeface="Adobe Arabic" panose="02040503050201020203" pitchFamily="18" charset="-78"/>
                <a:cs typeface="Adobe Arabic" panose="02040503050201020203" pitchFamily="18" charset="-78"/>
              </a:rPr>
              <a:t>... </a:t>
            </a:r>
            <a:r>
              <a:rPr lang="ar-LB" sz="4000">
                <a:solidFill>
                  <a:schemeClr val="tx1">
                    <a:lumMod val="65000"/>
                    <a:lumOff val="35000"/>
                  </a:schemeClr>
                </a:solidFill>
                <a:latin typeface="Adobe Arabic" panose="02040503050201020203" pitchFamily="18" charset="-78"/>
                <a:cs typeface="Adobe Arabic" panose="02040503050201020203" pitchFamily="18" charset="-78"/>
              </a:rPr>
              <a:t>قَبْلَ أَنْ </a:t>
            </a:r>
            <a:r>
              <a:rPr lang="ar-LB" sz="4000">
                <a:solidFill>
                  <a:schemeClr val="bg1">
                    <a:lumMod val="75000"/>
                  </a:schemeClr>
                </a:solidFill>
                <a:latin typeface="Adobe Arabic" panose="02040503050201020203" pitchFamily="18" charset="-78"/>
                <a:cs typeface="Adobe Arabic" panose="02040503050201020203" pitchFamily="18" charset="-78"/>
              </a:rPr>
              <a:t>.................</a:t>
            </a:r>
            <a:endParaRPr lang="en-US" sz="4000">
              <a:solidFill>
                <a:schemeClr val="bg1">
                  <a:lumMod val="75000"/>
                </a:schemeClr>
              </a:solidFill>
            </a:endParaRPr>
          </a:p>
        </p:txBody>
      </p:sp>
      <p:sp>
        <p:nvSpPr>
          <p:cNvPr id="21" name="Rectangle 20">
            <a:extLst>
              <a:ext uri="{FF2B5EF4-FFF2-40B4-BE49-F238E27FC236}">
                <a16:creationId xmlns:a16="http://schemas.microsoft.com/office/drawing/2014/main" id="{31F6FF32-F150-46E3-9BF6-3EE96D53D27F}"/>
              </a:ext>
            </a:extLst>
          </p:cNvPr>
          <p:cNvSpPr/>
          <p:nvPr/>
        </p:nvSpPr>
        <p:spPr>
          <a:xfrm>
            <a:off x="8465185" y="3366183"/>
            <a:ext cx="1920240"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b="1">
                <a:solidFill>
                  <a:srgbClr val="74C274"/>
                </a:solidFill>
                <a:latin typeface="Adobe Arabic" panose="02040503050201020203" pitchFamily="18" charset="-78"/>
                <a:cs typeface="Adobe Arabic" panose="02040503050201020203" pitchFamily="18" charset="-78"/>
              </a:rPr>
              <a:t>أكْمِلْ فَرْضَكَ</a:t>
            </a:r>
            <a:endParaRPr lang="en-US" sz="4000" b="1">
              <a:solidFill>
                <a:srgbClr val="74C274"/>
              </a:solidFill>
              <a:latin typeface="Adobe Arabic" panose="02040503050201020203" pitchFamily="18" charset="-78"/>
              <a:cs typeface="Adobe Arabic" panose="02040503050201020203" pitchFamily="18" charset="-78"/>
            </a:endParaRPr>
          </a:p>
        </p:txBody>
      </p:sp>
      <p:sp>
        <p:nvSpPr>
          <p:cNvPr id="22" name="Rectangle 21">
            <a:extLst>
              <a:ext uri="{FF2B5EF4-FFF2-40B4-BE49-F238E27FC236}">
                <a16:creationId xmlns:a16="http://schemas.microsoft.com/office/drawing/2014/main" id="{52445673-6A8A-474C-ADD0-80C00B288757}"/>
              </a:ext>
            </a:extLst>
          </p:cNvPr>
          <p:cNvSpPr/>
          <p:nvPr/>
        </p:nvSpPr>
        <p:spPr>
          <a:xfrm>
            <a:off x="5540054" y="3381721"/>
            <a:ext cx="1920240"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b="1">
                <a:solidFill>
                  <a:srgbClr val="74C274"/>
                </a:solidFill>
                <a:latin typeface="Adobe Arabic"/>
                <a:cs typeface="Adobe Arabic"/>
              </a:rPr>
              <a:t>تَلْعَبَ</a:t>
            </a:r>
            <a:endParaRPr lang="en-US" sz="4000" b="1">
              <a:solidFill>
                <a:srgbClr val="74C274"/>
              </a:solidFill>
              <a:latin typeface="Adobe Arabic" panose="02040503050201020203" pitchFamily="18" charset="-78"/>
              <a:cs typeface="Adobe Arabic" panose="02040503050201020203" pitchFamily="18" charset="-78"/>
            </a:endParaRPr>
          </a:p>
        </p:txBody>
      </p:sp>
      <p:sp>
        <p:nvSpPr>
          <p:cNvPr id="24" name="Rectangle 23">
            <a:extLst>
              <a:ext uri="{FF2B5EF4-FFF2-40B4-BE49-F238E27FC236}">
                <a16:creationId xmlns:a16="http://schemas.microsoft.com/office/drawing/2014/main" id="{50D227B4-EBB3-4800-8221-4F0803DF9904}"/>
              </a:ext>
            </a:extLst>
          </p:cNvPr>
          <p:cNvSpPr/>
          <p:nvPr/>
        </p:nvSpPr>
        <p:spPr>
          <a:xfrm>
            <a:off x="8465185" y="4445305"/>
            <a:ext cx="1920240"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b="1">
                <a:solidFill>
                  <a:srgbClr val="74C274"/>
                </a:solidFill>
                <a:latin typeface="Adobe Arabic" panose="02040503050201020203" pitchFamily="18" charset="-78"/>
                <a:cs typeface="Adobe Arabic" panose="02040503050201020203" pitchFamily="18" charset="-78"/>
              </a:rPr>
              <a:t>أكْمِلْ فَرْضَكَ</a:t>
            </a:r>
            <a:endParaRPr lang="en-US" sz="4000" b="1">
              <a:solidFill>
                <a:srgbClr val="74C274"/>
              </a:solidFill>
              <a:latin typeface="Adobe Arabic" panose="02040503050201020203" pitchFamily="18" charset="-78"/>
              <a:cs typeface="Adobe Arabic" panose="02040503050201020203" pitchFamily="18" charset="-78"/>
            </a:endParaRPr>
          </a:p>
        </p:txBody>
      </p:sp>
      <p:sp>
        <p:nvSpPr>
          <p:cNvPr id="25" name="Rectangle 24">
            <a:extLst>
              <a:ext uri="{FF2B5EF4-FFF2-40B4-BE49-F238E27FC236}">
                <a16:creationId xmlns:a16="http://schemas.microsoft.com/office/drawing/2014/main" id="{073A8FD0-A65D-40D8-9256-A9876394CC6D}"/>
              </a:ext>
            </a:extLst>
          </p:cNvPr>
          <p:cNvSpPr/>
          <p:nvPr/>
        </p:nvSpPr>
        <p:spPr>
          <a:xfrm>
            <a:off x="5584825" y="4476628"/>
            <a:ext cx="1920240"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b="1">
                <a:solidFill>
                  <a:srgbClr val="74C274"/>
                </a:solidFill>
                <a:latin typeface="Adobe Arabic"/>
                <a:cs typeface="Adobe Arabic"/>
              </a:rPr>
              <a:t>تَنامَ</a:t>
            </a:r>
            <a:endParaRPr lang="en-US" sz="4000" b="1">
              <a:solidFill>
                <a:srgbClr val="74C274"/>
              </a:solidFill>
              <a:latin typeface="Adobe Arabic" panose="02040503050201020203" pitchFamily="18" charset="-78"/>
              <a:cs typeface="Adobe Arabic" panose="02040503050201020203" pitchFamily="18" charset="-78"/>
            </a:endParaRPr>
          </a:p>
        </p:txBody>
      </p:sp>
      <p:sp>
        <p:nvSpPr>
          <p:cNvPr id="27" name="Rectangle 26">
            <a:extLst>
              <a:ext uri="{FF2B5EF4-FFF2-40B4-BE49-F238E27FC236}">
                <a16:creationId xmlns:a16="http://schemas.microsoft.com/office/drawing/2014/main" id="{519325F3-5158-48E0-9CBE-147704249E7E}"/>
              </a:ext>
            </a:extLst>
          </p:cNvPr>
          <p:cNvSpPr/>
          <p:nvPr/>
        </p:nvSpPr>
        <p:spPr>
          <a:xfrm>
            <a:off x="8465184" y="5542736"/>
            <a:ext cx="2167981"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4000" b="1">
                <a:solidFill>
                  <a:srgbClr val="74C274"/>
                </a:solidFill>
                <a:latin typeface="Adobe Arabic" panose="02040503050201020203" pitchFamily="18" charset="-78"/>
                <a:cs typeface="Adobe Arabic" panose="02040503050201020203" pitchFamily="18" charset="-78"/>
              </a:rPr>
              <a:t>اِغْسِلْ أَسْنانَكَ </a:t>
            </a:r>
            <a:endParaRPr lang="en-US" sz="4000" b="1">
              <a:solidFill>
                <a:srgbClr val="74C274"/>
              </a:solidFill>
              <a:latin typeface="Adobe Arabic" panose="02040503050201020203" pitchFamily="18" charset="-78"/>
              <a:cs typeface="Adobe Arabic" panose="02040503050201020203" pitchFamily="18" charset="-78"/>
            </a:endParaRPr>
          </a:p>
        </p:txBody>
      </p:sp>
      <p:sp>
        <p:nvSpPr>
          <p:cNvPr id="33" name="Rectangle 32">
            <a:extLst>
              <a:ext uri="{FF2B5EF4-FFF2-40B4-BE49-F238E27FC236}">
                <a16:creationId xmlns:a16="http://schemas.microsoft.com/office/drawing/2014/main" id="{A75B8A7E-5DF4-4D0A-84EA-A3AA7242AB82}"/>
              </a:ext>
            </a:extLst>
          </p:cNvPr>
          <p:cNvSpPr/>
          <p:nvPr/>
        </p:nvSpPr>
        <p:spPr>
          <a:xfrm>
            <a:off x="5584825" y="5570262"/>
            <a:ext cx="1920240" cy="73152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rtl="1"/>
            <a:r>
              <a:rPr lang="ar-LB" sz="4000" b="1">
                <a:solidFill>
                  <a:srgbClr val="74C274"/>
                </a:solidFill>
                <a:latin typeface="Adobe Arabic"/>
                <a:cs typeface="Adobe Arabic"/>
              </a:rPr>
              <a:t>تَنامَ</a:t>
            </a:r>
            <a:endParaRPr lang="en-US" sz="4000" b="1">
              <a:solidFill>
                <a:srgbClr val="74C274"/>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228141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4" grpId="0"/>
      <p:bldP spid="25" grpId="0"/>
      <p:bldP spid="27" grpId="0"/>
      <p:bldP spid="33"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5" name="Table 2">
            <a:extLst>
              <a:ext uri="{FF2B5EF4-FFF2-40B4-BE49-F238E27FC236}">
                <a16:creationId xmlns:a16="http://schemas.microsoft.com/office/drawing/2014/main" id="{D9227C67-3A13-482B-A5C2-D19745EAD1B1}"/>
              </a:ext>
            </a:extLst>
          </p:cNvPr>
          <p:cNvGraphicFramePr>
            <a:graphicFrameLocks noGrp="1"/>
          </p:cNvGraphicFramePr>
          <p:nvPr>
            <p:extLst>
              <p:ext uri="{D42A27DB-BD31-4B8C-83A1-F6EECF244321}">
                <p14:modId xmlns:p14="http://schemas.microsoft.com/office/powerpoint/2010/main" val="1493695572"/>
              </p:ext>
            </p:extLst>
          </p:nvPr>
        </p:nvGraphicFramePr>
        <p:xfrm>
          <a:off x="640082" y="1933303"/>
          <a:ext cx="10933609" cy="4180109"/>
        </p:xfrm>
        <a:graphic>
          <a:graphicData uri="http://schemas.openxmlformats.org/drawingml/2006/table">
            <a:tbl>
              <a:tblPr rtl="1" firstRow="1" firstCol="1" lastCol="1" bandRow="1">
                <a:tableStyleId>{073A0DAA-6AF3-43AB-8588-CEC1D06C72B9}</a:tableStyleId>
              </a:tblPr>
              <a:tblGrid>
                <a:gridCol w="9297851">
                  <a:extLst>
                    <a:ext uri="{9D8B030D-6E8A-4147-A177-3AD203B41FA5}">
                      <a16:colId xmlns:a16="http://schemas.microsoft.com/office/drawing/2014/main" val="880573353"/>
                    </a:ext>
                  </a:extLst>
                </a:gridCol>
                <a:gridCol w="817879">
                  <a:extLst>
                    <a:ext uri="{9D8B030D-6E8A-4147-A177-3AD203B41FA5}">
                      <a16:colId xmlns:a16="http://schemas.microsoft.com/office/drawing/2014/main" val="4062076858"/>
                    </a:ext>
                  </a:extLst>
                </a:gridCol>
                <a:gridCol w="817879">
                  <a:extLst>
                    <a:ext uri="{9D8B030D-6E8A-4147-A177-3AD203B41FA5}">
                      <a16:colId xmlns:a16="http://schemas.microsoft.com/office/drawing/2014/main" val="408210004"/>
                    </a:ext>
                  </a:extLst>
                </a:gridCol>
              </a:tblGrid>
              <a:tr h="756744">
                <a:tc>
                  <a:txBody>
                    <a:bodyPr/>
                    <a:lstStyle/>
                    <a:p>
                      <a:pPr marL="274320" marR="0" lvl="0" indent="0" algn="r" defTabSz="914400" rtl="1" eaLnBrk="1" fontAlgn="auto" latinLnBrk="0" hangingPunct="1">
                        <a:lnSpc>
                          <a:spcPct val="100000"/>
                        </a:lnSpc>
                        <a:spcBef>
                          <a:spcPts val="0"/>
                        </a:spcBef>
                        <a:spcAft>
                          <a:spcPts val="0"/>
                        </a:spcAft>
                        <a:buClrTx/>
                        <a:buSzTx/>
                        <a:buFontTx/>
                        <a:buNone/>
                        <a:tabLst/>
                        <a:defRPr/>
                      </a:pPr>
                      <a:r>
                        <a:rPr lang="ar-LB" sz="3600" b="1">
                          <a:solidFill>
                            <a:schemeClr val="bg1"/>
                          </a:solidFill>
                          <a:latin typeface="Adobe Arabic" panose="02040503050201020203" pitchFamily="18" charset="-78"/>
                          <a:cs typeface="Adobe Arabic" panose="02040503050201020203" pitchFamily="18" charset="-78"/>
                        </a:rPr>
                        <a:t>الِكِتابَةُ  الصَّحيحَةُ لِجُمْلَةٍ تامَّةِ الْمَعْنى. </a:t>
                      </a:r>
                      <a:endParaRPr lang="en-US" sz="3600" b="1">
                        <a:solidFill>
                          <a:schemeClr val="bg1"/>
                        </a:solidFill>
                        <a:latin typeface="Adobe Arabic" panose="02040503050201020203" pitchFamily="18" charset="-78"/>
                        <a:cs typeface="Adobe Arabic" panose="02040503050201020203" pitchFamily="18" charset="-78"/>
                      </a:endParaRP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rgbClr val="658DCD"/>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3600" b="1">
                          <a:solidFill>
                            <a:schemeClr val="bg1"/>
                          </a:solidFill>
                        </a:rPr>
                        <a:t>نَعَم</a:t>
                      </a:r>
                      <a:endParaRPr lang="en-US" sz="3600" b="1">
                        <a:solidFill>
                          <a:schemeClr val="bg1"/>
                        </a:solidFill>
                      </a:endParaRP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rgbClr val="658DCD"/>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3600" b="1">
                          <a:solidFill>
                            <a:schemeClr val="bg1"/>
                          </a:solidFill>
                        </a:rPr>
                        <a:t>كَلّا</a:t>
                      </a:r>
                      <a:endParaRPr lang="en-US" sz="3600" b="1">
                        <a:solidFill>
                          <a:schemeClr val="bg1"/>
                        </a:solidFill>
                      </a:endParaRPr>
                    </a:p>
                  </a:txBody>
                  <a:tcPr anchor="ct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rgbClr val="658DCD"/>
                    </a:solidFill>
                  </a:tcPr>
                </a:tc>
                <a:extLst>
                  <a:ext uri="{0D108BD9-81ED-4DB2-BD59-A6C34878D82A}">
                    <a16:rowId xmlns:a16="http://schemas.microsoft.com/office/drawing/2014/main" val="2977876130"/>
                  </a:ext>
                </a:extLst>
              </a:tr>
              <a:tr h="684673">
                <a:tc>
                  <a:txBody>
                    <a:bodyPr/>
                    <a:lstStyle/>
                    <a:p>
                      <a:pPr marL="274320" algn="r" rtl="1"/>
                      <a:r>
                        <a:rPr lang="ar-LB" sz="3200" b="0">
                          <a:solidFill>
                            <a:schemeClr val="tx1">
                              <a:lumMod val="65000"/>
                              <a:lumOff val="35000"/>
                            </a:schemeClr>
                          </a:solidFill>
                          <a:latin typeface="Adobe Arabic"/>
                          <a:cs typeface="Adobe Arabic"/>
                        </a:rPr>
                        <a:t>أَخْتارُ مُفْرَداتٍ جَديدَةً وَمُلائِمَةً.</a:t>
                      </a:r>
                      <a:endParaRPr lang="en-US" sz="32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sz="2800" b="0">
                          <a:solidFill>
                            <a:schemeClr val="tx1">
                              <a:lumMod val="65000"/>
                              <a:lumOff val="35000"/>
                            </a:schemeClr>
                          </a:solidFill>
                        </a:rPr>
                        <a:t>X</a:t>
                      </a:r>
                      <a:endParaRPr lang="ar-LB"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LB"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30216838"/>
                  </a:ext>
                </a:extLst>
              </a:tr>
              <a:tr h="684673">
                <a:tc>
                  <a:txBody>
                    <a:bodyPr/>
                    <a:lstStyle/>
                    <a:p>
                      <a:pPr marL="274320" algn="r" rtl="1"/>
                      <a:r>
                        <a:rPr lang="ar-LB" sz="3200" b="0">
                          <a:solidFill>
                            <a:schemeClr val="tx1">
                              <a:lumMod val="65000"/>
                              <a:lumOff val="35000"/>
                            </a:schemeClr>
                          </a:solidFill>
                          <a:latin typeface="Adobe Arabic" panose="02040503050201020203" pitchFamily="18" charset="-78"/>
                          <a:cs typeface="Adobe Arabic" panose="02040503050201020203" pitchFamily="18" charset="-78"/>
                        </a:rPr>
                        <a:t>أَتْبَعُ صيغَةَ "أَسْرِعْ ... قَبْلَ أَنْ ...".</a:t>
                      </a:r>
                      <a:endParaRPr lang="en-US" sz="32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0626828"/>
                  </a:ext>
                </a:extLst>
              </a:tr>
              <a:tr h="684673">
                <a:tc>
                  <a:txBody>
                    <a:bodyPr/>
                    <a:lstStyle/>
                    <a:p>
                      <a:pPr marL="274320" algn="r" rtl="1"/>
                      <a:r>
                        <a:rPr lang="ar-LB" sz="3200" b="0" dirty="0">
                          <a:solidFill>
                            <a:schemeClr val="tx1">
                              <a:lumMod val="65000"/>
                              <a:lumOff val="35000"/>
                            </a:schemeClr>
                          </a:solidFill>
                          <a:latin typeface="Adobe Arabic" panose="02040503050201020203" pitchFamily="18" charset="-78"/>
                          <a:cs typeface="Adobe Arabic" panose="02040503050201020203" pitchFamily="18" charset="-78"/>
                        </a:rPr>
                        <a:t>أَسْتَخْدِمُ علامَةَ الْوَقْفِ الْمُناسِبَةَ. </a:t>
                      </a:r>
                      <a:endParaRPr lang="en-US" sz="3200" b="0" dirty="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7853098"/>
                  </a:ext>
                </a:extLst>
              </a:tr>
              <a:tr h="684673">
                <a:tc>
                  <a:txBody>
                    <a:bodyPr/>
                    <a:lstStyle/>
                    <a:p>
                      <a:pPr marL="274320" algn="r" rtl="1"/>
                      <a:r>
                        <a:rPr lang="ar-LB" sz="3200" b="0">
                          <a:solidFill>
                            <a:srgbClr val="595959"/>
                          </a:solidFill>
                        </a:rPr>
                        <a:t>أُ</a:t>
                      </a:r>
                      <a:r>
                        <a:rPr lang="ar-SA" sz="3200" b="0">
                          <a:solidFill>
                            <a:srgbClr val="595959"/>
                          </a:solidFill>
                        </a:rPr>
                        <a:t>راج</a:t>
                      </a:r>
                      <a:r>
                        <a:rPr lang="ar-LB" sz="3200" b="0">
                          <a:solidFill>
                            <a:srgbClr val="595959"/>
                          </a:solidFill>
                        </a:rPr>
                        <a:t>ِ</a:t>
                      </a:r>
                      <a:r>
                        <a:rPr lang="ar-SA" sz="3200" b="0">
                          <a:solidFill>
                            <a:srgbClr val="595959"/>
                          </a:solidFill>
                        </a:rPr>
                        <a:t>ع</a:t>
                      </a:r>
                      <a:r>
                        <a:rPr lang="ar-LB" sz="3200" b="0">
                          <a:solidFill>
                            <a:srgbClr val="595959"/>
                          </a:solidFill>
                        </a:rPr>
                        <a:t>ُ</a:t>
                      </a:r>
                      <a:r>
                        <a:rPr lang="ar-SA" sz="3200" b="0">
                          <a:solidFill>
                            <a:srgbClr val="595959"/>
                          </a:solidFill>
                        </a:rPr>
                        <a:t> ما ك</a:t>
                      </a:r>
                      <a:r>
                        <a:rPr lang="ar-LB" sz="3200" b="0">
                          <a:solidFill>
                            <a:srgbClr val="595959"/>
                          </a:solidFill>
                        </a:rPr>
                        <a:t>َ</a:t>
                      </a:r>
                      <a:r>
                        <a:rPr lang="ar-SA" sz="3200" b="0">
                          <a:solidFill>
                            <a:srgbClr val="595959"/>
                          </a:solidFill>
                        </a:rPr>
                        <a:t>ت</a:t>
                      </a:r>
                      <a:r>
                        <a:rPr lang="ar-LB" sz="3200" b="0">
                          <a:solidFill>
                            <a:srgbClr val="595959"/>
                          </a:solidFill>
                        </a:rPr>
                        <a:t>َ</a:t>
                      </a:r>
                      <a:r>
                        <a:rPr lang="ar-SA" sz="3200" b="0">
                          <a:solidFill>
                            <a:srgbClr val="595959"/>
                          </a:solidFill>
                        </a:rPr>
                        <a:t>ب</a:t>
                      </a:r>
                      <a:r>
                        <a:rPr lang="ar-LB" sz="3200" b="0">
                          <a:solidFill>
                            <a:srgbClr val="595959"/>
                          </a:solidFill>
                        </a:rPr>
                        <a:t>ْتُ</a:t>
                      </a:r>
                      <a:r>
                        <a:rPr lang="ar-SA" sz="3200" b="0">
                          <a:solidFill>
                            <a:srgbClr val="595959"/>
                          </a:solidFill>
                        </a:rPr>
                        <a:t> م</a:t>
                      </a:r>
                      <a:r>
                        <a:rPr lang="ar-LB" sz="3200" b="0">
                          <a:solidFill>
                            <a:srgbClr val="595959"/>
                          </a:solidFill>
                        </a:rPr>
                        <a:t>ُ</a:t>
                      </a:r>
                      <a:r>
                        <a:rPr lang="ar-SA" sz="3200" b="0">
                          <a:solidFill>
                            <a:srgbClr val="595959"/>
                          </a:solidFill>
                        </a:rPr>
                        <a:t>راع</a:t>
                      </a:r>
                      <a:r>
                        <a:rPr lang="ar-LB" sz="3200" b="0">
                          <a:solidFill>
                            <a:srgbClr val="595959"/>
                          </a:solidFill>
                        </a:rPr>
                        <a:t>ِ</a:t>
                      </a:r>
                      <a:r>
                        <a:rPr lang="ar-SA" sz="3200" b="0">
                          <a:solidFill>
                            <a:srgbClr val="595959"/>
                          </a:solidFill>
                        </a:rPr>
                        <a:t>يًا </a:t>
                      </a:r>
                      <a:r>
                        <a:rPr lang="ar-LB" sz="3200" b="0">
                          <a:solidFill>
                            <a:srgbClr val="595959"/>
                          </a:solidFill>
                        </a:rPr>
                        <a:t>قواعِدَ </a:t>
                      </a:r>
                      <a:r>
                        <a:rPr lang="ar-SA" sz="3200" b="0">
                          <a:solidFill>
                            <a:srgbClr val="595959"/>
                          </a:solidFill>
                        </a:rPr>
                        <a:t>ال</a:t>
                      </a:r>
                      <a:r>
                        <a:rPr lang="ar-LB" sz="3200" b="0">
                          <a:solidFill>
                            <a:srgbClr val="595959"/>
                          </a:solidFill>
                        </a:rPr>
                        <a:t>ْ</a:t>
                      </a:r>
                      <a:r>
                        <a:rPr lang="ar-SA" sz="3200" b="0">
                          <a:solidFill>
                            <a:srgbClr val="595959"/>
                          </a:solidFill>
                        </a:rPr>
                        <a:t>إ</a:t>
                      </a:r>
                      <a:r>
                        <a:rPr lang="ar-LB" sz="3200" b="0">
                          <a:solidFill>
                            <a:srgbClr val="595959"/>
                          </a:solidFill>
                        </a:rPr>
                        <a:t>ِ</a:t>
                      </a:r>
                      <a:r>
                        <a:rPr lang="ar-SA" sz="3200" b="0">
                          <a:solidFill>
                            <a:srgbClr val="595959"/>
                          </a:solidFill>
                        </a:rPr>
                        <a:t>م</a:t>
                      </a:r>
                      <a:r>
                        <a:rPr lang="ar-LB" sz="3200" b="0">
                          <a:solidFill>
                            <a:srgbClr val="595959"/>
                          </a:solidFill>
                        </a:rPr>
                        <a:t>ْ</a:t>
                      </a:r>
                      <a:r>
                        <a:rPr lang="ar-SA" sz="3200" b="0">
                          <a:solidFill>
                            <a:srgbClr val="595959"/>
                          </a:solidFill>
                        </a:rPr>
                        <a:t>لاء</a:t>
                      </a:r>
                      <a:r>
                        <a:rPr lang="ar-LB" sz="3200" b="0">
                          <a:solidFill>
                            <a:srgbClr val="595959"/>
                          </a:solidFill>
                        </a:rPr>
                        <a:t>ِ.</a:t>
                      </a:r>
                      <a:r>
                        <a:rPr lang="ar-LB" sz="3200" b="0" baseline="0">
                          <a:solidFill>
                            <a:srgbClr val="595959"/>
                          </a:solidFill>
                        </a:rPr>
                        <a:t> </a:t>
                      </a:r>
                      <a:endParaRPr lang="en-US" sz="3200" b="0">
                        <a:solidFill>
                          <a:srgbClr val="595959"/>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168638"/>
                  </a:ext>
                </a:extLst>
              </a:tr>
              <a:tr h="684673">
                <a:tc>
                  <a:txBody>
                    <a:bodyPr/>
                    <a:lstStyle/>
                    <a:p>
                      <a:pPr marL="274320" algn="r" rtl="1"/>
                      <a:r>
                        <a:rPr lang="ar-LB" sz="3200" b="0">
                          <a:solidFill>
                            <a:srgbClr val="595959"/>
                          </a:solidFill>
                        </a:rPr>
                        <a:t>أَ</a:t>
                      </a:r>
                      <a:r>
                        <a:rPr lang="ar-SA" sz="3200" b="0">
                          <a:solidFill>
                            <a:srgbClr val="595959"/>
                          </a:solidFill>
                        </a:rPr>
                        <a:t>ك</a:t>
                      </a:r>
                      <a:r>
                        <a:rPr lang="ar-LB" sz="3200" b="0">
                          <a:solidFill>
                            <a:srgbClr val="595959"/>
                          </a:solidFill>
                        </a:rPr>
                        <a:t>ْ</a:t>
                      </a:r>
                      <a:r>
                        <a:rPr lang="ar-SA" sz="3200" b="0">
                          <a:solidFill>
                            <a:srgbClr val="595959"/>
                          </a:solidFill>
                        </a:rPr>
                        <a:t>ت</a:t>
                      </a:r>
                      <a:r>
                        <a:rPr lang="ar-LB" sz="3200" b="0">
                          <a:solidFill>
                            <a:srgbClr val="595959"/>
                          </a:solidFill>
                        </a:rPr>
                        <a:t>ُ</a:t>
                      </a:r>
                      <a:r>
                        <a:rPr lang="ar-SA" sz="3200" b="0">
                          <a:solidFill>
                            <a:srgbClr val="595959"/>
                          </a:solidFill>
                        </a:rPr>
                        <a:t>ب</a:t>
                      </a:r>
                      <a:r>
                        <a:rPr lang="ar-LB" sz="3200" b="0">
                          <a:solidFill>
                            <a:srgbClr val="595959"/>
                          </a:solidFill>
                        </a:rPr>
                        <a:t>ُ</a:t>
                      </a:r>
                      <a:r>
                        <a:rPr lang="ar-SA" sz="3200" b="0">
                          <a:solidFill>
                            <a:srgbClr val="595959"/>
                          </a:solidFill>
                        </a:rPr>
                        <a:t> ب</a:t>
                      </a:r>
                      <a:r>
                        <a:rPr lang="ar-LB" sz="3200" b="0">
                          <a:solidFill>
                            <a:srgbClr val="595959"/>
                          </a:solidFill>
                        </a:rPr>
                        <a:t>ِ</a:t>
                      </a:r>
                      <a:r>
                        <a:rPr lang="ar-SA" sz="3200" b="0">
                          <a:solidFill>
                            <a:srgbClr val="595959"/>
                          </a:solidFill>
                        </a:rPr>
                        <a:t>خ</a:t>
                      </a:r>
                      <a:r>
                        <a:rPr lang="ar-LB" sz="3200" b="0">
                          <a:solidFill>
                            <a:srgbClr val="595959"/>
                          </a:solidFill>
                        </a:rPr>
                        <a:t>َ</a:t>
                      </a:r>
                      <a:r>
                        <a:rPr lang="ar-SA" sz="3200" b="0">
                          <a:solidFill>
                            <a:srgbClr val="595959"/>
                          </a:solidFill>
                        </a:rPr>
                        <a:t>طّ</a:t>
                      </a:r>
                      <a:r>
                        <a:rPr lang="ar-LB" sz="3200" b="0">
                          <a:solidFill>
                            <a:srgbClr val="595959"/>
                          </a:solidFill>
                        </a:rPr>
                        <a:t>ٍ</a:t>
                      </a:r>
                      <a:r>
                        <a:rPr lang="ar-SA" sz="3200" b="0">
                          <a:solidFill>
                            <a:srgbClr val="595959"/>
                          </a:solidFill>
                        </a:rPr>
                        <a:t> واض</a:t>
                      </a:r>
                      <a:r>
                        <a:rPr lang="ar-LB" sz="3200" b="0">
                          <a:solidFill>
                            <a:srgbClr val="595959"/>
                          </a:solidFill>
                        </a:rPr>
                        <a:t>ِ</a:t>
                      </a:r>
                      <a:r>
                        <a:rPr lang="ar-SA" sz="3200" b="0">
                          <a:solidFill>
                            <a:srgbClr val="595959"/>
                          </a:solidFill>
                        </a:rPr>
                        <a:t>ح</a:t>
                      </a:r>
                      <a:r>
                        <a:rPr lang="ar-LB" sz="3200" b="0">
                          <a:solidFill>
                            <a:srgbClr val="595959"/>
                          </a:solidFill>
                        </a:rPr>
                        <a:t>ٍ</a:t>
                      </a:r>
                      <a:r>
                        <a:rPr lang="ar-SA" sz="3200" b="0">
                          <a:solidFill>
                            <a:srgbClr val="595959"/>
                          </a:solidFill>
                        </a:rPr>
                        <a:t> و</a:t>
                      </a:r>
                      <a:r>
                        <a:rPr lang="ar-LB" sz="3200" b="0">
                          <a:solidFill>
                            <a:srgbClr val="595959"/>
                          </a:solidFill>
                        </a:rPr>
                        <a:t>َ</a:t>
                      </a:r>
                      <a:r>
                        <a:rPr lang="ar-SA" sz="3200" b="0">
                          <a:solidFill>
                            <a:srgbClr val="595959"/>
                          </a:solidFill>
                        </a:rPr>
                        <a:t>ج</a:t>
                      </a:r>
                      <a:r>
                        <a:rPr lang="ar-LB" sz="3200" b="0">
                          <a:solidFill>
                            <a:srgbClr val="595959"/>
                          </a:solidFill>
                        </a:rPr>
                        <a:t>َ</a:t>
                      </a:r>
                      <a:r>
                        <a:rPr lang="ar-SA" sz="3200" b="0">
                          <a:solidFill>
                            <a:srgbClr val="595959"/>
                          </a:solidFill>
                        </a:rPr>
                        <a:t>ميل</a:t>
                      </a:r>
                      <a:r>
                        <a:rPr lang="ar-LB" sz="3200" b="0">
                          <a:solidFill>
                            <a:srgbClr val="595959"/>
                          </a:solidFill>
                        </a:rPr>
                        <a:t>ٍ</a:t>
                      </a:r>
                      <a:r>
                        <a:rPr lang="ar-SA" sz="3200" b="0">
                          <a:solidFill>
                            <a:srgbClr val="595959"/>
                          </a:solidFill>
                        </a:rPr>
                        <a:t> </a:t>
                      </a:r>
                      <a:r>
                        <a:rPr lang="ar-LB" sz="3200" b="0">
                          <a:solidFill>
                            <a:srgbClr val="595959"/>
                          </a:solidFill>
                        </a:rPr>
                        <a:t>ومُ</a:t>
                      </a:r>
                      <a:r>
                        <a:rPr lang="ar-SA" sz="3200" b="0">
                          <a:solidFill>
                            <a:srgbClr val="595959"/>
                          </a:solidFill>
                        </a:rPr>
                        <a:t>راع</a:t>
                      </a:r>
                      <a:r>
                        <a:rPr lang="ar-LB" sz="3200" b="0">
                          <a:solidFill>
                            <a:srgbClr val="595959"/>
                          </a:solidFill>
                        </a:rPr>
                        <a:t>ِ</a:t>
                      </a:r>
                      <a:r>
                        <a:rPr lang="ar-SA" sz="3200" b="0">
                          <a:solidFill>
                            <a:srgbClr val="595959"/>
                          </a:solidFill>
                        </a:rPr>
                        <a:t>يًّا ال</a:t>
                      </a:r>
                      <a:r>
                        <a:rPr lang="ar-LB" sz="3200" b="0">
                          <a:solidFill>
                            <a:srgbClr val="595959"/>
                          </a:solidFill>
                        </a:rPr>
                        <a:t>ْ</a:t>
                      </a:r>
                      <a:r>
                        <a:rPr lang="ar-SA" sz="3200" b="0">
                          <a:solidFill>
                            <a:srgbClr val="595959"/>
                          </a:solidFill>
                        </a:rPr>
                        <a:t>م</a:t>
                      </a:r>
                      <a:r>
                        <a:rPr lang="ar-LB" sz="3200" b="0">
                          <a:solidFill>
                            <a:srgbClr val="595959"/>
                          </a:solidFill>
                        </a:rPr>
                        <a:t>َ</a:t>
                      </a:r>
                      <a:r>
                        <a:rPr lang="ar-SA" sz="3200" b="0">
                          <a:solidFill>
                            <a:srgbClr val="595959"/>
                          </a:solidFill>
                        </a:rPr>
                        <a:t>سافات</a:t>
                      </a:r>
                      <a:r>
                        <a:rPr lang="ar-LB" sz="3200" b="0">
                          <a:solidFill>
                            <a:srgbClr val="595959"/>
                          </a:solidFill>
                        </a:rPr>
                        <a:t>ِ</a:t>
                      </a:r>
                      <a:r>
                        <a:rPr lang="ar-SA" sz="3200" b="0">
                          <a:solidFill>
                            <a:srgbClr val="595959"/>
                          </a:solidFill>
                        </a:rPr>
                        <a:t> ال</a:t>
                      </a:r>
                      <a:r>
                        <a:rPr lang="ar-LB" sz="3200" b="0">
                          <a:solidFill>
                            <a:srgbClr val="595959"/>
                          </a:solidFill>
                        </a:rPr>
                        <a:t>ْ</a:t>
                      </a:r>
                      <a:r>
                        <a:rPr lang="ar-SA" sz="3200" b="0">
                          <a:solidFill>
                            <a:srgbClr val="595959"/>
                          </a:solidFill>
                        </a:rPr>
                        <a:t>م</a:t>
                      </a:r>
                      <a:r>
                        <a:rPr lang="ar-LB" sz="3200" b="0">
                          <a:solidFill>
                            <a:srgbClr val="595959"/>
                          </a:solidFill>
                        </a:rPr>
                        <a:t>ُ</a:t>
                      </a:r>
                      <a:r>
                        <a:rPr lang="ar-SA" sz="3200" b="0">
                          <a:solidFill>
                            <a:srgbClr val="595959"/>
                          </a:solidFill>
                        </a:rPr>
                        <a:t>ناس</a:t>
                      </a:r>
                      <a:r>
                        <a:rPr lang="ar-LB" sz="3200" b="0">
                          <a:solidFill>
                            <a:srgbClr val="595959"/>
                          </a:solidFill>
                        </a:rPr>
                        <a:t>ِ</a:t>
                      </a:r>
                      <a:r>
                        <a:rPr lang="ar-SA" sz="3200" b="0">
                          <a:solidFill>
                            <a:srgbClr val="595959"/>
                          </a:solidFill>
                        </a:rPr>
                        <a:t>ب</a:t>
                      </a:r>
                      <a:r>
                        <a:rPr lang="ar-LB" sz="3200" b="0">
                          <a:solidFill>
                            <a:srgbClr val="595959"/>
                          </a:solidFill>
                        </a:rPr>
                        <a:t>َ</a:t>
                      </a:r>
                      <a:r>
                        <a:rPr lang="ar-SA" sz="3200" b="0">
                          <a:solidFill>
                            <a:srgbClr val="595959"/>
                          </a:solidFill>
                        </a:rPr>
                        <a:t>ة</a:t>
                      </a:r>
                      <a:r>
                        <a:rPr lang="ar-LB" sz="3200" b="0">
                          <a:solidFill>
                            <a:srgbClr val="595959"/>
                          </a:solidFill>
                        </a:rPr>
                        <a:t>َ</a:t>
                      </a:r>
                      <a:r>
                        <a:rPr lang="ar-SA" sz="3200" b="0">
                          <a:solidFill>
                            <a:srgbClr val="595959"/>
                          </a:solidFill>
                        </a:rPr>
                        <a:t> ب</a:t>
                      </a:r>
                      <a:r>
                        <a:rPr lang="ar-LB" sz="3200" b="0">
                          <a:solidFill>
                            <a:srgbClr val="595959"/>
                          </a:solidFill>
                        </a:rPr>
                        <a:t>َ</a:t>
                      </a:r>
                      <a:r>
                        <a:rPr lang="ar-SA" sz="3200" b="0">
                          <a:solidFill>
                            <a:srgbClr val="595959"/>
                          </a:solidFill>
                        </a:rPr>
                        <a:t>ي</a:t>
                      </a:r>
                      <a:r>
                        <a:rPr lang="ar-LB" sz="3200" b="0">
                          <a:solidFill>
                            <a:srgbClr val="595959"/>
                          </a:solidFill>
                        </a:rPr>
                        <a:t>ْ</a:t>
                      </a:r>
                      <a:r>
                        <a:rPr lang="ar-SA" sz="3200" b="0">
                          <a:solidFill>
                            <a:srgbClr val="595959"/>
                          </a:solidFill>
                        </a:rPr>
                        <a:t>ن</a:t>
                      </a:r>
                      <a:r>
                        <a:rPr lang="ar-LB" sz="3200" b="0">
                          <a:solidFill>
                            <a:srgbClr val="595959"/>
                          </a:solidFill>
                        </a:rPr>
                        <a:t>َ</a:t>
                      </a:r>
                      <a:r>
                        <a:rPr lang="ar-SA" sz="3200" b="0">
                          <a:solidFill>
                            <a:srgbClr val="595959"/>
                          </a:solidFill>
                        </a:rPr>
                        <a:t> ال</a:t>
                      </a:r>
                      <a:r>
                        <a:rPr lang="ar-LB" sz="3200" b="0">
                          <a:solidFill>
                            <a:srgbClr val="595959"/>
                          </a:solidFill>
                        </a:rPr>
                        <a:t>ْ</a:t>
                      </a:r>
                      <a:r>
                        <a:rPr lang="ar-SA" sz="3200" b="0">
                          <a:solidFill>
                            <a:srgbClr val="595959"/>
                          </a:solidFill>
                        </a:rPr>
                        <a:t>ك</a:t>
                      </a:r>
                      <a:r>
                        <a:rPr lang="ar-LB" sz="3200" b="0">
                          <a:solidFill>
                            <a:srgbClr val="595959"/>
                          </a:solidFill>
                        </a:rPr>
                        <a:t>َ</a:t>
                      </a:r>
                      <a:r>
                        <a:rPr lang="ar-SA" sz="3200" b="0">
                          <a:solidFill>
                            <a:srgbClr val="595959"/>
                          </a:solidFill>
                        </a:rPr>
                        <a:t>ل</a:t>
                      </a:r>
                      <a:r>
                        <a:rPr lang="ar-LB" sz="3200" b="0">
                          <a:solidFill>
                            <a:srgbClr val="595959"/>
                          </a:solidFill>
                        </a:rPr>
                        <a:t>ِ</a:t>
                      </a:r>
                      <a:r>
                        <a:rPr lang="ar-SA" sz="3200" b="0">
                          <a:solidFill>
                            <a:srgbClr val="595959"/>
                          </a:solidFill>
                        </a:rPr>
                        <a:t>مات</a:t>
                      </a:r>
                      <a:r>
                        <a:rPr lang="ar-LB" sz="3200" b="0">
                          <a:solidFill>
                            <a:srgbClr val="595959"/>
                          </a:solidFill>
                        </a:rPr>
                        <a:t>ِ</a:t>
                      </a:r>
                      <a:r>
                        <a:rPr lang="ar-SA" sz="3200" b="0">
                          <a:solidFill>
                            <a:srgbClr val="595959"/>
                          </a:solidFill>
                        </a:rPr>
                        <a:t>.</a:t>
                      </a:r>
                      <a:endParaRPr lang="en-US" sz="3200" b="0">
                        <a:solidFill>
                          <a:srgbClr val="595959"/>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tc>
                  <a:txBody>
                    <a:bodyPr/>
                    <a:lstStyle/>
                    <a:p>
                      <a:pPr algn="ctr" rtl="1"/>
                      <a:endParaRPr lang="en-US" sz="2800" b="0" dirty="0">
                        <a:solidFill>
                          <a:schemeClr val="tx1">
                            <a:lumMod val="65000"/>
                            <a:lumOff val="35000"/>
                          </a:schemeClr>
                        </a:solidFill>
                      </a:endParaRPr>
                    </a:p>
                  </a:txBody>
                  <a:tcPr>
                    <a:lnL w="12700" cap="flat" cmpd="sng" algn="ctr">
                      <a:solidFill>
                        <a:schemeClr val="tx1">
                          <a:lumMod val="65000"/>
                          <a:lumOff val="35000"/>
                        </a:schemeClr>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89132291"/>
                  </a:ext>
                </a:extLst>
              </a:tr>
            </a:tbl>
          </a:graphicData>
        </a:graphic>
      </p:graphicFrame>
      <p:sp>
        <p:nvSpPr>
          <p:cNvPr id="2" name="Content Placeholder 1">
            <a:extLst>
              <a:ext uri="{FF2B5EF4-FFF2-40B4-BE49-F238E27FC236}">
                <a16:creationId xmlns:a16="http://schemas.microsoft.com/office/drawing/2014/main" id="{A3689C1E-6DE0-40CC-9832-E2B2922FB086}"/>
              </a:ext>
            </a:extLst>
          </p:cNvPr>
          <p:cNvSpPr>
            <a:spLocks noGrp="1"/>
          </p:cNvSpPr>
          <p:nvPr>
            <p:ph sz="quarter" idx="10"/>
          </p:nvPr>
        </p:nvSpPr>
        <p:spPr/>
        <p:txBody>
          <a:bodyPr/>
          <a:lstStyle/>
          <a:p>
            <a:pPr rtl="1"/>
            <a:r>
              <a:rPr lang="ar-LB" dirty="0"/>
              <a:t>الْكِتابَةُ الصَّحيحَةُ لِجُمْلَةٍ تامَّةِ الْمَعْنى. </a:t>
            </a:r>
          </a:p>
        </p:txBody>
      </p:sp>
      <p:pic>
        <p:nvPicPr>
          <p:cNvPr id="5" name="Graphic 4">
            <a:extLst>
              <a:ext uri="{FF2B5EF4-FFF2-40B4-BE49-F238E27FC236}">
                <a16:creationId xmlns:a16="http://schemas.microsoft.com/office/drawing/2014/main" id="{B895E3D8-CDC3-4042-909E-E6CF2A8704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18678" y="272710"/>
            <a:ext cx="695110" cy="1314390"/>
          </a:xfrm>
          <a:prstGeom prst="rect">
            <a:avLst/>
          </a:prstGeom>
        </p:spPr>
      </p:pic>
    </p:spTree>
    <p:custDataLst>
      <p:tags r:id="rId1"/>
    </p:custDataLst>
    <p:extLst>
      <p:ext uri="{BB962C8B-B14F-4D97-AF65-F5344CB8AC3E}">
        <p14:creationId xmlns:p14="http://schemas.microsoft.com/office/powerpoint/2010/main" val="32933553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لِنَعْمَلْ مَعًا</a:t>
            </a:r>
          </a:p>
        </p:txBody>
      </p:sp>
      <p:sp>
        <p:nvSpPr>
          <p:cNvPr id="10" name="Rectangle 9">
            <a:extLst>
              <a:ext uri="{FF2B5EF4-FFF2-40B4-BE49-F238E27FC236}">
                <a16:creationId xmlns:a16="http://schemas.microsoft.com/office/drawing/2014/main" id="{A61A97E6-CC71-427A-A6E2-008435670E06}"/>
              </a:ext>
            </a:extLst>
          </p:cNvPr>
          <p:cNvSpPr/>
          <p:nvPr/>
        </p:nvSpPr>
        <p:spPr>
          <a:xfrm>
            <a:off x="5186363" y="3177938"/>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defRPr/>
            </a:pPr>
            <a:r>
              <a:rPr lang="ar-LB" sz="4000" b="1" dirty="0">
                <a:solidFill>
                  <a:srgbClr val="C00000"/>
                </a:solidFill>
                <a:latin typeface="Adobe Arabic" panose="02040503050201020203" pitchFamily="18" charset="-78"/>
                <a:cs typeface="Adobe Arabic" panose="02040503050201020203" pitchFamily="18" charset="-78"/>
              </a:rPr>
              <a:t>أَسْرِعْ،</a:t>
            </a:r>
            <a:r>
              <a:rPr lang="ar-LB" sz="4000" b="1" dirty="0">
                <a:solidFill>
                  <a:schemeClr val="bg1">
                    <a:lumMod val="85000"/>
                  </a:schemeClr>
                </a:solidFill>
                <a:latin typeface="Adobe Arabic" panose="02040503050201020203" pitchFamily="18" charset="-78"/>
                <a:cs typeface="Adobe Arabic" panose="02040503050201020203" pitchFamily="18" charset="-78"/>
              </a:rPr>
              <a:t> </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 </a:t>
            </a:r>
            <a:r>
              <a:rPr lang="ar-LB" sz="4000" b="1" dirty="0">
                <a:solidFill>
                  <a:srgbClr val="C00000"/>
                </a:solidFill>
                <a:latin typeface="Adobe Arabic" panose="02040503050201020203" pitchFamily="18" charset="-78"/>
                <a:cs typeface="Adobe Arabic" panose="02040503050201020203" pitchFamily="18" charset="-78"/>
              </a:rPr>
              <a:t>قَبْلَ أَنْ</a:t>
            </a:r>
            <a:r>
              <a:rPr lang="ar-LB" sz="4000" b="1" dirty="0">
                <a:solidFill>
                  <a:schemeClr val="tx1"/>
                </a:solidFill>
                <a:latin typeface="Adobe Arabic" panose="02040503050201020203" pitchFamily="18" charset="-78"/>
                <a:cs typeface="Adobe Arabic" panose="02040503050201020203" pitchFamily="18" charset="-78"/>
              </a:rPr>
              <a:t> </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 </a:t>
            </a:r>
            <a:endParaRPr lang="en-US" sz="4000" b="1" dirty="0">
              <a:solidFill>
                <a:schemeClr val="accent1">
                  <a:lumMod val="75000"/>
                </a:schemeClr>
              </a:solidFill>
              <a:latin typeface="Adobe Arabic" panose="02040503050201020203" pitchFamily="18" charset="-78"/>
              <a:cs typeface="Adobe Arabic" panose="02040503050201020203" pitchFamily="18" charset="-78"/>
            </a:endParaRPr>
          </a:p>
        </p:txBody>
      </p:sp>
      <p:pic>
        <p:nvPicPr>
          <p:cNvPr id="7" name="Graphic 6">
            <a:extLst>
              <a:ext uri="{FF2B5EF4-FFF2-40B4-BE49-F238E27FC236}">
                <a16:creationId xmlns:a16="http://schemas.microsoft.com/office/drawing/2014/main" id="{422F31ED-5B71-41FE-ADF4-A292439CE47C}"/>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9178" r="20485"/>
          <a:stretch/>
        </p:blipFill>
        <p:spPr>
          <a:xfrm>
            <a:off x="968795" y="2354978"/>
            <a:ext cx="3735977" cy="3474720"/>
          </a:xfrm>
          <a:prstGeom prst="rect">
            <a:avLst/>
          </a:prstGeom>
        </p:spPr>
      </p:pic>
    </p:spTree>
    <p:custDataLst>
      <p:tags r:id="rId1"/>
    </p:custDataLst>
    <p:extLst>
      <p:ext uri="{BB962C8B-B14F-4D97-AF65-F5344CB8AC3E}">
        <p14:creationId xmlns:p14="http://schemas.microsoft.com/office/powerpoint/2010/main" val="218954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لِنَعْمَلْ مَعًا</a:t>
            </a:r>
          </a:p>
        </p:txBody>
      </p:sp>
      <p:sp>
        <p:nvSpPr>
          <p:cNvPr id="10" name="Rectangle 9">
            <a:extLst>
              <a:ext uri="{FF2B5EF4-FFF2-40B4-BE49-F238E27FC236}">
                <a16:creationId xmlns:a16="http://schemas.microsoft.com/office/drawing/2014/main" id="{A61A97E6-CC71-427A-A6E2-008435670E06}"/>
              </a:ext>
            </a:extLst>
          </p:cNvPr>
          <p:cNvSpPr/>
          <p:nvPr/>
        </p:nvSpPr>
        <p:spPr>
          <a:xfrm>
            <a:off x="5186363" y="3177938"/>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defRPr/>
            </a:pPr>
            <a:r>
              <a:rPr lang="ar-LB" sz="4000" b="1" dirty="0">
                <a:solidFill>
                  <a:srgbClr val="C00000"/>
                </a:solidFill>
                <a:latin typeface="Adobe Arabic" panose="02040503050201020203" pitchFamily="18" charset="-78"/>
                <a:cs typeface="Adobe Arabic" panose="02040503050201020203" pitchFamily="18" charset="-78"/>
              </a:rPr>
              <a:t>أَسْرِعْ،</a:t>
            </a:r>
            <a:r>
              <a:rPr lang="ar-LB" sz="4000" b="1" dirty="0">
                <a:solidFill>
                  <a:schemeClr val="bg1">
                    <a:lumMod val="85000"/>
                  </a:schemeClr>
                </a:solidFill>
                <a:latin typeface="Adobe Arabic" panose="02040503050201020203" pitchFamily="18" charset="-78"/>
                <a:cs typeface="Adobe Arabic" panose="02040503050201020203" pitchFamily="18" charset="-78"/>
              </a:rPr>
              <a:t> </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 </a:t>
            </a:r>
            <a:r>
              <a:rPr lang="ar-LB" sz="4000" b="1" dirty="0">
                <a:solidFill>
                  <a:srgbClr val="C00000"/>
                </a:solidFill>
                <a:latin typeface="Adobe Arabic" panose="02040503050201020203" pitchFamily="18" charset="-78"/>
                <a:cs typeface="Adobe Arabic" panose="02040503050201020203" pitchFamily="18" charset="-78"/>
              </a:rPr>
              <a:t>قَبْلَ أَنْ</a:t>
            </a:r>
            <a:r>
              <a:rPr lang="ar-LB" sz="4000" b="1" dirty="0">
                <a:solidFill>
                  <a:schemeClr val="tx1"/>
                </a:solidFill>
                <a:latin typeface="Adobe Arabic" panose="02040503050201020203" pitchFamily="18" charset="-78"/>
                <a:cs typeface="Adobe Arabic" panose="02040503050201020203" pitchFamily="18" charset="-78"/>
              </a:rPr>
              <a:t> </a:t>
            </a:r>
            <a:r>
              <a:rPr lang="ar-LB" sz="4000" b="1" dirty="0" smtClean="0">
                <a:solidFill>
                  <a:schemeClr val="accent1">
                    <a:lumMod val="75000"/>
                  </a:schemeClr>
                </a:solidFill>
                <a:latin typeface="Adobe Arabic" panose="02040503050201020203" pitchFamily="18" charset="-78"/>
                <a:cs typeface="Adobe Arabic" panose="02040503050201020203" pitchFamily="18" charset="-78"/>
              </a:rPr>
              <a:t>.............. </a:t>
            </a:r>
            <a:endParaRPr lang="en-US" sz="4000" b="1" dirty="0">
              <a:solidFill>
                <a:schemeClr val="accent1">
                  <a:lumMod val="75000"/>
                </a:schemeClr>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54979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56170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04F44-91C5-4D40-96E0-2E3B145DBD34}"/>
              </a:ext>
            </a:extLst>
          </p:cNvPr>
          <p:cNvSpPr>
            <a:spLocks noGrp="1"/>
          </p:cNvSpPr>
          <p:nvPr>
            <p:ph type="title" idx="4294967295"/>
          </p:nvPr>
        </p:nvSpPr>
        <p:spPr>
          <a:xfrm>
            <a:off x="2617940" y="2514600"/>
            <a:ext cx="9574060" cy="1828800"/>
          </a:xfrm>
          <a:solidFill>
            <a:schemeClr val="accent5">
              <a:lumMod val="40000"/>
              <a:lumOff val="60000"/>
            </a:schemeClr>
          </a:solidFill>
          <a:ln>
            <a:solidFill>
              <a:schemeClr val="accent5">
                <a:lumMod val="40000"/>
                <a:lumOff val="60000"/>
              </a:schemeClr>
            </a:solidFill>
          </a:ln>
        </p:spPr>
        <p:txBody>
          <a:bodyPr>
            <a:normAutofit/>
          </a:bodyPr>
          <a:lstStyle/>
          <a:p>
            <a:pPr marL="457200" algn="r" rtl="1"/>
            <a:r>
              <a:rPr lang="ar-LB" sz="8800">
                <a:solidFill>
                  <a:schemeClr val="tx1">
                    <a:lumMod val="65000"/>
                    <a:lumOff val="35000"/>
                  </a:schemeClr>
                </a:solidFill>
              </a:rPr>
              <a:t> الدَّرْسُ الْأَوَّلُ - ظِلّي وَصاحِبي</a:t>
            </a:r>
            <a:endParaRPr lang="en-US" sz="880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2951969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6">
            <a:extLst>
              <a:ext uri="{FF2B5EF4-FFF2-40B4-BE49-F238E27FC236}">
                <a16:creationId xmlns:a16="http://schemas.microsoft.com/office/drawing/2014/main" id="{F28A491D-86AF-44F7-BEF9-13862D3527FF}"/>
              </a:ext>
            </a:extLst>
          </p:cNvPr>
          <p:cNvSpPr>
            <a:spLocks noChangeArrowheads="1"/>
          </p:cNvSpPr>
          <p:nvPr/>
        </p:nvSpPr>
        <p:spPr bwMode="gray">
          <a:xfrm>
            <a:off x="2739239" y="4143759"/>
            <a:ext cx="7271657" cy="1968007"/>
          </a:xfrm>
          <a:custGeom>
            <a:avLst/>
            <a:gdLst>
              <a:gd name="connsiteX0" fmla="*/ 0 w 7271657"/>
              <a:gd name="connsiteY0" fmla="*/ 0 h 1968007"/>
              <a:gd name="connsiteX1" fmla="*/ 806493 w 7271657"/>
              <a:gd name="connsiteY1" fmla="*/ 0 h 1968007"/>
              <a:gd name="connsiteX2" fmla="*/ 1612986 w 7271657"/>
              <a:gd name="connsiteY2" fmla="*/ 0 h 1968007"/>
              <a:gd name="connsiteX3" fmla="*/ 2274045 w 7271657"/>
              <a:gd name="connsiteY3" fmla="*/ 0 h 1968007"/>
              <a:gd name="connsiteX4" fmla="*/ 2862389 w 7271657"/>
              <a:gd name="connsiteY4" fmla="*/ 0 h 1968007"/>
              <a:gd name="connsiteX5" fmla="*/ 3450732 w 7271657"/>
              <a:gd name="connsiteY5" fmla="*/ 0 h 1968007"/>
              <a:gd name="connsiteX6" fmla="*/ 4257225 w 7271657"/>
              <a:gd name="connsiteY6" fmla="*/ 0 h 1968007"/>
              <a:gd name="connsiteX7" fmla="*/ 5063718 w 7271657"/>
              <a:gd name="connsiteY7" fmla="*/ 0 h 1968007"/>
              <a:gd name="connsiteX8" fmla="*/ 5797494 w 7271657"/>
              <a:gd name="connsiteY8" fmla="*/ 0 h 1968007"/>
              <a:gd name="connsiteX9" fmla="*/ 6458554 w 7271657"/>
              <a:gd name="connsiteY9" fmla="*/ 0 h 1968007"/>
              <a:gd name="connsiteX10" fmla="*/ 7271657 w 7271657"/>
              <a:gd name="connsiteY10" fmla="*/ 0 h 1968007"/>
              <a:gd name="connsiteX11" fmla="*/ 7271657 w 7271657"/>
              <a:gd name="connsiteY11" fmla="*/ 675682 h 1968007"/>
              <a:gd name="connsiteX12" fmla="*/ 7271657 w 7271657"/>
              <a:gd name="connsiteY12" fmla="*/ 1331685 h 1968007"/>
              <a:gd name="connsiteX13" fmla="*/ 7271657 w 7271657"/>
              <a:gd name="connsiteY13" fmla="*/ 1968007 h 1968007"/>
              <a:gd name="connsiteX14" fmla="*/ 6828747 w 7271657"/>
              <a:gd name="connsiteY14" fmla="*/ 1968007 h 1968007"/>
              <a:gd name="connsiteX15" fmla="*/ 6094971 w 7271657"/>
              <a:gd name="connsiteY15" fmla="*/ 1968007 h 1968007"/>
              <a:gd name="connsiteX16" fmla="*/ 5579344 w 7271657"/>
              <a:gd name="connsiteY16" fmla="*/ 1968007 h 1968007"/>
              <a:gd name="connsiteX17" fmla="*/ 4845568 w 7271657"/>
              <a:gd name="connsiteY17" fmla="*/ 1968007 h 1968007"/>
              <a:gd name="connsiteX18" fmla="*/ 4111792 w 7271657"/>
              <a:gd name="connsiteY18" fmla="*/ 1968007 h 1968007"/>
              <a:gd name="connsiteX19" fmla="*/ 3378015 w 7271657"/>
              <a:gd name="connsiteY19" fmla="*/ 1968007 h 1968007"/>
              <a:gd name="connsiteX20" fmla="*/ 2935105 w 7271657"/>
              <a:gd name="connsiteY20" fmla="*/ 1968007 h 1968007"/>
              <a:gd name="connsiteX21" fmla="*/ 2492195 w 7271657"/>
              <a:gd name="connsiteY21" fmla="*/ 1968007 h 1968007"/>
              <a:gd name="connsiteX22" fmla="*/ 1685702 w 7271657"/>
              <a:gd name="connsiteY22" fmla="*/ 1968007 h 1968007"/>
              <a:gd name="connsiteX23" fmla="*/ 1024643 w 7271657"/>
              <a:gd name="connsiteY23" fmla="*/ 1968007 h 1968007"/>
              <a:gd name="connsiteX24" fmla="*/ 0 w 7271657"/>
              <a:gd name="connsiteY24" fmla="*/ 1968007 h 1968007"/>
              <a:gd name="connsiteX25" fmla="*/ 0 w 7271657"/>
              <a:gd name="connsiteY25" fmla="*/ 1292325 h 1968007"/>
              <a:gd name="connsiteX26" fmla="*/ 0 w 7271657"/>
              <a:gd name="connsiteY26" fmla="*/ 695362 h 1968007"/>
              <a:gd name="connsiteX27" fmla="*/ 0 w 7271657"/>
              <a:gd name="connsiteY27" fmla="*/ 0 h 196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71657" h="1968007" fill="none" extrusionOk="0">
                <a:moveTo>
                  <a:pt x="0" y="0"/>
                </a:moveTo>
                <a:cubicBezTo>
                  <a:pt x="284609" y="-24822"/>
                  <a:pt x="445962" y="34040"/>
                  <a:pt x="806493" y="0"/>
                </a:cubicBezTo>
                <a:cubicBezTo>
                  <a:pt x="1167024" y="-34040"/>
                  <a:pt x="1253469" y="-21704"/>
                  <a:pt x="1612986" y="0"/>
                </a:cubicBezTo>
                <a:cubicBezTo>
                  <a:pt x="1972503" y="21704"/>
                  <a:pt x="2101869" y="1362"/>
                  <a:pt x="2274045" y="0"/>
                </a:cubicBezTo>
                <a:cubicBezTo>
                  <a:pt x="2446221" y="-1362"/>
                  <a:pt x="2703859" y="6961"/>
                  <a:pt x="2862389" y="0"/>
                </a:cubicBezTo>
                <a:cubicBezTo>
                  <a:pt x="3020919" y="-6961"/>
                  <a:pt x="3255073" y="-13773"/>
                  <a:pt x="3450732" y="0"/>
                </a:cubicBezTo>
                <a:cubicBezTo>
                  <a:pt x="3646391" y="13773"/>
                  <a:pt x="3959284" y="17934"/>
                  <a:pt x="4257225" y="0"/>
                </a:cubicBezTo>
                <a:cubicBezTo>
                  <a:pt x="4555166" y="-17934"/>
                  <a:pt x="4761533" y="-12559"/>
                  <a:pt x="5063718" y="0"/>
                </a:cubicBezTo>
                <a:cubicBezTo>
                  <a:pt x="5365903" y="12559"/>
                  <a:pt x="5444451" y="-17982"/>
                  <a:pt x="5797494" y="0"/>
                </a:cubicBezTo>
                <a:cubicBezTo>
                  <a:pt x="6150537" y="17982"/>
                  <a:pt x="6264912" y="14645"/>
                  <a:pt x="6458554" y="0"/>
                </a:cubicBezTo>
                <a:cubicBezTo>
                  <a:pt x="6652196" y="-14645"/>
                  <a:pt x="6991932" y="10086"/>
                  <a:pt x="7271657" y="0"/>
                </a:cubicBezTo>
                <a:cubicBezTo>
                  <a:pt x="7251575" y="299857"/>
                  <a:pt x="7287303" y="367818"/>
                  <a:pt x="7271657" y="675682"/>
                </a:cubicBezTo>
                <a:cubicBezTo>
                  <a:pt x="7256011" y="983546"/>
                  <a:pt x="7262823" y="1113703"/>
                  <a:pt x="7271657" y="1331685"/>
                </a:cubicBezTo>
                <a:cubicBezTo>
                  <a:pt x="7280491" y="1549667"/>
                  <a:pt x="7279285" y="1688025"/>
                  <a:pt x="7271657" y="1968007"/>
                </a:cubicBezTo>
                <a:cubicBezTo>
                  <a:pt x="7095927" y="1962265"/>
                  <a:pt x="6940141" y="1946673"/>
                  <a:pt x="6828747" y="1968007"/>
                </a:cubicBezTo>
                <a:cubicBezTo>
                  <a:pt x="6717353" y="1989342"/>
                  <a:pt x="6444233" y="1943852"/>
                  <a:pt x="6094971" y="1968007"/>
                </a:cubicBezTo>
                <a:cubicBezTo>
                  <a:pt x="5745709" y="1992162"/>
                  <a:pt x="5811082" y="1952078"/>
                  <a:pt x="5579344" y="1968007"/>
                </a:cubicBezTo>
                <a:cubicBezTo>
                  <a:pt x="5347606" y="1983936"/>
                  <a:pt x="5162495" y="1968702"/>
                  <a:pt x="4845568" y="1968007"/>
                </a:cubicBezTo>
                <a:cubicBezTo>
                  <a:pt x="4528641" y="1967312"/>
                  <a:pt x="4297920" y="1990247"/>
                  <a:pt x="4111792" y="1968007"/>
                </a:cubicBezTo>
                <a:cubicBezTo>
                  <a:pt x="3925664" y="1945767"/>
                  <a:pt x="3577388" y="1952327"/>
                  <a:pt x="3378015" y="1968007"/>
                </a:cubicBezTo>
                <a:cubicBezTo>
                  <a:pt x="3178642" y="1983687"/>
                  <a:pt x="3047716" y="1968372"/>
                  <a:pt x="2935105" y="1968007"/>
                </a:cubicBezTo>
                <a:cubicBezTo>
                  <a:pt x="2822494" y="1967643"/>
                  <a:pt x="2678600" y="1985328"/>
                  <a:pt x="2492195" y="1968007"/>
                </a:cubicBezTo>
                <a:cubicBezTo>
                  <a:pt x="2305790" y="1950687"/>
                  <a:pt x="1938245" y="2000585"/>
                  <a:pt x="1685702" y="1968007"/>
                </a:cubicBezTo>
                <a:cubicBezTo>
                  <a:pt x="1433159" y="1935429"/>
                  <a:pt x="1330506" y="1963408"/>
                  <a:pt x="1024643" y="1968007"/>
                </a:cubicBezTo>
                <a:cubicBezTo>
                  <a:pt x="718780" y="1972606"/>
                  <a:pt x="454183" y="1997606"/>
                  <a:pt x="0" y="1968007"/>
                </a:cubicBezTo>
                <a:cubicBezTo>
                  <a:pt x="-23705" y="1761888"/>
                  <a:pt x="-9" y="1620553"/>
                  <a:pt x="0" y="1292325"/>
                </a:cubicBezTo>
                <a:cubicBezTo>
                  <a:pt x="9" y="964097"/>
                  <a:pt x="-24264" y="917151"/>
                  <a:pt x="0" y="695362"/>
                </a:cubicBezTo>
                <a:cubicBezTo>
                  <a:pt x="24264" y="473573"/>
                  <a:pt x="3258" y="341913"/>
                  <a:pt x="0" y="0"/>
                </a:cubicBezTo>
                <a:close/>
              </a:path>
              <a:path w="7271657" h="1968007" stroke="0" extrusionOk="0">
                <a:moveTo>
                  <a:pt x="0" y="0"/>
                </a:moveTo>
                <a:cubicBezTo>
                  <a:pt x="158667" y="-17041"/>
                  <a:pt x="425224" y="-10675"/>
                  <a:pt x="661060" y="0"/>
                </a:cubicBezTo>
                <a:cubicBezTo>
                  <a:pt x="896896" y="10675"/>
                  <a:pt x="1150727" y="31645"/>
                  <a:pt x="1322119" y="0"/>
                </a:cubicBezTo>
                <a:cubicBezTo>
                  <a:pt x="1493511" y="-31645"/>
                  <a:pt x="1599649" y="4988"/>
                  <a:pt x="1765029" y="0"/>
                </a:cubicBezTo>
                <a:cubicBezTo>
                  <a:pt x="1930409" y="-4988"/>
                  <a:pt x="2303441" y="-24346"/>
                  <a:pt x="2498806" y="0"/>
                </a:cubicBezTo>
                <a:cubicBezTo>
                  <a:pt x="2694171" y="24346"/>
                  <a:pt x="3032092" y="28020"/>
                  <a:pt x="3305299" y="0"/>
                </a:cubicBezTo>
                <a:cubicBezTo>
                  <a:pt x="3578506" y="-28020"/>
                  <a:pt x="3611171" y="16906"/>
                  <a:pt x="3748209" y="0"/>
                </a:cubicBezTo>
                <a:cubicBezTo>
                  <a:pt x="3885247" y="-16906"/>
                  <a:pt x="4091970" y="-13166"/>
                  <a:pt x="4191119" y="0"/>
                </a:cubicBezTo>
                <a:cubicBezTo>
                  <a:pt x="4290268" y="13166"/>
                  <a:pt x="4412993" y="-87"/>
                  <a:pt x="4634029" y="0"/>
                </a:cubicBezTo>
                <a:cubicBezTo>
                  <a:pt x="4855065" y="87"/>
                  <a:pt x="5103411" y="9676"/>
                  <a:pt x="5222372" y="0"/>
                </a:cubicBezTo>
                <a:cubicBezTo>
                  <a:pt x="5341333" y="-9676"/>
                  <a:pt x="5548901" y="-24847"/>
                  <a:pt x="5737998" y="0"/>
                </a:cubicBezTo>
                <a:cubicBezTo>
                  <a:pt x="5927095" y="24847"/>
                  <a:pt x="6030272" y="13177"/>
                  <a:pt x="6253625" y="0"/>
                </a:cubicBezTo>
                <a:cubicBezTo>
                  <a:pt x="6476978" y="-13177"/>
                  <a:pt x="6897983" y="-25635"/>
                  <a:pt x="7271657" y="0"/>
                </a:cubicBezTo>
                <a:cubicBezTo>
                  <a:pt x="7258984" y="133838"/>
                  <a:pt x="7268398" y="341205"/>
                  <a:pt x="7271657" y="616642"/>
                </a:cubicBezTo>
                <a:cubicBezTo>
                  <a:pt x="7274916" y="892079"/>
                  <a:pt x="7298817" y="1028383"/>
                  <a:pt x="7271657" y="1312005"/>
                </a:cubicBezTo>
                <a:cubicBezTo>
                  <a:pt x="7244497" y="1595627"/>
                  <a:pt x="7284618" y="1741944"/>
                  <a:pt x="7271657" y="1968007"/>
                </a:cubicBezTo>
                <a:cubicBezTo>
                  <a:pt x="7015690" y="1987906"/>
                  <a:pt x="6837011" y="1974663"/>
                  <a:pt x="6610597" y="1968007"/>
                </a:cubicBezTo>
                <a:cubicBezTo>
                  <a:pt x="6384183" y="1961351"/>
                  <a:pt x="6184807" y="1972334"/>
                  <a:pt x="5876821" y="1968007"/>
                </a:cubicBezTo>
                <a:cubicBezTo>
                  <a:pt x="5568835" y="1963680"/>
                  <a:pt x="5467900" y="1962655"/>
                  <a:pt x="5288478" y="1968007"/>
                </a:cubicBezTo>
                <a:cubicBezTo>
                  <a:pt x="5109056" y="1973359"/>
                  <a:pt x="4905676" y="1963164"/>
                  <a:pt x="4772851" y="1968007"/>
                </a:cubicBezTo>
                <a:cubicBezTo>
                  <a:pt x="4640026" y="1972850"/>
                  <a:pt x="4364124" y="1946197"/>
                  <a:pt x="4111792" y="1968007"/>
                </a:cubicBezTo>
                <a:cubicBezTo>
                  <a:pt x="3859460" y="1989817"/>
                  <a:pt x="3715849" y="1972356"/>
                  <a:pt x="3596165" y="1968007"/>
                </a:cubicBezTo>
                <a:cubicBezTo>
                  <a:pt x="3476481" y="1963658"/>
                  <a:pt x="3151778" y="1971387"/>
                  <a:pt x="2789672" y="1968007"/>
                </a:cubicBezTo>
                <a:cubicBezTo>
                  <a:pt x="2427566" y="1964627"/>
                  <a:pt x="2421655" y="1952732"/>
                  <a:pt x="2201329" y="1968007"/>
                </a:cubicBezTo>
                <a:cubicBezTo>
                  <a:pt x="1981003" y="1983282"/>
                  <a:pt x="1792969" y="1964482"/>
                  <a:pt x="1394836" y="1968007"/>
                </a:cubicBezTo>
                <a:cubicBezTo>
                  <a:pt x="996703" y="1971532"/>
                  <a:pt x="809044" y="1994020"/>
                  <a:pt x="588343" y="1968007"/>
                </a:cubicBezTo>
                <a:cubicBezTo>
                  <a:pt x="367642" y="1941994"/>
                  <a:pt x="277476" y="1954202"/>
                  <a:pt x="0" y="1968007"/>
                </a:cubicBezTo>
                <a:cubicBezTo>
                  <a:pt x="-15338" y="1693731"/>
                  <a:pt x="-31674" y="1522968"/>
                  <a:pt x="0" y="1312005"/>
                </a:cubicBezTo>
                <a:cubicBezTo>
                  <a:pt x="31674" y="1101042"/>
                  <a:pt x="-31065" y="867099"/>
                  <a:pt x="0" y="616642"/>
                </a:cubicBezTo>
                <a:cubicBezTo>
                  <a:pt x="31065" y="366185"/>
                  <a:pt x="4015" y="135126"/>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xmlns="" sd="3618615166">
                  <a:prstGeom prst="rect">
                    <a:avLst/>
                  </a:prstGeom>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algn="ctr" rtl="1">
              <a:buClr>
                <a:schemeClr val="accent5">
                  <a:lumMod val="75000"/>
                </a:schemeClr>
              </a:buClr>
              <a:buSzPct val="90000"/>
            </a:pPr>
            <a:r>
              <a:rPr lang="ar-LB" sz="5400">
                <a:solidFill>
                  <a:schemeClr val="tx1">
                    <a:lumMod val="65000"/>
                    <a:lumOff val="35000"/>
                  </a:schemeClr>
                </a:solidFill>
                <a:latin typeface="Adobe Arabic" panose="02040503050201090203" pitchFamily="18" charset="-78"/>
                <a:cs typeface="Adobe Arabic" panose="02040503050201090203" pitchFamily="18" charset="-78"/>
              </a:rPr>
              <a:t>الْمَجالُ: التَّعْبيرُ الْكِتابِيُّ</a:t>
            </a:r>
            <a:endParaRPr lang="en-US" sz="5400">
              <a:solidFill>
                <a:schemeClr val="tx1">
                  <a:lumMod val="65000"/>
                  <a:lumOff val="35000"/>
                </a:schemeClr>
              </a:solidFill>
              <a:latin typeface="Adobe Arabic" panose="02040503050201090203" pitchFamily="18" charset="-78"/>
              <a:cs typeface="Adobe Arabic" panose="02040503050201090203" pitchFamily="18" charset="-78"/>
            </a:endParaRPr>
          </a:p>
        </p:txBody>
      </p:sp>
      <p:pic>
        <p:nvPicPr>
          <p:cNvPr id="2" name="Graphic 1">
            <a:extLst>
              <a:ext uri="{FF2B5EF4-FFF2-40B4-BE49-F238E27FC236}">
                <a16:creationId xmlns:a16="http://schemas.microsoft.com/office/drawing/2014/main" id="{31A34D43-A556-486E-9A4E-2F6FCE566BBB}"/>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441496" y="746234"/>
            <a:ext cx="3309007" cy="2481755"/>
          </a:xfrm>
          <a:prstGeom prst="rect">
            <a:avLst/>
          </a:prstGeom>
        </p:spPr>
      </p:pic>
    </p:spTree>
    <p:custDataLst>
      <p:tags r:id="rId1"/>
    </p:custDataLst>
    <p:extLst>
      <p:ext uri="{BB962C8B-B14F-4D97-AF65-F5344CB8AC3E}">
        <p14:creationId xmlns:p14="http://schemas.microsoft.com/office/powerpoint/2010/main" val="1276915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with medium confidence">
            <a:extLst>
              <a:ext uri="{FF2B5EF4-FFF2-40B4-BE49-F238E27FC236}">
                <a16:creationId xmlns:a16="http://schemas.microsoft.com/office/drawing/2014/main" id="{F643256B-023C-BA38-4219-37A86B1837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1743" y="1404601"/>
            <a:ext cx="5584405" cy="5195008"/>
          </a:xfrm>
          <a:prstGeom prst="rect">
            <a:avLst/>
          </a:prstGeom>
        </p:spPr>
      </p:pic>
      <p:sp>
        <p:nvSpPr>
          <p:cNvPr id="6" name="Title 1">
            <a:extLst>
              <a:ext uri="{FF2B5EF4-FFF2-40B4-BE49-F238E27FC236}">
                <a16:creationId xmlns:a16="http://schemas.microsoft.com/office/drawing/2014/main" id="{AB2FD549-F409-0C9C-9C33-99A383472784}"/>
              </a:ext>
            </a:extLst>
          </p:cNvPr>
          <p:cNvSpPr txBox="1">
            <a:spLocks/>
          </p:cNvSpPr>
          <p:nvPr/>
        </p:nvSpPr>
        <p:spPr>
          <a:xfrm>
            <a:off x="6846570" y="2901536"/>
            <a:ext cx="4795301" cy="944563"/>
          </a:xfrm>
          <a:prstGeom prst="rect">
            <a:avLst/>
          </a:prstGeom>
        </p:spPr>
        <p:txBody>
          <a:bodyPr vert="horz" lIns="91440" tIns="45720" rIns="91440" bIns="45720" rtlCol="0" anchor="ctr">
            <a:noAutofit/>
          </a:bodyPr>
          <a:lstStyle/>
          <a:p>
            <a:pPr marL="0" marR="0" lvl="0" indent="0" algn="r" defTabSz="914400" rtl="1" eaLnBrk="1" fontAlgn="auto" latinLnBrk="0" hangingPunct="1">
              <a:lnSpc>
                <a:spcPct val="90000"/>
              </a:lnSpc>
              <a:spcBef>
                <a:spcPts val="0"/>
              </a:spcBef>
              <a:spcAft>
                <a:spcPts val="200"/>
              </a:spcAft>
              <a:buClr>
                <a:srgbClr val="5B9BD5"/>
              </a:buClr>
              <a:buSzPct val="100000"/>
              <a:buFontTx/>
              <a:buNone/>
              <a:tabLst/>
              <a:defRPr/>
            </a:pPr>
            <a:r>
              <a:rPr kumimoji="0" lang="ar-LB" sz="6600" b="1" i="0" u="none" strike="noStrike" kern="1200" cap="none" spc="0" normalizeH="0" baseline="0" noProof="0">
                <a:ln>
                  <a:noFill/>
                </a:ln>
                <a:solidFill>
                  <a:srgbClr val="2E75B6"/>
                </a:solidFill>
                <a:effectLst/>
                <a:uLnTx/>
                <a:uFillTx/>
                <a:latin typeface="Adobe Arabic" panose="02040503050201090203" pitchFamily="18" charset="-78"/>
                <a:ea typeface="+mn-ea"/>
                <a:cs typeface="Adobe Arabic" panose="02040503050201090203" pitchFamily="18" charset="-78"/>
              </a:rPr>
              <a:t>طابَ يَوْمُكُمْ</a:t>
            </a:r>
            <a:r>
              <a:rPr kumimoji="0" lang="ar-LB" sz="6000" b="1" i="0" u="none" strike="noStrike" kern="1200" cap="none" spc="0" normalizeH="0" baseline="0" noProof="0">
                <a:ln>
                  <a:noFill/>
                </a:ln>
                <a:solidFill>
                  <a:srgbClr val="2E75B6"/>
                </a:solidFill>
                <a:effectLst/>
                <a:uLnTx/>
                <a:uFillTx/>
                <a:latin typeface="Adobe Arabic" panose="02040503050201090203" pitchFamily="18" charset="-78"/>
                <a:ea typeface="+mn-ea"/>
                <a:cs typeface="Adobe Arabic" panose="02040503050201090203" pitchFamily="18" charset="-78"/>
              </a:rPr>
              <a:t> يا أَعِزّائي!</a:t>
            </a:r>
            <a:endParaRPr kumimoji="0" lang="en-US" sz="6000" b="1" i="0" u="none" strike="noStrike" kern="1200" cap="none" spc="0" normalizeH="0" baseline="0" noProof="0">
              <a:ln>
                <a:noFill/>
              </a:ln>
              <a:solidFill>
                <a:srgbClr val="2E75B6"/>
              </a:solidFill>
              <a:effectLst/>
              <a:uLnTx/>
              <a:uFillTx/>
              <a:latin typeface="Adobe Arabic" panose="02040503050201090203" pitchFamily="18" charset="-78"/>
              <a:ea typeface="+mn-ea"/>
              <a:cs typeface="Adobe Arabic" panose="02040503050201090203" pitchFamily="18" charset="-78"/>
            </a:endParaRPr>
          </a:p>
        </p:txBody>
      </p:sp>
      <p:sp>
        <p:nvSpPr>
          <p:cNvPr id="8" name="Rectangle 7">
            <a:extLst>
              <a:ext uri="{FF2B5EF4-FFF2-40B4-BE49-F238E27FC236}">
                <a16:creationId xmlns:a16="http://schemas.microsoft.com/office/drawing/2014/main" id="{1818D30F-9FC8-917F-B8DF-38F008048476}"/>
              </a:ext>
            </a:extLst>
          </p:cNvPr>
          <p:cNvSpPr/>
          <p:nvPr/>
        </p:nvSpPr>
        <p:spPr>
          <a:xfrm>
            <a:off x="0" y="700513"/>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2763" marR="0" lvl="1" indent="0" algn="r" defTabSz="914400" rtl="1" eaLnBrk="1" fontAlgn="auto" latinLnBrk="0" hangingPunct="1">
              <a:lnSpc>
                <a:spcPct val="100000"/>
              </a:lnSpc>
              <a:spcBef>
                <a:spcPts val="0"/>
              </a:spcBef>
              <a:spcAft>
                <a:spcPts val="0"/>
              </a:spcAft>
              <a:buClrTx/>
              <a:buSzTx/>
              <a:buFontTx/>
              <a:buNone/>
              <a:tabLst/>
              <a:defRPr/>
            </a:pPr>
            <a:r>
              <a:rPr kumimoji="0" lang="ar-LB" sz="3600" b="1" i="0" u="none" strike="noStrike" kern="1200" cap="all" spc="100" normalizeH="0" baseline="0" noProof="0">
                <a:ln>
                  <a:noFill/>
                </a:ln>
                <a:solidFill>
                  <a:prstClr val="white"/>
                </a:solidFill>
                <a:effectLst/>
                <a:uLnTx/>
                <a:uFillTx/>
                <a:latin typeface="Adobe Arabic"/>
                <a:ea typeface="+mn-ea"/>
                <a:cs typeface="Adobe Arabic"/>
              </a:rPr>
              <a:t>تَرْحيبٌ</a:t>
            </a:r>
            <a:endParaRPr kumimoji="0" lang="en-US" sz="2000" b="0" i="0" u="none" strike="noStrike" kern="1200" cap="none" spc="0" normalizeH="0" baseline="0" noProof="0">
              <a:ln>
                <a:noFill/>
              </a:ln>
              <a:solidFill>
                <a:prstClr val="white"/>
              </a:solidFill>
              <a:effectLst/>
              <a:uLnTx/>
              <a:uFillTx/>
              <a:latin typeface="Adobe Arabic"/>
              <a:ea typeface="+mn-ea"/>
              <a:cs typeface="Adobe Arabic"/>
            </a:endParaRPr>
          </a:p>
        </p:txBody>
      </p:sp>
      <p:sp>
        <p:nvSpPr>
          <p:cNvPr id="9" name="TextBox 8">
            <a:extLst>
              <a:ext uri="{FF2B5EF4-FFF2-40B4-BE49-F238E27FC236}">
                <a16:creationId xmlns:a16="http://schemas.microsoft.com/office/drawing/2014/main" id="{71A5901E-6913-4FEC-AB4A-509F21D6CC8E}"/>
              </a:ext>
            </a:extLst>
          </p:cNvPr>
          <p:cNvSpPr txBox="1"/>
          <p:nvPr/>
        </p:nvSpPr>
        <p:spPr>
          <a:xfrm>
            <a:off x="2600198" y="2258649"/>
            <a:ext cx="3331356" cy="1495647"/>
          </a:xfrm>
          <a:prstGeom prst="rect">
            <a:avLst/>
          </a:prstGeom>
          <a:ln w="19050">
            <a:noFill/>
          </a:ln>
        </p:spPr>
        <p:txBody>
          <a:bodyPr vert="horz" wrap="square" lIns="91440" tIns="45720" rIns="91440" bIns="45720" rtlCol="0" anchor="ctr">
            <a:normAutofit fontScale="97500"/>
          </a:bodyPr>
          <a:lstStyle/>
          <a:p>
            <a:pPr marR="0" lvl="0" indent="0" algn="ctr" rtl="1" fontAlgn="auto">
              <a:spcBef>
                <a:spcPts val="0"/>
              </a:spcBef>
              <a:spcAft>
                <a:spcPts val="0"/>
              </a:spcAft>
              <a:buClrTx/>
              <a:buSzTx/>
              <a:buFontTx/>
              <a:buNone/>
              <a:tabLst/>
              <a:defRPr/>
            </a:pPr>
            <a:r>
              <a:rPr lang="ar-LB" sz="4000" b="1" dirty="0">
                <a:solidFill>
                  <a:schemeClr val="tx1">
                    <a:lumMod val="65000"/>
                    <a:lumOff val="35000"/>
                  </a:schemeClr>
                </a:solidFill>
              </a:rPr>
              <a:t>وَأَهْلًا بِكُمْ في صَفِّ التَّعْبيرِ الْكِتابِيِّ.</a:t>
            </a:r>
          </a:p>
        </p:txBody>
      </p:sp>
    </p:spTree>
    <p:custDataLst>
      <p:tags r:id="rId1"/>
    </p:custDataLst>
    <p:extLst>
      <p:ext uri="{BB962C8B-B14F-4D97-AF65-F5344CB8AC3E}">
        <p14:creationId xmlns:p14="http://schemas.microsoft.com/office/powerpoint/2010/main" val="1126360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F25C08-0E4C-4EFD-800C-3DC87AA15A42}"/>
              </a:ext>
            </a:extLst>
          </p:cNvPr>
          <p:cNvSpPr>
            <a:spLocks noGrp="1"/>
          </p:cNvSpPr>
          <p:nvPr>
            <p:ph sz="quarter" idx="10"/>
          </p:nvPr>
        </p:nvSpPr>
        <p:spPr>
          <a:xfrm>
            <a:off x="0" y="695203"/>
            <a:ext cx="12192000" cy="704088"/>
          </a:xfrm>
        </p:spPr>
        <p:txBody>
          <a:bodyPr/>
          <a:lstStyle/>
          <a:p>
            <a:r>
              <a:rPr lang="ar-LB" b="1">
                <a:latin typeface="Adobe Arabic" panose="02040503050201020203" pitchFamily="18" charset="-78"/>
                <a:cs typeface="Adobe Arabic" panose="02040503050201020203" pitchFamily="18" charset="-78"/>
              </a:rPr>
              <a:t>الْقِراءَةُ الْجَهْرِيَّةُ</a:t>
            </a:r>
            <a:endParaRPr lang="en-US" b="1">
              <a:latin typeface="Adobe Arabic" panose="02040503050201020203" pitchFamily="18" charset="-78"/>
              <a:cs typeface="Adobe Arabic" panose="02040503050201020203" pitchFamily="18" charset="-78"/>
            </a:endParaRPr>
          </a:p>
        </p:txBody>
      </p:sp>
      <p:pic>
        <p:nvPicPr>
          <p:cNvPr id="4" name="Picture 3" descr="A picture containing text, vector graphics&#10;&#10;Description automatically generated">
            <a:extLst>
              <a:ext uri="{FF2B5EF4-FFF2-40B4-BE49-F238E27FC236}">
                <a16:creationId xmlns:a16="http://schemas.microsoft.com/office/drawing/2014/main" id="{F48215A2-2C33-42BD-BEB7-3CAC9B6A1F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8186" y="1528902"/>
            <a:ext cx="5095627" cy="4738497"/>
          </a:xfrm>
          <a:prstGeom prst="rect">
            <a:avLst/>
          </a:prstGeom>
        </p:spPr>
      </p:pic>
    </p:spTree>
    <p:custDataLst>
      <p:tags r:id="rId1"/>
    </p:custDataLst>
    <p:extLst>
      <p:ext uri="{BB962C8B-B14F-4D97-AF65-F5344CB8AC3E}">
        <p14:creationId xmlns:p14="http://schemas.microsoft.com/office/powerpoint/2010/main" val="327214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1DDC06-2F9D-4F8D-84D8-D332411C7F4A}"/>
              </a:ext>
            </a:extLst>
          </p:cNvPr>
          <p:cNvSpPr txBox="1"/>
          <p:nvPr/>
        </p:nvSpPr>
        <p:spPr>
          <a:xfrm>
            <a:off x="0" y="1222775"/>
            <a:ext cx="12192000" cy="640080"/>
          </a:xfrm>
          <a:prstGeom prst="rect">
            <a:avLst/>
          </a:prstGeom>
          <a:solidFill>
            <a:srgbClr val="658DCD">
              <a:alpha val="50196"/>
            </a:srgbClr>
          </a:solidFill>
          <a:ln w="19050">
            <a:noFill/>
          </a:ln>
        </p:spPr>
        <p:txBody>
          <a:bodyPr wrap="square">
            <a:spAutoFit/>
          </a:bodyPr>
          <a:lstStyle/>
          <a:p>
            <a:pPr marL="457200" algn="r" rtl="1">
              <a:buClr>
                <a:schemeClr val="accent5">
                  <a:lumMod val="75000"/>
                </a:schemeClr>
              </a:buClr>
              <a:buSzPct val="90000"/>
            </a:pPr>
            <a:r>
              <a:rPr lang="ar-LB" sz="3600" b="1" cap="all" spc="100">
                <a:solidFill>
                  <a:schemeClr val="tx1">
                    <a:lumMod val="65000"/>
                    <a:lumOff val="35000"/>
                  </a:schemeClr>
                </a:solidFill>
                <a:latin typeface="+mj-lt"/>
                <a:ea typeface="+mj-ea"/>
                <a:cs typeface="+mj-cs"/>
              </a:rPr>
              <a:t>أَتَدَرَّبُ  عَلى اسْتِخْدامِ التَّرْكيبِ "أَسْرِعْ ... قَبْلَ أَنْ..." لِأُؤَلِّفَ جُمَلًا تامَّةَ الْمَعْنى.</a:t>
            </a:r>
          </a:p>
        </p:txBody>
      </p:sp>
      <p:sp>
        <p:nvSpPr>
          <p:cNvPr id="2" name="Content Placeholder 1">
            <a:extLst>
              <a:ext uri="{FF2B5EF4-FFF2-40B4-BE49-F238E27FC236}">
                <a16:creationId xmlns:a16="http://schemas.microsoft.com/office/drawing/2014/main" id="{60A9C3B0-D8AC-4D5B-9D99-5AFD4E25A39C}"/>
              </a:ext>
            </a:extLst>
          </p:cNvPr>
          <p:cNvSpPr>
            <a:spLocks noGrp="1"/>
          </p:cNvSpPr>
          <p:nvPr>
            <p:ph sz="quarter" idx="10"/>
          </p:nvPr>
        </p:nvSpPr>
        <p:spPr/>
        <p:txBody>
          <a:bodyPr/>
          <a:lstStyle/>
          <a:p>
            <a:r>
              <a:rPr lang="ar-LB"/>
              <a:t>	أَهْدافُ الدَّرْسِ</a:t>
            </a:r>
          </a:p>
        </p:txBody>
      </p:sp>
      <p:sp>
        <p:nvSpPr>
          <p:cNvPr id="8" name="Rectangle 7">
            <a:extLst>
              <a:ext uri="{FF2B5EF4-FFF2-40B4-BE49-F238E27FC236}">
                <a16:creationId xmlns:a16="http://schemas.microsoft.com/office/drawing/2014/main" id="{31CD4FDF-001D-417B-9C57-C72294292A60}"/>
              </a:ext>
            </a:extLst>
          </p:cNvPr>
          <p:cNvSpPr/>
          <p:nvPr/>
        </p:nvSpPr>
        <p:spPr>
          <a:xfrm>
            <a:off x="0" y="128920"/>
            <a:ext cx="2976880" cy="365760"/>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90000"/>
              </a:lnSpc>
              <a:spcBef>
                <a:spcPts val="1000"/>
              </a:spcBef>
            </a:pPr>
            <a:r>
              <a:rPr lang="ar-LB" cap="all" spc="100">
                <a:solidFill>
                  <a:schemeClr val="tx1">
                    <a:lumMod val="65000"/>
                    <a:lumOff val="35000"/>
                  </a:schemeClr>
                </a:solidFill>
                <a:ea typeface="+mj-ea"/>
                <a:cs typeface="+mj-cs"/>
              </a:rPr>
              <a:t> التَّعْبيرُ الْكِتابِيُّ</a:t>
            </a:r>
          </a:p>
        </p:txBody>
      </p:sp>
      <p:pic>
        <p:nvPicPr>
          <p:cNvPr id="10" name="Picture 9" descr="A picture containing graphical user interface&#10;&#10;Description automatically generated">
            <a:extLst>
              <a:ext uri="{FF2B5EF4-FFF2-40B4-BE49-F238E27FC236}">
                <a16:creationId xmlns:a16="http://schemas.microsoft.com/office/drawing/2014/main" id="{99A311C4-8FC2-4437-998E-3D9976D38D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7874" y="1600200"/>
            <a:ext cx="5236253" cy="4966607"/>
          </a:xfrm>
          <a:prstGeom prst="rect">
            <a:avLst/>
          </a:prstGeom>
        </p:spPr>
      </p:pic>
    </p:spTree>
    <p:custDataLst>
      <p:tags r:id="rId1"/>
    </p:custDataLst>
    <p:extLst>
      <p:ext uri="{BB962C8B-B14F-4D97-AF65-F5344CB8AC3E}">
        <p14:creationId xmlns:p14="http://schemas.microsoft.com/office/powerpoint/2010/main" val="373694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A9C3B0-D8AC-4D5B-9D99-5AFD4E25A39C}"/>
              </a:ext>
            </a:extLst>
          </p:cNvPr>
          <p:cNvSpPr>
            <a:spLocks noGrp="1"/>
          </p:cNvSpPr>
          <p:nvPr>
            <p:ph sz="quarter" idx="10"/>
          </p:nvPr>
        </p:nvSpPr>
        <p:spPr/>
        <p:txBody>
          <a:bodyPr/>
          <a:lstStyle/>
          <a:p>
            <a:r>
              <a:rPr lang="ar-LB"/>
              <a:t> لِنَتَذَكَّر مَعًا</a:t>
            </a:r>
          </a:p>
        </p:txBody>
      </p:sp>
      <p:sp>
        <p:nvSpPr>
          <p:cNvPr id="17" name="Rectangle 16">
            <a:extLst>
              <a:ext uri="{FF2B5EF4-FFF2-40B4-BE49-F238E27FC236}">
                <a16:creationId xmlns:a16="http://schemas.microsoft.com/office/drawing/2014/main" id="{64BBFA33-6CA5-4E76-8A90-74D35ED6531D}"/>
              </a:ext>
            </a:extLst>
          </p:cNvPr>
          <p:cNvSpPr/>
          <p:nvPr/>
        </p:nvSpPr>
        <p:spPr>
          <a:xfrm>
            <a:off x="9748447" y="2512831"/>
            <a:ext cx="1828800" cy="91440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أَنْظُرُ</a:t>
            </a:r>
            <a:endParaRPr lang="fr-FR" sz="3600" b="1">
              <a:solidFill>
                <a:schemeClr val="bg1"/>
              </a:solidFill>
              <a:latin typeface="Adobe Arabic" panose="02040503050201090203" pitchFamily="18" charset="-78"/>
              <a:cs typeface="Adobe Arabic" panose="02040503050201090203" pitchFamily="18" charset="-78"/>
            </a:endParaRPr>
          </a:p>
        </p:txBody>
      </p:sp>
      <p:pic>
        <p:nvPicPr>
          <p:cNvPr id="312" name="Graphic 311">
            <a:extLst>
              <a:ext uri="{FF2B5EF4-FFF2-40B4-BE49-F238E27FC236}">
                <a16:creationId xmlns:a16="http://schemas.microsoft.com/office/drawing/2014/main" id="{A3055591-520D-44C1-8F57-2563C5B0B763}"/>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l="81455"/>
          <a:stretch/>
        </p:blipFill>
        <p:spPr>
          <a:xfrm>
            <a:off x="9782533" y="4143098"/>
            <a:ext cx="1732051" cy="1704096"/>
          </a:xfrm>
          <a:prstGeom prst="rect">
            <a:avLst/>
          </a:prstGeom>
        </p:spPr>
      </p:pic>
      <p:sp>
        <p:nvSpPr>
          <p:cNvPr id="13" name="Rectangle 12">
            <a:extLst>
              <a:ext uri="{FF2B5EF4-FFF2-40B4-BE49-F238E27FC236}">
                <a16:creationId xmlns:a16="http://schemas.microsoft.com/office/drawing/2014/main" id="{07D72BA8-4905-4507-9F79-4B37F47609B0}"/>
              </a:ext>
            </a:extLst>
          </p:cNvPr>
          <p:cNvSpPr/>
          <p:nvPr/>
        </p:nvSpPr>
        <p:spPr>
          <a:xfrm>
            <a:off x="688636" y="2512831"/>
            <a:ext cx="1828800" cy="91440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تَقْفِزُ</a:t>
            </a:r>
            <a:endParaRPr lang="fr-FR" sz="3600" b="1">
              <a:solidFill>
                <a:schemeClr val="bg1"/>
              </a:solidFill>
              <a:latin typeface="Adobe Arabic" panose="02040503050201090203" pitchFamily="18" charset="-78"/>
              <a:cs typeface="Adobe Arabic" panose="02040503050201090203" pitchFamily="18" charset="-78"/>
            </a:endParaRPr>
          </a:p>
        </p:txBody>
      </p:sp>
      <p:pic>
        <p:nvPicPr>
          <p:cNvPr id="313" name="Graphic 312">
            <a:extLst>
              <a:ext uri="{FF2B5EF4-FFF2-40B4-BE49-F238E27FC236}">
                <a16:creationId xmlns:a16="http://schemas.microsoft.com/office/drawing/2014/main" id="{8686CFB4-1607-40BB-B07C-8502DD0EF514}"/>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r="81455"/>
          <a:stretch/>
        </p:blipFill>
        <p:spPr>
          <a:xfrm>
            <a:off x="737010" y="4143098"/>
            <a:ext cx="1732052" cy="1704096"/>
          </a:xfrm>
          <a:prstGeom prst="rect">
            <a:avLst/>
          </a:prstGeom>
        </p:spPr>
      </p:pic>
      <p:sp>
        <p:nvSpPr>
          <p:cNvPr id="14" name="Rectangle 13">
            <a:extLst>
              <a:ext uri="{FF2B5EF4-FFF2-40B4-BE49-F238E27FC236}">
                <a16:creationId xmlns:a16="http://schemas.microsoft.com/office/drawing/2014/main" id="{2D0DB83F-3E68-442C-8075-BBF63A0087BB}"/>
              </a:ext>
            </a:extLst>
          </p:cNvPr>
          <p:cNvSpPr/>
          <p:nvPr/>
        </p:nvSpPr>
        <p:spPr>
          <a:xfrm>
            <a:off x="2962110" y="2512831"/>
            <a:ext cx="1828800" cy="91440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يَرْسُمُ</a:t>
            </a:r>
            <a:endParaRPr lang="en-US" sz="3600" b="1">
              <a:solidFill>
                <a:schemeClr val="bg1"/>
              </a:solidFill>
              <a:latin typeface="Adobe Arabic" panose="02040503050201090203" pitchFamily="18" charset="-78"/>
              <a:cs typeface="Adobe Arabic" panose="02040503050201090203" pitchFamily="18" charset="-78"/>
            </a:endParaRPr>
          </a:p>
        </p:txBody>
      </p:sp>
      <p:pic>
        <p:nvPicPr>
          <p:cNvPr id="314" name="Graphic 313">
            <a:extLst>
              <a:ext uri="{FF2B5EF4-FFF2-40B4-BE49-F238E27FC236}">
                <a16:creationId xmlns:a16="http://schemas.microsoft.com/office/drawing/2014/main" id="{97906E2C-49E1-41B2-BDED-A1F1F9CD6BF2}"/>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l="19581" r="61875"/>
          <a:stretch/>
        </p:blipFill>
        <p:spPr>
          <a:xfrm>
            <a:off x="2950890" y="4143098"/>
            <a:ext cx="1732051" cy="1704096"/>
          </a:xfrm>
          <a:prstGeom prst="rect">
            <a:avLst/>
          </a:prstGeom>
        </p:spPr>
      </p:pic>
      <p:sp>
        <p:nvSpPr>
          <p:cNvPr id="16" name="Rectangle 15">
            <a:extLst>
              <a:ext uri="{FF2B5EF4-FFF2-40B4-BE49-F238E27FC236}">
                <a16:creationId xmlns:a16="http://schemas.microsoft.com/office/drawing/2014/main" id="{E94A3ACE-11E9-4B0E-9162-4FA17BFB2E1F}"/>
              </a:ext>
            </a:extLst>
          </p:cNvPr>
          <p:cNvSpPr/>
          <p:nvPr/>
        </p:nvSpPr>
        <p:spPr>
          <a:xfrm>
            <a:off x="7509058" y="2512831"/>
            <a:ext cx="1828800" cy="91440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رَكَضَ</a:t>
            </a:r>
            <a:endParaRPr lang="fr-FR" sz="3600" b="1">
              <a:solidFill>
                <a:schemeClr val="bg1"/>
              </a:solidFill>
              <a:latin typeface="Adobe Arabic" panose="02040503050201090203" pitchFamily="18" charset="-78"/>
              <a:cs typeface="Adobe Arabic" panose="02040503050201090203" pitchFamily="18" charset="-78"/>
            </a:endParaRPr>
          </a:p>
        </p:txBody>
      </p:sp>
      <p:pic>
        <p:nvPicPr>
          <p:cNvPr id="316" name="Graphic 315">
            <a:extLst>
              <a:ext uri="{FF2B5EF4-FFF2-40B4-BE49-F238E27FC236}">
                <a16:creationId xmlns:a16="http://schemas.microsoft.com/office/drawing/2014/main" id="{ECF8A760-5816-4921-B535-0B34DDC88E59}"/>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l="61139" r="20316"/>
          <a:stretch/>
        </p:blipFill>
        <p:spPr>
          <a:xfrm>
            <a:off x="7509058" y="4143098"/>
            <a:ext cx="1732051" cy="1704096"/>
          </a:xfrm>
          <a:prstGeom prst="rect">
            <a:avLst/>
          </a:prstGeom>
        </p:spPr>
      </p:pic>
      <p:sp>
        <p:nvSpPr>
          <p:cNvPr id="15" name="Rectangle 14">
            <a:extLst>
              <a:ext uri="{FF2B5EF4-FFF2-40B4-BE49-F238E27FC236}">
                <a16:creationId xmlns:a16="http://schemas.microsoft.com/office/drawing/2014/main" id="{A6F3351C-03C4-4098-B8BF-C190B3A58EE6}"/>
              </a:ext>
            </a:extLst>
          </p:cNvPr>
          <p:cNvSpPr/>
          <p:nvPr/>
        </p:nvSpPr>
        <p:spPr>
          <a:xfrm>
            <a:off x="5235584" y="2512831"/>
            <a:ext cx="1828800" cy="914400"/>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3600" b="1">
                <a:solidFill>
                  <a:schemeClr val="bg1"/>
                </a:solidFill>
                <a:latin typeface="Adobe Arabic" panose="02040503050201090203" pitchFamily="18" charset="-78"/>
                <a:cs typeface="Adobe Arabic" panose="02040503050201090203" pitchFamily="18" charset="-78"/>
              </a:rPr>
              <a:t>أَسْرِعْ</a:t>
            </a:r>
            <a:endParaRPr lang="en-US" sz="3600" b="1">
              <a:solidFill>
                <a:schemeClr val="bg1"/>
              </a:solidFill>
              <a:latin typeface="Adobe Arabic" panose="02040503050201090203" pitchFamily="18" charset="-78"/>
              <a:cs typeface="Adobe Arabic" panose="02040503050201090203" pitchFamily="18" charset="-78"/>
            </a:endParaRPr>
          </a:p>
        </p:txBody>
      </p:sp>
      <p:pic>
        <p:nvPicPr>
          <p:cNvPr id="317" name="Graphic 316">
            <a:extLst>
              <a:ext uri="{FF2B5EF4-FFF2-40B4-BE49-F238E27FC236}">
                <a16:creationId xmlns:a16="http://schemas.microsoft.com/office/drawing/2014/main" id="{BB9988ED-90CF-41FA-95E3-444EBD13BCDF}"/>
              </a:ext>
            </a:extLst>
          </p:cNvPr>
          <p:cNvPicPr>
            <a:picLocks noChangeAspect="1"/>
          </p:cNvPicPr>
          <p:nvPr/>
        </p:nvPicPr>
        <p:blipFill rotWithShape="1">
          <a:blip r:embed="rId4">
            <a:extLst>
              <a:ext uri="{96DAC541-7B7A-43D3-8B79-37D633B846F1}">
                <asvg:svgBlip xmlns:asvg="http://schemas.microsoft.com/office/drawing/2016/SVG/main" xmlns="" r:embed="rId5"/>
              </a:ext>
            </a:extLst>
          </a:blip>
          <a:srcRect l="40531" r="40923"/>
          <a:stretch/>
        </p:blipFill>
        <p:spPr>
          <a:xfrm>
            <a:off x="5229974" y="4143098"/>
            <a:ext cx="1732051" cy="1704096"/>
          </a:xfrm>
          <a:prstGeom prst="rect">
            <a:avLst/>
          </a:prstGeom>
        </p:spPr>
      </p:pic>
      <p:pic>
        <p:nvPicPr>
          <p:cNvPr id="18" name="Picture 17">
            <a:extLst>
              <a:ext uri="{FF2B5EF4-FFF2-40B4-BE49-F238E27FC236}">
                <a16:creationId xmlns:a16="http://schemas.microsoft.com/office/drawing/2014/main" id="{328CDA30-DA85-40D7-BC55-5FF62E33E9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Tree>
    <p:custDataLst>
      <p:tags r:id="rId1"/>
    </p:custDataLst>
    <p:extLst>
      <p:ext uri="{BB962C8B-B14F-4D97-AF65-F5344CB8AC3E}">
        <p14:creationId xmlns:p14="http://schemas.microsoft.com/office/powerpoint/2010/main" val="350151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wipe(left)">
                                      <p:cBhvr>
                                        <p:cTn id="7" dur="500"/>
                                        <p:tgtEl>
                                          <p:spTgt spid="3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6"/>
                                        </p:tgtEl>
                                        <p:attrNameLst>
                                          <p:attrName>style.visibility</p:attrName>
                                        </p:attrNameLst>
                                      </p:cBhvr>
                                      <p:to>
                                        <p:strVal val="visible"/>
                                      </p:to>
                                    </p:set>
                                    <p:animEffect transition="in" filter="wipe(left)">
                                      <p:cBhvr>
                                        <p:cTn id="12" dur="500"/>
                                        <p:tgtEl>
                                          <p:spTgt spid="3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17"/>
                                        </p:tgtEl>
                                        <p:attrNameLst>
                                          <p:attrName>style.visibility</p:attrName>
                                        </p:attrNameLst>
                                      </p:cBhvr>
                                      <p:to>
                                        <p:strVal val="visible"/>
                                      </p:to>
                                    </p:set>
                                    <p:animEffect transition="in" filter="wipe(left)">
                                      <p:cBhvr>
                                        <p:cTn id="17" dur="500"/>
                                        <p:tgtEl>
                                          <p:spTgt spid="3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14"/>
                                        </p:tgtEl>
                                        <p:attrNameLst>
                                          <p:attrName>style.visibility</p:attrName>
                                        </p:attrNameLst>
                                      </p:cBhvr>
                                      <p:to>
                                        <p:strVal val="visible"/>
                                      </p:to>
                                    </p:set>
                                    <p:animEffect transition="in" filter="wipe(left)">
                                      <p:cBhvr>
                                        <p:cTn id="22" dur="500"/>
                                        <p:tgtEl>
                                          <p:spTgt spid="3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13"/>
                                        </p:tgtEl>
                                        <p:attrNameLst>
                                          <p:attrName>style.visibility</p:attrName>
                                        </p:attrNameLst>
                                      </p:cBhvr>
                                      <p:to>
                                        <p:strVal val="visible"/>
                                      </p:to>
                                    </p:set>
                                    <p:animEffect transition="in" filter="wipe(left)">
                                      <p:cBhvr>
                                        <p:cTn id="27"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12"/>
                    </p:tgtEl>
                  </p:cond>
                </p:stCondLst>
                <p:endSync evt="end" delay="0">
                  <p:rtn val="all"/>
                </p:endSync>
                <p:childTnLst>
                  <p:par>
                    <p:cTn id="29" fill="hold">
                      <p:stCondLst>
                        <p:cond delay="0"/>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right)">
                                      <p:cBhvr>
                                        <p:cTn id="33" dur="500"/>
                                        <p:tgtEl>
                                          <p:spTgt spid="17"/>
                                        </p:tgtEl>
                                      </p:cBhvr>
                                    </p:animEffect>
                                  </p:childTnLst>
                                </p:cTn>
                              </p:par>
                            </p:childTnLst>
                          </p:cTn>
                        </p:par>
                      </p:childTnLst>
                    </p:cTn>
                  </p:par>
                </p:childTnLst>
              </p:cTn>
              <p:nextCondLst>
                <p:cond evt="onClick" delay="0">
                  <p:tgtEl>
                    <p:spTgt spid="312"/>
                  </p:tgtEl>
                </p:cond>
              </p:nextCondLst>
            </p:seq>
            <p:seq concurrent="1" nextAc="seek">
              <p:cTn id="34" restart="whenNotActive" fill="hold" evtFilter="cancelBubble" nodeType="interactiveSeq">
                <p:stCondLst>
                  <p:cond evt="onClick" delay="0">
                    <p:tgtEl>
                      <p:spTgt spid="316"/>
                    </p:tgtEl>
                  </p:cond>
                </p:stCondLst>
                <p:endSync evt="end" delay="0">
                  <p:rtn val="all"/>
                </p:endSync>
                <p:childTnLst>
                  <p:par>
                    <p:cTn id="35" fill="hold">
                      <p:stCondLst>
                        <p:cond delay="0"/>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right)">
                                      <p:cBhvr>
                                        <p:cTn id="39" dur="500"/>
                                        <p:tgtEl>
                                          <p:spTgt spid="16"/>
                                        </p:tgtEl>
                                      </p:cBhvr>
                                    </p:animEffect>
                                  </p:childTnLst>
                                </p:cTn>
                              </p:par>
                            </p:childTnLst>
                          </p:cTn>
                        </p:par>
                      </p:childTnLst>
                    </p:cTn>
                  </p:par>
                </p:childTnLst>
              </p:cTn>
              <p:nextCondLst>
                <p:cond evt="onClick" delay="0">
                  <p:tgtEl>
                    <p:spTgt spid="316"/>
                  </p:tgtEl>
                </p:cond>
              </p:nextCondLst>
            </p:seq>
            <p:seq concurrent="1" nextAc="seek">
              <p:cTn id="40" restart="whenNotActive" fill="hold" evtFilter="cancelBubble" nodeType="interactiveSeq">
                <p:stCondLst>
                  <p:cond evt="onClick" delay="0">
                    <p:tgtEl>
                      <p:spTgt spid="317"/>
                    </p:tgtEl>
                  </p:cond>
                </p:stCondLst>
                <p:endSync evt="end" delay="0">
                  <p:rtn val="all"/>
                </p:endSync>
                <p:childTnLst>
                  <p:par>
                    <p:cTn id="41" fill="hold">
                      <p:stCondLst>
                        <p:cond delay="0"/>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right)">
                                      <p:cBhvr>
                                        <p:cTn id="45" dur="500"/>
                                        <p:tgtEl>
                                          <p:spTgt spid="15"/>
                                        </p:tgtEl>
                                      </p:cBhvr>
                                    </p:animEffect>
                                  </p:childTnLst>
                                </p:cTn>
                              </p:par>
                            </p:childTnLst>
                          </p:cTn>
                        </p:par>
                      </p:childTnLst>
                    </p:cTn>
                  </p:par>
                </p:childTnLst>
              </p:cTn>
              <p:nextCondLst>
                <p:cond evt="onClick" delay="0">
                  <p:tgtEl>
                    <p:spTgt spid="317"/>
                  </p:tgtEl>
                </p:cond>
              </p:nextCondLst>
            </p:seq>
            <p:seq concurrent="1" nextAc="seek">
              <p:cTn id="46" restart="whenNotActive" fill="hold" evtFilter="cancelBubble" nodeType="interactiveSeq">
                <p:stCondLst>
                  <p:cond evt="onClick" delay="0">
                    <p:tgtEl>
                      <p:spTgt spid="314"/>
                    </p:tgtEl>
                  </p:cond>
                </p:stCondLst>
                <p:endSync evt="end" delay="0">
                  <p:rtn val="all"/>
                </p:endSync>
                <p:childTnLst>
                  <p:par>
                    <p:cTn id="47" fill="hold">
                      <p:stCondLst>
                        <p:cond delay="0"/>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right)">
                                      <p:cBhvr>
                                        <p:cTn id="51" dur="500"/>
                                        <p:tgtEl>
                                          <p:spTgt spid="14"/>
                                        </p:tgtEl>
                                      </p:cBhvr>
                                    </p:animEffect>
                                  </p:childTnLst>
                                </p:cTn>
                              </p:par>
                            </p:childTnLst>
                          </p:cTn>
                        </p:par>
                      </p:childTnLst>
                    </p:cTn>
                  </p:par>
                </p:childTnLst>
              </p:cTn>
              <p:nextCondLst>
                <p:cond evt="onClick" delay="0">
                  <p:tgtEl>
                    <p:spTgt spid="314"/>
                  </p:tgtEl>
                </p:cond>
              </p:nextCondLst>
            </p:seq>
            <p:seq concurrent="1" nextAc="seek">
              <p:cTn id="52" restart="whenNotActive" fill="hold" evtFilter="cancelBubble" nodeType="interactiveSeq">
                <p:stCondLst>
                  <p:cond evt="onClick" delay="0">
                    <p:tgtEl>
                      <p:spTgt spid="313"/>
                    </p:tgtEl>
                  </p:cond>
                </p:stCondLst>
                <p:endSync evt="end" delay="0">
                  <p:rtn val="all"/>
                </p:endSync>
                <p:childTnLst>
                  <p:par>
                    <p:cTn id="53" fill="hold">
                      <p:stCondLst>
                        <p:cond delay="0"/>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right)">
                                      <p:cBhvr>
                                        <p:cTn id="57" dur="500"/>
                                        <p:tgtEl>
                                          <p:spTgt spid="13"/>
                                        </p:tgtEl>
                                      </p:cBhvr>
                                    </p:animEffect>
                                  </p:childTnLst>
                                </p:cTn>
                              </p:par>
                            </p:childTnLst>
                          </p:cTn>
                        </p:par>
                      </p:childTnLst>
                    </p:cTn>
                  </p:par>
                </p:childTnLst>
              </p:cTn>
              <p:nextCondLst>
                <p:cond evt="onClick" delay="0">
                  <p:tgtEl>
                    <p:spTgt spid="313"/>
                  </p:tgtEl>
                </p:cond>
              </p:nextCondLst>
            </p:seq>
          </p:childTnLst>
        </p:cTn>
      </p:par>
    </p:tnLst>
    <p:bldLst>
      <p:bldP spid="17" grpId="0" animBg="1"/>
      <p:bldP spid="13" grpId="0" animBg="1"/>
      <p:bldP spid="14" grpId="0" animBg="1"/>
      <p:bldP spid="16"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305ACD7-F3EF-4652-BC30-DA3658F6E41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862276" y="1599327"/>
            <a:ext cx="4467447" cy="4467447"/>
          </a:xfrm>
          <a:prstGeom prst="rect">
            <a:avLst/>
          </a:prstGeom>
        </p:spPr>
      </p:pic>
      <p:sp>
        <p:nvSpPr>
          <p:cNvPr id="3" name="Content Placeholder 2">
            <a:extLst>
              <a:ext uri="{FF2B5EF4-FFF2-40B4-BE49-F238E27FC236}">
                <a16:creationId xmlns:a16="http://schemas.microsoft.com/office/drawing/2014/main" id="{509077D3-4958-4C04-870B-1F43B7807799}"/>
              </a:ext>
            </a:extLst>
          </p:cNvPr>
          <p:cNvSpPr>
            <a:spLocks noGrp="1"/>
          </p:cNvSpPr>
          <p:nvPr>
            <p:ph sz="quarter" idx="10"/>
          </p:nvPr>
        </p:nvSpPr>
        <p:spPr/>
        <p:txBody>
          <a:bodyPr/>
          <a:lstStyle/>
          <a:p>
            <a:pPr rtl="1"/>
            <a:r>
              <a:rPr lang="ar-LB"/>
              <a:t>سنَتَعَلَّمُ الْيَوْمَ – تَرْكيبًا جَديدًا نَحْتاجُهُ أَحْيانًا في تَأْليفِ الْجُمْلَةِ التّامَّةِ الْمَعْنى. </a:t>
            </a:r>
            <a:endParaRPr lang="fr-FR"/>
          </a:p>
        </p:txBody>
      </p:sp>
    </p:spTree>
    <p:custDataLst>
      <p:tags r:id="rId1"/>
    </p:custDataLst>
    <p:extLst>
      <p:ext uri="{BB962C8B-B14F-4D97-AF65-F5344CB8AC3E}">
        <p14:creationId xmlns:p14="http://schemas.microsoft.com/office/powerpoint/2010/main" val="23767196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7423BC-6107-4022-8C15-2C9B3D6B1CBA}"/>
              </a:ext>
            </a:extLst>
          </p:cNvPr>
          <p:cNvSpPr>
            <a:spLocks noGrp="1"/>
          </p:cNvSpPr>
          <p:nvPr>
            <p:ph sz="quarter" idx="10"/>
          </p:nvPr>
        </p:nvSpPr>
        <p:spPr/>
        <p:txBody>
          <a:bodyPr/>
          <a:lstStyle/>
          <a:p>
            <a:r>
              <a:rPr lang="ar-LB"/>
              <a:t> لِنُفَكِّرْ مَعًا</a:t>
            </a:r>
          </a:p>
        </p:txBody>
      </p:sp>
      <p:sp>
        <p:nvSpPr>
          <p:cNvPr id="9" name="Rectangle 8">
            <a:extLst>
              <a:ext uri="{FF2B5EF4-FFF2-40B4-BE49-F238E27FC236}">
                <a16:creationId xmlns:a16="http://schemas.microsoft.com/office/drawing/2014/main" id="{6A9DC235-13C5-4833-939F-DB350B5ED802}"/>
              </a:ext>
            </a:extLst>
          </p:cNvPr>
          <p:cNvSpPr/>
          <p:nvPr/>
        </p:nvSpPr>
        <p:spPr>
          <a:xfrm>
            <a:off x="5186363" y="2151187"/>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r" defTabSz="914400" rtl="1" eaLnBrk="1" fontAlgn="auto" latinLnBrk="0" hangingPunct="1">
              <a:lnSpc>
                <a:spcPct val="100000"/>
              </a:lnSpc>
              <a:spcBef>
                <a:spcPts val="0"/>
              </a:spcBef>
              <a:spcAft>
                <a:spcPts val="0"/>
              </a:spcAft>
              <a:buClrTx/>
              <a:buSzTx/>
              <a:buFontTx/>
              <a:buNone/>
              <a:tabLst/>
              <a:defRPr/>
            </a:pPr>
            <a:r>
              <a:rPr lang="ar-LB" sz="4000" b="1" dirty="0">
                <a:solidFill>
                  <a:srgbClr val="C00000"/>
                </a:solidFill>
                <a:latin typeface="Adobe Arabic" panose="02040503050201020203" pitchFamily="18" charset="-78"/>
                <a:cs typeface="Adobe Arabic" panose="02040503050201020203" pitchFamily="18" charset="-78"/>
              </a:rPr>
              <a:t>أَسْرِعْ</a:t>
            </a:r>
            <a:r>
              <a:rPr lang="ar-LB" sz="4000" b="1" dirty="0">
                <a:solidFill>
                  <a:schemeClr val="bg1">
                    <a:lumMod val="75000"/>
                  </a:schemeClr>
                </a:solidFill>
                <a:latin typeface="Adobe Arabic" panose="02040503050201020203" pitchFamily="18" charset="-78"/>
                <a:cs typeface="Adobe Arabic" panose="02040503050201020203" pitchFamily="18" charset="-78"/>
              </a:rPr>
              <a:t> ،</a:t>
            </a:r>
            <a:r>
              <a:rPr lang="ar-LB" sz="4000" b="1" dirty="0">
                <a:solidFill>
                  <a:srgbClr val="C00000"/>
                </a:solidFill>
                <a:latin typeface="Adobe Arabic" panose="02040503050201020203" pitchFamily="18" charset="-78"/>
                <a:cs typeface="Adobe Arabic" panose="02040503050201020203" pitchFamily="18" charset="-78"/>
              </a:rPr>
              <a:t> </a:t>
            </a:r>
            <a:r>
              <a:rPr lang="ar-LB" sz="4000" b="1" dirty="0">
                <a:solidFill>
                  <a:schemeClr val="accent1">
                    <a:lumMod val="75000"/>
                  </a:schemeClr>
                </a:solidFill>
                <a:latin typeface="Adobe Arabic" panose="02040503050201020203" pitchFamily="18" charset="-78"/>
                <a:cs typeface="Adobe Arabic" panose="02040503050201020203" pitchFamily="18" charset="-78"/>
              </a:rPr>
              <a:t>أَمْسِكْ بِالْعُصْفورِ </a:t>
            </a:r>
            <a:r>
              <a:rPr lang="ar-LB" sz="4000" b="1" dirty="0">
                <a:solidFill>
                  <a:srgbClr val="C00000"/>
                </a:solidFill>
                <a:latin typeface="Adobe Arabic" panose="02040503050201020203" pitchFamily="18" charset="-78"/>
                <a:cs typeface="Adobe Arabic" panose="02040503050201020203" pitchFamily="18" charset="-78"/>
              </a:rPr>
              <a:t>قَبْلَ أَنْ </a:t>
            </a:r>
            <a:r>
              <a:rPr lang="ar-LB" sz="4000" b="1" dirty="0">
                <a:solidFill>
                  <a:schemeClr val="accent1">
                    <a:lumMod val="75000"/>
                  </a:schemeClr>
                </a:solidFill>
                <a:latin typeface="Adobe Arabic" panose="02040503050201020203" pitchFamily="18" charset="-78"/>
                <a:cs typeface="Adobe Arabic" panose="02040503050201020203" pitchFamily="18" charset="-78"/>
              </a:rPr>
              <a:t>يَطيرَ</a:t>
            </a:r>
            <a:r>
              <a:rPr lang="en-US" sz="4000" b="1" dirty="0">
                <a:solidFill>
                  <a:schemeClr val="accent1">
                    <a:lumMod val="75000"/>
                  </a:schemeClr>
                </a:solidFill>
                <a:latin typeface="Adobe Arabic" panose="02040503050201020203" pitchFamily="18" charset="-78"/>
                <a:cs typeface="Adobe Arabic" panose="02040503050201020203" pitchFamily="18" charset="-78"/>
              </a:rPr>
              <a:t>.</a:t>
            </a:r>
            <a:endParaRPr lang="en-US" sz="4000" dirty="0">
              <a:solidFill>
                <a:schemeClr val="accent1">
                  <a:lumMod val="75000"/>
                </a:schemeClr>
              </a:solidFill>
            </a:endParaRPr>
          </a:p>
        </p:txBody>
      </p:sp>
      <p:sp>
        <p:nvSpPr>
          <p:cNvPr id="10" name="Rectangle 9">
            <a:extLst>
              <a:ext uri="{FF2B5EF4-FFF2-40B4-BE49-F238E27FC236}">
                <a16:creationId xmlns:a16="http://schemas.microsoft.com/office/drawing/2014/main" id="{A61A97E6-CC71-427A-A6E2-008435670E06}"/>
              </a:ext>
            </a:extLst>
          </p:cNvPr>
          <p:cNvSpPr/>
          <p:nvPr/>
        </p:nvSpPr>
        <p:spPr>
          <a:xfrm>
            <a:off x="5186363" y="3424121"/>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algn="r" rtl="1">
              <a:defRPr/>
            </a:pPr>
            <a:r>
              <a:rPr lang="ar-LB" sz="4000" b="1">
                <a:solidFill>
                  <a:srgbClr val="C00000"/>
                </a:solidFill>
                <a:latin typeface="Adobe Arabic"/>
                <a:cs typeface="Adobe Arabic"/>
              </a:rPr>
              <a:t>أَسْرِعْ</a:t>
            </a:r>
            <a:r>
              <a:rPr lang="ar-LB" sz="4000" b="1">
                <a:solidFill>
                  <a:schemeClr val="bg1">
                    <a:lumMod val="75000"/>
                  </a:schemeClr>
                </a:solidFill>
                <a:latin typeface="Adobe Arabic"/>
                <a:cs typeface="Adobe Arabic"/>
              </a:rPr>
              <a:t> ،</a:t>
            </a:r>
            <a:r>
              <a:rPr lang="ar-LB" sz="4000" b="1">
                <a:solidFill>
                  <a:srgbClr val="C00000"/>
                </a:solidFill>
                <a:latin typeface="Adobe Arabic"/>
                <a:cs typeface="Adobe Arabic"/>
              </a:rPr>
              <a:t> </a:t>
            </a:r>
            <a:r>
              <a:rPr lang="ar-LB" sz="4000" b="1">
                <a:solidFill>
                  <a:schemeClr val="accent1">
                    <a:lumMod val="75000"/>
                  </a:schemeClr>
                </a:solidFill>
                <a:latin typeface="Adobe Arabic"/>
                <a:cs typeface="Adobe Arabic"/>
              </a:rPr>
              <a:t>اِشْرَبِ الْحَليبَ </a:t>
            </a:r>
            <a:r>
              <a:rPr lang="ar-LB" sz="4000" b="1">
                <a:solidFill>
                  <a:srgbClr val="C00000"/>
                </a:solidFill>
                <a:latin typeface="Adobe Arabic"/>
                <a:cs typeface="Adobe Arabic"/>
              </a:rPr>
              <a:t>قَبْلَ أَنْ </a:t>
            </a:r>
            <a:r>
              <a:rPr lang="ar-LB" sz="4000" b="1">
                <a:solidFill>
                  <a:schemeClr val="accent1">
                    <a:lumMod val="75000"/>
                  </a:schemeClr>
                </a:solidFill>
                <a:latin typeface="Adobe Arabic"/>
                <a:cs typeface="Adobe Arabic"/>
              </a:rPr>
              <a:t>يَبْرُدَ</a:t>
            </a:r>
            <a:r>
              <a:rPr lang="en-US" sz="4000" b="1">
                <a:solidFill>
                  <a:schemeClr val="accent1">
                    <a:lumMod val="75000"/>
                  </a:schemeClr>
                </a:solidFill>
                <a:latin typeface="Adobe Arabic"/>
                <a:cs typeface="Adobe Arabic"/>
              </a:rPr>
              <a:t>.</a:t>
            </a:r>
            <a:r>
              <a:rPr lang="ar-LB" sz="4000" b="1">
                <a:solidFill>
                  <a:srgbClr val="C00000"/>
                </a:solidFill>
                <a:latin typeface="Adobe Arabic"/>
                <a:cs typeface="Adobe Arabic"/>
              </a:rPr>
              <a:t> </a:t>
            </a:r>
            <a:endParaRPr lang="en-US" sz="4000">
              <a:solidFill>
                <a:schemeClr val="bg1">
                  <a:lumMod val="75000"/>
                </a:schemeClr>
              </a:solidFill>
            </a:endParaRPr>
          </a:p>
        </p:txBody>
      </p:sp>
      <p:sp>
        <p:nvSpPr>
          <p:cNvPr id="11" name="Rectangle 10">
            <a:extLst>
              <a:ext uri="{FF2B5EF4-FFF2-40B4-BE49-F238E27FC236}">
                <a16:creationId xmlns:a16="http://schemas.microsoft.com/office/drawing/2014/main" id="{A605EC1E-844B-42E3-A483-217C48F18935}"/>
              </a:ext>
            </a:extLst>
          </p:cNvPr>
          <p:cNvSpPr/>
          <p:nvPr/>
        </p:nvSpPr>
        <p:spPr>
          <a:xfrm>
            <a:off x="5186363" y="4697056"/>
            <a:ext cx="6417842" cy="9144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r" defTabSz="914400" rtl="1" eaLnBrk="1" fontAlgn="auto" latinLnBrk="0" hangingPunct="1">
              <a:lnSpc>
                <a:spcPct val="100000"/>
              </a:lnSpc>
              <a:spcBef>
                <a:spcPts val="0"/>
              </a:spcBef>
              <a:spcAft>
                <a:spcPts val="0"/>
              </a:spcAft>
              <a:buClrTx/>
              <a:buSzTx/>
              <a:buFontTx/>
              <a:buNone/>
              <a:tabLst/>
              <a:defRPr/>
            </a:pPr>
            <a:r>
              <a:rPr lang="ar-LB" sz="4000" b="1">
                <a:solidFill>
                  <a:srgbClr val="C00000"/>
                </a:solidFill>
                <a:latin typeface="Adobe Arabic" panose="02040503050201020203" pitchFamily="18" charset="-78"/>
                <a:cs typeface="Adobe Arabic" panose="02040503050201020203" pitchFamily="18" charset="-78"/>
              </a:rPr>
              <a:t>أَسْرِعْ</a:t>
            </a:r>
            <a:r>
              <a:rPr lang="ar-LB" sz="4000" b="1">
                <a:solidFill>
                  <a:schemeClr val="bg1">
                    <a:lumMod val="75000"/>
                  </a:schemeClr>
                </a:solidFill>
                <a:latin typeface="Adobe Arabic" panose="02040503050201020203" pitchFamily="18" charset="-78"/>
                <a:cs typeface="Adobe Arabic" panose="02040503050201020203" pitchFamily="18" charset="-78"/>
              </a:rPr>
              <a:t> ،</a:t>
            </a:r>
            <a:r>
              <a:rPr lang="ar-LB" sz="4000" b="1">
                <a:solidFill>
                  <a:srgbClr val="C00000"/>
                </a:solidFill>
                <a:latin typeface="Adobe Arabic" panose="02040503050201020203" pitchFamily="18" charset="-78"/>
                <a:cs typeface="Adobe Arabic" panose="02040503050201020203" pitchFamily="18" charset="-78"/>
              </a:rPr>
              <a:t> </a:t>
            </a:r>
            <a:r>
              <a:rPr lang="ar-LB" sz="4000" b="1">
                <a:solidFill>
                  <a:schemeClr val="accent1">
                    <a:lumMod val="75000"/>
                  </a:schemeClr>
                </a:solidFill>
                <a:latin typeface="Adobe Arabic" panose="02040503050201020203" pitchFamily="18" charset="-78"/>
                <a:cs typeface="Adobe Arabic" panose="02040503050201020203" pitchFamily="18" charset="-78"/>
              </a:rPr>
              <a:t>أَغْلِقِ النّافِذَةَ </a:t>
            </a:r>
            <a:r>
              <a:rPr lang="ar-LB" sz="4000" b="1">
                <a:solidFill>
                  <a:srgbClr val="C00000"/>
                </a:solidFill>
                <a:latin typeface="Adobe Arabic" panose="02040503050201020203" pitchFamily="18" charset="-78"/>
                <a:cs typeface="Adobe Arabic" panose="02040503050201020203" pitchFamily="18" charset="-78"/>
              </a:rPr>
              <a:t>قَبْلَ أَنْ </a:t>
            </a:r>
            <a:r>
              <a:rPr lang="ar-LB" sz="4000" b="1">
                <a:solidFill>
                  <a:schemeClr val="accent1">
                    <a:lumMod val="75000"/>
                  </a:schemeClr>
                </a:solidFill>
                <a:latin typeface="Adobe Arabic" panose="02040503050201020203" pitchFamily="18" charset="-78"/>
                <a:cs typeface="Adobe Arabic" panose="02040503050201020203" pitchFamily="18" charset="-78"/>
              </a:rPr>
              <a:t>تُمْطِرَ</a:t>
            </a:r>
            <a:r>
              <a:rPr lang="en-US" sz="4000" b="1">
                <a:solidFill>
                  <a:schemeClr val="accent1">
                    <a:lumMod val="75000"/>
                  </a:schemeClr>
                </a:solidFill>
                <a:latin typeface="Adobe Arabic" panose="02040503050201020203" pitchFamily="18" charset="-78"/>
                <a:cs typeface="Adobe Arabic" panose="02040503050201020203" pitchFamily="18" charset="-78"/>
              </a:rPr>
              <a:t>.</a:t>
            </a:r>
          </a:p>
        </p:txBody>
      </p:sp>
    </p:spTree>
    <p:custDataLst>
      <p:tags r:id="rId1"/>
    </p:custDataLst>
    <p:extLst>
      <p:ext uri="{BB962C8B-B14F-4D97-AF65-F5344CB8AC3E}">
        <p14:creationId xmlns:p14="http://schemas.microsoft.com/office/powerpoint/2010/main" val="188211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right)">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uCKJ1tQn"/>
  <p:tag name="ARTICULATE_SLIDE_COUNT" val="17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abic">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19050">
          <a:noFill/>
        </a:ln>
      </a:spPr>
      <a:bodyPr wrap="none" rtlCol="0">
        <a:spAutoFit/>
      </a:bodyPr>
      <a:lstStyle>
        <a:defPPr algn="r" rtl="1">
          <a:defRPr sz="4000" smtClean="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ote">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9FCF113A0D7C4FA0E0D409FC67089F" ma:contentTypeVersion="5" ma:contentTypeDescription="Create a new document." ma:contentTypeScope="" ma:versionID="94a21e2c7153a2a1f88d27d053a1fc72">
  <xsd:schema xmlns:xsd="http://www.w3.org/2001/XMLSchema" xmlns:xs="http://www.w3.org/2001/XMLSchema" xmlns:p="http://schemas.microsoft.com/office/2006/metadata/properties" xmlns:ns2="9f85da93-28a0-48c2-a67b-34b8a50d1416" xmlns:ns3="8d4c2fee-b999-4d5d-bdd1-38f9e9270d61" targetNamespace="http://schemas.microsoft.com/office/2006/metadata/properties" ma:root="true" ma:fieldsID="056a299eafde71e1e1183f143c2178f3" ns2:_="" ns3:_="">
    <xsd:import namespace="9f85da93-28a0-48c2-a67b-34b8a50d1416"/>
    <xsd:import namespace="8d4c2fee-b999-4d5d-bdd1-38f9e9270d6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5da93-28a0-48c2-a67b-34b8a50d1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c2fee-b999-4d5d-bdd1-38f9e9270d6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6812FB7-B456-4ACA-B994-41003A85B098}">
  <ds:schemaRefs>
    <ds:schemaRef ds:uri="http://schemas.microsoft.com/sharepoint/v3/contenttype/forms"/>
  </ds:schemaRefs>
</ds:datastoreItem>
</file>

<file path=customXml/itemProps2.xml><?xml version="1.0" encoding="utf-8"?>
<ds:datastoreItem xmlns:ds="http://schemas.openxmlformats.org/officeDocument/2006/customXml" ds:itemID="{64944556-0A45-421C-AF35-FAB4AE2B59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85da93-28a0-48c2-a67b-34b8a50d1416"/>
    <ds:schemaRef ds:uri="8d4c2fee-b999-4d5d-bdd1-38f9e9270d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8FAB3C-222A-400B-AEF4-C2F0E53EDC17}">
  <ds:schemaRefs>
    <ds:schemaRef ds:uri="21cd1f1f-690e-43c6-93a1-974e2aed5732"/>
    <ds:schemaRef ds:uri="8391aac8-0e43-4222-a07e-a2cd4a24af8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66</TotalTime>
  <Words>832</Words>
  <Application>Microsoft Office PowerPoint</Application>
  <PresentationFormat>Widescreen</PresentationFormat>
  <Paragraphs>230</Paragraphs>
  <Slides>17</Slides>
  <Notes>17</Notes>
  <HiddenSlides>1</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Tw Cen MT</vt:lpstr>
      <vt:lpstr>Wingdings</vt:lpstr>
      <vt:lpstr>Calibri</vt:lpstr>
      <vt:lpstr>Adobe Arabic</vt:lpstr>
      <vt:lpstr>Segoe UI</vt:lpstr>
      <vt:lpstr>Office Theme</vt:lpstr>
      <vt:lpstr>cover</vt:lpstr>
      <vt:lpstr>Custom Design</vt:lpstr>
      <vt:lpstr>PowerPoint Presentation</vt:lpstr>
      <vt:lpstr> الدَّرْسُ الْأَوَّلُ - ظِلّي وَصاحِبي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Rania Khalil</dc:creator>
  <cp:lastModifiedBy>sayde el ahmar</cp:lastModifiedBy>
  <cp:revision>338</cp:revision>
  <dcterms:created xsi:type="dcterms:W3CDTF">2020-12-28T17:26:12Z</dcterms:created>
  <dcterms:modified xsi:type="dcterms:W3CDTF">2025-09-24T18:03:18Z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C5134366-9DF6-4967-8B77-5D4FEA044B8E</vt:lpwstr>
  </property>
  <property fmtid="{D5CDD505-2E9C-101B-9397-08002B2CF9AE}" pid="3" name="ArticulatePath">
    <vt:lpwstr>Edit-AG2U1L1</vt:lpwstr>
  </property>
  <property fmtid="{D5CDD505-2E9C-101B-9397-08002B2CF9AE}" pid="4" name="ContentTypeId">
    <vt:lpwstr>0x01010091F25C16AA6BCA49B862F3C253BD7F5A</vt:lpwstr>
  </property>
</Properties>
</file>