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theme/theme4.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notesSlides/notesSlide13.xml" ContentType="application/vnd.openxmlformats-officedocument.presentationml.notesSlide+xml"/>
  <Override PartName="/ppt/tags/tag17.xml" ContentType="application/vnd.openxmlformats-officedocument.presentationml.tags+xml"/>
  <Override PartName="/ppt/notesSlides/notesSlide14.xml" ContentType="application/vnd.openxmlformats-officedocument.presentationml.notesSlide+xml"/>
  <Override PartName="/ppt/tags/tag18.xml" ContentType="application/vnd.openxmlformats-officedocument.presentationml.tags+xml"/>
  <Override PartName="/ppt/notesSlides/notesSlide15.xml" ContentType="application/vnd.openxmlformats-officedocument.presentationml.notesSlide+xml"/>
  <Override PartName="/ppt/tags/tag19.xml" ContentType="application/vnd.openxmlformats-officedocument.presentationml.tags+xml"/>
  <Override PartName="/ppt/notesSlides/notesSlide16.xml" ContentType="application/vnd.openxmlformats-officedocument.presentationml.notesSlide+xml"/>
  <Override PartName="/ppt/tags/tag20.xml" ContentType="application/vnd.openxmlformats-officedocument.presentationml.tags+xml"/>
  <Override PartName="/ppt/notesSlides/notesSlide17.xml" ContentType="application/vnd.openxmlformats-officedocument.presentationml.notesSlide+xml"/>
  <Override PartName="/ppt/tags/tag21.xml" ContentType="application/vnd.openxmlformats-officedocument.presentationml.tags+xml"/>
  <Override PartName="/ppt/notesSlides/notesSlide18.xml" ContentType="application/vnd.openxmlformats-officedocument.presentationml.notesSlide+xml"/>
  <Override PartName="/ppt/tags/tag22.xml" ContentType="application/vnd.openxmlformats-officedocument.presentationml.tags+xml"/>
  <Override PartName="/ppt/notesSlides/notesSlide19.xml" ContentType="application/vnd.openxmlformats-officedocument.presentationml.notesSlide+xml"/>
  <Override PartName="/ppt/tags/tag23.xml" ContentType="application/vnd.openxmlformats-officedocument.presentationml.tags+xml"/>
  <Override PartName="/ppt/notesSlides/notesSlide20.xml" ContentType="application/vnd.openxmlformats-officedocument.presentationml.notesSlide+xml"/>
  <Override PartName="/ppt/tags/tag24.xml" ContentType="application/vnd.openxmlformats-officedocument.presentationml.tags+xml"/>
  <Override PartName="/ppt/notesSlides/notesSlide21.xml" ContentType="application/vnd.openxmlformats-officedocument.presentationml.notesSlide+xml"/>
  <Override PartName="/ppt/tags/tag25.xml" ContentType="application/vnd.openxmlformats-officedocument.presentationml.tags+xml"/>
  <Override PartName="/ppt/notesSlides/notesSlide22.xml" ContentType="application/vnd.openxmlformats-officedocument.presentationml.notesSlide+xml"/>
  <Override PartName="/ppt/tags/tag26.xml" ContentType="application/vnd.openxmlformats-officedocument.presentationml.tags+xml"/>
  <Override PartName="/ppt/notesSlides/notesSlide23.xml" ContentType="application/vnd.openxmlformats-officedocument.presentationml.notesSlide+xml"/>
  <Override PartName="/ppt/tags/tag27.xml" ContentType="application/vnd.openxmlformats-officedocument.presentationml.tags+xml"/>
  <Override PartName="/ppt/notesSlides/notesSlide24.xml" ContentType="application/vnd.openxmlformats-officedocument.presentationml.notesSlide+xml"/>
  <Override PartName="/ppt/tags/tag28.xml" ContentType="application/vnd.openxmlformats-officedocument.presentationml.tags+xml"/>
  <Override PartName="/ppt/notesSlides/notesSlide25.xml" ContentType="application/vnd.openxmlformats-officedocument.presentationml.notesSlide+xml"/>
  <Override PartName="/ppt/tags/tag29.xml" ContentType="application/vnd.openxmlformats-officedocument.presentationml.tags+xml"/>
  <Override PartName="/ppt/notesSlides/notesSlide26.xml" ContentType="application/vnd.openxmlformats-officedocument.presentationml.notesSlide+xml"/>
  <Override PartName="/ppt/tags/tag30.xml" ContentType="application/vnd.openxmlformats-officedocument.presentationml.tags+xml"/>
  <Override PartName="/ppt/notesSlides/notesSlide27.xml" ContentType="application/vnd.openxmlformats-officedocument.presentationml.notesSlide+xml"/>
  <Override PartName="/ppt/tags/tag31.xml" ContentType="application/vnd.openxmlformats-officedocument.presentationml.tags+xml"/>
  <Override PartName="/ppt/notesSlides/notesSlide28.xml" ContentType="application/vnd.openxmlformats-officedocument.presentationml.notesSlide+xml"/>
  <Override PartName="/ppt/tags/tag32.xml" ContentType="application/vnd.openxmlformats-officedocument.presentationml.tags+xml"/>
  <Override PartName="/ppt/notesSlides/notesSlide29.xml" ContentType="application/vnd.openxmlformats-officedocument.presentationml.notesSlide+xml"/>
  <Override PartName="/ppt/tags/tag33.xml" ContentType="application/vnd.openxmlformats-officedocument.presentationml.tags+xml"/>
  <Override PartName="/ppt/notesSlides/notesSlide30.xml" ContentType="application/vnd.openxmlformats-officedocument.presentationml.notesSlide+xml"/>
  <Override PartName="/ppt/tags/tag34.xml" ContentType="application/vnd.openxmlformats-officedocument.presentationml.tags+xml"/>
  <Override PartName="/ppt/notesSlides/notesSlide31.xml" ContentType="application/vnd.openxmlformats-officedocument.presentationml.notesSlide+xml"/>
  <Override PartName="/ppt/tags/tag35.xml" ContentType="application/vnd.openxmlformats-officedocument.presentationml.tags+xml"/>
  <Override PartName="/ppt/notesSlides/notesSlide32.xml" ContentType="application/vnd.openxmlformats-officedocument.presentationml.notesSlide+xml"/>
  <Override PartName="/ppt/tags/tag36.xml" ContentType="application/vnd.openxmlformats-officedocument.presentationml.tags+xml"/>
  <Override PartName="/ppt/notesSlides/notesSlide33.xml" ContentType="application/vnd.openxmlformats-officedocument.presentationml.notesSlide+xml"/>
  <Override PartName="/ppt/tags/tag37.xml" ContentType="application/vnd.openxmlformats-officedocument.presentationml.tags+xml"/>
  <Override PartName="/ppt/notesSlides/notesSlide34.xml" ContentType="application/vnd.openxmlformats-officedocument.presentationml.notesSlide+xml"/>
  <Override PartName="/ppt/tags/tag38.xml" ContentType="application/vnd.openxmlformats-officedocument.presentationml.tags+xml"/>
  <Override PartName="/ppt/notesSlides/notesSlide35.xml" ContentType="application/vnd.openxmlformats-officedocument.presentationml.notesSlide+xml"/>
  <Override PartName="/ppt/tags/tag39.xml" ContentType="application/vnd.openxmlformats-officedocument.presentationml.tags+xml"/>
  <Override PartName="/ppt/notesSlides/notesSlide36.xml" ContentType="application/vnd.openxmlformats-officedocument.presentationml.notesSlide+xml"/>
  <Override PartName="/ppt/tags/tag40.xml" ContentType="application/vnd.openxmlformats-officedocument.presentationml.tags+xml"/>
  <Override PartName="/ppt/notesSlides/notesSlide37.xml" ContentType="application/vnd.openxmlformats-officedocument.presentationml.notesSlide+xml"/>
  <Override PartName="/ppt/tags/tag41.xml" ContentType="application/vnd.openxmlformats-officedocument.presentationml.tags+xml"/>
  <Override PartName="/ppt/notesSlides/notesSlide38.xml" ContentType="application/vnd.openxmlformats-officedocument.presentationml.notesSlide+xml"/>
  <Override PartName="/ppt/tags/tag42.xml" ContentType="application/vnd.openxmlformats-officedocument.presentationml.tags+xml"/>
  <Override PartName="/ppt/notesSlides/notesSlide39.xml" ContentType="application/vnd.openxmlformats-officedocument.presentationml.notesSlide+xml"/>
  <Override PartName="/ppt/tags/tag43.xml" ContentType="application/vnd.openxmlformats-officedocument.presentationml.tags+xml"/>
  <Override PartName="/ppt/notesSlides/notesSlide40.xml" ContentType="application/vnd.openxmlformats-officedocument.presentationml.notesSlide+xml"/>
  <Override PartName="/ppt/tags/tag44.xml" ContentType="application/vnd.openxmlformats-officedocument.presentationml.tags+xml"/>
  <Override PartName="/ppt/notesSlides/notesSlide41.xml" ContentType="application/vnd.openxmlformats-officedocument.presentationml.notesSlide+xml"/>
  <Override PartName="/ppt/tags/tag45.xml" ContentType="application/vnd.openxmlformats-officedocument.presentationml.tags+xml"/>
  <Override PartName="/ppt/notesSlides/notesSlide42.xml" ContentType="application/vnd.openxmlformats-officedocument.presentationml.notesSlide+xml"/>
  <Override PartName="/ppt/tags/tag46.xml" ContentType="application/vnd.openxmlformats-officedocument.presentationml.tags+xml"/>
  <Override PartName="/ppt/notesSlides/notesSlide43.xml" ContentType="application/vnd.openxmlformats-officedocument.presentationml.notesSlide+xml"/>
  <Override PartName="/ppt/tags/tag47.xml" ContentType="application/vnd.openxmlformats-officedocument.presentationml.tags+xml"/>
  <Override PartName="/ppt/notesSlides/notesSlide44.xml" ContentType="application/vnd.openxmlformats-officedocument.presentationml.notesSlide+xml"/>
  <Override PartName="/ppt/tags/tag48.xml" ContentType="application/vnd.openxmlformats-officedocument.presentationml.tags+xml"/>
  <Override PartName="/ppt/notesSlides/notesSlide45.xml" ContentType="application/vnd.openxmlformats-officedocument.presentationml.notesSlide+xml"/>
  <Override PartName="/ppt/tags/tag49.xml" ContentType="application/vnd.openxmlformats-officedocument.presentationml.tags+xml"/>
  <Override PartName="/ppt/notesSlides/notesSlide4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 id="2147483693" r:id="rId5"/>
    <p:sldMasterId id="2147483695" r:id="rId6"/>
  </p:sldMasterIdLst>
  <p:notesMasterIdLst>
    <p:notesMasterId r:id="rId53"/>
  </p:notesMasterIdLst>
  <p:sldIdLst>
    <p:sldId id="1854" r:id="rId7"/>
    <p:sldId id="3525" r:id="rId8"/>
    <p:sldId id="3526" r:id="rId9"/>
    <p:sldId id="258" r:id="rId10"/>
    <p:sldId id="3515" r:id="rId11"/>
    <p:sldId id="3435" r:id="rId12"/>
    <p:sldId id="3437" r:id="rId13"/>
    <p:sldId id="3438" r:id="rId14"/>
    <p:sldId id="3439" r:id="rId15"/>
    <p:sldId id="3493" r:id="rId16"/>
    <p:sldId id="3441" r:id="rId17"/>
    <p:sldId id="3494" r:id="rId18"/>
    <p:sldId id="3491" r:id="rId19"/>
    <p:sldId id="3492" r:id="rId20"/>
    <p:sldId id="3442" r:id="rId21"/>
    <p:sldId id="278" r:id="rId22"/>
    <p:sldId id="3523" r:id="rId23"/>
    <p:sldId id="3501" r:id="rId24"/>
    <p:sldId id="3502" r:id="rId25"/>
    <p:sldId id="3503" r:id="rId26"/>
    <p:sldId id="3504" r:id="rId27"/>
    <p:sldId id="3505" r:id="rId28"/>
    <p:sldId id="3507" r:id="rId29"/>
    <p:sldId id="3509" r:id="rId30"/>
    <p:sldId id="3511" r:id="rId31"/>
    <p:sldId id="289" r:id="rId32"/>
    <p:sldId id="290" r:id="rId33"/>
    <p:sldId id="343" r:id="rId34"/>
    <p:sldId id="296" r:id="rId35"/>
    <p:sldId id="3512" r:id="rId36"/>
    <p:sldId id="3513" r:id="rId37"/>
    <p:sldId id="3514" r:id="rId38"/>
    <p:sldId id="3516" r:id="rId39"/>
    <p:sldId id="3517" r:id="rId40"/>
    <p:sldId id="3518" r:id="rId41"/>
    <p:sldId id="3519" r:id="rId42"/>
    <p:sldId id="3470" r:id="rId43"/>
    <p:sldId id="3527" r:id="rId44"/>
    <p:sldId id="3528" r:id="rId45"/>
    <p:sldId id="346" r:id="rId46"/>
    <p:sldId id="3522" r:id="rId47"/>
    <p:sldId id="3529" r:id="rId48"/>
    <p:sldId id="3520" r:id="rId49"/>
    <p:sldId id="3477" r:id="rId50"/>
    <p:sldId id="3521" r:id="rId51"/>
    <p:sldId id="3602" r:id="rId52"/>
  </p:sldIdLst>
  <p:sldSz cx="12192000" cy="6858000"/>
  <p:notesSz cx="6858000" cy="9144000"/>
  <p:embeddedFontLst>
    <p:embeddedFont>
      <p:font typeface="Adobe Arabic" panose="02040503050201020203" pitchFamily="18" charset="-78"/>
      <p:regular r:id="rId54"/>
      <p:bold r:id="rId55"/>
      <p:italic r:id="rId56"/>
      <p:boldItalic r:id="rId57"/>
    </p:embeddedFont>
    <p:embeddedFont>
      <p:font typeface="Arabic Typesetting" panose="03020402040406030203" pitchFamily="66" charset="-78"/>
      <p:regular r:id="rId58"/>
    </p:embeddedFont>
    <p:embeddedFont>
      <p:font typeface="Calibri" panose="020F0502020204030204" pitchFamily="34" charset="0"/>
      <p:regular r:id="rId59"/>
      <p:bold r:id="rId60"/>
      <p:italic r:id="rId61"/>
      <p:boldItalic r:id="rId62"/>
    </p:embeddedFont>
    <p:embeddedFont>
      <p:font typeface="Calibri Light" panose="020F0302020204030204" pitchFamily="34" charset="0"/>
      <p:regular r:id="rId63"/>
      <p:italic r:id="rId64"/>
    </p:embeddedFont>
    <p:embeddedFont>
      <p:font typeface="Tw Cen MT" panose="020B0602020104020603" pitchFamily="34" charset="0"/>
      <p:regular r:id="rId65"/>
      <p:bold r:id="rId66"/>
      <p:italic r:id="rId67"/>
      <p:boldItalic r:id="rId68"/>
    </p:embeddedFont>
  </p:embeddedFontLst>
  <p:custDataLst>
    <p:tags r:id="rId6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http://customooxmlschemas.google.com/">
      <go:slidesCustomData xmlns:p15="http://schemas.microsoft.com/office/powerpoint/2012/main" xmlns:go="http://customooxmlschemas.google.com/" xmlns="" roundtripDataSignature="AMtx7mju6TLeNg9T6JSR57kaLTwO4/HhCA==" r:id="rId332"/>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27971BC-0CD0-5486-2883-64B4E0BC2192}" name="Ghada Hariri" initials="GH" userId="S::Ghada.Hariri@qitabi.org::e330273d-3ded-4a34-bc85-a3a69056bf9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Nabiha Kaiss" initials="" lastIdx="47" clrIdx="0"/>
  <p:cmAuthor id="1" name="Nabiha Kaiss" initials="NK" lastIdx="3" clrIdx="1">
    <p:extLst>
      <p:ext uri="{19B8F6BF-5375-455C-9EA6-DF929625EA0E}">
        <p15:presenceInfo xmlns:p15="http://schemas.microsoft.com/office/powerpoint/2012/main" userId="S-1-5-21-748366731-1357122860-3844146377-1216" providerId="AD"/>
      </p:ext>
    </p:extLst>
  </p:cmAuthor>
  <p:cmAuthor id="2" name="Sabira Sayyed" initials="SS" lastIdx="22" clrIdx="2">
    <p:extLst>
      <p:ext uri="{19B8F6BF-5375-455C-9EA6-DF929625EA0E}">
        <p15:presenceInfo xmlns:p15="http://schemas.microsoft.com/office/powerpoint/2012/main" userId="Sabira Sayyed" providerId="None"/>
      </p:ext>
    </p:extLst>
  </p:cmAuthor>
  <p:cmAuthor id="3" name="Lama Marji" initials="LM" lastIdx="2" clrIdx="3">
    <p:extLst>
      <p:ext uri="{19B8F6BF-5375-455C-9EA6-DF929625EA0E}">
        <p15:presenceInfo xmlns:p15="http://schemas.microsoft.com/office/powerpoint/2012/main" userId="c76e6060e292babf" providerId="Windows Live"/>
      </p:ext>
    </p:extLst>
  </p:cmAuthor>
  <p:cmAuthor id="4" name="Nabiha Kaiss" initials="NK [2]" lastIdx="3" clrIdx="4">
    <p:extLst>
      <p:ext uri="{19B8F6BF-5375-455C-9EA6-DF929625EA0E}">
        <p15:presenceInfo xmlns:p15="http://schemas.microsoft.com/office/powerpoint/2012/main" userId="S::nkaiss@ana-aqra.org::11641677-b4df-4040-bf1e-7db89b7846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C274"/>
    <a:srgbClr val="2F5597"/>
    <a:srgbClr val="658DCD"/>
    <a:srgbClr val="F6DCF4"/>
    <a:srgbClr val="E4FBD8"/>
    <a:srgbClr val="CFDFFF"/>
    <a:srgbClr val="B2C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152C70-1D5B-4ED6-A069-F422C421EE87}" v="313" dt="2023-09-08T09:35:03.6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784" autoAdjust="0"/>
  </p:normalViewPr>
  <p:slideViewPr>
    <p:cSldViewPr snapToGrid="0">
      <p:cViewPr varScale="1">
        <p:scale>
          <a:sx n="89" d="100"/>
          <a:sy n="89" d="100"/>
        </p:scale>
        <p:origin x="131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font" Target="fonts/font10.fntdata"/><Relationship Id="rId68" Type="http://schemas.openxmlformats.org/officeDocument/2006/relationships/font" Target="fonts/font15.fntdata"/><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notesMaster" Target="notesMasters/notesMaster1.xml"/><Relationship Id="rId58" Type="http://schemas.openxmlformats.org/officeDocument/2006/relationships/font" Target="fonts/font5.fntdata"/><Relationship Id="rId66" Type="http://schemas.openxmlformats.org/officeDocument/2006/relationships/font" Target="fonts/font13.fntdata"/><Relationship Id="rId335"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font" Target="fonts/font8.fntdata"/><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font" Target="fonts/font3.fntdata"/><Relationship Id="rId64" Type="http://schemas.openxmlformats.org/officeDocument/2006/relationships/font" Target="fonts/font11.fntdata"/><Relationship Id="rId69" Type="http://schemas.openxmlformats.org/officeDocument/2006/relationships/tags" Target="tags/tag1.xml"/><Relationship Id="rId333" Type="http://schemas.openxmlformats.org/officeDocument/2006/relationships/commentAuthors" Target="commentAuthors.xml"/><Relationship Id="rId338" Type="http://schemas.microsoft.com/office/2015/10/relationships/revisionInfo" Target="revisionInfo.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font" Target="fonts/font6.fntdata"/><Relationship Id="rId67" Type="http://schemas.openxmlformats.org/officeDocument/2006/relationships/font" Target="fonts/font14.fntdata"/><Relationship Id="rId336"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font" Target="fonts/font1.fntdata"/><Relationship Id="rId62" Type="http://schemas.openxmlformats.org/officeDocument/2006/relationships/font" Target="fonts/font9.fntdata"/><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font" Target="fonts/font4.fntdata"/><Relationship Id="rId339" Type="http://schemas.microsoft.com/office/2018/10/relationships/authors" Target="author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font" Target="fonts/font7.fntdata"/><Relationship Id="rId65" Type="http://schemas.openxmlformats.org/officeDocument/2006/relationships/font" Target="fonts/font12.fntdata"/><Relationship Id="rId33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37" Type="http://schemas.openxmlformats.org/officeDocument/2006/relationships/tableStyles" Target="tableStyles.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font" Target="fonts/font2.fntdata"/><Relationship Id="rId332" Type="http://customschemas.google.com/relationships/presentationmetadata" Target="metadata"/><Relationship Id="rId7" Type="http://schemas.openxmlformats.org/officeDocument/2006/relationships/slide" Target="slides/slide1.xml"/><Relationship Id="rId2" Type="http://schemas.openxmlformats.org/officeDocument/2006/relationships/customXml" Target="../customXml/item2.xml"/><Relationship Id="rId29" Type="http://schemas.openxmlformats.org/officeDocument/2006/relationships/slide" Target="slides/slide2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479837-F667-4CCB-9E7E-648533409F97}" type="datetimeFigureOut">
              <a:rPr lang="en-US" smtClean="0"/>
              <a:t>10/3/2023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03144F-3AB7-409E-B875-7CDE49455923}" type="slidenum">
              <a:rPr lang="en-US" smtClean="0"/>
              <a:t>‹#›</a:t>
            </a:fld>
            <a:endParaRPr lang="en-US"/>
          </a:p>
        </p:txBody>
      </p:sp>
    </p:spTree>
    <p:extLst>
      <p:ext uri="{BB962C8B-B14F-4D97-AF65-F5344CB8AC3E}">
        <p14:creationId xmlns:p14="http://schemas.microsoft.com/office/powerpoint/2010/main" val="224118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youtube.com/watch?v=Jd0nGwbN7Is"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youtube.com/watch?v=LWUYVUIrz-s"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a:r>
              <a:rPr lang="ar-LB" dirty="0"/>
              <a:t>توجيهات</a:t>
            </a:r>
            <a:r>
              <a:rPr lang="ar-LB" baseline="0" dirty="0"/>
              <a:t> للمعلّم/ـة:</a:t>
            </a:r>
          </a:p>
          <a:p>
            <a:pPr algn="r" rtl="1"/>
            <a:r>
              <a:rPr lang="ar-LB" baseline="0" dirty="0"/>
              <a:t>المحور الثاني من الدروس الرقميّة، هو المحور الأول في الكتاب المدرسيّ.  </a:t>
            </a:r>
          </a:p>
          <a:p>
            <a:pPr algn="r" rtl="1"/>
            <a:r>
              <a:rPr lang="ar-LB" baseline="0" dirty="0"/>
              <a:t>يتألف هذا المحور من الدروس الآتية: </a:t>
            </a:r>
          </a:p>
          <a:p>
            <a:pPr marL="171450" indent="-171450" algn="r" rtl="1">
              <a:buFont typeface="Arial" panose="020B0604020202020204" pitchFamily="34" charset="0"/>
              <a:buChar char="•"/>
            </a:pPr>
            <a:r>
              <a:rPr lang="ar-LB" baseline="0" dirty="0"/>
              <a:t>الدّرس الأوّل: ساري ووداد في الوادي، ص 13. (الحرفان س ، و)</a:t>
            </a:r>
          </a:p>
          <a:p>
            <a:pPr marL="171450" indent="-171450" algn="r" rtl="1">
              <a:buFont typeface="Arial" panose="020B0604020202020204" pitchFamily="34" charset="0"/>
              <a:buChar char="•"/>
            </a:pPr>
            <a:r>
              <a:rPr lang="ar-LB" baseline="0" dirty="0"/>
              <a:t>الدّرس الثّاني: رحلة إلى الوادي، ص 15. (الحرف ي)</a:t>
            </a:r>
          </a:p>
          <a:p>
            <a:pPr marL="171450" indent="-171450" algn="r" rtl="1">
              <a:buFont typeface="Arial" panose="020B0604020202020204" pitchFamily="34" charset="0"/>
              <a:buChar char="•"/>
            </a:pPr>
            <a:r>
              <a:rPr lang="ar-LB" baseline="0" dirty="0"/>
              <a:t>الدّرس الثّالث: وجدي وراجي في الجبل, ص 18. (الحرفان ج، ش)</a:t>
            </a:r>
          </a:p>
          <a:p>
            <a:pPr marL="171450" indent="-171450" algn="r" rtl="1">
              <a:buFont typeface="Arial" panose="020B0604020202020204" pitchFamily="34" charset="0"/>
              <a:buChar char="•"/>
            </a:pPr>
            <a:r>
              <a:rPr lang="ar-LB" baseline="0" dirty="0"/>
              <a:t>الدّرس الرّابع: في السّوق الكبير، ص 23. (الحرفان م، ل) </a:t>
            </a:r>
          </a:p>
          <a:p>
            <a:pPr marL="0" indent="0" algn="r" rtl="1">
              <a:buFont typeface="Arial" panose="020B0604020202020204" pitchFamily="34" charset="0"/>
              <a:buNone/>
            </a:pPr>
            <a:endParaRPr lang="ar-LB" baseline="0" dirty="0"/>
          </a:p>
          <a:p>
            <a:pPr marL="0" indent="0" algn="r" rtl="1">
              <a:buFont typeface="Arial" panose="020B0604020202020204" pitchFamily="34" charset="0"/>
              <a:buNone/>
            </a:pPr>
            <a:endParaRPr lang="ar-LB" baseline="0" dirty="0"/>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b="0" baseline="0" dirty="0">
              <a:solidFill>
                <a:schemeClr val="tx1"/>
              </a:solidFill>
              <a:latin typeface="Adobe Arabic" panose="02040503050201020203" pitchFamily="18" charset="-78"/>
              <a:cs typeface="Adobe Arabic" panose="02040503050201020203" pitchFamily="18" charset="-78"/>
            </a:endParaRPr>
          </a:p>
          <a:p>
            <a:pPr algn="r" rtl="1"/>
            <a:r>
              <a:rPr lang="ar-LB" baseline="0" dirty="0"/>
              <a:t> </a:t>
            </a:r>
          </a:p>
          <a:p>
            <a:pPr algn="r" rtl="1"/>
            <a:r>
              <a:rPr lang="ar-LB" baseline="0"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056123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a:r>
              <a:rPr lang="ar-LB" b="0" dirty="0">
                <a:latin typeface="Adobe Arabic" panose="02040503050201020203" pitchFamily="18" charset="-78"/>
                <a:cs typeface="Adobe Arabic" panose="02040503050201020203" pitchFamily="18" charset="-78"/>
              </a:rPr>
              <a:t>اربطوا </a:t>
            </a:r>
            <a:r>
              <a:rPr lang="ar-LB" sz="1200" b="0" dirty="0">
                <a:solidFill>
                  <a:schemeClr val="tx1">
                    <a:lumMod val="65000"/>
                    <a:lumOff val="35000"/>
                  </a:schemeClr>
                </a:solidFill>
                <a:latin typeface="Adobe Arabic" panose="02040503050201020203" pitchFamily="18" charset="-78"/>
                <a:cs typeface="Adobe Arabic" panose="02040503050201020203" pitchFamily="18" charset="-78"/>
              </a:rPr>
              <a:t>بِخَطٍّ بَيْنَ الصّورَةِ وَالْعِبارَةَ الّتي تُعَبِّرُ عَنْها:</a:t>
            </a:r>
            <a:endParaRPr lang="en-US" sz="1200" b="0" dirty="0">
              <a:solidFill>
                <a:schemeClr val="tx1">
                  <a:lumMod val="65000"/>
                  <a:lumOff val="35000"/>
                </a:schemeClr>
              </a:solidFill>
              <a:latin typeface="Adobe Arabic" panose="02040503050201020203" pitchFamily="18" charset="-78"/>
              <a:cs typeface="Adobe Arabic" panose="02040503050201020203" pitchFamily="18" charset="-78"/>
            </a:endParaRPr>
          </a:p>
          <a:p>
            <a:pPr algn="r" rtl="1"/>
            <a:r>
              <a:rPr lang="ar-LB" sz="1200" b="0" baseline="0" dirty="0">
                <a:latin typeface="Adobe Arabic" panose="02040503050201020203" pitchFamily="18" charset="-78"/>
                <a:cs typeface="Adobe Arabic" panose="02040503050201020203" pitchFamily="18" charset="-78"/>
              </a:rPr>
              <a:t>منتجات طبيعيّة ومنتجات مصنّعة. ( انتظار) </a:t>
            </a:r>
          </a:p>
          <a:p>
            <a:pPr algn="r" rtl="1"/>
            <a:r>
              <a:rPr lang="ar-LB" sz="1200" baseline="0" dirty="0">
                <a:latin typeface="Adobe Arabic" panose="02040503050201020203" pitchFamily="18" charset="-78"/>
                <a:cs typeface="Adobe Arabic" panose="02040503050201020203" pitchFamily="18" charset="-78"/>
              </a:rPr>
              <a:t>الفواكه (انتظار) </a:t>
            </a:r>
          </a:p>
          <a:p>
            <a:pPr algn="r" rtl="1"/>
            <a:r>
              <a:rPr lang="ar-LB" sz="1200" baseline="0" dirty="0">
                <a:latin typeface="Adobe Arabic" panose="02040503050201020203" pitchFamily="18" charset="-78"/>
                <a:cs typeface="Adobe Arabic" panose="02040503050201020203" pitchFamily="18" charset="-78"/>
              </a:rPr>
              <a:t>الحبوب (انتظار) </a:t>
            </a:r>
          </a:p>
          <a:p>
            <a:pPr algn="r" rtl="1"/>
            <a:r>
              <a:rPr lang="ar-LB" sz="1200" baseline="0" dirty="0">
                <a:latin typeface="Adobe Arabic" panose="02040503050201020203" pitchFamily="18" charset="-78"/>
                <a:cs typeface="Adobe Arabic" panose="02040503050201020203" pitchFamily="18" charset="-78"/>
              </a:rPr>
              <a:t>العصير (انتظار)</a:t>
            </a:r>
          </a:p>
          <a:p>
            <a:pPr algn="r" rtl="1"/>
            <a:r>
              <a:rPr lang="ar-LB" sz="1200" baseline="0" dirty="0">
                <a:latin typeface="Adobe Arabic" panose="02040503050201020203" pitchFamily="18" charset="-78"/>
                <a:cs typeface="Adobe Arabic" panose="02040503050201020203" pitchFamily="18" charset="-78"/>
              </a:rPr>
              <a:t>البيض (انتظار) </a:t>
            </a:r>
          </a:p>
          <a:p>
            <a:pPr algn="r" rtl="1"/>
            <a:r>
              <a:rPr lang="ar-LB" sz="1200" baseline="0" dirty="0">
                <a:latin typeface="Adobe Arabic" panose="02040503050201020203" pitchFamily="18" charset="-78"/>
                <a:cs typeface="Adobe Arabic" panose="02040503050201020203" pitchFamily="18" charset="-78"/>
              </a:rPr>
              <a:t>الأغذية المعلّبة. (انتظار) </a:t>
            </a:r>
            <a:endParaRPr lang="ar-LB" sz="1200" baseline="0" dirty="0"/>
          </a:p>
          <a:p>
            <a:pPr algn="r" rtl="1"/>
            <a:endParaRPr lang="ar-LB" sz="1200" baseline="0" dirty="0">
              <a:latin typeface="Adobe Arabic" panose="02040503050201020203" pitchFamily="18" charset="-78"/>
              <a:cs typeface="Adobe Arabic" panose="02040503050201020203" pitchFamily="18" charset="-78"/>
            </a:endParaRPr>
          </a:p>
          <a:p>
            <a:pPr algn="r" rtl="1"/>
            <a:r>
              <a:rPr lang="ar-LB" sz="1200" baseline="0" dirty="0">
                <a:latin typeface="Adobe Arabic" panose="02040503050201020203" pitchFamily="18" charset="-78"/>
                <a:cs typeface="Adobe Arabic" panose="02040503050201020203" pitchFamily="18" charset="-78"/>
              </a:rPr>
              <a:t>أحسنتم: المنتجات الطبيعية هي المنتجات الّتي تنتجها الأرض مثل الخضار والفاكهة والحبوب .  وهناك منتجات طبيعية  يعطيها الدّجاج مثل  البيض،  والبقرة مثل الحليب وهذه المنتجات يمكننا أكلها طازجة.</a:t>
            </a:r>
          </a:p>
          <a:p>
            <a:pPr algn="r" rtl="1"/>
            <a:r>
              <a:rPr lang="ar-LB" sz="1200" baseline="0" dirty="0">
                <a:latin typeface="Adobe Arabic" panose="02040503050201020203" pitchFamily="18" charset="-78"/>
                <a:cs typeface="Adobe Arabic" panose="02040503050201020203" pitchFamily="18" charset="-78"/>
              </a:rPr>
              <a:t> أمّا المنتجات المصنّعة فهي المنتجات الّتي </a:t>
            </a:r>
            <a:r>
              <a:rPr lang="ar-LB" sz="2000" b="0" baseline="0" dirty="0">
                <a:latin typeface="Arabic Typesetting" panose="03020402040406030203" pitchFamily="66" charset="-78"/>
                <a:cs typeface="Arabic Typesetting" panose="03020402040406030203" pitchFamily="66" charset="-78"/>
              </a:rPr>
              <a:t>تصنّعها </a:t>
            </a:r>
            <a:r>
              <a:rPr lang="ar-LB" sz="2000" baseline="0" dirty="0">
                <a:latin typeface="Adobe Arabic" panose="02040503050201020203" pitchFamily="18" charset="-78"/>
                <a:cs typeface="Adobe Arabic" panose="02040503050201020203" pitchFamily="18" charset="-78"/>
              </a:rPr>
              <a:t> </a:t>
            </a:r>
            <a:r>
              <a:rPr lang="ar-LB" sz="1200" baseline="0" dirty="0">
                <a:latin typeface="Adobe Arabic" panose="02040503050201020203" pitchFamily="18" charset="-78"/>
                <a:cs typeface="Adobe Arabic" panose="02040503050201020203" pitchFamily="18" charset="-78"/>
              </a:rPr>
              <a:t>المعامل، فيجمعها العمّال ويحضّرونها ويجمعونها في معلّبات ثم توزّعها  المعامل على المحلّات والمخازن مثل المعلّبات الغذائية.  </a:t>
            </a:r>
          </a:p>
          <a:p>
            <a:pPr algn="r" rtl="1"/>
            <a:endParaRPr lang="ar-LB" sz="1200" baseline="0"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567E13-77E3-49C1-AE2D-684752D4F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475648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a:r>
              <a:rPr lang="ar-LB" sz="2000">
                <a:latin typeface="Adobe Arabic" panose="02040503050201020203" pitchFamily="18" charset="-78"/>
                <a:cs typeface="Adobe Arabic" panose="02040503050201020203" pitchFamily="18" charset="-78"/>
              </a:rPr>
              <a:t>حمل سامر سلًّا ومشى مع سمر بين رفوف منظّمة تحتوي على أكياس من الحبوب وعلى أكياس صغيرة من الطّحين والمعكرونة والمعجّنات والمربّيات. </a:t>
            </a:r>
          </a:p>
          <a:p>
            <a:pPr algn="r" rtl="1"/>
            <a:r>
              <a:rPr lang="ar-LB" sz="2000">
                <a:latin typeface="Adobe Arabic" panose="02040503050201020203" pitchFamily="18" charset="-78"/>
                <a:cs typeface="Adobe Arabic" panose="02040503050201020203" pitchFamily="18" charset="-78"/>
              </a:rPr>
              <a:t>قال سامر: " أنا أحبّ مربّى المشمش يا أبي. </a:t>
            </a:r>
          </a:p>
          <a:p>
            <a:pPr algn="r" rtl="1"/>
            <a:r>
              <a:rPr lang="ar-LB" sz="2000">
                <a:latin typeface="Adobe Arabic" panose="02040503050201020203" pitchFamily="18" charset="-78"/>
                <a:cs typeface="Adobe Arabic" panose="02040503050201020203" pitchFamily="18" charset="-78"/>
              </a:rPr>
              <a:t>وقالت سمر: " وأنا أحبّ الموز واللّوز.</a:t>
            </a:r>
          </a:p>
          <a:p>
            <a:pPr algn="r" rtl="1"/>
            <a:r>
              <a:rPr lang="ar-LB" sz="2000">
                <a:latin typeface="Adobe Arabic" panose="02040503050201020203" pitchFamily="18" charset="-78"/>
                <a:cs typeface="Adobe Arabic" panose="02040503050201020203" pitchFamily="18" charset="-78"/>
              </a:rPr>
              <a:t>قال العمّ ماجد:  كل فاكهة لبنان وخضاره وحبوبه صارت هنا في العلب والأكياس. وكلّ إنتاج المزارع من ألبان ولحوم هنا في الثّلّاجات. </a:t>
            </a:r>
          </a:p>
          <a:p>
            <a:pPr algn="r" rtl="1"/>
            <a:endParaRPr lang="ar-LB" sz="1200">
              <a:latin typeface="Adobe Arabic" panose="02040503050201020203" pitchFamily="18" charset="-78"/>
              <a:cs typeface="Adobe Arabic" panose="02040503050201020203" pitchFamily="18" charset="-78"/>
            </a:endParaRPr>
          </a:p>
          <a:p>
            <a:pPr algn="r"/>
            <a:r>
              <a:rPr lang="ar-LB" sz="1200" baseline="0"/>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567E13-77E3-49C1-AE2D-684752D4F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86442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a:r>
              <a:rPr lang="ar-LB" dirty="0">
                <a:latin typeface="Adobe Arabic" panose="02040503050201020203" pitchFamily="18" charset="-78"/>
                <a:cs typeface="Adobe Arabic" panose="02040503050201020203" pitchFamily="18" charset="-78"/>
              </a:rPr>
              <a:t>اربطوا الكلمة أو العبارة الّتي وردت في النّص بالصورة الّتي تعبّر عنها:</a:t>
            </a:r>
          </a:p>
          <a:p>
            <a:pPr algn="r" rtl="1"/>
            <a:endParaRPr lang="ar-LB" dirty="0">
              <a:latin typeface="Adobe Arabic" panose="02040503050201020203" pitchFamily="18" charset="-78"/>
              <a:cs typeface="Adobe Arabic" panose="02040503050201020203" pitchFamily="18" charset="-78"/>
            </a:endParaRPr>
          </a:p>
          <a:p>
            <a:pPr algn="r" rtl="1"/>
            <a:r>
              <a:rPr lang="ar-LB" sz="1200" baseline="0" dirty="0">
                <a:latin typeface="Adobe Arabic" panose="02040503050201020203" pitchFamily="18" charset="-78"/>
                <a:cs typeface="Adobe Arabic" panose="02040503050201020203" pitchFamily="18" charset="-78"/>
              </a:rPr>
              <a:t>توجيهات للمعلّم/ ـة: </a:t>
            </a:r>
          </a:p>
          <a:p>
            <a:pPr algn="r" rtl="1"/>
            <a:r>
              <a:rPr lang="ar-LB" sz="1200" baseline="0" dirty="0">
                <a:latin typeface="Adobe Arabic" panose="02040503050201020203" pitchFamily="18" charset="-78"/>
                <a:cs typeface="Adobe Arabic" panose="02040503050201020203" pitchFamily="18" charset="-78"/>
              </a:rPr>
              <a:t>رفوف منظّمة. (انتظار)</a:t>
            </a:r>
          </a:p>
          <a:p>
            <a:pPr algn="r" rtl="1"/>
            <a:r>
              <a:rPr lang="ar-LB" sz="1200" baseline="0" dirty="0">
                <a:latin typeface="Adobe Arabic" panose="02040503050201020203" pitchFamily="18" charset="-78"/>
                <a:cs typeface="Adobe Arabic" panose="02040503050201020203" pitchFamily="18" charset="-78"/>
              </a:rPr>
              <a:t>أكياس الحبوب (انتظار)</a:t>
            </a:r>
          </a:p>
          <a:p>
            <a:pPr algn="r" rtl="1"/>
            <a:r>
              <a:rPr lang="ar-LB" sz="1200" baseline="0" dirty="0">
                <a:latin typeface="Adobe Arabic" panose="02040503050201020203" pitchFamily="18" charset="-78"/>
                <a:cs typeface="Adobe Arabic" panose="02040503050201020203" pitchFamily="18" charset="-78"/>
              </a:rPr>
              <a:t>ثلّاجات (انتظار)</a:t>
            </a:r>
          </a:p>
          <a:p>
            <a:pPr algn="r" rtl="1"/>
            <a:r>
              <a:rPr lang="ar-LB" sz="1200" baseline="0" dirty="0">
                <a:latin typeface="Adobe Arabic" panose="02040503050201020203" pitchFamily="18" charset="-78"/>
                <a:cs typeface="Adobe Arabic" panose="02040503050201020203" pitchFamily="18" charset="-78"/>
              </a:rPr>
              <a:t>معجّنات ( انتظار)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567E13-77E3-49C1-AE2D-684752D4F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163141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a:r>
              <a:rPr lang="ar-LB" sz="1200" dirty="0">
                <a:latin typeface="Adobe Arabic" panose="02040503050201020203" pitchFamily="18" charset="-78"/>
                <a:cs typeface="Adobe Arabic" panose="02040503050201020203" pitchFamily="18" charset="-78"/>
              </a:rPr>
              <a:t>قال سامر: عجبًا! رأينا فاكهة الموز خضراء في البساتين. فكيف صارت صفراء هنا؟. </a:t>
            </a:r>
          </a:p>
          <a:p>
            <a:pPr algn="r" rtl="1"/>
            <a:r>
              <a:rPr lang="ar-LB" sz="1200" dirty="0">
                <a:latin typeface="Adobe Arabic" panose="02040503050201020203" pitchFamily="18" charset="-78"/>
                <a:cs typeface="Adobe Arabic" panose="02040503050201020203" pitchFamily="18" charset="-78"/>
              </a:rPr>
              <a:t>أجاب العمّ ماجد: قبل أن تصل إلينا، ينقلها المزارعون إلى مخمر خاصّ حتّى تنضج وتصفرّ.. </a:t>
            </a:r>
            <a:endParaRPr lang="en-US" sz="1200" dirty="0">
              <a:latin typeface="Adobe Arabic" panose="02040503050201020203" pitchFamily="18" charset="-78"/>
              <a:cs typeface="Adobe Arabic" panose="02040503050201020203" pitchFamily="18" charset="-78"/>
            </a:endParaRPr>
          </a:p>
          <a:p>
            <a:pPr algn="r" rtl="1"/>
            <a:endParaRPr lang="en-US" sz="1200"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567E13-77E3-49C1-AE2D-684752D4F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64107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LB" b="0" baseline="0" dirty="0">
                <a:latin typeface="Adobe Arabic" panose="02040503050201020203" pitchFamily="18" charset="-78"/>
                <a:cs typeface="Adobe Arabic" panose="02040503050201020203" pitchFamily="18" charset="-78"/>
              </a:rPr>
              <a:t>ما معنى كلمة مخمر في جملة: "ينقل المزارعون الموز إلى مخمر خاص حتّى ينضج"؟</a:t>
            </a:r>
          </a:p>
          <a:p>
            <a:pPr marL="228600" marR="0" lvl="0" indent="-228600" algn="r" defTabSz="914400" rtl="1"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lang="ar-LB" baseline="0" dirty="0">
              <a:latin typeface="Adobe Arabic" panose="02040503050201020203" pitchFamily="18" charset="-78"/>
              <a:cs typeface="Adobe Arabic" panose="02040503050201020203" pitchFamily="18" charset="-78"/>
            </a:endParaRPr>
          </a:p>
          <a:p>
            <a:pPr marL="171450" indent="-171450" algn="r" rtl="1" eaLnBrk="1" fontAlgn="auto" latinLnBrk="0" hangingPunct="1">
              <a:buFont typeface="Courier New" panose="02070309020205020404" pitchFamily="49" charset="0"/>
              <a:buChar char="o"/>
            </a:pPr>
            <a:r>
              <a:rPr lang="ar-LB" sz="1200" b="0" i="0" u="none" strike="noStrike" kern="1200" dirty="0">
                <a:solidFill>
                  <a:schemeClr val="tx1"/>
                </a:solidFill>
                <a:effectLst/>
                <a:latin typeface="+mn-lt"/>
                <a:ea typeface="+mn-ea"/>
                <a:cs typeface="+mn-cs"/>
              </a:rPr>
              <a:t>مخزن كبير تحفظ فيه الفواكه.</a:t>
            </a:r>
          </a:p>
          <a:p>
            <a:pPr marL="171450" marR="0" lvl="0" indent="-171450" algn="r" defTabSz="914400" rtl="1"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ar-LB" sz="1200" b="0" i="0" u="none" strike="noStrike" kern="1200" dirty="0">
                <a:solidFill>
                  <a:schemeClr val="tx1"/>
                </a:solidFill>
                <a:effectLst/>
                <a:latin typeface="+mn-lt"/>
                <a:ea typeface="+mn-ea"/>
                <a:cs typeface="+mn-cs"/>
              </a:rPr>
              <a:t>مكان خاص يحفظ فيه الموز الأخضر لفترة حتّى ينضج ويصفرّ</a:t>
            </a:r>
          </a:p>
          <a:p>
            <a:pPr marL="171450" indent="-171450" algn="r" rtl="1" eaLnBrk="1" fontAlgn="auto" latinLnBrk="0" hangingPunct="1">
              <a:buFont typeface="Courier New" panose="02070309020205020404" pitchFamily="49" charset="0"/>
              <a:buChar char="o"/>
            </a:pPr>
            <a:r>
              <a:rPr lang="ar-LB" sz="1200" b="0" i="0" u="none" strike="noStrike" kern="1200" dirty="0">
                <a:solidFill>
                  <a:schemeClr val="tx1"/>
                </a:solidFill>
                <a:effectLst/>
                <a:latin typeface="+mn-lt"/>
                <a:ea typeface="+mn-ea"/>
                <a:cs typeface="+mn-cs"/>
              </a:rPr>
              <a:t>ثلّاجةٌ كبيرة يحفظ فيها الموز حتّى لا يتلف.</a:t>
            </a:r>
          </a:p>
          <a:p>
            <a:pPr marL="171450" indent="-171450" algn="r" rtl="1" eaLnBrk="1" fontAlgn="auto" latinLnBrk="0" hangingPunct="1">
              <a:buFont typeface="Courier New" panose="02070309020205020404" pitchFamily="49" charset="0"/>
              <a:buChar char="o"/>
            </a:pPr>
            <a:endParaRPr lang="ar-LB" sz="1200" b="0" i="0" u="none" strike="noStrike" kern="1200" baseline="0" dirty="0">
              <a:solidFill>
                <a:schemeClr val="tx1"/>
              </a:solidFill>
              <a:effectLst/>
              <a:latin typeface="+mn-lt"/>
              <a:ea typeface="+mn-ea"/>
              <a:cs typeface="+mn-cs"/>
            </a:endParaRPr>
          </a:p>
          <a:p>
            <a:pPr marL="171450" indent="-171450" algn="r" rtl="1" eaLnBrk="1" fontAlgn="auto" latinLnBrk="0" hangingPunct="1">
              <a:buFont typeface="Courier New" panose="02070309020205020404" pitchFamily="49" charset="0"/>
              <a:buChar char="o"/>
            </a:pPr>
            <a:endParaRPr lang="ar-LB" sz="1200" b="0" i="0" u="none" strike="noStrike" kern="1200" baseline="0" dirty="0">
              <a:solidFill>
                <a:schemeClr val="tx1"/>
              </a:solidFill>
              <a:effectLst/>
              <a:latin typeface="+mn-lt"/>
              <a:ea typeface="+mn-ea"/>
              <a:cs typeface="+mn-cs"/>
            </a:endParaRPr>
          </a:p>
          <a:p>
            <a:pPr marL="0" indent="0" algn="r" rtl="1" eaLnBrk="1" fontAlgn="auto" latinLnBrk="0" hangingPunct="1">
              <a:buFont typeface="Courier New" panose="02070309020205020404" pitchFamily="49" charset="0"/>
              <a:buNone/>
            </a:pPr>
            <a:endParaRPr lang="ar-LB" baseline="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476005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a:r>
              <a:rPr lang="ar-LB" sz="1200" dirty="0">
                <a:latin typeface="Adobe Arabic" panose="02040503050201020203" pitchFamily="18" charset="-78"/>
                <a:cs typeface="Adobe Arabic" panose="02040503050201020203" pitchFamily="18" charset="-78"/>
              </a:rPr>
              <a:t>قالت سمر: وكيف وصلت هذه المأكولات من البستان إلى السّوق؟</a:t>
            </a:r>
          </a:p>
          <a:p>
            <a:pPr algn="r" rtl="1"/>
            <a:r>
              <a:rPr lang="ar-LB" sz="1200" dirty="0">
                <a:latin typeface="Adobe Arabic" panose="02040503050201020203" pitchFamily="18" charset="-78"/>
                <a:cs typeface="Adobe Arabic" panose="02040503050201020203" pitchFamily="18" charset="-78"/>
              </a:rPr>
              <a:t> أجاب العم ماجد: معامل كثيرة وعمّال كثيرون </a:t>
            </a:r>
          </a:p>
          <a:p>
            <a:pPr algn="r" rtl="1"/>
            <a:r>
              <a:rPr lang="ar-LB" sz="1200" dirty="0">
                <a:latin typeface="Adobe Arabic" panose="02040503050201020203" pitchFamily="18" charset="-78"/>
                <a:cs typeface="Adobe Arabic" panose="02040503050201020203" pitchFamily="18" charset="-78"/>
              </a:rPr>
              <a:t>جمعوها وأعدوها ووزّعوها على المحلّات والمخازن. </a:t>
            </a:r>
          </a:p>
          <a:p>
            <a:pPr algn="r" rtl="1"/>
            <a:r>
              <a:rPr lang="ar-LB" sz="1200" dirty="0">
                <a:latin typeface="Adobe Arabic" panose="02040503050201020203" pitchFamily="18" charset="-78"/>
                <a:cs typeface="Adobe Arabic" panose="02040503050201020203" pitchFamily="18" charset="-78"/>
              </a:rPr>
              <a:t>قالت سمر: لقد تعلّمنا الكثير عن منتجات بلادنا</a:t>
            </a:r>
          </a:p>
          <a:p>
            <a:pPr algn="r" rtl="1"/>
            <a:r>
              <a:rPr lang="ar-LB" sz="1200" dirty="0">
                <a:latin typeface="Adobe Arabic" panose="02040503050201020203" pitchFamily="18" charset="-78"/>
                <a:cs typeface="Adobe Arabic" panose="02040503050201020203" pitchFamily="18" charset="-78"/>
              </a:rPr>
              <a:t> في  هذه الزّيارة. </a:t>
            </a:r>
          </a:p>
          <a:p>
            <a:pPr algn="r" rtl="1"/>
            <a:r>
              <a:rPr lang="ar-LB" sz="1200" dirty="0">
                <a:latin typeface="Adobe Arabic" panose="02040503050201020203" pitchFamily="18" charset="-78"/>
                <a:cs typeface="Adobe Arabic" panose="02040503050201020203" pitchFamily="18" charset="-78"/>
              </a:rPr>
              <a:t>فشكرًا لك يا عمّ ماجد، </a:t>
            </a:r>
          </a:p>
          <a:p>
            <a:pPr algn="r" rtl="1"/>
            <a:r>
              <a:rPr lang="ar-LB" sz="1200" dirty="0">
                <a:latin typeface="Adobe Arabic" panose="02040503050201020203" pitchFamily="18" charset="-78"/>
                <a:cs typeface="Adobe Arabic" panose="02040503050201020203" pitchFamily="18" charset="-78"/>
              </a:rPr>
              <a:t>وشكرًا لله الّذي أنعم علينا بكلّ هذه الخيرات. </a:t>
            </a:r>
            <a:endParaRPr lang="en-US" sz="1200" dirty="0">
              <a:latin typeface="Adobe Arabic" panose="02040503050201020203" pitchFamily="18" charset="-78"/>
              <a:cs typeface="Adobe Arabic" panose="02040503050201020203" pitchFamily="18" charset="-78"/>
            </a:endParaRPr>
          </a:p>
          <a:p>
            <a:pPr algn="r" rtl="1"/>
            <a:endParaRPr lang="en-US" sz="1200"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567E13-77E3-49C1-AE2D-684752D4F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086199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LB" dirty="0">
                <a:latin typeface="Adobe Arabic" panose="02040503050201020203" pitchFamily="18" charset="-78"/>
                <a:cs typeface="Adobe Arabic" panose="02040503050201020203" pitchFamily="18" charset="-78"/>
              </a:rPr>
              <a:t>أربطوا</a:t>
            </a:r>
            <a:r>
              <a:rPr lang="ar-LB" baseline="0" dirty="0">
                <a:latin typeface="Adobe Arabic" panose="02040503050201020203" pitchFamily="18" charset="-78"/>
                <a:cs typeface="Adobe Arabic" panose="02040503050201020203" pitchFamily="18" charset="-78"/>
              </a:rPr>
              <a:t> الكلمة بالصّورة الّتي تعبّر عنها: </a:t>
            </a:r>
          </a:p>
          <a:p>
            <a:pPr marL="171450" marR="0" lvl="0" indent="-171450" algn="r" defTabSz="914400" rtl="1" eaLnBrk="1" fontAlgn="auto" latinLnBrk="0" hangingPunct="1">
              <a:lnSpc>
                <a:spcPct val="100000"/>
              </a:lnSpc>
              <a:spcBef>
                <a:spcPts val="0"/>
              </a:spcBef>
              <a:spcAft>
                <a:spcPts val="0"/>
              </a:spcAft>
              <a:buClrTx/>
              <a:buSzTx/>
              <a:buFont typeface="Wingdings" panose="05000000000000000000" pitchFamily="2" charset="2"/>
              <a:buChar char="q"/>
              <a:tabLst/>
              <a:defRPr/>
            </a:pPr>
            <a:r>
              <a:rPr lang="ar-LB" baseline="0" dirty="0">
                <a:latin typeface="Adobe Arabic" panose="02040503050201020203" pitchFamily="18" charset="-78"/>
                <a:cs typeface="Adobe Arabic" panose="02040503050201020203" pitchFamily="18" charset="-78"/>
              </a:rPr>
              <a:t> ميزان</a:t>
            </a:r>
          </a:p>
          <a:p>
            <a:pPr marL="171450" marR="0" lvl="0" indent="-171450" algn="r" defTabSz="914400" rtl="1" eaLnBrk="1" fontAlgn="auto" latinLnBrk="0" hangingPunct="1">
              <a:lnSpc>
                <a:spcPct val="100000"/>
              </a:lnSpc>
              <a:spcBef>
                <a:spcPts val="0"/>
              </a:spcBef>
              <a:spcAft>
                <a:spcPts val="0"/>
              </a:spcAft>
              <a:buClrTx/>
              <a:buSzTx/>
              <a:buFont typeface="Wingdings" panose="05000000000000000000" pitchFamily="2" charset="2"/>
              <a:buChar char="q"/>
              <a:tabLst/>
              <a:defRPr/>
            </a:pPr>
            <a:r>
              <a:rPr lang="ar-LB" baseline="0" dirty="0">
                <a:latin typeface="Adobe Arabic" panose="02040503050201020203" pitchFamily="18" charset="-78"/>
                <a:cs typeface="Adobe Arabic" panose="02040503050201020203" pitchFamily="18" charset="-78"/>
              </a:rPr>
              <a:t>سلم كهربائي </a:t>
            </a:r>
          </a:p>
          <a:p>
            <a:pPr marL="171450" marR="0" lvl="0" indent="-171450" algn="r" defTabSz="914400" rtl="1" eaLnBrk="1" fontAlgn="auto" latinLnBrk="0" hangingPunct="1">
              <a:lnSpc>
                <a:spcPct val="100000"/>
              </a:lnSpc>
              <a:spcBef>
                <a:spcPts val="0"/>
              </a:spcBef>
              <a:spcAft>
                <a:spcPts val="0"/>
              </a:spcAft>
              <a:buClrTx/>
              <a:buSzTx/>
              <a:buFont typeface="Wingdings" panose="05000000000000000000" pitchFamily="2" charset="2"/>
              <a:buChar char="q"/>
              <a:tabLst/>
              <a:defRPr/>
            </a:pPr>
            <a:r>
              <a:rPr lang="ar-LB" baseline="0" dirty="0">
                <a:latin typeface="Adobe Arabic" panose="02040503050201020203" pitchFamily="18" charset="-78"/>
                <a:cs typeface="Adobe Arabic" panose="02040503050201020203" pitchFamily="18" charset="-78"/>
              </a:rPr>
              <a:t>ثلّاجات</a:t>
            </a:r>
            <a:endParaRPr lang="ar-LB" baseline="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22439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LB" sz="2000" b="1" cap="all" spc="100" baseline="0" dirty="0">
                <a:solidFill>
                  <a:schemeClr val="tx1"/>
                </a:solidFill>
                <a:latin typeface="Arabic Typesetting" panose="03020402040406030203" pitchFamily="66" charset="-78"/>
                <a:cs typeface="Arabic Typesetting" panose="03020402040406030203" pitchFamily="66" charset="-78"/>
              </a:rPr>
              <a:t>اقرؤوا الكلمات واربطوها بالكلمة المعاكسة لها والّتي وردت في النّص:</a:t>
            </a:r>
            <a:endParaRPr lang="ar-LB" sz="2000" b="1" cap="all" spc="100" dirty="0">
              <a:solidFill>
                <a:schemeClr val="tx1"/>
              </a:solidFill>
              <a:latin typeface="Arabic Typesetting" panose="03020402040406030203" pitchFamily="66" charset="-78"/>
              <a:cs typeface="Arabic Typesetting" panose="03020402040406030203" pitchFamily="66"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baseline="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  </a:t>
            </a:r>
            <a:r>
              <a:rPr lang="ar-LB" b="1" u="sng" baseline="0" dirty="0">
                <a:latin typeface="Adobe Arabic" panose="02040503050201020203" pitchFamily="18" charset="-78"/>
                <a:cs typeface="Adobe Arabic" panose="02040503050201020203" pitchFamily="18" charset="-78"/>
              </a:rPr>
              <a:t>توجيهات للمعلّم/ ـة: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وصلت ودّعت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استقبل   غادر</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نزل  صعد</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ملأى     وزّع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جمّع   فارغة. </a:t>
            </a:r>
          </a:p>
          <a:p>
            <a:pPr marL="0" marR="0" lvl="0" indent="0" algn="r" defTabSz="914400" rtl="1" eaLnBrk="1" fontAlgn="auto" latinLnBrk="0" hangingPunct="1">
              <a:lnSpc>
                <a:spcPct val="100000"/>
              </a:lnSpc>
              <a:spcBef>
                <a:spcPts val="0"/>
              </a:spcBef>
              <a:spcAft>
                <a:spcPts val="0"/>
              </a:spcAft>
              <a:buClrTx/>
              <a:buSzTx/>
              <a:buFontTx/>
              <a:buNone/>
              <a:tabLst/>
              <a:defRPr/>
            </a:pPr>
            <a:endParaRPr lang="en-US" baseline="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en-US" baseline="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1" cap="all" spc="100" baseline="0" dirty="0">
                <a:solidFill>
                  <a:schemeClr val="tx1"/>
                </a:solidFill>
                <a:latin typeface="Adobe Arabic" panose="02040503050201020203" pitchFamily="18" charset="-78"/>
                <a:cs typeface="Adobe Arabic" panose="02040503050201020203" pitchFamily="18" charset="-78"/>
              </a:rPr>
              <a:t>تحقّقوا من الإجابة:</a:t>
            </a:r>
            <a:endParaRPr lang="ar-LB" sz="1200" b="1" cap="all" spc="100" dirty="0">
              <a:solidFill>
                <a:schemeClr val="tx1"/>
              </a:solidFill>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baseline="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وصلت# غادرت</a:t>
            </a:r>
            <a:endParaRPr lang="en-US" baseline="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استقبل # ودّع</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  نزل #  صعد</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ملأى # فارغة.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جمّع # وزّع</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baseline="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888168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LB" b="0" dirty="0">
                <a:latin typeface="Adobe Arabic" panose="02040503050201020203" pitchFamily="18" charset="-78"/>
                <a:cs typeface="Adobe Arabic" panose="02040503050201020203" pitchFamily="18" charset="-78"/>
              </a:rPr>
              <a:t>اربطوا</a:t>
            </a:r>
            <a:r>
              <a:rPr lang="ar-LB" b="0" baseline="0" dirty="0">
                <a:latin typeface="Adobe Arabic" panose="02040503050201020203" pitchFamily="18" charset="-78"/>
                <a:cs typeface="Adobe Arabic" panose="02040503050201020203" pitchFamily="18" charset="-78"/>
              </a:rPr>
              <a:t> </a:t>
            </a:r>
            <a:r>
              <a:rPr lang="ar-LB" sz="1200" b="0" cap="all" spc="100" dirty="0">
                <a:latin typeface="Adobe Arabic" panose="02040503050201020203" pitchFamily="18" charset="-78"/>
                <a:cs typeface="Adobe Arabic" panose="02040503050201020203" pitchFamily="18" charset="-78"/>
              </a:rPr>
              <a:t>بَيْنَ الْفِعْلِ وَالْجُمْلَةِ الّتي تُناسِبُهُ لإِتْمامِ مَعْناها:</a:t>
            </a:r>
            <a:endParaRPr lang="en-US" sz="1200" b="0" cap="all" spc="10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b="0" baseline="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aseline="0" dirty="0">
                <a:latin typeface="Adobe Arabic" panose="02040503050201020203" pitchFamily="18" charset="-78"/>
                <a:cs typeface="Adobe Arabic" panose="02040503050201020203" pitchFamily="18" charset="-78"/>
              </a:rPr>
              <a:t>وصلت     سامر مربّى المشمش.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aseline="0" dirty="0">
                <a:latin typeface="Adobe Arabic" panose="02040503050201020203" pitchFamily="18" charset="-78"/>
                <a:cs typeface="Adobe Arabic" panose="02040503050201020203" pitchFamily="18" charset="-78"/>
              </a:rPr>
              <a:t>حمل        العائلة إلى السوق الكبير.</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aseline="0" dirty="0">
                <a:latin typeface="Adobe Arabic" panose="02040503050201020203" pitchFamily="18" charset="-78"/>
                <a:cs typeface="Adobe Arabic" panose="02040503050201020203" pitchFamily="18" charset="-78"/>
              </a:rPr>
              <a:t>يحبّ        سامر سلًّا ومشى مع سمر بين الممرات.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aseline="0" dirty="0">
                <a:latin typeface="Adobe Arabic" panose="02040503050201020203" pitchFamily="18" charset="-78"/>
                <a:cs typeface="Adobe Arabic" panose="02040503050201020203" pitchFamily="18" charset="-78"/>
              </a:rPr>
              <a:t>تحبّ        سمر الموز واللّوز. </a:t>
            </a:r>
            <a:endParaRPr lang="ar-LB" baseline="0" dirty="0"/>
          </a:p>
          <a:p>
            <a:pPr marL="0" marR="0" lvl="0" indent="0" algn="r" defTabSz="914400" rtl="1" eaLnBrk="1" fontAlgn="auto" latinLnBrk="0" hangingPunct="1">
              <a:lnSpc>
                <a:spcPct val="100000"/>
              </a:lnSpc>
              <a:spcBef>
                <a:spcPts val="0"/>
              </a:spcBef>
              <a:spcAft>
                <a:spcPts val="0"/>
              </a:spcAft>
              <a:buClrTx/>
              <a:buSzTx/>
              <a:buFontTx/>
              <a:buNone/>
              <a:tabLst/>
              <a:defRPr/>
            </a:pPr>
            <a:endParaRPr lang="en-US"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en-US"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b="1" dirty="0">
                <a:latin typeface="Adobe Arabic" panose="02040503050201020203" pitchFamily="18" charset="-78"/>
                <a:cs typeface="Adobe Arabic" panose="02040503050201020203" pitchFamily="18" charset="-78"/>
              </a:rPr>
              <a:t>تحقّقوا من الإجابة:</a:t>
            </a:r>
            <a:endParaRPr lang="ar-LB" b="1" baseline="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aseline="0" dirty="0">
                <a:latin typeface="Adobe Arabic" panose="02040503050201020203" pitchFamily="18" charset="-78"/>
                <a:cs typeface="Adobe Arabic" panose="02040503050201020203" pitchFamily="18" charset="-78"/>
              </a:rPr>
              <a:t>وصلت العائلة إلى السوق الكبير.</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aseline="0" dirty="0">
                <a:latin typeface="Adobe Arabic" panose="02040503050201020203" pitchFamily="18" charset="-78"/>
                <a:cs typeface="Adobe Arabic" panose="02040503050201020203" pitchFamily="18" charset="-78"/>
              </a:rPr>
              <a:t>حمل سامر سلًّا ومشى مع سمر بين الممرات.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aseline="0" dirty="0">
                <a:latin typeface="Adobe Arabic" panose="02040503050201020203" pitchFamily="18" charset="-78"/>
                <a:cs typeface="Adobe Arabic" panose="02040503050201020203" pitchFamily="18" charset="-78"/>
              </a:rPr>
              <a:t>يحبّ سامر مربّى المشمش.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aseline="0" dirty="0">
                <a:latin typeface="Adobe Arabic" panose="02040503050201020203" pitchFamily="18" charset="-78"/>
                <a:cs typeface="Adobe Arabic" panose="02040503050201020203" pitchFamily="18" charset="-78"/>
              </a:rPr>
              <a:t>تحبّ سمر الموز واللّوز. </a:t>
            </a:r>
            <a:endParaRPr lang="ar-LB" baseline="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184388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a:buClr>
                <a:srgbClr val="4472C4">
                  <a:lumMod val="75000"/>
                </a:srgbClr>
              </a:buClr>
              <a:buSzPct val="90000"/>
            </a:pPr>
            <a:r>
              <a:rPr lang="ar-LB" b="0" dirty="0">
                <a:latin typeface="Adobe Arabic" panose="02040503050201020203" pitchFamily="18" charset="-78"/>
                <a:cs typeface="Adobe Arabic" panose="02040503050201020203" pitchFamily="18" charset="-78"/>
              </a:rPr>
              <a:t>اربطوا </a:t>
            </a:r>
            <a:r>
              <a:rPr lang="ar-LB" sz="1200" b="0" cap="all" spc="100" dirty="0">
                <a:latin typeface="Adobe Arabic" panose="02040503050201020203" pitchFamily="18" charset="-78"/>
                <a:cs typeface="Adobe Arabic" panose="02040503050201020203" pitchFamily="18" charset="-78"/>
              </a:rPr>
              <a:t>بَيْنَ الْاسْمِ وَالْجُمْلَةِ الّتي تُناسِبُهُ لإِتْمامِ مَعْناها:</a:t>
            </a:r>
            <a:endParaRPr lang="en-US" sz="1200" b="0" cap="all" spc="10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b="0" baseline="0" dirty="0">
                <a:latin typeface="Adobe Arabic" panose="02040503050201020203" pitchFamily="18" charset="-78"/>
                <a:cs typeface="Adobe Arabic" panose="02040503050201020203" pitchFamily="18" charset="-78"/>
              </a:rPr>
              <a:t>الرّفوف                  في الثلاجات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0" baseline="0" dirty="0">
                <a:latin typeface="Adobe Arabic" panose="02040503050201020203" pitchFamily="18" charset="-78"/>
                <a:cs typeface="Adobe Arabic" panose="02040503050201020203" pitchFamily="18" charset="-78"/>
              </a:rPr>
              <a:t>أكياس الحبوب       ملأى بالمنتجات الطبيعيّة.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0" baseline="0" dirty="0">
                <a:latin typeface="Adobe Arabic" panose="02040503050201020203" pitchFamily="18" charset="-78"/>
                <a:cs typeface="Adobe Arabic" panose="02040503050201020203" pitchFamily="18" charset="-78"/>
              </a:rPr>
              <a:t>الألبان واللّحوم       مرتّبة على الرّفوف. </a:t>
            </a:r>
          </a:p>
          <a:p>
            <a:pPr marL="0" marR="0" lvl="0" indent="0" algn="r" defTabSz="914400" rtl="1" eaLnBrk="1" fontAlgn="auto" latinLnBrk="0" hangingPunct="1">
              <a:lnSpc>
                <a:spcPct val="100000"/>
              </a:lnSpc>
              <a:spcBef>
                <a:spcPts val="0"/>
              </a:spcBef>
              <a:spcAft>
                <a:spcPts val="0"/>
              </a:spcAft>
              <a:buClrTx/>
              <a:buSzTx/>
              <a:buFontTx/>
              <a:buNone/>
              <a:tabLst/>
              <a:defRPr/>
            </a:pPr>
            <a:endParaRPr lang="en-US"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en-US"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dirty="0">
                <a:latin typeface="Adobe Arabic" panose="02040503050201020203" pitchFamily="18" charset="-78"/>
                <a:cs typeface="Adobe Arabic" panose="02040503050201020203" pitchFamily="18" charset="-78"/>
              </a:rPr>
              <a:t>تحقّقوا من الإجابة:</a:t>
            </a:r>
            <a:endParaRPr lang="en-US" baseline="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الرّفوف ملأى بالمنتجات الطبيعيّة.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أكياس الحبوب  مرتّبة على الرّفوف.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الألبان واللّحوم في الثلاجات.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46768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LB" sz="2000" b="1" dirty="0">
                <a:solidFill>
                  <a:schemeClr val="tx1"/>
                </a:solidFill>
                <a:latin typeface="Adobe Arabic" panose="02040503050201020203" pitchFamily="18" charset="-78"/>
                <a:cs typeface="Adobe Arabic" panose="02040503050201020203" pitchFamily="18" charset="-78"/>
              </a:rPr>
              <a:t>الدّرس </a:t>
            </a:r>
            <a:r>
              <a:rPr lang="ar-LB" sz="2000" b="1" dirty="0">
                <a:solidFill>
                  <a:schemeClr val="tx1">
                    <a:lumMod val="65000"/>
                    <a:lumOff val="35000"/>
                  </a:schemeClr>
                </a:solidFill>
                <a:latin typeface="Adobe Arabic" panose="02040503050201020203" pitchFamily="18" charset="-78"/>
                <a:cs typeface="Adobe Arabic" panose="02040503050201020203" pitchFamily="18" charset="-78"/>
              </a:rPr>
              <a:t>الرّابع</a:t>
            </a:r>
            <a:r>
              <a:rPr lang="ar-LB" sz="2000" b="1" dirty="0">
                <a:solidFill>
                  <a:schemeClr val="tx1"/>
                </a:solidFill>
                <a:latin typeface="Adobe Arabic" panose="02040503050201020203" pitchFamily="18" charset="-78"/>
                <a:cs typeface="Adobe Arabic" panose="02040503050201020203" pitchFamily="18" charset="-78"/>
              </a:rPr>
              <a:t> " في السّوق الكبير"</a:t>
            </a:r>
            <a:endParaRPr lang="ar-LB" sz="2000" b="0" dirty="0">
              <a:solidFill>
                <a:schemeClr val="tx1"/>
              </a:solidFill>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1" dirty="0">
                <a:solidFill>
                  <a:schemeClr val="tx1"/>
                </a:solidFill>
                <a:latin typeface="Adobe Arabic" panose="02040503050201020203" pitchFamily="18" charset="-78"/>
                <a:cs typeface="Adobe Arabic" panose="02040503050201020203" pitchFamily="18" charset="-78"/>
              </a:rPr>
              <a:t>توجيهات للمعلّم/ـة:</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0" dirty="0">
                <a:solidFill>
                  <a:schemeClr val="tx1"/>
                </a:solidFill>
                <a:latin typeface="Adobe Arabic" panose="02040503050201020203" pitchFamily="18" charset="-78"/>
                <a:cs typeface="Adobe Arabic" panose="02040503050201020203" pitchFamily="18" charset="-78"/>
              </a:rPr>
              <a:t>ص 22- 23   </a:t>
            </a:r>
            <a:r>
              <a:rPr lang="ar-LB" sz="2000" b="0" baseline="0" dirty="0">
                <a:solidFill>
                  <a:schemeClr val="tx1"/>
                </a:solidFill>
                <a:latin typeface="Adobe Arabic" panose="02040503050201020203" pitchFamily="18" charset="-78"/>
                <a:cs typeface="Adobe Arabic" panose="02040503050201020203" pitchFamily="18" charset="-78"/>
              </a:rPr>
              <a:t>من الكتاب المدرسي.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2000" b="0" dirty="0">
              <a:solidFill>
                <a:schemeClr val="tx1"/>
              </a:solidFill>
              <a:highlight>
                <a:srgbClr val="FFFF00"/>
              </a:highlight>
              <a:latin typeface="Adobe Arabic" panose="02040503050201020203" pitchFamily="18" charset="-78"/>
              <a:cs typeface="Adobe Arabic" panose="02040503050201020203" pitchFamily="18" charset="-78"/>
            </a:endParaRPr>
          </a:p>
          <a:p>
            <a:pPr algn="r" rtl="1"/>
            <a:r>
              <a:rPr lang="ar-LB" sz="2000" dirty="0">
                <a:latin typeface="Adobe Arabic" panose="02040503050201020203" pitchFamily="18" charset="-78"/>
                <a:cs typeface="Adobe Arabic" panose="02040503050201020203" pitchFamily="18" charset="-78"/>
              </a:rPr>
              <a:t>يقدّم كلّ درس جميع المجالات بدءًا بالفهم الشّفويّ وصولا إلى التّعبير الكتابيّ.</a:t>
            </a:r>
          </a:p>
          <a:p>
            <a:pPr algn="r" rtl="1"/>
            <a:r>
              <a:rPr lang="ar-LB" sz="2000" dirty="0">
                <a:latin typeface="Adobe Arabic" panose="02040503050201020203" pitchFamily="18" charset="-78"/>
                <a:cs typeface="Adobe Arabic" panose="02040503050201020203" pitchFamily="18" charset="-78"/>
              </a:rPr>
              <a:t>يتمّ تقديم كلّ مجال خلال حصّة أو أكثر بحسب ما يتطلّبه الهدف أو طبيعة المجال.</a:t>
            </a:r>
          </a:p>
          <a:p>
            <a:pPr algn="r" rtl="1"/>
            <a:r>
              <a:rPr lang="ar-LB" sz="2000" dirty="0">
                <a:latin typeface="Adobe Arabic" panose="02040503050201020203" pitchFamily="18" charset="-78"/>
                <a:cs typeface="Adobe Arabic" panose="02040503050201020203" pitchFamily="18" charset="-78"/>
              </a:rPr>
              <a:t>ويكون سير الحصّة على الشّكل الآتي:</a:t>
            </a:r>
          </a:p>
          <a:p>
            <a:pPr algn="r" rtl="1"/>
            <a:r>
              <a:rPr lang="ar-LB" sz="2000" dirty="0">
                <a:latin typeface="Adobe Arabic" panose="02040503050201020203" pitchFamily="18" charset="-78"/>
                <a:cs typeface="Adobe Arabic" panose="02040503050201020203" pitchFamily="18" charset="-78"/>
              </a:rPr>
              <a:t>1- ترحيب</a:t>
            </a:r>
          </a:p>
          <a:p>
            <a:pPr algn="r" rtl="1"/>
            <a:r>
              <a:rPr lang="ar-LB" sz="2000" dirty="0">
                <a:latin typeface="Adobe Arabic" panose="02040503050201020203" pitchFamily="18" charset="-78"/>
                <a:cs typeface="Adobe Arabic" panose="02040503050201020203" pitchFamily="18" charset="-78"/>
              </a:rPr>
              <a:t>2- نشاط لغويّ أو تعلّم اجتماعيّ انفعاليّ</a:t>
            </a:r>
          </a:p>
          <a:p>
            <a:pPr algn="r" rtl="1"/>
            <a:r>
              <a:rPr lang="ar-LB" sz="2000" dirty="0">
                <a:latin typeface="Adobe Arabic" panose="02040503050201020203" pitchFamily="18" charset="-78"/>
                <a:cs typeface="Adobe Arabic" panose="02040503050201020203" pitchFamily="18" charset="-78"/>
              </a:rPr>
              <a:t>3- قراءة جهريّة نموذجية من قبل المعلّم/ة لدقائق قليلة (يمكن اختيار هذه القراءة من قصص المكتبة الصّفيّة أو مكتبة المدرسة)</a:t>
            </a:r>
          </a:p>
          <a:p>
            <a:pPr algn="r" rtl="1"/>
            <a:r>
              <a:rPr lang="ar-LB" sz="2000" dirty="0">
                <a:latin typeface="Adobe Arabic" panose="02040503050201020203" pitchFamily="18" charset="-78"/>
                <a:cs typeface="Adobe Arabic" panose="02040503050201020203" pitchFamily="18" charset="-78"/>
              </a:rPr>
              <a:t>4- تقديم هدف الدرس</a:t>
            </a:r>
          </a:p>
          <a:p>
            <a:pPr algn="r" rtl="1"/>
            <a:r>
              <a:rPr lang="ar-LB" sz="2000" dirty="0">
                <a:latin typeface="Adobe Arabic" panose="02040503050201020203" pitchFamily="18" charset="-78"/>
                <a:cs typeface="Adobe Arabic" panose="02040503050201020203" pitchFamily="18" charset="-78"/>
              </a:rPr>
              <a:t>5- تقديم الدرس </a:t>
            </a:r>
          </a:p>
          <a:p>
            <a:pPr algn="r" rtl="1"/>
            <a:r>
              <a:rPr lang="ar-LB" sz="2000" dirty="0">
                <a:latin typeface="Adobe Arabic" panose="02040503050201020203" pitchFamily="18" charset="-78"/>
                <a:cs typeface="Adobe Arabic" panose="02040503050201020203" pitchFamily="18" charset="-78"/>
              </a:rPr>
              <a:t>6- إجراء التقويم التّكوينيّ أو التّقويم الذّاتيّ</a:t>
            </a:r>
            <a:endParaRPr lang="en-US" sz="2000" dirty="0">
              <a:latin typeface="Adobe Arabic" panose="02040503050201020203" pitchFamily="18" charset="-78"/>
              <a:cs typeface="Adobe Arabic" panose="02040503050201020203" pitchFamily="18" charset="-78"/>
            </a:endParaRPr>
          </a:p>
          <a:p>
            <a:pPr algn="r" rtl="1"/>
            <a:endParaRPr lang="en-US" sz="2000" dirty="0">
              <a:latin typeface="Adobe Arabic" panose="02040503050201020203" pitchFamily="18" charset="-78"/>
              <a:cs typeface="Adobe Arabic" panose="02040503050201020203" pitchFamily="18" charset="-78"/>
            </a:endParaRPr>
          </a:p>
          <a:p>
            <a:pPr algn="r" rtl="1"/>
            <a:endParaRPr lang="en-US" sz="200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u="sng" dirty="0"/>
              <a:t>الأهداف:</a:t>
            </a:r>
          </a:p>
          <a:p>
            <a:pPr marL="0" lvl="0" indent="0" algn="r" rtl="1">
              <a:buFont typeface="Arial" panose="020B0604020202020204" pitchFamily="34" charset="0"/>
              <a:buNone/>
            </a:pPr>
            <a:r>
              <a:rPr lang="ar-LB" sz="2000" b="1" kern="1200" dirty="0">
                <a:solidFill>
                  <a:schemeClr val="tx1"/>
                </a:solidFill>
                <a:latin typeface="+mn-lt"/>
                <a:ea typeface="+mn-ea"/>
                <a:cs typeface="+mn-cs"/>
              </a:rPr>
              <a:t> أهداف الفهم الشفويّ: </a:t>
            </a:r>
          </a:p>
          <a:p>
            <a:pPr marL="171450" indent="-171450" algn="r" rtl="1">
              <a:buFontTx/>
              <a:buChar char="-"/>
            </a:pPr>
            <a:r>
              <a:rPr lang="ar-LB" sz="2000" kern="1200" dirty="0">
                <a:solidFill>
                  <a:schemeClr val="tx1"/>
                </a:solidFill>
                <a:effectLst/>
                <a:latin typeface="+mn-lt"/>
                <a:ea typeface="+mn-ea"/>
                <a:cs typeface="+mn-cs"/>
              </a:rPr>
              <a:t>ي</a:t>
            </a:r>
            <a:r>
              <a:rPr lang="ar-SA" sz="2000" kern="1200" dirty="0">
                <a:solidFill>
                  <a:schemeClr val="tx1"/>
                </a:solidFill>
                <a:effectLst/>
                <a:latin typeface="+mn-lt"/>
                <a:ea typeface="+mn-ea"/>
                <a:cs typeface="+mn-cs"/>
              </a:rPr>
              <a:t>فهم ما يسمعه و</a:t>
            </a:r>
            <a:r>
              <a:rPr lang="ar-LB" sz="2000" kern="1200" dirty="0">
                <a:solidFill>
                  <a:schemeClr val="tx1"/>
                </a:solidFill>
                <a:effectLst/>
                <a:latin typeface="+mn-lt"/>
                <a:ea typeface="+mn-ea"/>
                <a:cs typeface="+mn-cs"/>
              </a:rPr>
              <a:t>ي</a:t>
            </a:r>
            <a:r>
              <a:rPr lang="ar-SA" sz="2000" kern="1200" dirty="0">
                <a:solidFill>
                  <a:schemeClr val="tx1"/>
                </a:solidFill>
                <a:effectLst/>
                <a:latin typeface="+mn-lt"/>
                <a:ea typeface="+mn-ea"/>
                <a:cs typeface="+mn-cs"/>
              </a:rPr>
              <a:t>تفاعل معه</a:t>
            </a:r>
            <a:endParaRPr lang="ar-LB" sz="2000" kern="1200" dirty="0">
              <a:solidFill>
                <a:schemeClr val="tx1"/>
              </a:solidFill>
              <a:effectLst/>
              <a:latin typeface="+mn-lt"/>
              <a:ea typeface="+mn-ea"/>
              <a:cs typeface="+mn-cs"/>
            </a:endParaRPr>
          </a:p>
          <a:p>
            <a:pPr marL="171450" marR="0" lvl="0" indent="-171450" algn="r" defTabSz="914400" rtl="1" eaLnBrk="1" fontAlgn="auto" latinLnBrk="0" hangingPunct="1">
              <a:lnSpc>
                <a:spcPct val="100000"/>
              </a:lnSpc>
              <a:spcBef>
                <a:spcPts val="0"/>
              </a:spcBef>
              <a:spcAft>
                <a:spcPts val="0"/>
              </a:spcAft>
              <a:buClrTx/>
              <a:buSzTx/>
              <a:buFontTx/>
              <a:buChar char="-"/>
              <a:tabLst/>
              <a:defRPr/>
            </a:pPr>
            <a:r>
              <a:rPr lang="ar-LB" sz="2000" kern="1200" dirty="0">
                <a:solidFill>
                  <a:schemeClr val="tx1"/>
                </a:solidFill>
                <a:effectLst/>
                <a:latin typeface="+mn-lt"/>
                <a:ea typeface="+mn-ea"/>
                <a:cs typeface="+mn-cs"/>
              </a:rPr>
              <a:t>يُجيب</a:t>
            </a:r>
            <a:r>
              <a:rPr lang="ar-SA" sz="2000" kern="1200" dirty="0">
                <a:solidFill>
                  <a:schemeClr val="tx1"/>
                </a:solidFill>
                <a:effectLst/>
                <a:latin typeface="+mn-lt"/>
                <a:ea typeface="+mn-ea"/>
                <a:cs typeface="+mn-cs"/>
              </a:rPr>
              <a:t> عن </a:t>
            </a:r>
            <a:r>
              <a:rPr lang="ar-LB" sz="2000" kern="1200" dirty="0">
                <a:solidFill>
                  <a:schemeClr val="tx1"/>
                </a:solidFill>
                <a:effectLst/>
                <a:latin typeface="+mn-lt"/>
                <a:ea typeface="+mn-ea"/>
                <a:cs typeface="+mn-cs"/>
              </a:rPr>
              <a:t>أ</a:t>
            </a:r>
            <a:r>
              <a:rPr lang="ar-SA" sz="2000" kern="1200" dirty="0">
                <a:solidFill>
                  <a:schemeClr val="tx1"/>
                </a:solidFill>
                <a:effectLst/>
                <a:latin typeface="+mn-lt"/>
                <a:ea typeface="+mn-ea"/>
                <a:cs typeface="+mn-cs"/>
              </a:rPr>
              <a:t>سئلة تتعل</a:t>
            </a:r>
            <a:r>
              <a:rPr lang="ar-LB" sz="2000" kern="1200" dirty="0">
                <a:solidFill>
                  <a:schemeClr val="tx1"/>
                </a:solidFill>
                <a:effectLst/>
                <a:latin typeface="+mn-lt"/>
                <a:ea typeface="+mn-ea"/>
                <a:cs typeface="+mn-cs"/>
              </a:rPr>
              <a:t>ّ</a:t>
            </a:r>
            <a:r>
              <a:rPr lang="ar-SA" sz="2000" kern="1200" dirty="0">
                <a:solidFill>
                  <a:schemeClr val="tx1"/>
                </a:solidFill>
                <a:effectLst/>
                <a:latin typeface="+mn-lt"/>
                <a:ea typeface="+mn-ea"/>
                <a:cs typeface="+mn-cs"/>
              </a:rPr>
              <a:t>ق ب</a:t>
            </a:r>
            <a:r>
              <a:rPr lang="ar-LB" sz="2000" kern="1200" dirty="0">
                <a:solidFill>
                  <a:schemeClr val="tx1"/>
                </a:solidFill>
                <a:effectLst/>
                <a:latin typeface="+mn-lt"/>
                <a:ea typeface="+mn-ea"/>
                <a:cs typeface="+mn-cs"/>
              </a:rPr>
              <a:t>نصّ</a:t>
            </a:r>
            <a:r>
              <a:rPr lang="ar-SA" sz="2000" kern="1200" dirty="0">
                <a:solidFill>
                  <a:schemeClr val="tx1"/>
                </a:solidFill>
                <a:effectLst/>
                <a:latin typeface="+mn-lt"/>
                <a:ea typeface="+mn-ea"/>
                <a:cs typeface="+mn-cs"/>
              </a:rPr>
              <a:t> مسموع </a:t>
            </a:r>
            <a:r>
              <a:rPr lang="ar-LB" sz="2000" kern="1200" dirty="0">
                <a:solidFill>
                  <a:schemeClr val="tx1"/>
                </a:solidFill>
                <a:effectLst/>
                <a:latin typeface="+mn-lt"/>
                <a:ea typeface="+mn-ea"/>
                <a:cs typeface="+mn-cs"/>
              </a:rPr>
              <a:t>من أجل استخراج عناصر الأقصوصة: </a:t>
            </a:r>
            <a:r>
              <a:rPr lang="ar-SA" sz="2000" kern="1200" dirty="0">
                <a:solidFill>
                  <a:schemeClr val="tx1"/>
                </a:solidFill>
                <a:effectLst/>
                <a:latin typeface="+mn-lt"/>
                <a:ea typeface="+mn-ea"/>
                <a:cs typeface="+mn-cs"/>
              </a:rPr>
              <a:t>الشخصي</a:t>
            </a:r>
            <a:r>
              <a:rPr lang="ar-LB" sz="2000" kern="1200" dirty="0">
                <a:solidFill>
                  <a:schemeClr val="tx1"/>
                </a:solidFill>
                <a:effectLst/>
                <a:latin typeface="+mn-lt"/>
                <a:ea typeface="+mn-ea"/>
                <a:cs typeface="+mn-cs"/>
              </a:rPr>
              <a:t>ّ</a:t>
            </a:r>
            <a:r>
              <a:rPr lang="ar-SA" sz="2000" kern="1200" dirty="0">
                <a:solidFill>
                  <a:schemeClr val="tx1"/>
                </a:solidFill>
                <a:effectLst/>
                <a:latin typeface="+mn-lt"/>
                <a:ea typeface="+mn-ea"/>
                <a:cs typeface="+mn-cs"/>
              </a:rPr>
              <a:t>ات، الزمان، المكان، </a:t>
            </a:r>
            <a:r>
              <a:rPr lang="ar-LB" sz="2000" kern="1200" dirty="0">
                <a:solidFill>
                  <a:schemeClr val="tx1"/>
                </a:solidFill>
                <a:effectLst/>
                <a:latin typeface="+mn-lt"/>
                <a:ea typeface="+mn-ea"/>
                <a:cs typeface="+mn-cs"/>
              </a:rPr>
              <a:t>المشكلة، والحلّ.</a:t>
            </a:r>
          </a:p>
          <a:p>
            <a:pPr marL="171450" indent="-171450" algn="r" rtl="1">
              <a:buFontTx/>
              <a:buChar char="-"/>
            </a:pPr>
            <a:endParaRPr lang="ar-LB" sz="2000" kern="1200" dirty="0">
              <a:solidFill>
                <a:schemeClr val="tx1"/>
              </a:solidFill>
              <a:effectLst/>
              <a:latin typeface="+mn-lt"/>
              <a:ea typeface="+mn-ea"/>
              <a:cs typeface="+mn-cs"/>
            </a:endParaRPr>
          </a:p>
          <a:p>
            <a:pPr marL="0" indent="0" algn="r" rtl="1">
              <a:buFontTx/>
              <a:buNone/>
            </a:pPr>
            <a:r>
              <a:rPr lang="ar-LB" sz="2000" b="1" kern="1200" dirty="0">
                <a:solidFill>
                  <a:schemeClr val="tx1"/>
                </a:solidFill>
                <a:effectLst/>
                <a:latin typeface="+mn-lt"/>
                <a:ea typeface="+mn-ea"/>
                <a:cs typeface="+mn-cs"/>
              </a:rPr>
              <a:t>أهداف</a:t>
            </a:r>
            <a:r>
              <a:rPr lang="ar-LB" sz="2000" b="1" kern="1200" baseline="0" dirty="0">
                <a:solidFill>
                  <a:schemeClr val="tx1"/>
                </a:solidFill>
                <a:effectLst/>
                <a:latin typeface="+mn-lt"/>
                <a:ea typeface="+mn-ea"/>
                <a:cs typeface="+mn-cs"/>
              </a:rPr>
              <a:t> التّعبير الشفويّ: </a:t>
            </a:r>
          </a:p>
          <a:p>
            <a:pPr marL="171450" indent="-171450" algn="r" rtl="1">
              <a:buFontTx/>
              <a:buChar char="-"/>
            </a:pPr>
            <a:r>
              <a:rPr lang="ar-LB" sz="2000" u="none" dirty="0">
                <a:effectLst/>
                <a:ea typeface="Calibri" panose="020F0502020204030204" pitchFamily="34" charset="0"/>
                <a:cs typeface="Adobe Arabic" panose="02040503050201020203" pitchFamily="18" charset="-78"/>
              </a:rPr>
              <a:t>يُعبِّر </a:t>
            </a:r>
            <a:r>
              <a:rPr lang="ar-SA" sz="2000" u="none" dirty="0">
                <a:effectLst/>
                <a:ea typeface="Calibri" panose="020F0502020204030204" pitchFamily="34" charset="0"/>
                <a:cs typeface="Adobe Arabic" panose="02040503050201020203" pitchFamily="18" charset="-78"/>
              </a:rPr>
              <a:t>بلغة فصيحة وتراكيب بسيطة وقصيرة عن</a:t>
            </a:r>
            <a:r>
              <a:rPr lang="ar-LB" sz="2000" u="none" baseline="0" dirty="0">
                <a:effectLst/>
                <a:ea typeface="Calibri" panose="020F0502020204030204" pitchFamily="34" charset="0"/>
                <a:cs typeface="Adobe Arabic" panose="02040503050201020203" pitchFamily="18" charset="-78"/>
              </a:rPr>
              <a:t> صورة أو عن </a:t>
            </a:r>
            <a:r>
              <a:rPr lang="ar-SA" sz="2000" u="none" dirty="0">
                <a:effectLst/>
                <a:ea typeface="Calibri" panose="020F0502020204030204" pitchFamily="34" charset="0"/>
                <a:cs typeface="Adobe Arabic" panose="02040503050201020203" pitchFamily="18" charset="-78"/>
              </a:rPr>
              <a:t>موضوع ما أو عن معنى نصّ أو حكاية</a:t>
            </a:r>
            <a:r>
              <a:rPr lang="ar-LB" sz="2000" u="none" dirty="0">
                <a:effectLst/>
                <a:ea typeface="Calibri" panose="020F0502020204030204" pitchFamily="34" charset="0"/>
                <a:cs typeface="Adobe Arabic" panose="02040503050201020203" pitchFamily="18" charset="-78"/>
              </a:rPr>
              <a:t>.</a:t>
            </a:r>
            <a:r>
              <a:rPr lang="ar-LB" sz="2000" u="none" baseline="0" dirty="0">
                <a:effectLst/>
                <a:ea typeface="Calibri" panose="020F0502020204030204" pitchFamily="34" charset="0"/>
                <a:cs typeface="Adobe Arabic" panose="02040503050201020203" pitchFamily="18" charset="-78"/>
              </a:rPr>
              <a:t> </a:t>
            </a:r>
          </a:p>
          <a:p>
            <a:pPr marL="0" indent="0" algn="r" rtl="1">
              <a:buFont typeface="Arial" panose="020B0604020202020204" pitchFamily="34" charset="0"/>
              <a:buNone/>
            </a:pPr>
            <a:r>
              <a:rPr lang="ar-LB" sz="2000" b="1" dirty="0"/>
              <a:t>أهداف القراءة: </a:t>
            </a:r>
          </a:p>
          <a:p>
            <a:pPr algn="r" rtl="1" hangingPunct="0"/>
            <a:r>
              <a:rPr lang="ar-LB" sz="2000" b="1" dirty="0">
                <a:solidFill>
                  <a:srgbClr val="FF0000"/>
                </a:solidFill>
                <a:latin typeface="Adobe Arabic" panose="02040503050201090203" pitchFamily="18" charset="-78"/>
                <a:cs typeface="Adobe Arabic" panose="02040503050201090203" pitchFamily="18" charset="-78"/>
              </a:rPr>
              <a:t>أ.  </a:t>
            </a:r>
            <a:r>
              <a:rPr lang="ar-SA" sz="2000" b="1" dirty="0">
                <a:solidFill>
                  <a:srgbClr val="FF0000"/>
                </a:solidFill>
                <a:latin typeface="Adobe Arabic" panose="02040503050201090203" pitchFamily="18" charset="-78"/>
                <a:cs typeface="Adobe Arabic" panose="02040503050201090203" pitchFamily="18" charset="-78"/>
              </a:rPr>
              <a:t>المعجم الل</a:t>
            </a:r>
            <a:r>
              <a:rPr lang="ar-LB" sz="2000" b="1" dirty="0">
                <a:solidFill>
                  <a:srgbClr val="FF0000"/>
                </a:solidFill>
                <a:latin typeface="Adobe Arabic" panose="02040503050201090203" pitchFamily="18" charset="-78"/>
                <a:cs typeface="Adobe Arabic" panose="02040503050201090203" pitchFamily="18" charset="-78"/>
              </a:rPr>
              <a:t>ّ</a:t>
            </a:r>
            <a:r>
              <a:rPr lang="ar-SA" sz="2000" b="1" dirty="0">
                <a:solidFill>
                  <a:srgbClr val="FF0000"/>
                </a:solidFill>
                <a:latin typeface="Adobe Arabic" panose="02040503050201090203" pitchFamily="18" charset="-78"/>
                <a:cs typeface="Adobe Arabic" panose="02040503050201090203" pitchFamily="18" charset="-78"/>
              </a:rPr>
              <a:t>غوي</a:t>
            </a:r>
            <a:r>
              <a:rPr lang="ar-LB" sz="2000" b="1" dirty="0">
                <a:solidFill>
                  <a:srgbClr val="FF0000"/>
                </a:solidFill>
                <a:latin typeface="Adobe Arabic" panose="02040503050201090203" pitchFamily="18" charset="-78"/>
                <a:cs typeface="Adobe Arabic" panose="02040503050201090203" pitchFamily="18" charset="-78"/>
              </a:rPr>
              <a:t>ّ</a:t>
            </a:r>
            <a:endParaRPr lang="en-US" sz="2000" b="1" dirty="0">
              <a:solidFill>
                <a:srgbClr val="FF0000"/>
              </a:solidFill>
              <a:latin typeface="Adobe Arabic" panose="02040503050201090203" pitchFamily="18" charset="-78"/>
              <a:cs typeface="Adobe Arabic" panose="02040503050201090203" pitchFamily="18" charset="-78"/>
            </a:endParaRPr>
          </a:p>
          <a:p>
            <a:pPr marL="342900" indent="-342900" algn="r" rtl="1" hangingPunct="0">
              <a:buClr>
                <a:srgbClr val="4472C4">
                  <a:lumMod val="75000"/>
                </a:srgbClr>
              </a:buClr>
              <a:buFont typeface="Arial" panose="020B0604020202020204" pitchFamily="34" charset="0"/>
              <a:buChar char="•"/>
            </a:pPr>
            <a:r>
              <a:rPr lang="ar-SA" sz="2000" dirty="0">
                <a:solidFill>
                  <a:prstClr val="black">
                    <a:lumMod val="65000"/>
                    <a:lumOff val="35000"/>
                  </a:prstClr>
                </a:solidFill>
              </a:rPr>
              <a:t>يُغني مخزونَهُ اللّغويّ من مفردات وتراكيب لتوظيفها في الكلام فهمًا وأداءً.</a:t>
            </a:r>
          </a:p>
          <a:p>
            <a:pPr marL="342900" indent="-342900" algn="r" rtl="1" hangingPunct="0">
              <a:buClr>
                <a:srgbClr val="4472C4">
                  <a:lumMod val="75000"/>
                </a:srgbClr>
              </a:buClr>
              <a:buFont typeface="Arial" panose="020B0604020202020204" pitchFamily="34" charset="0"/>
              <a:buChar char="•"/>
            </a:pPr>
            <a:r>
              <a:rPr lang="ar-SA" sz="2000" dirty="0">
                <a:solidFill>
                  <a:prstClr val="black">
                    <a:lumMod val="65000"/>
                    <a:lumOff val="35000"/>
                  </a:prstClr>
                </a:solidFill>
              </a:rPr>
              <a:t>يُحدِّد الكلمات المترادفة والكلمات </a:t>
            </a:r>
            <a:r>
              <a:rPr lang="ar-LB" sz="2000" dirty="0">
                <a:solidFill>
                  <a:prstClr val="black">
                    <a:lumMod val="65000"/>
                    <a:lumOff val="35000"/>
                  </a:prstClr>
                </a:solidFill>
              </a:rPr>
              <a:t>المتعاكسة (الضّد)</a:t>
            </a:r>
            <a:r>
              <a:rPr lang="ar-SA" sz="2000" dirty="0">
                <a:solidFill>
                  <a:prstClr val="black">
                    <a:lumMod val="65000"/>
                    <a:lumOff val="35000"/>
                  </a:prstClr>
                </a:solidFill>
              </a:rPr>
              <a:t>. </a:t>
            </a:r>
          </a:p>
          <a:p>
            <a:pPr algn="r" rtl="1">
              <a:buClr>
                <a:schemeClr val="accent1">
                  <a:lumMod val="50000"/>
                </a:schemeClr>
              </a:buClr>
              <a:buSzPct val="90000"/>
            </a:pPr>
            <a:r>
              <a:rPr lang="ar-LB" sz="2000" b="1" dirty="0">
                <a:solidFill>
                  <a:srgbClr val="FF0000"/>
                </a:solidFill>
                <a:latin typeface="Adobe Arabic" panose="02040503050201090203" pitchFamily="18" charset="-78"/>
                <a:cs typeface="Adobe Arabic" panose="02040503050201090203" pitchFamily="18" charset="-78"/>
              </a:rPr>
              <a:t>ب. الفهم القرائيّ </a:t>
            </a:r>
          </a:p>
          <a:p>
            <a:pPr marL="342900" indent="-342900" algn="r" rtl="1">
              <a:buClr>
                <a:srgbClr val="4472C4">
                  <a:lumMod val="75000"/>
                </a:srgbClr>
              </a:buClr>
              <a:buSzPct val="90000"/>
              <a:buFont typeface="Arial" panose="020B0604020202020204" pitchFamily="34" charset="0"/>
              <a:buChar char="•"/>
            </a:pPr>
            <a:r>
              <a:rPr lang="ar-LB" sz="2000" dirty="0">
                <a:solidFill>
                  <a:prstClr val="black">
                    <a:lumMod val="65000"/>
                    <a:lumOff val="35000"/>
                  </a:prstClr>
                </a:solidFill>
              </a:rPr>
              <a:t>يُفهَم النّصُّ فهمًا مجملًا ثمّ مفصَّلًا. </a:t>
            </a:r>
          </a:p>
          <a:p>
            <a:pPr marL="342900" indent="-342900" algn="r" rtl="1">
              <a:buClr>
                <a:srgbClr val="4472C4">
                  <a:lumMod val="75000"/>
                </a:srgbClr>
              </a:buClr>
              <a:buSzPct val="90000"/>
              <a:buFont typeface="Arial" panose="020B0604020202020204" pitchFamily="34" charset="0"/>
              <a:buChar char="•"/>
            </a:pPr>
            <a:r>
              <a:rPr lang="ar-LB" sz="2000" b="1" dirty="0">
                <a:solidFill>
                  <a:srgbClr val="FF0000"/>
                </a:solidFill>
                <a:latin typeface="Adobe Arabic" panose="02040503050201020203" pitchFamily="18" charset="-78"/>
                <a:cs typeface="Adobe Arabic" panose="02040503050201020203" pitchFamily="18" charset="-78"/>
              </a:rPr>
              <a:t>ج.</a:t>
            </a:r>
            <a:r>
              <a:rPr lang="ar-LB" sz="2000" b="1" baseline="0" dirty="0">
                <a:solidFill>
                  <a:srgbClr val="FF0000"/>
                </a:solidFill>
                <a:latin typeface="Adobe Arabic" panose="02040503050201020203" pitchFamily="18" charset="-78"/>
                <a:cs typeface="Adobe Arabic" panose="02040503050201020203" pitchFamily="18" charset="-78"/>
              </a:rPr>
              <a:t> </a:t>
            </a:r>
            <a:r>
              <a:rPr lang="ar-SA" sz="2000" b="1" dirty="0">
                <a:solidFill>
                  <a:srgbClr val="FF0000"/>
                </a:solidFill>
                <a:latin typeface="Adobe Arabic" panose="02040503050201020203" pitchFamily="18" charset="-78"/>
                <a:cs typeface="Adobe Arabic" panose="02040503050201020203" pitchFamily="18" charset="-78"/>
              </a:rPr>
              <a:t>الوعي الفونولوجي</a:t>
            </a:r>
            <a:endParaRPr lang="en-US" sz="2000" b="1" dirty="0">
              <a:solidFill>
                <a:srgbClr val="FF0000"/>
              </a:solidFill>
              <a:latin typeface="Adobe Arabic" panose="02040503050201020203" pitchFamily="18" charset="-78"/>
              <a:cs typeface="Adobe Arabic" panose="02040503050201020203" pitchFamily="18" charset="-78"/>
            </a:endParaRPr>
          </a:p>
          <a:p>
            <a:pPr marL="342900" indent="-342900" algn="r" rtl="1" hangingPunct="0">
              <a:buClr>
                <a:srgbClr val="4472C4">
                  <a:lumMod val="75000"/>
                </a:srgbClr>
              </a:buClr>
              <a:buSzPct val="90000"/>
              <a:buFont typeface="Arial" panose="020B0604020202020204" pitchFamily="34" charset="0"/>
              <a:buChar char="•"/>
            </a:pPr>
            <a:r>
              <a:rPr lang="ar-SA" sz="2000" dirty="0">
                <a:solidFill>
                  <a:prstClr val="black">
                    <a:lumMod val="65000"/>
                    <a:lumOff val="35000"/>
                  </a:prstClr>
                </a:solidFill>
                <a:latin typeface="Adobe Arabic" panose="02040503050201020203" pitchFamily="18" charset="-78"/>
                <a:cs typeface="Adobe Arabic" panose="02040503050201020203" pitchFamily="18" charset="-78"/>
              </a:rPr>
              <a:t>يُميّز سمعيًّا الحروف </a:t>
            </a:r>
            <a:r>
              <a:rPr lang="ar-LB" sz="2000" dirty="0">
                <a:solidFill>
                  <a:prstClr val="black">
                    <a:lumMod val="65000"/>
                    <a:lumOff val="35000"/>
                  </a:prstClr>
                </a:solidFill>
                <a:latin typeface="Adobe Arabic" panose="02040503050201020203" pitchFamily="18" charset="-78"/>
                <a:cs typeface="Adobe Arabic" panose="02040503050201020203" pitchFamily="18" charset="-78"/>
              </a:rPr>
              <a:t>مع الحركات </a:t>
            </a:r>
            <a:r>
              <a:rPr lang="ar-SA" sz="2000" dirty="0">
                <a:solidFill>
                  <a:prstClr val="black">
                    <a:lumMod val="65000"/>
                    <a:lumOff val="35000"/>
                  </a:prstClr>
                </a:solidFill>
                <a:latin typeface="Adobe Arabic" panose="02040503050201020203" pitchFamily="18" charset="-78"/>
                <a:cs typeface="Adobe Arabic" panose="02040503050201020203" pitchFamily="18" charset="-78"/>
              </a:rPr>
              <a:t>القصيرة</a:t>
            </a:r>
            <a:r>
              <a:rPr lang="ar-LB" sz="2000" dirty="0">
                <a:solidFill>
                  <a:prstClr val="black">
                    <a:lumMod val="65000"/>
                    <a:lumOff val="35000"/>
                  </a:prstClr>
                </a:solidFill>
                <a:latin typeface="Adobe Arabic" panose="02040503050201020203" pitchFamily="18" charset="-78"/>
                <a:cs typeface="Adobe Arabic" panose="02040503050201020203" pitchFamily="18" charset="-78"/>
              </a:rPr>
              <a:t> ومع أحرف المدّ</a:t>
            </a:r>
            <a:r>
              <a:rPr lang="ar-SA" sz="2000" dirty="0">
                <a:solidFill>
                  <a:prstClr val="black">
                    <a:lumMod val="65000"/>
                    <a:lumOff val="35000"/>
                  </a:prstClr>
                </a:solidFill>
                <a:latin typeface="Adobe Arabic" panose="02040503050201020203" pitchFamily="18" charset="-78"/>
                <a:cs typeface="Adobe Arabic" panose="02040503050201020203" pitchFamily="18" charset="-78"/>
              </a:rPr>
              <a:t>، في أوّل الكلمة ووسطها وآخرها، منفصلة ومتّصلة.</a:t>
            </a:r>
            <a:endParaRPr lang="ar-LB" sz="2000" dirty="0">
              <a:solidFill>
                <a:prstClr val="black">
                  <a:lumMod val="65000"/>
                  <a:lumOff val="35000"/>
                </a:prstClr>
              </a:solidFill>
              <a:latin typeface="Adobe Arabic" panose="02040503050201020203" pitchFamily="18" charset="-78"/>
              <a:cs typeface="Adobe Arabic" panose="02040503050201020203" pitchFamily="18" charset="-78"/>
            </a:endParaRPr>
          </a:p>
          <a:p>
            <a:pPr marL="0" indent="0" algn="r" rtl="1" hangingPunct="0">
              <a:buClr>
                <a:srgbClr val="4472C4">
                  <a:lumMod val="75000"/>
                </a:srgbClr>
              </a:buClr>
              <a:buSzPct val="90000"/>
              <a:buFont typeface="Arial" panose="020B0604020202020204" pitchFamily="34" charset="0"/>
              <a:buNone/>
            </a:pPr>
            <a:r>
              <a:rPr lang="ar-LB" sz="2000" b="1" dirty="0">
                <a:solidFill>
                  <a:srgbClr val="FF0000"/>
                </a:solidFill>
                <a:latin typeface="Adobe Arabic" panose="02040503050201090203" pitchFamily="18" charset="-78"/>
                <a:cs typeface="Adobe Arabic" panose="02040503050201090203" pitchFamily="18" charset="-78"/>
              </a:rPr>
              <a:t>د. الصّوتيّات</a:t>
            </a:r>
            <a:endParaRPr lang="en-US" sz="2000" b="1" dirty="0">
              <a:solidFill>
                <a:srgbClr val="FF0000"/>
              </a:solidFill>
              <a:latin typeface="Adobe Arabic" panose="02040503050201090203" pitchFamily="18" charset="-78"/>
              <a:cs typeface="Adobe Arabic" panose="02040503050201090203" pitchFamily="18" charset="-78"/>
            </a:endParaRPr>
          </a:p>
          <a:p>
            <a:pPr marL="342900" indent="-342900" algn="r" rtl="1">
              <a:buClr>
                <a:srgbClr val="4472C4">
                  <a:lumMod val="75000"/>
                </a:srgbClr>
              </a:buClr>
              <a:buSzPct val="90000"/>
              <a:buFont typeface="Arial" panose="020B0604020202020204" pitchFamily="34" charset="0"/>
              <a:buChar char="•"/>
            </a:pPr>
            <a:r>
              <a:rPr lang="ar-LB" sz="2000" dirty="0">
                <a:solidFill>
                  <a:prstClr val="black">
                    <a:lumMod val="65000"/>
                    <a:lumOff val="35000"/>
                  </a:prstClr>
                </a:solidFill>
              </a:rPr>
              <a:t>يُميِّز الحروفَ و صُورَها (رسمها أو كتابتها) </a:t>
            </a:r>
            <a:r>
              <a:rPr lang="ar-LB" sz="2000" dirty="0">
                <a:solidFill>
                  <a:prstClr val="black">
                    <a:lumMod val="65000"/>
                    <a:lumOff val="35000"/>
                  </a:prstClr>
                </a:solidFill>
                <a:latin typeface="Adobe Arabic" panose="02040503050201020203" pitchFamily="18" charset="-78"/>
                <a:cs typeface="Adobe Arabic" panose="02040503050201020203" pitchFamily="18" charset="-78"/>
              </a:rPr>
              <a:t>مع الحركات </a:t>
            </a:r>
            <a:r>
              <a:rPr lang="ar-SA" sz="2000" dirty="0">
                <a:solidFill>
                  <a:prstClr val="black">
                    <a:lumMod val="65000"/>
                    <a:lumOff val="35000"/>
                  </a:prstClr>
                </a:solidFill>
                <a:latin typeface="Adobe Arabic" panose="02040503050201020203" pitchFamily="18" charset="-78"/>
                <a:cs typeface="Adobe Arabic" panose="02040503050201020203" pitchFamily="18" charset="-78"/>
              </a:rPr>
              <a:t>القصيرة</a:t>
            </a:r>
            <a:r>
              <a:rPr lang="ar-LB" sz="2000" dirty="0">
                <a:solidFill>
                  <a:prstClr val="black">
                    <a:lumMod val="65000"/>
                    <a:lumOff val="35000"/>
                  </a:prstClr>
                </a:solidFill>
                <a:latin typeface="Adobe Arabic" panose="02040503050201020203" pitchFamily="18" charset="-78"/>
                <a:cs typeface="Adobe Arabic" panose="02040503050201020203" pitchFamily="18" charset="-78"/>
              </a:rPr>
              <a:t> ومع أحرف المدّ</a:t>
            </a:r>
            <a:r>
              <a:rPr lang="ar-SA" sz="2000" dirty="0">
                <a:solidFill>
                  <a:prstClr val="black">
                    <a:lumMod val="65000"/>
                    <a:lumOff val="35000"/>
                  </a:prstClr>
                </a:solidFill>
                <a:latin typeface="Adobe Arabic" panose="02040503050201020203" pitchFamily="18" charset="-78"/>
                <a:cs typeface="Adobe Arabic" panose="02040503050201020203" pitchFamily="18" charset="-78"/>
              </a:rPr>
              <a:t>، </a:t>
            </a:r>
            <a:r>
              <a:rPr lang="ar-LB" sz="2000" dirty="0">
                <a:solidFill>
                  <a:prstClr val="black">
                    <a:lumMod val="65000"/>
                    <a:lumOff val="35000"/>
                  </a:prstClr>
                </a:solidFill>
              </a:rPr>
              <a:t>في أوّل الكلمة ووسطها وآخرها، منفصلة ومتّصلة.</a:t>
            </a:r>
          </a:p>
          <a:p>
            <a:pPr marL="342900" marR="0" lvl="0" indent="-342900" algn="r" defTabSz="914400" rtl="1" eaLnBrk="1" fontAlgn="auto" latinLnBrk="0" hangingPunct="1">
              <a:lnSpc>
                <a:spcPct val="100000"/>
              </a:lnSpc>
              <a:spcBef>
                <a:spcPts val="0"/>
              </a:spcBef>
              <a:spcAft>
                <a:spcPts val="0"/>
              </a:spcAft>
              <a:buClr>
                <a:srgbClr val="4472C4">
                  <a:lumMod val="75000"/>
                </a:srgbClr>
              </a:buClr>
              <a:buSzPct val="90000"/>
              <a:buFont typeface="Arial" panose="020B0604020202020204" pitchFamily="34" charset="0"/>
              <a:buChar char="•"/>
              <a:tabLst/>
              <a:defRPr/>
            </a:pPr>
            <a:r>
              <a:rPr lang="ar-LB" sz="2000" dirty="0">
                <a:solidFill>
                  <a:prstClr val="black">
                    <a:lumMod val="65000"/>
                    <a:lumOff val="35000"/>
                  </a:prstClr>
                </a:solidFill>
                <a:latin typeface="Adobe Arabic" panose="02040503050201020203" pitchFamily="18" charset="-78"/>
                <a:cs typeface="Adobe Arabic" panose="02040503050201020203" pitchFamily="18" charset="-78"/>
              </a:rPr>
              <a:t>يميّز </a:t>
            </a:r>
            <a:r>
              <a:rPr lang="ar-SA" sz="2000" dirty="0">
                <a:solidFill>
                  <a:prstClr val="black">
                    <a:lumMod val="65000"/>
                    <a:lumOff val="35000"/>
                  </a:prstClr>
                </a:solidFill>
                <a:latin typeface="Adobe Arabic" panose="02040503050201020203" pitchFamily="18" charset="-78"/>
                <a:cs typeface="Adobe Arabic" panose="02040503050201020203" pitchFamily="18" charset="-78"/>
              </a:rPr>
              <a:t>الحرف الش</a:t>
            </a:r>
            <a:r>
              <a:rPr lang="ar-LB" sz="2000" dirty="0">
                <a:solidFill>
                  <a:prstClr val="black">
                    <a:lumMod val="65000"/>
                    <a:lumOff val="35000"/>
                  </a:prstClr>
                </a:solidFill>
                <a:latin typeface="Adobe Arabic" panose="02040503050201020203" pitchFamily="18" charset="-78"/>
                <a:cs typeface="Adobe Arabic" panose="02040503050201020203" pitchFamily="18" charset="-78"/>
              </a:rPr>
              <a:t>ّ</a:t>
            </a:r>
            <a:r>
              <a:rPr lang="ar-SA" sz="2000" dirty="0">
                <a:solidFill>
                  <a:prstClr val="black">
                    <a:lumMod val="65000"/>
                    <a:lumOff val="35000"/>
                  </a:prstClr>
                </a:solidFill>
                <a:latin typeface="Adobe Arabic" panose="02040503050201020203" pitchFamily="18" charset="-78"/>
                <a:cs typeface="Adobe Arabic" panose="02040503050201020203" pitchFamily="18" charset="-78"/>
              </a:rPr>
              <a:t>مسيّ أو القمريّ</a:t>
            </a:r>
            <a:r>
              <a:rPr lang="ar-LB" sz="2000" baseline="0" dirty="0">
                <a:solidFill>
                  <a:prstClr val="black">
                    <a:lumMod val="65000"/>
                    <a:lumOff val="35000"/>
                  </a:prstClr>
                </a:solidFill>
                <a:latin typeface="Adobe Arabic" panose="02040503050201020203" pitchFamily="18" charset="-78"/>
                <a:cs typeface="Adobe Arabic" panose="02040503050201020203" pitchFamily="18" charset="-78"/>
              </a:rPr>
              <a:t> بعد دخول ال على الكلمات.</a:t>
            </a:r>
          </a:p>
          <a:p>
            <a:pPr marL="342900" marR="0" lvl="0" indent="-342900" algn="r" defTabSz="914400" rtl="1" eaLnBrk="1" fontAlgn="auto" latinLnBrk="0" hangingPunct="1">
              <a:lnSpc>
                <a:spcPct val="100000"/>
              </a:lnSpc>
              <a:spcBef>
                <a:spcPts val="0"/>
              </a:spcBef>
              <a:spcAft>
                <a:spcPts val="0"/>
              </a:spcAft>
              <a:buClr>
                <a:srgbClr val="4472C4">
                  <a:lumMod val="75000"/>
                </a:srgbClr>
              </a:buClr>
              <a:buSzPct val="90000"/>
              <a:buFont typeface="Arial" panose="020B0604020202020204" pitchFamily="34" charset="0"/>
              <a:buChar char="•"/>
              <a:tabLst/>
              <a:defRPr/>
            </a:pPr>
            <a:r>
              <a:rPr lang="ar-LB" sz="2000" baseline="0" dirty="0">
                <a:solidFill>
                  <a:prstClr val="black">
                    <a:lumMod val="65000"/>
                    <a:lumOff val="35000"/>
                  </a:prstClr>
                </a:solidFill>
                <a:latin typeface="Adobe Arabic" panose="02040503050201020203" pitchFamily="18" charset="-78"/>
                <a:cs typeface="Adobe Arabic" panose="02040503050201020203" pitchFamily="18" charset="-78"/>
              </a:rPr>
              <a:t>يتعرّف الشّدة. </a:t>
            </a:r>
          </a:p>
          <a:p>
            <a:pPr marL="342900" marR="0" lvl="0" indent="-342900" algn="r" defTabSz="914400" rtl="1" eaLnBrk="1" fontAlgn="auto" latinLnBrk="0" hangingPunct="1">
              <a:lnSpc>
                <a:spcPct val="100000"/>
              </a:lnSpc>
              <a:spcBef>
                <a:spcPts val="0"/>
              </a:spcBef>
              <a:spcAft>
                <a:spcPts val="0"/>
              </a:spcAft>
              <a:buClr>
                <a:srgbClr val="4472C4">
                  <a:lumMod val="75000"/>
                </a:srgbClr>
              </a:buClr>
              <a:buSzPct val="90000"/>
              <a:buFont typeface="Arial" panose="020B0604020202020204" pitchFamily="34" charset="0"/>
              <a:buChar char="•"/>
              <a:tabLst/>
              <a:defRPr/>
            </a:pPr>
            <a:r>
              <a:rPr lang="ar-LB" sz="2000" baseline="0" dirty="0">
                <a:solidFill>
                  <a:prstClr val="black">
                    <a:lumMod val="65000"/>
                    <a:lumOff val="35000"/>
                  </a:prstClr>
                </a:solidFill>
                <a:latin typeface="Adobe Arabic" panose="02040503050201020203" pitchFamily="18" charset="-78"/>
                <a:cs typeface="Adobe Arabic" panose="02040503050201020203" pitchFamily="18" charset="-78"/>
              </a:rPr>
              <a:t>يحلّل الكلمة إلى حروف. </a:t>
            </a:r>
            <a:endParaRPr lang="ar-LB" sz="2000" dirty="0">
              <a:solidFill>
                <a:prstClr val="black">
                  <a:lumMod val="65000"/>
                  <a:lumOff val="35000"/>
                </a:prstClr>
              </a:solidFill>
            </a:endParaRPr>
          </a:p>
          <a:p>
            <a:pPr marL="342900" indent="-342900" algn="r" rtl="1">
              <a:buClr>
                <a:srgbClr val="4472C4">
                  <a:lumMod val="75000"/>
                </a:srgbClr>
              </a:buClr>
              <a:buSzPct val="90000"/>
              <a:buFont typeface="Arial" panose="020B0604020202020204" pitchFamily="34" charset="0"/>
              <a:buChar char="•"/>
            </a:pPr>
            <a:endParaRPr lang="ar-LB" sz="2000" dirty="0">
              <a:solidFill>
                <a:prstClr val="black">
                  <a:lumMod val="65000"/>
                  <a:lumOff val="35000"/>
                </a:prstClr>
              </a:solidFill>
            </a:endParaRPr>
          </a:p>
          <a:p>
            <a:pPr algn="r" rtl="1">
              <a:lnSpc>
                <a:spcPts val="3360"/>
              </a:lnSpc>
              <a:buClr>
                <a:schemeClr val="accent5">
                  <a:lumMod val="75000"/>
                </a:schemeClr>
              </a:buClr>
              <a:buSzPct val="90000"/>
            </a:pPr>
            <a:r>
              <a:rPr lang="ar-LB" sz="2000" b="1" dirty="0">
                <a:solidFill>
                  <a:srgbClr val="FF0000"/>
                </a:solidFill>
                <a:latin typeface="Adobe Arabic" panose="02040503050201020203" pitchFamily="18" charset="-78"/>
                <a:cs typeface="Adobe Arabic" panose="02040503050201020203" pitchFamily="18" charset="-78"/>
              </a:rPr>
              <a:t>هـ. الطلاقة</a:t>
            </a:r>
            <a:r>
              <a:rPr lang="en-US" sz="2000" b="1" dirty="0">
                <a:solidFill>
                  <a:srgbClr val="FF0000"/>
                </a:solidFill>
                <a:latin typeface="Adobe Arabic" panose="02040503050201020203" pitchFamily="18" charset="-78"/>
                <a:cs typeface="Adobe Arabic" panose="02040503050201020203" pitchFamily="18" charset="-78"/>
              </a:rPr>
              <a:t> </a:t>
            </a:r>
            <a:r>
              <a:rPr lang="ar-LB" sz="2000" b="1" dirty="0">
                <a:solidFill>
                  <a:srgbClr val="FF0000"/>
                </a:solidFill>
                <a:latin typeface="Adobe Arabic" panose="02040503050201020203" pitchFamily="18" charset="-78"/>
                <a:cs typeface="Adobe Arabic" panose="02040503050201020203" pitchFamily="18" charset="-78"/>
              </a:rPr>
              <a:t> في القراءة</a:t>
            </a:r>
            <a:endParaRPr lang="en-US" sz="2000" b="1" dirty="0">
              <a:solidFill>
                <a:srgbClr val="FF0000"/>
              </a:solidFill>
              <a:latin typeface="Adobe Arabic" panose="02040503050201020203" pitchFamily="18" charset="-78"/>
              <a:cs typeface="Adobe Arabic" panose="02040503050201020203" pitchFamily="18" charset="-78"/>
            </a:endParaRPr>
          </a:p>
          <a:p>
            <a:pPr marL="342900" indent="-342900" algn="r" rtl="1">
              <a:buClr>
                <a:srgbClr val="4472C4">
                  <a:lumMod val="75000"/>
                </a:srgbClr>
              </a:buClr>
              <a:buSzPct val="90000"/>
              <a:buFont typeface="Arial" panose="020B0604020202020204" pitchFamily="34" charset="0"/>
              <a:buChar char="•"/>
            </a:pPr>
            <a:r>
              <a:rPr lang="ar-SA" sz="2000" dirty="0">
                <a:solidFill>
                  <a:prstClr val="black">
                    <a:lumMod val="65000"/>
                    <a:lumOff val="35000"/>
                  </a:prstClr>
                </a:solidFill>
                <a:latin typeface="Adobe Arabic" panose="02040503050201020203" pitchFamily="18" charset="-78"/>
                <a:cs typeface="Adobe Arabic" panose="02040503050201020203" pitchFamily="18" charset="-78"/>
              </a:rPr>
              <a:t>يتعرّف كلمات جديدة</a:t>
            </a:r>
            <a:r>
              <a:rPr lang="ar-LB" sz="2000" dirty="0">
                <a:solidFill>
                  <a:prstClr val="black">
                    <a:lumMod val="65000"/>
                    <a:lumOff val="35000"/>
                  </a:prstClr>
                </a:solidFill>
                <a:latin typeface="Adobe Arabic" panose="02040503050201020203" pitchFamily="18" charset="-78"/>
                <a:cs typeface="Adobe Arabic" panose="02040503050201020203" pitchFamily="18" charset="-78"/>
              </a:rPr>
              <a:t> بطريقة كلية.</a:t>
            </a:r>
          </a:p>
          <a:p>
            <a:pPr marL="342900" indent="-342900" algn="r" rtl="1">
              <a:buClr>
                <a:srgbClr val="4472C4">
                  <a:lumMod val="75000"/>
                </a:srgbClr>
              </a:buClr>
              <a:buSzPct val="90000"/>
              <a:buFont typeface="Arial" panose="020B0604020202020204" pitchFamily="34" charset="0"/>
              <a:buChar char="•"/>
            </a:pPr>
            <a:r>
              <a:rPr lang="ar-LB" sz="2000" dirty="0">
                <a:solidFill>
                  <a:prstClr val="black">
                    <a:lumMod val="65000"/>
                    <a:lumOff val="35000"/>
                  </a:prstClr>
                </a:solidFill>
                <a:latin typeface="Adobe Arabic" panose="02040503050201020203" pitchFamily="18" charset="-78"/>
                <a:cs typeface="Adobe Arabic" panose="02040503050201020203" pitchFamily="18" charset="-78"/>
              </a:rPr>
              <a:t>يلفظ الكلمات لفظًا سليمًا بعد دخول</a:t>
            </a:r>
            <a:r>
              <a:rPr lang="ar-LB" sz="2000" baseline="0" dirty="0">
                <a:solidFill>
                  <a:prstClr val="black">
                    <a:lumMod val="65000"/>
                    <a:lumOff val="35000"/>
                  </a:prstClr>
                </a:solidFill>
                <a:latin typeface="Adobe Arabic" panose="02040503050201020203" pitchFamily="18" charset="-78"/>
                <a:cs typeface="Adobe Arabic" panose="02040503050201020203" pitchFamily="18" charset="-78"/>
              </a:rPr>
              <a:t> ال عليها. </a:t>
            </a:r>
          </a:p>
          <a:p>
            <a:pPr marL="342900" indent="-342900" algn="r" rtl="1">
              <a:buClr>
                <a:srgbClr val="4472C4">
                  <a:lumMod val="75000"/>
                </a:srgbClr>
              </a:buClr>
              <a:buSzPct val="90000"/>
              <a:buFont typeface="Arial" panose="020B0604020202020204" pitchFamily="34" charset="0"/>
              <a:buChar char="•"/>
            </a:pPr>
            <a:r>
              <a:rPr lang="ar-LB" sz="2000" baseline="0" dirty="0">
                <a:solidFill>
                  <a:prstClr val="black">
                    <a:lumMod val="65000"/>
                    <a:lumOff val="35000"/>
                  </a:prstClr>
                </a:solidFill>
                <a:latin typeface="Adobe Arabic" panose="02040503050201020203" pitchFamily="18" charset="-78"/>
                <a:cs typeface="Adobe Arabic" panose="02040503050201020203" pitchFamily="18" charset="-78"/>
              </a:rPr>
              <a:t> يلفظ كلمات تتضمن الشدة بشكل سليم.</a:t>
            </a:r>
          </a:p>
          <a:p>
            <a:pPr marL="0" indent="0" algn="r" rtl="1">
              <a:buClr>
                <a:srgbClr val="4472C4">
                  <a:lumMod val="75000"/>
                </a:srgbClr>
              </a:buClr>
              <a:buSzPct val="90000"/>
              <a:buFont typeface="Arial" panose="020B0604020202020204" pitchFamily="34" charset="0"/>
              <a:buNone/>
            </a:pPr>
            <a:r>
              <a:rPr lang="ar-LB" sz="2000" b="1" baseline="0" dirty="0">
                <a:solidFill>
                  <a:prstClr val="black">
                    <a:lumMod val="65000"/>
                    <a:lumOff val="35000"/>
                  </a:prstClr>
                </a:solidFill>
                <a:latin typeface="Adobe Arabic" panose="02040503050201020203" pitchFamily="18" charset="-78"/>
                <a:cs typeface="Adobe Arabic" panose="02040503050201020203" pitchFamily="18" charset="-78"/>
              </a:rPr>
              <a:t> - القواعد</a:t>
            </a:r>
          </a:p>
          <a:p>
            <a:pPr marL="171450" indent="-171450" algn="r" rtl="1">
              <a:buClr>
                <a:srgbClr val="4472C4">
                  <a:lumMod val="75000"/>
                </a:srgbClr>
              </a:buClr>
              <a:buSzPct val="90000"/>
              <a:buFont typeface="Arial" panose="020B0604020202020204" pitchFamily="34" charset="0"/>
              <a:buChar char="•"/>
            </a:pPr>
            <a:r>
              <a:rPr lang="ar-LB" sz="2000" baseline="0" dirty="0">
                <a:solidFill>
                  <a:prstClr val="black">
                    <a:lumMod val="65000"/>
                    <a:lumOff val="35000"/>
                  </a:prstClr>
                </a:solidFill>
                <a:latin typeface="Adobe Arabic" panose="02040503050201020203" pitchFamily="18" charset="-78"/>
                <a:cs typeface="Adobe Arabic" panose="02040503050201020203" pitchFamily="18" charset="-78"/>
              </a:rPr>
              <a:t>يتعّرف الحرف ووظيفته في بناء الجملة.   </a:t>
            </a:r>
          </a:p>
          <a:p>
            <a:pPr marL="0" indent="0" algn="r" rtl="1">
              <a:buClr>
                <a:srgbClr val="4472C4">
                  <a:lumMod val="75000"/>
                </a:srgbClr>
              </a:buClr>
              <a:buSzPct val="90000"/>
              <a:buFont typeface="Arial" panose="020B0604020202020204" pitchFamily="34" charset="0"/>
              <a:buNone/>
            </a:pPr>
            <a:r>
              <a:rPr lang="ar-LB" sz="2000" baseline="0" dirty="0">
                <a:solidFill>
                  <a:prstClr val="black">
                    <a:lumMod val="65000"/>
                    <a:lumOff val="35000"/>
                  </a:prstClr>
                </a:solidFill>
                <a:latin typeface="Adobe Arabic" panose="02040503050201020203" pitchFamily="18" charset="-78"/>
                <a:cs typeface="Adobe Arabic" panose="02040503050201020203" pitchFamily="18" charset="-78"/>
              </a:rPr>
              <a:t>   </a:t>
            </a:r>
            <a:endParaRPr lang="ar-LB" sz="2000" b="1" dirty="0"/>
          </a:p>
          <a:p>
            <a:pPr marL="0" indent="0" algn="r" rtl="1">
              <a:buFont typeface="Arial" panose="020B0604020202020204" pitchFamily="34" charset="0"/>
              <a:buNone/>
            </a:pPr>
            <a:r>
              <a:rPr lang="ar-LB" sz="2000" b="1" dirty="0"/>
              <a:t>- أهداف الإملاء: </a:t>
            </a:r>
          </a:p>
          <a:p>
            <a:pPr marL="171450" marR="0" lvl="0" indent="-171450" algn="r" defTabSz="914400" rtl="1" eaLnBrk="1" fontAlgn="auto" latinLnBrk="0" hangingPunct="1">
              <a:lnSpc>
                <a:spcPct val="100000"/>
              </a:lnSpc>
              <a:spcBef>
                <a:spcPts val="0"/>
              </a:spcBef>
              <a:spcAft>
                <a:spcPts val="0"/>
              </a:spcAft>
              <a:buClrTx/>
              <a:buSzTx/>
              <a:buFontTx/>
              <a:buChar char="-"/>
              <a:tabLst/>
              <a:defRPr/>
            </a:pPr>
            <a:r>
              <a:rPr lang="ar-LB" sz="2000" b="0" baseline="0" dirty="0"/>
              <a:t>يُميِّز أصوات الحرف (م)</a:t>
            </a:r>
          </a:p>
          <a:p>
            <a:pPr marL="171450" marR="0" lvl="0" indent="-171450" algn="r" defTabSz="914400" rtl="1" eaLnBrk="1" fontAlgn="auto" latinLnBrk="0" hangingPunct="1">
              <a:lnSpc>
                <a:spcPct val="100000"/>
              </a:lnSpc>
              <a:spcBef>
                <a:spcPts val="0"/>
              </a:spcBef>
              <a:spcAft>
                <a:spcPts val="0"/>
              </a:spcAft>
              <a:buClrTx/>
              <a:buSzTx/>
              <a:buFontTx/>
              <a:buChar char="-"/>
              <a:tabLst/>
              <a:defRPr/>
            </a:pPr>
            <a:r>
              <a:rPr lang="ar-LB" sz="2000" kern="1200" dirty="0">
                <a:solidFill>
                  <a:schemeClr val="tx1"/>
                </a:solidFill>
                <a:effectLst/>
                <a:latin typeface="+mn-lt"/>
                <a:ea typeface="+mn-ea"/>
                <a:cs typeface="+mn-cs"/>
              </a:rPr>
              <a:t>ي</a:t>
            </a:r>
            <a:r>
              <a:rPr lang="ar-SA" sz="2000" kern="1200" dirty="0">
                <a:solidFill>
                  <a:schemeClr val="tx1"/>
                </a:solidFill>
                <a:effectLst/>
                <a:latin typeface="+mn-lt"/>
                <a:ea typeface="+mn-ea"/>
                <a:cs typeface="+mn-cs"/>
              </a:rPr>
              <a:t>ربط صوت الحرف</a:t>
            </a:r>
            <a:r>
              <a:rPr lang="ar-LB" sz="2000" kern="1200" dirty="0">
                <a:solidFill>
                  <a:schemeClr val="tx1"/>
                </a:solidFill>
                <a:effectLst/>
                <a:latin typeface="+mn-lt"/>
                <a:ea typeface="+mn-ea"/>
                <a:cs typeface="+mn-cs"/>
              </a:rPr>
              <a:t>(م) </a:t>
            </a:r>
            <a:r>
              <a:rPr lang="ar-SA" sz="2000" kern="1200" dirty="0">
                <a:solidFill>
                  <a:schemeClr val="tx1"/>
                </a:solidFill>
                <a:effectLst/>
                <a:latin typeface="+mn-lt"/>
                <a:ea typeface="+mn-ea"/>
                <a:cs typeface="+mn-cs"/>
              </a:rPr>
              <a:t>بص</a:t>
            </a:r>
            <a:r>
              <a:rPr lang="ar-LB" sz="2000" kern="1200" dirty="0">
                <a:solidFill>
                  <a:schemeClr val="tx1"/>
                </a:solidFill>
                <a:effectLst/>
                <a:latin typeface="+mn-lt"/>
                <a:ea typeface="+mn-ea"/>
                <a:cs typeface="+mn-cs"/>
              </a:rPr>
              <a:t>ُ</a:t>
            </a:r>
            <a:r>
              <a:rPr lang="ar-SA" sz="2000" kern="1200" dirty="0">
                <a:solidFill>
                  <a:schemeClr val="tx1"/>
                </a:solidFill>
                <a:effectLst/>
                <a:latin typeface="+mn-lt"/>
                <a:ea typeface="+mn-ea"/>
                <a:cs typeface="+mn-cs"/>
              </a:rPr>
              <a:t>و</a:t>
            </a:r>
            <a:r>
              <a:rPr lang="ar-LB" sz="2000" kern="1200" dirty="0">
                <a:solidFill>
                  <a:schemeClr val="tx1"/>
                </a:solidFill>
                <a:effectLst/>
                <a:latin typeface="+mn-lt"/>
                <a:ea typeface="+mn-ea"/>
                <a:cs typeface="+mn-cs"/>
              </a:rPr>
              <a:t>َ</a:t>
            </a:r>
            <a:r>
              <a:rPr lang="ar-SA" sz="2000" kern="1200" dirty="0">
                <a:solidFill>
                  <a:schemeClr val="tx1"/>
                </a:solidFill>
                <a:effectLst/>
                <a:latin typeface="+mn-lt"/>
                <a:ea typeface="+mn-ea"/>
                <a:cs typeface="+mn-cs"/>
              </a:rPr>
              <a:t>ر</a:t>
            </a:r>
            <a:r>
              <a:rPr lang="ar-LB" sz="2000" kern="1200" dirty="0">
                <a:solidFill>
                  <a:schemeClr val="tx1"/>
                </a:solidFill>
                <a:effectLst/>
                <a:latin typeface="+mn-lt"/>
                <a:ea typeface="+mn-ea"/>
                <a:cs typeface="+mn-cs"/>
              </a:rPr>
              <a:t>ِ</a:t>
            </a:r>
            <a:r>
              <a:rPr lang="ar-SA" sz="2000" kern="1200" dirty="0">
                <a:solidFill>
                  <a:schemeClr val="tx1"/>
                </a:solidFill>
                <a:effectLst/>
                <a:latin typeface="+mn-lt"/>
                <a:ea typeface="+mn-ea"/>
                <a:cs typeface="+mn-cs"/>
              </a:rPr>
              <a:t>ه المكتوبة لرسم هذه الص</a:t>
            </a:r>
            <a:r>
              <a:rPr lang="ar-LB" sz="2000" kern="1200" dirty="0">
                <a:solidFill>
                  <a:schemeClr val="tx1"/>
                </a:solidFill>
                <a:effectLst/>
                <a:latin typeface="+mn-lt"/>
                <a:ea typeface="+mn-ea"/>
                <a:cs typeface="+mn-cs"/>
              </a:rPr>
              <a:t>ُّ</a:t>
            </a:r>
            <a:r>
              <a:rPr lang="ar-SA" sz="2000" kern="1200" dirty="0">
                <a:solidFill>
                  <a:schemeClr val="tx1"/>
                </a:solidFill>
                <a:effectLst/>
                <a:latin typeface="+mn-lt"/>
                <a:ea typeface="+mn-ea"/>
                <a:cs typeface="+mn-cs"/>
              </a:rPr>
              <a:t>و</a:t>
            </a:r>
            <a:r>
              <a:rPr lang="ar-LB" sz="2000" kern="1200" dirty="0">
                <a:solidFill>
                  <a:schemeClr val="tx1"/>
                </a:solidFill>
                <a:effectLst/>
                <a:latin typeface="+mn-lt"/>
                <a:ea typeface="+mn-ea"/>
                <a:cs typeface="+mn-cs"/>
              </a:rPr>
              <a:t>َ</a:t>
            </a:r>
            <a:r>
              <a:rPr lang="ar-SA" sz="2000" kern="1200" dirty="0">
                <a:solidFill>
                  <a:schemeClr val="tx1"/>
                </a:solidFill>
                <a:effectLst/>
                <a:latin typeface="+mn-lt"/>
                <a:ea typeface="+mn-ea"/>
                <a:cs typeface="+mn-cs"/>
              </a:rPr>
              <a:t>ر رسمًا صحيحًا بحسب مواقعها في الكلمة.</a:t>
            </a:r>
            <a:endParaRPr lang="ar-LB" sz="2000" kern="1200" dirty="0">
              <a:solidFill>
                <a:schemeClr val="tx1"/>
              </a:solidFill>
              <a:effectLst/>
              <a:latin typeface="+mn-lt"/>
              <a:ea typeface="+mn-ea"/>
              <a:cs typeface="+mn-cs"/>
            </a:endParaRPr>
          </a:p>
          <a:p>
            <a:pPr marL="171450" marR="0" lvl="0" indent="-171450" algn="r" defTabSz="914400" rtl="1" eaLnBrk="1" fontAlgn="auto" latinLnBrk="0" hangingPunct="1">
              <a:lnSpc>
                <a:spcPct val="100000"/>
              </a:lnSpc>
              <a:spcBef>
                <a:spcPts val="0"/>
              </a:spcBef>
              <a:spcAft>
                <a:spcPts val="0"/>
              </a:spcAft>
              <a:buClrTx/>
              <a:buSzTx/>
              <a:buFontTx/>
              <a:buChar char="-"/>
              <a:tabLst/>
              <a:defRPr/>
            </a:pPr>
            <a:r>
              <a:rPr lang="ar-LB" sz="2000" b="0" baseline="0" dirty="0"/>
              <a:t>يُميِّز أصوات الحرف (ل)</a:t>
            </a:r>
          </a:p>
          <a:p>
            <a:pPr marL="171450" marR="0" lvl="0" indent="-171450" algn="r" defTabSz="914400" rtl="1" eaLnBrk="1" fontAlgn="auto" latinLnBrk="0" hangingPunct="1">
              <a:lnSpc>
                <a:spcPct val="100000"/>
              </a:lnSpc>
              <a:spcBef>
                <a:spcPts val="0"/>
              </a:spcBef>
              <a:spcAft>
                <a:spcPts val="0"/>
              </a:spcAft>
              <a:buClrTx/>
              <a:buSzTx/>
              <a:buFontTx/>
              <a:buChar char="-"/>
              <a:tabLst/>
              <a:defRPr/>
            </a:pPr>
            <a:r>
              <a:rPr lang="ar-LB" sz="2000" kern="1200" dirty="0">
                <a:solidFill>
                  <a:schemeClr val="tx1"/>
                </a:solidFill>
                <a:effectLst/>
                <a:latin typeface="+mn-lt"/>
                <a:ea typeface="+mn-ea"/>
                <a:cs typeface="+mn-cs"/>
              </a:rPr>
              <a:t>ي</a:t>
            </a:r>
            <a:r>
              <a:rPr lang="ar-SA" sz="2000" kern="1200" dirty="0">
                <a:solidFill>
                  <a:schemeClr val="tx1"/>
                </a:solidFill>
                <a:effectLst/>
                <a:latin typeface="+mn-lt"/>
                <a:ea typeface="+mn-ea"/>
                <a:cs typeface="+mn-cs"/>
              </a:rPr>
              <a:t>ربط صوت الحرف</a:t>
            </a:r>
            <a:r>
              <a:rPr lang="ar-LB" sz="2000" kern="1200" dirty="0">
                <a:solidFill>
                  <a:schemeClr val="tx1"/>
                </a:solidFill>
                <a:effectLst/>
                <a:latin typeface="+mn-lt"/>
                <a:ea typeface="+mn-ea"/>
                <a:cs typeface="+mn-cs"/>
              </a:rPr>
              <a:t>(ل) </a:t>
            </a:r>
            <a:r>
              <a:rPr lang="ar-SA" sz="2000" kern="1200" dirty="0">
                <a:solidFill>
                  <a:schemeClr val="tx1"/>
                </a:solidFill>
                <a:effectLst/>
                <a:latin typeface="+mn-lt"/>
                <a:ea typeface="+mn-ea"/>
                <a:cs typeface="+mn-cs"/>
              </a:rPr>
              <a:t>بص</a:t>
            </a:r>
            <a:r>
              <a:rPr lang="ar-LB" sz="2000" kern="1200" dirty="0">
                <a:solidFill>
                  <a:schemeClr val="tx1"/>
                </a:solidFill>
                <a:effectLst/>
                <a:latin typeface="+mn-lt"/>
                <a:ea typeface="+mn-ea"/>
                <a:cs typeface="+mn-cs"/>
              </a:rPr>
              <a:t>ُ</a:t>
            </a:r>
            <a:r>
              <a:rPr lang="ar-SA" sz="2000" kern="1200" dirty="0">
                <a:solidFill>
                  <a:schemeClr val="tx1"/>
                </a:solidFill>
                <a:effectLst/>
                <a:latin typeface="+mn-lt"/>
                <a:ea typeface="+mn-ea"/>
                <a:cs typeface="+mn-cs"/>
              </a:rPr>
              <a:t>و</a:t>
            </a:r>
            <a:r>
              <a:rPr lang="ar-LB" sz="2000" kern="1200" dirty="0">
                <a:solidFill>
                  <a:schemeClr val="tx1"/>
                </a:solidFill>
                <a:effectLst/>
                <a:latin typeface="+mn-lt"/>
                <a:ea typeface="+mn-ea"/>
                <a:cs typeface="+mn-cs"/>
              </a:rPr>
              <a:t>َ</a:t>
            </a:r>
            <a:r>
              <a:rPr lang="ar-SA" sz="2000" kern="1200" dirty="0">
                <a:solidFill>
                  <a:schemeClr val="tx1"/>
                </a:solidFill>
                <a:effectLst/>
                <a:latin typeface="+mn-lt"/>
                <a:ea typeface="+mn-ea"/>
                <a:cs typeface="+mn-cs"/>
              </a:rPr>
              <a:t>ر</a:t>
            </a:r>
            <a:r>
              <a:rPr lang="ar-LB" sz="2000" kern="1200" dirty="0">
                <a:solidFill>
                  <a:schemeClr val="tx1"/>
                </a:solidFill>
                <a:effectLst/>
                <a:latin typeface="+mn-lt"/>
                <a:ea typeface="+mn-ea"/>
                <a:cs typeface="+mn-cs"/>
              </a:rPr>
              <a:t>ِ</a:t>
            </a:r>
            <a:r>
              <a:rPr lang="ar-SA" sz="2000" kern="1200" dirty="0">
                <a:solidFill>
                  <a:schemeClr val="tx1"/>
                </a:solidFill>
                <a:effectLst/>
                <a:latin typeface="+mn-lt"/>
                <a:ea typeface="+mn-ea"/>
                <a:cs typeface="+mn-cs"/>
              </a:rPr>
              <a:t>ه المكتوبة لرسم هذه الص</a:t>
            </a:r>
            <a:r>
              <a:rPr lang="ar-LB" sz="2000" kern="1200" dirty="0">
                <a:solidFill>
                  <a:schemeClr val="tx1"/>
                </a:solidFill>
                <a:effectLst/>
                <a:latin typeface="+mn-lt"/>
                <a:ea typeface="+mn-ea"/>
                <a:cs typeface="+mn-cs"/>
              </a:rPr>
              <a:t>ُّ</a:t>
            </a:r>
            <a:r>
              <a:rPr lang="ar-SA" sz="2000" kern="1200" dirty="0">
                <a:solidFill>
                  <a:schemeClr val="tx1"/>
                </a:solidFill>
                <a:effectLst/>
                <a:latin typeface="+mn-lt"/>
                <a:ea typeface="+mn-ea"/>
                <a:cs typeface="+mn-cs"/>
              </a:rPr>
              <a:t>و</a:t>
            </a:r>
            <a:r>
              <a:rPr lang="ar-LB" sz="2000" kern="1200" dirty="0">
                <a:solidFill>
                  <a:schemeClr val="tx1"/>
                </a:solidFill>
                <a:effectLst/>
                <a:latin typeface="+mn-lt"/>
                <a:ea typeface="+mn-ea"/>
                <a:cs typeface="+mn-cs"/>
              </a:rPr>
              <a:t>َ</a:t>
            </a:r>
            <a:r>
              <a:rPr lang="ar-SA" sz="2000" kern="1200" dirty="0">
                <a:solidFill>
                  <a:schemeClr val="tx1"/>
                </a:solidFill>
                <a:effectLst/>
                <a:latin typeface="+mn-lt"/>
                <a:ea typeface="+mn-ea"/>
                <a:cs typeface="+mn-cs"/>
              </a:rPr>
              <a:t>ر رسمًا صحيحًا بحسب مواقعها في الكلمة.</a:t>
            </a:r>
            <a:endParaRPr lang="ar-LB" sz="2000" kern="1200" dirty="0">
              <a:solidFill>
                <a:schemeClr val="tx1"/>
              </a:solidFill>
              <a:effectLst/>
              <a:latin typeface="+mn-lt"/>
              <a:ea typeface="+mn-ea"/>
              <a:cs typeface="+mn-cs"/>
            </a:endParaRPr>
          </a:p>
          <a:p>
            <a:pPr marL="171450" marR="0" lvl="0" indent="-171450" algn="r" defTabSz="914400" rtl="1" eaLnBrk="1" fontAlgn="auto" latinLnBrk="0" hangingPunct="1">
              <a:lnSpc>
                <a:spcPct val="100000"/>
              </a:lnSpc>
              <a:spcBef>
                <a:spcPts val="0"/>
              </a:spcBef>
              <a:spcAft>
                <a:spcPts val="0"/>
              </a:spcAft>
              <a:buClrTx/>
              <a:buSzTx/>
              <a:buFontTx/>
              <a:buChar char="-"/>
              <a:tabLst/>
              <a:defRPr/>
            </a:pPr>
            <a:endParaRPr lang="ar-LB" sz="2000" dirty="0"/>
          </a:p>
          <a:p>
            <a:pPr algn="r" rtl="1"/>
            <a:r>
              <a:rPr lang="ar-LB" sz="2000" b="1" dirty="0"/>
              <a:t>- أهداف التعبير الكتابيّ: </a:t>
            </a:r>
          </a:p>
          <a:p>
            <a:pPr marL="342900" indent="-342900" algn="r" rtl="1">
              <a:buFont typeface="Arial" panose="020B0604020202020204" pitchFamily="34" charset="0"/>
              <a:buChar char="•"/>
            </a:pPr>
            <a:r>
              <a:rPr lang="ar-LB" sz="2000" kern="1200" baseline="0" dirty="0">
                <a:solidFill>
                  <a:schemeClr val="tx1"/>
                </a:solidFill>
                <a:effectLst/>
                <a:latin typeface="+mn-lt"/>
                <a:ea typeface="+mn-ea"/>
                <a:cs typeface="+mn-cs"/>
              </a:rPr>
              <a:t>يكمل جملة من النّص مستخدمًا الحرف المناسب مع الكلمة الصحيحة ليتمّم كتابة جملة تامّة المعنى. </a:t>
            </a:r>
            <a:endParaRPr lang="en-US" sz="2000" dirty="0"/>
          </a:p>
          <a:p>
            <a:pPr algn="r" rtl="1"/>
            <a:endParaRPr lang="ar-LB" sz="200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0" baseline="0" dirty="0">
                <a:solidFill>
                  <a:schemeClr val="tx1"/>
                </a:solidFill>
                <a:latin typeface="Adobe Arabic" panose="02040503050201020203" pitchFamily="18" charset="-78"/>
                <a:cs typeface="Adobe Arabic" panose="02040503050201020203" pitchFamily="18" charset="-78"/>
              </a:rPr>
              <a:t> </a:t>
            </a:r>
            <a:endParaRPr lang="ar-LB" sz="1200" b="0" dirty="0">
              <a:solidFill>
                <a:schemeClr val="tx1"/>
              </a:solidFill>
              <a:highlight>
                <a:srgbClr val="FFFF00"/>
              </a:highlight>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dirty="0">
              <a:latin typeface="Adobe Arabic" panose="02040503050201020203" pitchFamily="18" charset="-78"/>
              <a:cs typeface="Adobe Arabic" panose="02040503050201020203" pitchFamily="18" charset="-78"/>
            </a:endParaRPr>
          </a:p>
          <a:p>
            <a:pPr algn="r" rtl="1"/>
            <a:endParaRPr lang="en-US"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567E13-77E3-49C1-AE2D-684752D4F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108558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LB" sz="1200" baseline="0" dirty="0"/>
              <a:t> </a:t>
            </a:r>
            <a:endParaRPr lang="en-US" b="0" dirty="0">
              <a:latin typeface="Adobe Arabic" panose="02040503050201020203" pitchFamily="18" charset="-78"/>
              <a:cs typeface="Adobe Arabic" panose="02040503050201020203" pitchFamily="18" charset="-78"/>
            </a:endParaRPr>
          </a:p>
          <a:p>
            <a:pPr algn="r" rtl="1"/>
            <a:r>
              <a:rPr lang="ar-LB" sz="2000" dirty="0">
                <a:latin typeface="Adobe Arabic" panose="02040503050201020203" pitchFamily="18" charset="-78"/>
                <a:cs typeface="Adobe Arabic" panose="02040503050201020203" pitchFamily="18" charset="-78"/>
              </a:rPr>
              <a:t>والآن سأقرأ لكم قصّة الدّرس.</a:t>
            </a:r>
          </a:p>
          <a:p>
            <a:pPr algn="r" rtl="1"/>
            <a:endParaRPr lang="ar-LB" sz="200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dirty="0"/>
              <a:t>القراءة الجهرية في هذا الدرس قراءة النّص المرفق وهو موجود في كتاب دليل المعلّم ص  155. </a:t>
            </a:r>
          </a:p>
          <a:p>
            <a:pPr algn="r" rtl="1"/>
            <a:endParaRPr lang="ar-LB" sz="200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1" dirty="0">
                <a:latin typeface="Adobe Arabic" panose="02040503050201020203" pitchFamily="18" charset="-78"/>
                <a:cs typeface="Adobe Arabic" panose="02040503050201020203" pitchFamily="18" charset="-78"/>
              </a:rPr>
              <a:t>توجيهات للمعلّم/ ـة:</a:t>
            </a:r>
            <a:r>
              <a:rPr lang="ar-LB" sz="2000" dirty="0">
                <a:latin typeface="Adobe Arabic" panose="02040503050201020203" pitchFamily="18" charset="-78"/>
                <a:cs typeface="Adobe Arabic" panose="02040503050201020203" pitchFamily="18" charset="-78"/>
              </a:rPr>
              <a:t>، تم تدريس استراتيجية "التوقع" من خلال الصّورة والعنوان واستراتيجيّة "التّوقع من خلال سير أحداث القصّة"،</a:t>
            </a:r>
            <a:r>
              <a:rPr lang="ar-LB" sz="2000" baseline="0" dirty="0">
                <a:latin typeface="Adobe Arabic" panose="02040503050201020203" pitchFamily="18" charset="-78"/>
                <a:cs typeface="Adobe Arabic" panose="02040503050201020203" pitchFamily="18" charset="-78"/>
              </a:rPr>
              <a:t> كما تمّ تعريف المتعلّمين إلى عناصر القصة وتحديدها ( الشّخصيّات ، المكان، الزّمان، المشكلة والحلّ) </a:t>
            </a:r>
            <a:r>
              <a:rPr lang="ar-LB" sz="2000" dirty="0">
                <a:latin typeface="Adobe Arabic" panose="02040503050201020203" pitchFamily="18" charset="-78"/>
                <a:cs typeface="Adobe Arabic" panose="02040503050201020203" pitchFamily="18" charset="-78"/>
              </a:rPr>
              <a:t>في الدروس السّابقة.</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dirty="0">
                <a:latin typeface="Adobe Arabic" panose="02040503050201020203" pitchFamily="18" charset="-78"/>
                <a:cs typeface="Adobe Arabic" panose="02040503050201020203" pitchFamily="18" charset="-78"/>
              </a:rPr>
              <a:t>لذا</a:t>
            </a:r>
            <a:r>
              <a:rPr lang="ar-LB" sz="2000" baseline="0" dirty="0">
                <a:latin typeface="Adobe Arabic" panose="02040503050201020203" pitchFamily="18" charset="-78"/>
                <a:cs typeface="Adobe Arabic" panose="02040503050201020203" pitchFamily="18" charset="-78"/>
              </a:rPr>
              <a:t> </a:t>
            </a:r>
            <a:r>
              <a:rPr lang="ar-LB" sz="2000" dirty="0">
                <a:latin typeface="Adobe Arabic" panose="02040503050201020203" pitchFamily="18" charset="-78"/>
                <a:cs typeface="Adobe Arabic" panose="02040503050201020203" pitchFamily="18" charset="-78"/>
              </a:rPr>
              <a:t>نوصي بأن يقوم المعلّمون  </a:t>
            </a:r>
            <a:r>
              <a:rPr lang="ar-LB" sz="2000" u="sng" dirty="0">
                <a:latin typeface="Adobe Arabic" panose="02040503050201020203" pitchFamily="18" charset="-78"/>
                <a:cs typeface="Adobe Arabic" panose="02040503050201020203" pitchFamily="18" charset="-78"/>
              </a:rPr>
              <a:t>وقبل</a:t>
            </a:r>
            <a:r>
              <a:rPr lang="ar-LB" sz="2000" dirty="0">
                <a:latin typeface="Adobe Arabic" panose="02040503050201020203" pitchFamily="18" charset="-78"/>
                <a:cs typeface="Adobe Arabic" panose="02040503050201020203" pitchFamily="18" charset="-78"/>
              </a:rPr>
              <a:t> قراءة القصة بالطّلب</a:t>
            </a:r>
            <a:r>
              <a:rPr lang="ar-LB" sz="2000" baseline="0" dirty="0">
                <a:latin typeface="Adobe Arabic" panose="02040503050201020203" pitchFamily="18" charset="-78"/>
                <a:cs typeface="Adobe Arabic" panose="02040503050201020203" pitchFamily="18" charset="-78"/>
              </a:rPr>
              <a:t> إليهم النّظر إلى الصورة وقراءة العنوان وتوقّع ما يمكن أن يكون موضوع النّص. </a:t>
            </a:r>
            <a:r>
              <a:rPr lang="ar-LB" sz="2000" u="sng" baseline="0" dirty="0">
                <a:latin typeface="Adobe Arabic" panose="02040503050201020203" pitchFamily="18" charset="-78"/>
                <a:cs typeface="Adobe Arabic" panose="02040503050201020203" pitchFamily="18" charset="-78"/>
              </a:rPr>
              <a:t>وأثناء </a:t>
            </a:r>
            <a:r>
              <a:rPr lang="ar-LB" sz="2000" baseline="0" dirty="0">
                <a:latin typeface="Adobe Arabic" panose="02040503050201020203" pitchFamily="18" charset="-78"/>
                <a:cs typeface="Adobe Arabic" panose="02040503050201020203" pitchFamily="18" charset="-78"/>
              </a:rPr>
              <a:t>قراء القصّة الطّلب من المتعلّمين التّوقع ما يمكن أن يحدث من خلال سير أحداث النّص. كما نوصي المعلّم/ة </a:t>
            </a:r>
            <a:r>
              <a:rPr lang="ar-LB" sz="2000" dirty="0">
                <a:latin typeface="Adobe Arabic" panose="02040503050201020203" pitchFamily="18" charset="-78"/>
                <a:cs typeface="Adobe Arabic" panose="02040503050201020203" pitchFamily="18" charset="-78"/>
              </a:rPr>
              <a:t>بتتبع التوقعات، وإن كانَ هنالك من توقعاتِ المتعلّمين المكتوبةِ على اللّوحِ، يمكنهم</a:t>
            </a:r>
            <a:r>
              <a:rPr lang="ar-LB" sz="2000" baseline="0" dirty="0">
                <a:latin typeface="Adobe Arabic" panose="02040503050201020203" pitchFamily="18" charset="-78"/>
                <a:cs typeface="Adobe Arabic" panose="02040503050201020203" pitchFamily="18" charset="-78"/>
              </a:rPr>
              <a:t> أن ي</a:t>
            </a:r>
            <a:r>
              <a:rPr lang="ar-LB" sz="2000" dirty="0">
                <a:latin typeface="Adobe Arabic" panose="02040503050201020203" pitchFamily="18" charset="-78"/>
                <a:cs typeface="Adobe Arabic" panose="02040503050201020203" pitchFamily="18" charset="-78"/>
              </a:rPr>
              <a:t>شيروا اليها،</a:t>
            </a:r>
            <a:r>
              <a:rPr lang="ar-LB" sz="2000" baseline="0" dirty="0">
                <a:latin typeface="Adobe Arabic" panose="02040503050201020203" pitchFamily="18" charset="-78"/>
                <a:cs typeface="Adobe Arabic" panose="02040503050201020203" pitchFamily="18" charset="-78"/>
              </a:rPr>
              <a:t> ويقولوا: </a:t>
            </a:r>
            <a:r>
              <a:rPr lang="ar-LB" sz="2000" dirty="0">
                <a:latin typeface="Adobe Arabic" panose="02040503050201020203" pitchFamily="18" charset="-78"/>
                <a:cs typeface="Adobe Arabic" panose="02040503050201020203" pitchFamily="18" charset="-78"/>
              </a:rPr>
              <a:t>"أحسنتم! هذا التوقّعُ صحيحٌ".</a:t>
            </a:r>
            <a:r>
              <a:rPr lang="ar-LB" sz="2000" baseline="0" dirty="0">
                <a:latin typeface="Adobe Arabic" panose="02040503050201020203" pitchFamily="18" charset="-78"/>
                <a:cs typeface="Adobe Arabic" panose="02040503050201020203" pitchFamily="18" charset="-78"/>
              </a:rPr>
              <a:t> يقدم المعلمون الأدلة</a:t>
            </a:r>
            <a:r>
              <a:rPr lang="ar-LB" sz="2000" dirty="0">
                <a:latin typeface="Adobe Arabic" panose="02040503050201020203" pitchFamily="18" charset="-78"/>
                <a:cs typeface="Adobe Arabic" panose="02040503050201020203" pitchFamily="18" charset="-78"/>
              </a:rPr>
              <a:t> على</a:t>
            </a:r>
            <a:r>
              <a:rPr lang="ar-LB" sz="2000" baseline="0" dirty="0">
                <a:latin typeface="Adobe Arabic" panose="02040503050201020203" pitchFamily="18" charset="-78"/>
                <a:cs typeface="Adobe Arabic" panose="02040503050201020203" pitchFamily="18" charset="-78"/>
              </a:rPr>
              <a:t> التّوقع الصّحيح</a:t>
            </a:r>
            <a:r>
              <a:rPr lang="ar-LB" sz="2000" dirty="0">
                <a:latin typeface="Adobe Arabic" panose="02040503050201020203" pitchFamily="18" charset="-78"/>
                <a:cs typeface="Adobe Arabic" panose="02040503050201020203" pitchFamily="18" charset="-78"/>
              </a:rPr>
              <a:t> من النّص إن كان كلمة، أو عبارة، أو سلوكًا من إحدى الشّخصيات.  كما يمكن سؤالهم </a:t>
            </a:r>
            <a:r>
              <a:rPr lang="ar-LB" sz="2000" u="sng" dirty="0">
                <a:latin typeface="Adobe Arabic" panose="02040503050201020203" pitchFamily="18" charset="-78"/>
                <a:cs typeface="Adobe Arabic" panose="02040503050201020203" pitchFamily="18" charset="-78"/>
              </a:rPr>
              <a:t>وبعد</a:t>
            </a:r>
            <a:r>
              <a:rPr lang="ar-LB" sz="2000" dirty="0">
                <a:latin typeface="Adobe Arabic" panose="02040503050201020203" pitchFamily="18" charset="-78"/>
                <a:cs typeface="Adobe Arabic" panose="02040503050201020203" pitchFamily="18" charset="-78"/>
              </a:rPr>
              <a:t> القراءة عن عناصر القصّة(الشّخصيات، المكان،</a:t>
            </a:r>
            <a:r>
              <a:rPr lang="ar-LB" sz="2000" baseline="0" dirty="0">
                <a:latin typeface="Adobe Arabic" panose="02040503050201020203" pitchFamily="18" charset="-78"/>
                <a:cs typeface="Adobe Arabic" panose="02040503050201020203" pitchFamily="18" charset="-78"/>
              </a:rPr>
              <a:t> الزّمان المشكلة، والحل) تمهيدًا لتطبيق استراتيجية " إعادة سرد القصّة".</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aseline="0" dirty="0">
                <a:latin typeface="Adobe Arabic" panose="02040503050201020203" pitchFamily="18" charset="-78"/>
                <a:cs typeface="Adobe Arabic" panose="02040503050201020203" pitchFamily="18" charset="-78"/>
              </a:rPr>
              <a:t>كما أن ترتيب الأحداث بالتّسلسل، يساعد المتعلّم على التّفكير المنطقي في فهم وتتابع الأحداث.</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1" u="sng" baseline="0" dirty="0">
                <a:latin typeface="Adobe Arabic" panose="02040503050201020203" pitchFamily="18" charset="-78"/>
                <a:cs typeface="Adobe Arabic" panose="02040503050201020203" pitchFamily="18" charset="-78"/>
              </a:rPr>
              <a:t>نموذج عن أسئلة التّوقع: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aseline="0" dirty="0">
                <a:latin typeface="Adobe Arabic" panose="02040503050201020203" pitchFamily="18" charset="-78"/>
                <a:cs typeface="Adobe Arabic" panose="02040503050201020203" pitchFamily="18" charset="-78"/>
              </a:rPr>
              <a:t>ماذا نرى في الصورة الأولى؟ عائلة في السّيارة تمرّ جنب بستان موز.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aseline="0" dirty="0">
                <a:latin typeface="Adobe Arabic" panose="02040503050201020203" pitchFamily="18" charset="-78"/>
                <a:cs typeface="Adobe Arabic" panose="02040503050201020203" pitchFamily="18" charset="-78"/>
              </a:rPr>
              <a:t>إلى أين تذهب العائلة؟ نزهة ربما عندما نقرأ القصة سنحدّد إلى أين توجهت العائلة.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aseline="0" dirty="0">
                <a:latin typeface="Adobe Arabic" panose="02040503050201020203" pitchFamily="18" charset="-78"/>
                <a:cs typeface="Adobe Arabic" panose="02040503050201020203" pitchFamily="18" charset="-78"/>
              </a:rPr>
              <a:t>ماذا نرى في الصورة الثانية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aseline="0" dirty="0">
                <a:latin typeface="Adobe Arabic" panose="02040503050201020203" pitchFamily="18" charset="-78"/>
                <a:cs typeface="Adobe Arabic" panose="02040503050201020203" pitchFamily="18" charset="-78"/>
              </a:rPr>
              <a:t>أين هي العائلة في هذه الصورة؟ .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aseline="0" dirty="0">
                <a:latin typeface="Adobe Arabic" panose="02040503050201020203" pitchFamily="18" charset="-78"/>
                <a:cs typeface="Adobe Arabic" panose="02040503050201020203" pitchFamily="18" charset="-78"/>
              </a:rPr>
              <a:t>ماذا يحمل الولد والبنت في الصورة؟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aseline="0" dirty="0">
                <a:latin typeface="Adobe Arabic" panose="02040503050201020203" pitchFamily="18" charset="-78"/>
                <a:cs typeface="Adobe Arabic" panose="02040503050201020203" pitchFamily="18" charset="-78"/>
              </a:rPr>
              <a:t>ماذا يفعلان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aseline="0" dirty="0">
                <a:latin typeface="Adobe Arabic" panose="02040503050201020203" pitchFamily="18" charset="-78"/>
                <a:cs typeface="Adobe Arabic" panose="02040503050201020203" pitchFamily="18" charset="-78"/>
              </a:rPr>
              <a:t>برأيكم عمّ  يتكلّم النّص؟</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2000" baseline="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2000" dirty="0">
              <a:latin typeface="Adobe Arabic" panose="02040503050201020203" pitchFamily="18" charset="-78"/>
              <a:cs typeface="Adobe Arabic" panose="02040503050201020203" pitchFamily="18" charset="-78"/>
            </a:endParaRPr>
          </a:p>
          <a:p>
            <a:pPr algn="r" rtl="1"/>
            <a:endParaRPr lang="ar-LB" sz="1200" b="0" kern="1200" dirty="0">
              <a:solidFill>
                <a:schemeClr val="tx1"/>
              </a:solidFill>
              <a:latin typeface="Adobe Arabic" panose="02040503050201020203" pitchFamily="18" charset="-78"/>
              <a:ea typeface="+mn-ea"/>
              <a:cs typeface="Adobe Arabic" panose="02040503050201020203" pitchFamily="18" charset="-78"/>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567E13-77E3-49C1-AE2D-684752D4F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702845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a:r>
              <a:rPr lang="ar-LB" sz="2000" baseline="0" dirty="0">
                <a:latin typeface="Adobe Arabic" panose="02040503050201020203" pitchFamily="18" charset="-78"/>
                <a:cs typeface="Adobe Arabic" panose="02040503050201020203" pitchFamily="18" charset="-78"/>
              </a:rPr>
              <a:t>والآن أريدكم أن تصغوا جيّدًا إلى القصّة: </a:t>
            </a:r>
          </a:p>
          <a:p>
            <a:pPr algn="r" rtl="1"/>
            <a:r>
              <a:rPr lang="ar-LB" sz="2000" baseline="0" dirty="0">
                <a:latin typeface="Adobe Arabic" panose="02040503050201020203" pitchFamily="18" charset="-78"/>
                <a:cs typeface="Adobe Arabic" panose="02040503050201020203" pitchFamily="18" charset="-78"/>
              </a:rPr>
              <a:t>عنوان القصّة: </a:t>
            </a:r>
          </a:p>
          <a:p>
            <a:pPr algn="r" rtl="1"/>
            <a:r>
              <a:rPr lang="ar-LB" sz="2000" baseline="0" dirty="0">
                <a:latin typeface="Adobe Arabic" panose="02040503050201020203" pitchFamily="18" charset="-78"/>
                <a:cs typeface="Adobe Arabic" panose="02040503050201020203" pitchFamily="18" charset="-78"/>
              </a:rPr>
              <a:t> في السّوق الكبير. </a:t>
            </a:r>
          </a:p>
          <a:p>
            <a:pPr algn="r" rtl="1"/>
            <a:r>
              <a:rPr lang="ar-LB" sz="2000" dirty="0">
                <a:latin typeface="Adobe Arabic" panose="02040503050201020203" pitchFamily="18" charset="-78"/>
                <a:cs typeface="Adobe Arabic" panose="02040503050201020203" pitchFamily="18" charset="-78"/>
              </a:rPr>
              <a:t>تعالوا نذهب إلى السّوق الكبير في المدينة: قال الوالد لأفراد العائلة. </a:t>
            </a:r>
          </a:p>
          <a:p>
            <a:pPr algn="r" rtl="1"/>
            <a:r>
              <a:rPr lang="ar-LB" sz="2000" dirty="0">
                <a:latin typeface="Adobe Arabic" panose="02040503050201020203" pitchFamily="18" charset="-78"/>
                <a:cs typeface="Adobe Arabic" panose="02040503050201020203" pitchFamily="18" charset="-78"/>
              </a:rPr>
              <a:t>نزلت بهم السّيّارة من الجبل ووصلت إلى طريق السّاحل. </a:t>
            </a:r>
          </a:p>
          <a:p>
            <a:pPr algn="r" rtl="1"/>
            <a:r>
              <a:rPr lang="ar-LB" sz="2000" dirty="0">
                <a:latin typeface="Adobe Arabic" panose="02040503050201020203" pitchFamily="18" charset="-78"/>
                <a:cs typeface="Adobe Arabic" panose="02040503050201020203" pitchFamily="18" charset="-78"/>
              </a:rPr>
              <a:t>قالت سمر: :  ما أحلى البحر! وما أجمل البواخر البيضاء الّتي تسير في مائه!</a:t>
            </a:r>
          </a:p>
          <a:p>
            <a:pPr algn="r" rtl="1"/>
            <a:r>
              <a:rPr lang="ar-LB" sz="2000" dirty="0">
                <a:latin typeface="Adobe Arabic" panose="02040503050201020203" pitchFamily="18" charset="-78"/>
                <a:cs typeface="Adobe Arabic" panose="02040503050201020203" pitchFamily="18" charset="-78"/>
              </a:rPr>
              <a:t>قال سامر: ما أروع بساتين الموز بثمارها الخضراء!!....</a:t>
            </a:r>
          </a:p>
          <a:p>
            <a:pPr algn="r" rtl="1"/>
            <a:r>
              <a:rPr lang="ar-LB" sz="2000" dirty="0">
                <a:latin typeface="Adobe Arabic" panose="02040503050201020203" pitchFamily="18" charset="-78"/>
                <a:cs typeface="Adobe Arabic" panose="02040503050201020203" pitchFamily="18" charset="-78"/>
              </a:rPr>
              <a:t> بعد وقت وصلت العائلة إلى السّوق الكبير "السوبرماركت" واستقبلتها الموسيقى بألحان حلوة.</a:t>
            </a:r>
            <a:endParaRPr lang="en-US" sz="2000" dirty="0">
              <a:latin typeface="Adobe Arabic" panose="02040503050201020203" pitchFamily="18" charset="-78"/>
              <a:cs typeface="Adobe Arabic" panose="02040503050201020203" pitchFamily="18" charset="-78"/>
            </a:endParaRPr>
          </a:p>
          <a:p>
            <a:pPr algn="r" rtl="1"/>
            <a:endParaRPr lang="ar-LB" sz="2000" baseline="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dirty="0"/>
              <a:t>توجيهات</a:t>
            </a:r>
            <a:r>
              <a:rPr lang="ar-LB" sz="2000" baseline="0" dirty="0"/>
              <a:t> للمعلم/ـة" </a:t>
            </a:r>
          </a:p>
          <a:p>
            <a:pPr algn="r" rtl="1"/>
            <a:r>
              <a:rPr lang="ar-LB" sz="2000" baseline="0" dirty="0"/>
              <a:t>النّص بتصرّف من كتاب دليل المعلّم ص 147.   </a:t>
            </a:r>
          </a:p>
          <a:p>
            <a:pPr algn="r" rtl="1"/>
            <a:endParaRPr lang="ar-LB" sz="2000" baseline="0"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2000" b="1" dirty="0"/>
              <a:t>توجيهات للمعلّم/ة: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dirty="0"/>
              <a:t>عندما يُطلبُ الى المتعلّمين أن يراقبوا ويسمعوا،  حينها يقوم المعلم/ة بتقديم المثال بصوت عالٍ بهدفِ توضيحِ  ماهيّة الاستراتيجيّة، وفائدتها التّربويّة، وخطوات تطبيقها بهدف مساعدة المتعلّمين على اكتسابها وتطبيقها باستقلاليّة.</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2000" dirty="0"/>
              <a:t>كما يمكن للمعلّم/ة أن يؤكّد صحة  أو عدم صحة التوقّع الّذي توقّعه المتعلّمون خلال قراءة النّص.</a:t>
            </a:r>
          </a:p>
          <a:p>
            <a:pPr algn="r" rtl="1"/>
            <a:endParaRPr lang="ar-LB" sz="2000" baseline="0" dirty="0"/>
          </a:p>
          <a:p>
            <a:pPr algn="r" rtl="1"/>
            <a:endParaRPr lang="ar-LB" sz="1200"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567E13-77E3-49C1-AE2D-684752D4F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577926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a:r>
              <a:rPr lang="ar-LB" sz="2000" dirty="0">
                <a:latin typeface="Adobe Arabic" panose="02040503050201020203" pitchFamily="18" charset="-78"/>
                <a:cs typeface="Adobe Arabic" panose="02040503050201020203" pitchFamily="18" charset="-78"/>
              </a:rPr>
              <a:t>سار أفراد العائلة عبر ممرّات تحيط بها رفوف ملأى بالمنتجات الطّبيعيّة والمصنّعة. ثم نزلوا على سلّم كهربائيّ متحرّك إلى قسم المأكولات. </a:t>
            </a:r>
          </a:p>
          <a:p>
            <a:pPr algn="r" rtl="1"/>
            <a:r>
              <a:rPr lang="ar-LB" sz="2000" dirty="0">
                <a:latin typeface="Adobe Arabic" panose="02040503050201020203" pitchFamily="18" charset="-78"/>
                <a:cs typeface="Adobe Arabic" panose="02040503050201020203" pitchFamily="18" charset="-78"/>
              </a:rPr>
              <a:t>صاحت سمر: أبي أبي... هذا عمّي ماجد يقف قرب ميزان كبير.</a:t>
            </a:r>
          </a:p>
          <a:p>
            <a:pPr algn="r" rtl="1"/>
            <a:r>
              <a:rPr lang="ar-LB" sz="2000" dirty="0">
                <a:latin typeface="Adobe Arabic" panose="02040503050201020203" pitchFamily="18" charset="-78"/>
                <a:cs typeface="Adobe Arabic" panose="02040503050201020203" pitchFamily="18" charset="-78"/>
              </a:rPr>
              <a:t>قال الوالد: أخفيت عنكم الأمر لأنني أحببت أن أجعلها مفاجأة . عمّكم يا أعزّائي هو مدير هذا السّوق الكبير."</a:t>
            </a:r>
          </a:p>
          <a:p>
            <a:pPr algn="r" rtl="1"/>
            <a:r>
              <a:rPr lang="ar-LB" sz="2000" dirty="0">
                <a:latin typeface="Adobe Arabic" panose="02040503050201020203" pitchFamily="18" charset="-78"/>
                <a:cs typeface="Adobe Arabic" panose="02040503050201020203" pitchFamily="18" charset="-78"/>
              </a:rPr>
              <a:t>إلتفت العائلة حول العمّ ماجد بفرح وهو يقول: أهلًا وسهلًا بكم . هذه أحلى مفاجأة.! تعالوا وانظروا قسم المأكولات. واختاروا ما تحتاجون إليه وتحبّونه. </a:t>
            </a:r>
            <a:endParaRPr lang="en-US" sz="2000" dirty="0">
              <a:latin typeface="Adobe Arabic" panose="02040503050201020203" pitchFamily="18" charset="-78"/>
              <a:cs typeface="Adobe Arabic" panose="02040503050201020203" pitchFamily="18" charset="-78"/>
            </a:endParaRPr>
          </a:p>
          <a:p>
            <a:pPr algn="r" rtl="1"/>
            <a:endParaRPr lang="en-US" sz="1200" dirty="0">
              <a:latin typeface="Adobe Arabic" panose="02040503050201020203" pitchFamily="18" charset="-78"/>
              <a:cs typeface="Adobe Arabic" panose="02040503050201020203" pitchFamily="18" charset="-78"/>
            </a:endParaRPr>
          </a:p>
          <a:p>
            <a:pPr algn="r"/>
            <a:r>
              <a:rPr lang="ar-LB" sz="1200" baseline="0" dirty="0"/>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567E13-77E3-49C1-AE2D-684752D4F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487835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a:r>
              <a:rPr lang="ar-LB" sz="1200" dirty="0">
                <a:latin typeface="Adobe Arabic" panose="02040503050201020203" pitchFamily="18" charset="-78"/>
                <a:cs typeface="Adobe Arabic" panose="02040503050201020203" pitchFamily="18" charset="-78"/>
              </a:rPr>
              <a:t>حمل سامر سلًّا ومشى مع سمر بين رفوف منظّمة تحتوي على أكياس من الحبوب وعلى أكياس صغيرة من الطّحين والمعكرونة والمعجّنات والمربّيات. </a:t>
            </a:r>
          </a:p>
          <a:p>
            <a:pPr algn="r" rtl="1"/>
            <a:r>
              <a:rPr lang="ar-LB" sz="1200" dirty="0">
                <a:latin typeface="Adobe Arabic" panose="02040503050201020203" pitchFamily="18" charset="-78"/>
                <a:cs typeface="Adobe Arabic" panose="02040503050201020203" pitchFamily="18" charset="-78"/>
              </a:rPr>
              <a:t>قال سامر: " أنا أحبّ مربّى المشمش يا أبي. </a:t>
            </a:r>
          </a:p>
          <a:p>
            <a:pPr algn="r" rtl="1"/>
            <a:r>
              <a:rPr lang="ar-LB" sz="1200" dirty="0">
                <a:latin typeface="Adobe Arabic" panose="02040503050201020203" pitchFamily="18" charset="-78"/>
                <a:cs typeface="Adobe Arabic" panose="02040503050201020203" pitchFamily="18" charset="-78"/>
              </a:rPr>
              <a:t>وقالت سمر: " وأنا أحبّ الموز واللّوز.</a:t>
            </a:r>
          </a:p>
          <a:p>
            <a:pPr algn="r" rtl="1"/>
            <a:r>
              <a:rPr lang="ar-LB" sz="1200" dirty="0">
                <a:latin typeface="Adobe Arabic" panose="02040503050201020203" pitchFamily="18" charset="-78"/>
                <a:cs typeface="Adobe Arabic" panose="02040503050201020203" pitchFamily="18" charset="-78"/>
              </a:rPr>
              <a:t>قال العمّ ماجد كل فاكهة لبنان وخضاره وحبوبه صارت هنا في العلب والأكياس. وكلّ إنتاج المزارع من ألبان ولحوم هنا في الثّلّاجات. </a:t>
            </a:r>
          </a:p>
          <a:p>
            <a:pPr algn="r" rtl="1"/>
            <a:endParaRPr lang="ar-LB" sz="1200" dirty="0">
              <a:latin typeface="Adobe Arabic" panose="02040503050201020203" pitchFamily="18" charset="-78"/>
              <a:cs typeface="Adobe Arabic" panose="02040503050201020203" pitchFamily="18" charset="-78"/>
            </a:endParaRPr>
          </a:p>
          <a:p>
            <a:pPr algn="r"/>
            <a:r>
              <a:rPr lang="ar-LB" sz="1200" baseline="0" dirty="0"/>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567E13-77E3-49C1-AE2D-684752D4F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639152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a:r>
              <a:rPr lang="ar-LB" sz="1200" dirty="0">
                <a:latin typeface="Adobe Arabic" panose="02040503050201020203" pitchFamily="18" charset="-78"/>
                <a:cs typeface="Adobe Arabic" panose="02040503050201020203" pitchFamily="18" charset="-78"/>
              </a:rPr>
              <a:t>قال سامر: عجبًا! رأينا فاكهة الموز خضراء في البساتين. فكيف صارت صفراء هنا. </a:t>
            </a:r>
          </a:p>
          <a:p>
            <a:pPr algn="r" rtl="1"/>
            <a:r>
              <a:rPr lang="ar-LB" sz="1200" dirty="0">
                <a:latin typeface="Adobe Arabic" panose="02040503050201020203" pitchFamily="18" charset="-78"/>
                <a:cs typeface="Adobe Arabic" panose="02040503050201020203" pitchFamily="18" charset="-78"/>
              </a:rPr>
              <a:t>أجاب العمّ ماجد: قبل أن تصل إلينا، ينقلها المزارعون إلى مخمر خاصّ حتّى تنضج وتصفرّ.</a:t>
            </a:r>
            <a:endParaRPr lang="en-US" sz="1200" dirty="0">
              <a:latin typeface="Adobe Arabic" panose="02040503050201020203" pitchFamily="18" charset="-78"/>
              <a:cs typeface="Adobe Arabic" panose="02040503050201020203" pitchFamily="18" charset="-78"/>
            </a:endParaRPr>
          </a:p>
          <a:p>
            <a:pPr algn="r" rtl="1"/>
            <a:endParaRPr lang="en-US" sz="1200"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567E13-77E3-49C1-AE2D-684752D4F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295325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a:r>
              <a:rPr lang="ar-LB" sz="1200" dirty="0">
                <a:latin typeface="Adobe Arabic" panose="02040503050201020203" pitchFamily="18" charset="-78"/>
                <a:cs typeface="Adobe Arabic" panose="02040503050201020203" pitchFamily="18" charset="-78"/>
              </a:rPr>
              <a:t>قالت سمر: "وكيف وصلت هذه المأكولات من البستان إلى السّوق؟"</a:t>
            </a:r>
          </a:p>
          <a:p>
            <a:pPr algn="r" rtl="1"/>
            <a:r>
              <a:rPr lang="ar-LB" sz="1200" dirty="0">
                <a:latin typeface="Adobe Arabic" panose="02040503050201020203" pitchFamily="18" charset="-78"/>
                <a:cs typeface="Adobe Arabic" panose="02040503050201020203" pitchFamily="18" charset="-78"/>
              </a:rPr>
              <a:t> أجاب العم ماجد: معامل كثيرة وعمّال كثيرون </a:t>
            </a:r>
          </a:p>
          <a:p>
            <a:pPr algn="r" rtl="1"/>
            <a:r>
              <a:rPr lang="ar-LB" sz="1200" dirty="0">
                <a:latin typeface="Adobe Arabic" panose="02040503050201020203" pitchFamily="18" charset="-78"/>
                <a:cs typeface="Adobe Arabic" panose="02040503050201020203" pitchFamily="18" charset="-78"/>
              </a:rPr>
              <a:t>جمعوها وأعدوها ووزّعوها على المحلّات والمخازن. </a:t>
            </a:r>
          </a:p>
          <a:p>
            <a:pPr algn="r" rtl="1"/>
            <a:r>
              <a:rPr lang="ar-LB" sz="1200" dirty="0">
                <a:latin typeface="Adobe Arabic" panose="02040503050201020203" pitchFamily="18" charset="-78"/>
                <a:cs typeface="Adobe Arabic" panose="02040503050201020203" pitchFamily="18" charset="-78"/>
              </a:rPr>
              <a:t>قالت سمر: لقد تعلّمنا الكثير عن منتجات بلادنا</a:t>
            </a:r>
          </a:p>
          <a:p>
            <a:pPr algn="r" rtl="1"/>
            <a:r>
              <a:rPr lang="ar-LB" sz="1200" dirty="0">
                <a:latin typeface="Adobe Arabic" panose="02040503050201020203" pitchFamily="18" charset="-78"/>
                <a:cs typeface="Adobe Arabic" panose="02040503050201020203" pitchFamily="18" charset="-78"/>
              </a:rPr>
              <a:t> في  هذه الزّيارة. </a:t>
            </a:r>
          </a:p>
          <a:p>
            <a:pPr algn="r" rtl="1"/>
            <a:r>
              <a:rPr lang="ar-LB" sz="1200" dirty="0">
                <a:latin typeface="Adobe Arabic" panose="02040503050201020203" pitchFamily="18" charset="-78"/>
                <a:cs typeface="Adobe Arabic" panose="02040503050201020203" pitchFamily="18" charset="-78"/>
              </a:rPr>
              <a:t>فشكرًا لك يا عمّ ماجد، </a:t>
            </a:r>
          </a:p>
          <a:p>
            <a:pPr algn="r" rtl="1"/>
            <a:r>
              <a:rPr lang="ar-LB" sz="1200" dirty="0">
                <a:latin typeface="Adobe Arabic" panose="02040503050201020203" pitchFamily="18" charset="-78"/>
                <a:cs typeface="Adobe Arabic" panose="02040503050201020203" pitchFamily="18" charset="-78"/>
              </a:rPr>
              <a:t>وشكرًا لله الّذي أنعم علينا بكلّ هذه الخيرات. </a:t>
            </a:r>
            <a:endParaRPr lang="en-US" sz="1200" dirty="0">
              <a:latin typeface="Adobe Arabic" panose="02040503050201020203" pitchFamily="18" charset="-78"/>
              <a:cs typeface="Adobe Arabic" panose="02040503050201020203" pitchFamily="18" charset="-78"/>
            </a:endParaRPr>
          </a:p>
          <a:p>
            <a:pPr algn="r" rtl="1"/>
            <a:endParaRPr lang="en-US" sz="1200"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567E13-77E3-49C1-AE2D-684752D4F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439372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LB" dirty="0">
                <a:latin typeface="Adobe Arabic" panose="02040503050201020203" pitchFamily="18" charset="-78"/>
                <a:cs typeface="Adobe Arabic" panose="02040503050201020203" pitchFamily="18" charset="-78"/>
              </a:rPr>
              <a:t>ما هو عنوان النّص؟</a:t>
            </a:r>
            <a:endParaRPr lang="en-US" dirty="0">
              <a:latin typeface="Adobe Arabic" panose="02040503050201020203" pitchFamily="18" charset="-78"/>
              <a:cs typeface="Adobe Arabic" panose="02040503050201020203" pitchFamily="18" charset="-78"/>
            </a:endParaRPr>
          </a:p>
          <a:p>
            <a:pPr marL="171450" indent="-171450" algn="r" rtl="1" eaLnBrk="1" fontAlgn="ctr" latinLnBrk="0" hangingPunct="1">
              <a:buFont typeface="Wingdings" panose="05000000000000000000" pitchFamily="2" charset="2"/>
              <a:buChar char="q"/>
            </a:pPr>
            <a:r>
              <a:rPr lang="ar-LB" sz="1200" b="0" i="0" u="none" strike="noStrike" kern="1200" dirty="0">
                <a:solidFill>
                  <a:schemeClr val="tx1"/>
                </a:solidFill>
                <a:effectLst/>
                <a:latin typeface="Adobe Arabic" panose="02040503050201020203" pitchFamily="18" charset="-78"/>
                <a:ea typeface="+mn-ea"/>
                <a:cs typeface="Adobe Arabic" panose="02040503050201020203" pitchFamily="18" charset="-78"/>
              </a:rPr>
              <a:t>عنوان النّص هو العمّ ماجد</a:t>
            </a:r>
            <a:r>
              <a:rPr lang="ar-LB" sz="1200" b="0" i="0" u="none" strike="noStrike" kern="1200" baseline="0" dirty="0">
                <a:solidFill>
                  <a:schemeClr val="tx1"/>
                </a:solidFill>
                <a:effectLst/>
                <a:latin typeface="Adobe Arabic" panose="02040503050201020203" pitchFamily="18" charset="-78"/>
                <a:ea typeface="+mn-ea"/>
                <a:cs typeface="Adobe Arabic" panose="02040503050201020203" pitchFamily="18" charset="-78"/>
              </a:rPr>
              <a:t>. </a:t>
            </a:r>
          </a:p>
          <a:p>
            <a:pPr marL="171450" indent="-171450" algn="r" rtl="1" eaLnBrk="1" fontAlgn="ctr" latinLnBrk="0" hangingPunct="1">
              <a:buFont typeface="Wingdings" panose="05000000000000000000" pitchFamily="2" charset="2"/>
              <a:buChar char="q"/>
            </a:pPr>
            <a:r>
              <a:rPr lang="ar-LB" sz="1200" b="0" i="0" u="none" strike="noStrike" kern="1200" baseline="0" dirty="0">
                <a:solidFill>
                  <a:schemeClr val="tx1"/>
                </a:solidFill>
                <a:effectLst/>
                <a:latin typeface="Adobe Arabic" panose="02040503050201020203" pitchFamily="18" charset="-78"/>
                <a:ea typeface="+mn-ea"/>
                <a:cs typeface="Adobe Arabic" panose="02040503050201020203" pitchFamily="18" charset="-78"/>
              </a:rPr>
              <a:t>عنوان النّص هو المنتجات الغذائية.</a:t>
            </a:r>
          </a:p>
          <a:p>
            <a:pPr marL="171450" indent="-171450" algn="r" rtl="1" eaLnBrk="1" fontAlgn="ctr" latinLnBrk="0" hangingPunct="1">
              <a:buFont typeface="Wingdings" panose="05000000000000000000" pitchFamily="2" charset="2"/>
              <a:buChar char="q"/>
            </a:pPr>
            <a:r>
              <a:rPr lang="ar-LB" sz="1200" b="0" i="0" u="none" strike="noStrike" kern="1200" baseline="0" dirty="0">
                <a:solidFill>
                  <a:schemeClr val="tx1"/>
                </a:solidFill>
                <a:effectLst/>
                <a:latin typeface="Adobe Arabic" panose="02040503050201020203" pitchFamily="18" charset="-78"/>
                <a:ea typeface="+mn-ea"/>
                <a:cs typeface="Adobe Arabic" panose="02040503050201020203" pitchFamily="18" charset="-78"/>
              </a:rPr>
              <a:t>عنوان النّص هو في السّوق الكبير. </a:t>
            </a:r>
            <a:endParaRPr lang="ar-LB" sz="1200" b="0" i="0" u="none" strike="noStrike" kern="1200" dirty="0">
              <a:solidFill>
                <a:schemeClr val="tx1"/>
              </a:solidFill>
              <a:effectLst/>
              <a:latin typeface="Adobe Arabic" panose="02040503050201020203" pitchFamily="18" charset="-78"/>
              <a:ea typeface="+mn-ea"/>
              <a:cs typeface="Adobe Arabic" panose="02040503050201020203" pitchFamily="18" charset="-78"/>
            </a:endParaRPr>
          </a:p>
          <a:p>
            <a:pPr marL="0" indent="0" algn="r" rtl="1" eaLnBrk="1" fontAlgn="auto" latinLnBrk="0" hangingPunct="1">
              <a:buFont typeface="Wingdings" panose="05000000000000000000" pitchFamily="2" charset="2"/>
              <a:buNone/>
            </a:pPr>
            <a:endParaRPr lang="ar-LB" sz="1200" b="0" i="0" u="none" strike="noStrike" kern="1200" dirty="0">
              <a:solidFill>
                <a:schemeClr val="tx1"/>
              </a:solidFill>
              <a:effectLst/>
              <a:latin typeface="Adobe Arabic" panose="02040503050201020203" pitchFamily="18" charset="-78"/>
              <a:ea typeface="+mn-ea"/>
              <a:cs typeface="Adobe Arabic" panose="02040503050201020203" pitchFamily="18" charset="-78"/>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622797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LB" dirty="0">
                <a:latin typeface="Adobe Arabic" panose="02040503050201020203" pitchFamily="18" charset="-78"/>
                <a:cs typeface="Adobe Arabic" panose="02040503050201020203" pitchFamily="18" charset="-78"/>
              </a:rPr>
              <a:t>إلى أين ذهبت</a:t>
            </a:r>
            <a:r>
              <a:rPr lang="ar-LB" baseline="0" dirty="0">
                <a:latin typeface="Adobe Arabic" panose="02040503050201020203" pitchFamily="18" charset="-78"/>
                <a:cs typeface="Adobe Arabic" panose="02040503050201020203" pitchFamily="18" charset="-78"/>
              </a:rPr>
              <a:t> عائلة سامر وسمر؟</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ذهبت عائلة سامر وسمر إلى السّاحل.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ذهبت عائلة سامر وسمر إلى البحر</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ذهبت عائلة سامر  وسمر إلى السّوق الكبير.  </a:t>
            </a:r>
          </a:p>
          <a:p>
            <a:pPr marL="0" marR="0" lvl="0" indent="0" algn="r" defTabSz="914400" rtl="1" eaLnBrk="1" fontAlgn="auto" latinLnBrk="0" hangingPunct="1">
              <a:lnSpc>
                <a:spcPct val="100000"/>
              </a:lnSpc>
              <a:spcBef>
                <a:spcPts val="0"/>
              </a:spcBef>
              <a:spcAft>
                <a:spcPts val="0"/>
              </a:spcAft>
              <a:buClrTx/>
              <a:buSzTx/>
              <a:buFont typeface="Wingdings" panose="05000000000000000000" pitchFamily="2" charset="2"/>
              <a:buNone/>
              <a:tabLst/>
              <a:defRPr/>
            </a:pPr>
            <a:endParaRPr lang="ar-LB" baseline="0"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380154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LB" sz="1200" b="0" kern="1200" dirty="0">
                <a:solidFill>
                  <a:schemeClr val="tx1"/>
                </a:solidFill>
                <a:latin typeface="Adobe Arabic" panose="02040503050201020203" pitchFamily="18" charset="-78"/>
                <a:ea typeface="+mn-ea"/>
                <a:cs typeface="Adobe Arabic" panose="02040503050201020203" pitchFamily="18" charset="-78"/>
              </a:rPr>
              <a:t>.</a:t>
            </a:r>
            <a:r>
              <a:rPr lang="ar-LB" sz="1200" b="0" kern="1200" baseline="0" dirty="0">
                <a:solidFill>
                  <a:schemeClr val="tx1"/>
                </a:solidFill>
                <a:latin typeface="Adobe Arabic" panose="02040503050201020203" pitchFamily="18" charset="-78"/>
                <a:ea typeface="+mn-ea"/>
                <a:cs typeface="Adobe Arabic" panose="02040503050201020203" pitchFamily="18" charset="-78"/>
              </a:rPr>
              <a:t> </a:t>
            </a:r>
            <a:r>
              <a:rPr lang="ar-LB" baseline="0" dirty="0">
                <a:latin typeface="Adobe Arabic" panose="02040503050201020203" pitchFamily="18" charset="-78"/>
                <a:cs typeface="Adobe Arabic" panose="02040503050201020203" pitchFamily="18" charset="-78"/>
              </a:rPr>
              <a:t>ماذا رأى سامر في طريقة إلى السّوق الكبير؟ </a:t>
            </a:r>
          </a:p>
          <a:p>
            <a:pPr marL="171450" indent="-171450" algn="r" rtl="1" eaLnBrk="1" fontAlgn="ctr" latinLnBrk="0" hangingPunct="1">
              <a:buFont typeface="Wingdings" panose="05000000000000000000" pitchFamily="2" charset="2"/>
              <a:buChar char="q"/>
            </a:pPr>
            <a:r>
              <a:rPr lang="ar-LB" sz="1200" b="0" i="0" u="none" strike="noStrike" kern="1200" dirty="0">
                <a:solidFill>
                  <a:schemeClr val="tx1"/>
                </a:solidFill>
                <a:effectLst/>
                <a:latin typeface="+mn-lt"/>
                <a:ea typeface="+mn-ea"/>
                <a:cs typeface="+mn-cs"/>
              </a:rPr>
              <a:t>رأى سامر البواخر الملوّنة في البحر. </a:t>
            </a:r>
          </a:p>
          <a:p>
            <a:pPr marL="171450" indent="-171450" algn="r" rtl="1" eaLnBrk="1" fontAlgn="ctr" latinLnBrk="0" hangingPunct="1">
              <a:buFont typeface="Wingdings" panose="05000000000000000000" pitchFamily="2" charset="2"/>
              <a:buChar char="q"/>
            </a:pPr>
            <a:r>
              <a:rPr lang="ar-LB" sz="1200" b="0" i="0" u="none" strike="noStrike" kern="1200" dirty="0">
                <a:solidFill>
                  <a:schemeClr val="tx1"/>
                </a:solidFill>
                <a:effectLst/>
                <a:latin typeface="+mn-lt"/>
                <a:ea typeface="+mn-ea"/>
                <a:cs typeface="+mn-cs"/>
              </a:rPr>
              <a:t>رأى سامر بساتين الموز بثمارها الخضراء. </a:t>
            </a:r>
          </a:p>
          <a:p>
            <a:pPr marL="171450" indent="-171450" algn="r" rtl="1" eaLnBrk="1" fontAlgn="ctr" latinLnBrk="0" hangingPunct="1">
              <a:buFont typeface="Wingdings" panose="05000000000000000000" pitchFamily="2" charset="2"/>
              <a:buChar char="q"/>
            </a:pPr>
            <a:r>
              <a:rPr lang="ar-LB" sz="1200" b="0" i="0" u="none" strike="noStrike" kern="1200" dirty="0">
                <a:solidFill>
                  <a:schemeClr val="tx1"/>
                </a:solidFill>
                <a:effectLst/>
                <a:latin typeface="+mn-lt"/>
                <a:ea typeface="+mn-ea"/>
                <a:cs typeface="+mn-cs"/>
              </a:rPr>
              <a:t>رأى سامر بساتين الخضار واللّيمون. </a:t>
            </a:r>
            <a:endParaRPr lang="en-US" sz="1200" b="0" i="0" u="none" strike="noStrike" kern="1200" dirty="0">
              <a:solidFill>
                <a:schemeClr val="tx1"/>
              </a:solidFill>
              <a:effectLst/>
              <a:latin typeface="+mn-lt"/>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b="0" kern="1200" dirty="0">
              <a:solidFill>
                <a:schemeClr val="tx1"/>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baseline="0"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635365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eaLnBrk="1" fontAlgn="ctr" latinLnBrk="0" hangingPunct="1"/>
            <a:r>
              <a:rPr lang="ar-LB" dirty="0">
                <a:latin typeface="Adobe Arabic" panose="02040503050201020203" pitchFamily="18" charset="-78"/>
                <a:cs typeface="Adobe Arabic" panose="02040503050201020203" pitchFamily="18" charset="-78"/>
              </a:rPr>
              <a:t>كيف نزلت العائلة إلى قسم المأكولات</a:t>
            </a:r>
            <a:r>
              <a:rPr lang="ar-LB" baseline="0" dirty="0">
                <a:latin typeface="Adobe Arabic" panose="02040503050201020203" pitchFamily="18" charset="-78"/>
                <a:cs typeface="Adobe Arabic" panose="02040503050201020203" pitchFamily="18" charset="-78"/>
              </a:rPr>
              <a:t>؟ </a:t>
            </a:r>
          </a:p>
          <a:p>
            <a:pPr marL="171450" indent="-171450" algn="r" rtl="1" eaLnBrk="1" fontAlgn="auto" latinLnBrk="0" hangingPunct="1">
              <a:buFont typeface="Wingdings" panose="05000000000000000000" pitchFamily="2" charset="2"/>
              <a:buChar char="q"/>
            </a:pPr>
            <a:r>
              <a:rPr lang="ar-LB" sz="1200" b="0" i="0" u="none" strike="noStrike" kern="1200" dirty="0">
                <a:solidFill>
                  <a:schemeClr val="tx1"/>
                </a:solidFill>
                <a:effectLst/>
                <a:latin typeface="+mn-lt"/>
                <a:ea typeface="+mn-ea"/>
                <a:cs typeface="+mn-cs"/>
              </a:rPr>
              <a:t>نزلت العائلة على الدّرج إلى قسم المأكولات.</a:t>
            </a:r>
          </a:p>
          <a:p>
            <a:pPr marL="171450" indent="-171450" algn="r" rtl="1" eaLnBrk="1" fontAlgn="auto" latinLnBrk="0" hangingPunct="1">
              <a:buFont typeface="Wingdings" panose="05000000000000000000" pitchFamily="2" charset="2"/>
              <a:buChar char="q"/>
            </a:pPr>
            <a:r>
              <a:rPr lang="ar-LB" sz="1200" b="0" i="0" u="none" strike="noStrike" kern="1200" dirty="0">
                <a:solidFill>
                  <a:schemeClr val="tx1"/>
                </a:solidFill>
                <a:effectLst/>
                <a:latin typeface="+mn-lt"/>
                <a:ea typeface="+mn-ea"/>
                <a:cs typeface="+mn-cs"/>
              </a:rPr>
              <a:t>نزلت العائلة بالمصعد إلى قسم المأكولات. </a:t>
            </a:r>
          </a:p>
          <a:p>
            <a:pPr marL="171450" indent="-171450" algn="r" rtl="1" eaLnBrk="1" fontAlgn="auto" latinLnBrk="0" hangingPunct="1">
              <a:buFont typeface="Wingdings" panose="05000000000000000000" pitchFamily="2" charset="2"/>
              <a:buChar char="q"/>
            </a:pPr>
            <a:r>
              <a:rPr lang="ar-LB" sz="1200" b="0" i="0" u="none" strike="noStrike" kern="1200" dirty="0">
                <a:solidFill>
                  <a:schemeClr val="tx1"/>
                </a:solidFill>
                <a:effectLst/>
                <a:latin typeface="+mn-lt"/>
                <a:ea typeface="+mn-ea"/>
                <a:cs typeface="+mn-cs"/>
              </a:rPr>
              <a:t>نزلت العائلة على السّلّم الكهربائي إلى قسم المأكولات. </a:t>
            </a:r>
            <a:endParaRPr lang="en-US" sz="1200" b="0" i="0" u="none" strike="noStrike" kern="1200" dirty="0">
              <a:solidFill>
                <a:schemeClr val="tx1"/>
              </a:solidFill>
              <a:effectLst/>
              <a:latin typeface="+mn-lt"/>
              <a:ea typeface="+mn-ea"/>
              <a:cs typeface="+mn-cs"/>
            </a:endParaRPr>
          </a:p>
          <a:p>
            <a:pPr marL="171450" indent="-171450" algn="r" rtl="1" eaLnBrk="1" fontAlgn="ctr" latinLnBrk="0" hangingPunct="1">
              <a:buFont typeface="Courier New" panose="02070309020205020404" pitchFamily="49" charset="0"/>
              <a:buChar char="o"/>
            </a:pPr>
            <a:endParaRPr lang="ar-LB" sz="1200" b="0" i="0" u="none" strike="noStrike" kern="1200" baseline="0" dirty="0">
              <a:solidFill>
                <a:schemeClr val="tx1"/>
              </a:solidFill>
              <a:effectLst/>
              <a:latin typeface="Adobe Arabic" panose="02040503050201020203" pitchFamily="18" charset="-78"/>
              <a:ea typeface="+mn-ea"/>
              <a:cs typeface="Adobe Arabic" panose="02040503050201020203" pitchFamily="18" charset="-78"/>
            </a:endParaRPr>
          </a:p>
          <a:p>
            <a:pPr marL="171450" indent="-171450" algn="r" rtl="1" eaLnBrk="1" fontAlgn="ctr" latinLnBrk="0" hangingPunct="1">
              <a:buFont typeface="Courier New" panose="02070309020205020404" pitchFamily="49" charset="0"/>
              <a:buChar char="o"/>
            </a:pPr>
            <a:endParaRPr lang="ar-LB" sz="1200" b="0" i="0" u="none" strike="noStrike" kern="1200" baseline="0" dirty="0">
              <a:solidFill>
                <a:schemeClr val="tx1"/>
              </a:solidFill>
              <a:effectLst/>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b="0" kern="1200" dirty="0">
              <a:solidFill>
                <a:schemeClr val="tx1"/>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baseline="0"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7669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r" rtl="1">
              <a:lnSpc>
                <a:spcPct val="107000"/>
              </a:lnSpc>
              <a:spcBef>
                <a:spcPts val="0"/>
              </a:spcBef>
              <a:spcAft>
                <a:spcPts val="800"/>
              </a:spcAft>
              <a:buFont typeface="Arial" panose="020B0604020202020204" pitchFamily="34" charset="0"/>
              <a:buNone/>
            </a:pPr>
            <a:r>
              <a:rPr lang="ar-LB" sz="2000" b="0" dirty="0">
                <a:effectLst/>
                <a:latin typeface="Calibri" panose="020F0502020204030204" pitchFamily="34" charset="0"/>
                <a:ea typeface="Calibri" panose="020F0502020204030204" pitchFamily="34" charset="0"/>
                <a:cs typeface="Times New Roman" panose="02020603050405020304" pitchFamily="18" charset="0"/>
              </a:rPr>
              <a:t>توجيهات للمعلّم/ـة:</a:t>
            </a:r>
          </a:p>
          <a:p>
            <a:pPr marL="0" marR="0" lvl="0" indent="0" algn="r" rtl="1">
              <a:lnSpc>
                <a:spcPct val="107000"/>
              </a:lnSpc>
              <a:spcBef>
                <a:spcPts val="0"/>
              </a:spcBef>
              <a:spcAft>
                <a:spcPts val="800"/>
              </a:spcAft>
              <a:buFont typeface="Arial" panose="020B0604020202020204" pitchFamily="34" charset="0"/>
              <a:buNone/>
            </a:pPr>
            <a:r>
              <a:rPr lang="ar-LB" sz="2000" dirty="0"/>
              <a:t>الأهداف:</a:t>
            </a:r>
          </a:p>
          <a:p>
            <a:pPr marL="0" marR="0" lvl="0" indent="0" algn="r" rtl="1">
              <a:lnSpc>
                <a:spcPct val="107000"/>
              </a:lnSpc>
              <a:spcBef>
                <a:spcPts val="0"/>
              </a:spcBef>
              <a:spcAft>
                <a:spcPts val="800"/>
              </a:spcAft>
              <a:buFont typeface="Arial" panose="020B0604020202020204" pitchFamily="34" charset="0"/>
              <a:buNone/>
            </a:pPr>
            <a:r>
              <a:rPr lang="ar-LB" sz="2000" dirty="0">
                <a:effectLst/>
                <a:latin typeface="Calibri" panose="020F0502020204030204" pitchFamily="34" charset="0"/>
                <a:ea typeface="Calibri" panose="020F0502020204030204" pitchFamily="34" charset="0"/>
                <a:cs typeface="Times New Roman" panose="02020603050405020304" pitchFamily="18" charset="0"/>
              </a:rPr>
              <a:t>يُ</a:t>
            </a:r>
            <a:r>
              <a:rPr lang="ar-SA" sz="2000" dirty="0">
                <a:effectLst/>
                <a:latin typeface="Calibri" panose="020F0502020204030204" pitchFamily="34" charset="0"/>
                <a:ea typeface="Calibri" panose="020F0502020204030204" pitchFamily="34" charset="0"/>
                <a:cs typeface="Times New Roman" panose="02020603050405020304" pitchFamily="18" charset="0"/>
              </a:rPr>
              <a:t>فه</a:t>
            </a:r>
            <a:r>
              <a:rPr lang="ar-LB" sz="2000" dirty="0">
                <a:effectLst/>
                <a:latin typeface="Calibri" panose="020F0502020204030204" pitchFamily="34" charset="0"/>
                <a:ea typeface="Calibri" panose="020F0502020204030204" pitchFamily="34" charset="0"/>
                <a:cs typeface="Times New Roman" panose="02020603050405020304" pitchFamily="18" charset="0"/>
              </a:rPr>
              <a:t>َ</a:t>
            </a:r>
            <a:r>
              <a:rPr lang="ar-SA" sz="2000" dirty="0">
                <a:effectLst/>
                <a:latin typeface="Calibri" panose="020F0502020204030204" pitchFamily="34" charset="0"/>
                <a:ea typeface="Calibri" panose="020F0502020204030204" pitchFamily="34" charset="0"/>
                <a:cs typeface="Times New Roman" panose="02020603050405020304" pitchFamily="18" charset="0"/>
              </a:rPr>
              <a:t>م</a:t>
            </a:r>
            <a:r>
              <a:rPr lang="ar-LB" sz="2000" dirty="0">
                <a:effectLst/>
                <a:latin typeface="Calibri" panose="020F0502020204030204" pitchFamily="34" charset="0"/>
                <a:ea typeface="Calibri" panose="020F0502020204030204" pitchFamily="34" charset="0"/>
                <a:cs typeface="Times New Roman" panose="02020603050405020304" pitchFamily="18" charset="0"/>
              </a:rPr>
              <a:t>ُ</a:t>
            </a:r>
            <a:r>
              <a:rPr lang="ar-SA" sz="2000" dirty="0">
                <a:effectLst/>
                <a:latin typeface="Calibri" panose="020F0502020204030204" pitchFamily="34" charset="0"/>
                <a:ea typeface="Calibri" panose="020F0502020204030204" pitchFamily="34" charset="0"/>
                <a:cs typeface="Times New Roman" panose="02020603050405020304" pitchFamily="18" charset="0"/>
              </a:rPr>
              <a:t> الن</a:t>
            </a:r>
            <a:r>
              <a:rPr lang="ar-LB" sz="2000" dirty="0">
                <a:effectLst/>
                <a:latin typeface="Calibri" panose="020F0502020204030204" pitchFamily="34" charset="0"/>
                <a:ea typeface="Calibri" panose="020F0502020204030204" pitchFamily="34" charset="0"/>
                <a:cs typeface="Times New Roman" panose="02020603050405020304" pitchFamily="18" charset="0"/>
              </a:rPr>
              <a:t>ّ</a:t>
            </a:r>
            <a:r>
              <a:rPr lang="ar-SA" sz="2000" dirty="0">
                <a:effectLst/>
                <a:latin typeface="Calibri" panose="020F0502020204030204" pitchFamily="34" charset="0"/>
                <a:ea typeface="Calibri" panose="020F0502020204030204" pitchFamily="34" charset="0"/>
                <a:cs typeface="Times New Roman" panose="02020603050405020304" pitchFamily="18" charset="0"/>
              </a:rPr>
              <a:t>ص</a:t>
            </a:r>
            <a:r>
              <a:rPr lang="ar-LB" sz="2000" dirty="0">
                <a:effectLst/>
                <a:latin typeface="Calibri" panose="020F0502020204030204" pitchFamily="34" charset="0"/>
                <a:ea typeface="Calibri" panose="020F0502020204030204" pitchFamily="34" charset="0"/>
                <a:cs typeface="Times New Roman" panose="02020603050405020304" pitchFamily="18" charset="0"/>
              </a:rPr>
              <a:t>ّ</a:t>
            </a:r>
            <a:r>
              <a:rPr lang="ar-SA" sz="2000" dirty="0">
                <a:effectLst/>
                <a:latin typeface="Calibri" panose="020F0502020204030204" pitchFamily="34" charset="0"/>
                <a:ea typeface="Calibri" panose="020F0502020204030204" pitchFamily="34" charset="0"/>
                <a:cs typeface="Times New Roman" panose="02020603050405020304" pitchFamily="18" charset="0"/>
              </a:rPr>
              <a:t> فهمًا مجملًا ثم</a:t>
            </a:r>
            <a:r>
              <a:rPr lang="ar-LB" sz="2000" dirty="0">
                <a:effectLst/>
                <a:latin typeface="Calibri" panose="020F0502020204030204" pitchFamily="34" charset="0"/>
                <a:ea typeface="Calibri" panose="020F0502020204030204" pitchFamily="34" charset="0"/>
                <a:cs typeface="Times New Roman" panose="02020603050405020304" pitchFamily="18" charset="0"/>
              </a:rPr>
              <a:t>ّ</a:t>
            </a:r>
            <a:r>
              <a:rPr lang="ar-SA" sz="2000" dirty="0">
                <a:effectLst/>
                <a:latin typeface="Calibri" panose="020F0502020204030204" pitchFamily="34" charset="0"/>
                <a:ea typeface="Calibri" panose="020F0502020204030204" pitchFamily="34" charset="0"/>
                <a:cs typeface="Times New Roman" panose="02020603050405020304" pitchFamily="18" charset="0"/>
              </a:rPr>
              <a:t> مفص</a:t>
            </a:r>
            <a:r>
              <a:rPr lang="ar-LB" sz="2000" dirty="0">
                <a:effectLst/>
                <a:latin typeface="Calibri" panose="020F0502020204030204" pitchFamily="34" charset="0"/>
                <a:ea typeface="Calibri" panose="020F0502020204030204" pitchFamily="34" charset="0"/>
                <a:cs typeface="Times New Roman" panose="02020603050405020304" pitchFamily="18" charset="0"/>
              </a:rPr>
              <a:t>َّ</a:t>
            </a:r>
            <a:r>
              <a:rPr lang="ar-SA" sz="2000" dirty="0">
                <a:effectLst/>
                <a:latin typeface="Calibri" panose="020F0502020204030204" pitchFamily="34" charset="0"/>
                <a:ea typeface="Calibri" panose="020F0502020204030204" pitchFamily="34" charset="0"/>
                <a:cs typeface="Times New Roman" panose="02020603050405020304" pitchFamily="18" charset="0"/>
              </a:rPr>
              <a:t>لًا.</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r" rtl="1">
              <a:lnSpc>
                <a:spcPct val="107000"/>
              </a:lnSpc>
              <a:spcBef>
                <a:spcPts val="0"/>
              </a:spcBef>
              <a:spcAft>
                <a:spcPts val="800"/>
              </a:spcAft>
              <a:buFont typeface="Arial" panose="020B0604020202020204" pitchFamily="34" charset="0"/>
              <a:buNone/>
            </a:pPr>
            <a:r>
              <a:rPr lang="ar-LB" sz="2000" dirty="0">
                <a:effectLst/>
                <a:latin typeface="Calibri" panose="020F0502020204030204" pitchFamily="34" charset="0"/>
                <a:ea typeface="Calibri" panose="020F0502020204030204" pitchFamily="34" charset="0"/>
                <a:cs typeface="Times New Roman" panose="02020603050405020304" pitchFamily="18" charset="0"/>
              </a:rPr>
              <a:t>يتوقّع مضمون القصّة من </a:t>
            </a:r>
            <a:r>
              <a:rPr lang="ar-SA" sz="2000" dirty="0">
                <a:effectLst/>
                <a:latin typeface="Calibri" panose="020F0502020204030204" pitchFamily="34" charset="0"/>
                <a:ea typeface="Calibri" panose="020F0502020204030204" pitchFamily="34" charset="0"/>
                <a:cs typeface="Times New Roman" panose="02020603050405020304" pitchFamily="18" charset="0"/>
              </a:rPr>
              <a:t>العنوان والغلاف</a:t>
            </a:r>
            <a:r>
              <a:rPr lang="ar-LB" sz="2000" dirty="0">
                <a:effectLst/>
                <a:latin typeface="Calibri" panose="020F0502020204030204" pitchFamily="34" charset="0"/>
                <a:ea typeface="Calibri" panose="020F0502020204030204" pitchFamily="34" charset="0"/>
                <a:cs typeface="Times New Roman" panose="02020603050405020304" pitchFamily="18" charset="0"/>
              </a:rPr>
              <a:t> مستخدمًا استراتيجيّة التوقُّع.</a:t>
            </a:r>
          </a:p>
          <a:p>
            <a:pPr marL="0" marR="0" lvl="0" indent="0" algn="r" rtl="1">
              <a:lnSpc>
                <a:spcPct val="107000"/>
              </a:lnSpc>
              <a:spcBef>
                <a:spcPts val="0"/>
              </a:spcBef>
              <a:spcAft>
                <a:spcPts val="800"/>
              </a:spcAft>
              <a:buFont typeface="Arial" panose="020B0604020202020204" pitchFamily="34" charset="0"/>
              <a:buNone/>
            </a:pPr>
            <a:r>
              <a:rPr lang="ar-LB" sz="2000" dirty="0">
                <a:effectLst/>
                <a:latin typeface="Calibri" panose="020F0502020204030204" pitchFamily="34" charset="0"/>
                <a:ea typeface="Calibri" panose="020F0502020204030204" pitchFamily="34" charset="0"/>
                <a:cs typeface="Times New Roman" panose="02020603050405020304" pitchFamily="18" charset="0"/>
              </a:rPr>
              <a:t>يتوقّع الأحداث من خلال سير أحداث القصّة. </a:t>
            </a:r>
          </a:p>
          <a:p>
            <a:pPr marL="0" marR="0" lvl="0" indent="0" algn="r" rtl="1">
              <a:lnSpc>
                <a:spcPct val="107000"/>
              </a:lnSpc>
              <a:spcBef>
                <a:spcPts val="0"/>
              </a:spcBef>
              <a:spcAft>
                <a:spcPts val="800"/>
              </a:spcAft>
              <a:buFont typeface="Arial" panose="020B0604020202020204" pitchFamily="34" charset="0"/>
              <a:buNone/>
            </a:pPr>
            <a:r>
              <a:rPr lang="ar-LB" sz="2000" dirty="0">
                <a:effectLst/>
                <a:latin typeface="Calibri" panose="020F0502020204030204" pitchFamily="34" charset="0"/>
                <a:ea typeface="Calibri" panose="020F0502020204030204" pitchFamily="34" charset="0"/>
                <a:cs typeface="Times New Roman" panose="02020603050405020304" pitchFamily="18" charset="0"/>
              </a:rPr>
              <a:t>يتعرّف إلى عناصر القصّة.</a:t>
            </a:r>
            <a:r>
              <a:rPr lang="ar-LB" sz="2000" baseline="0" dirty="0">
                <a:effectLst/>
                <a:latin typeface="Calibri" panose="020F0502020204030204" pitchFamily="34" charset="0"/>
                <a:ea typeface="Calibri" panose="020F0502020204030204" pitchFamily="34" charset="0"/>
                <a:cs typeface="Times New Roman" panose="02020603050405020304" pitchFamily="18" charset="0"/>
              </a:rPr>
              <a:t> ( الشّخصيّات ، المكان والزّمان، الأحداث منها ( المشكلة والحلّ).</a:t>
            </a:r>
          </a:p>
          <a:p>
            <a:pPr marL="0" marR="0" lvl="0" indent="0" algn="r" rtl="1">
              <a:lnSpc>
                <a:spcPct val="107000"/>
              </a:lnSpc>
              <a:spcBef>
                <a:spcPts val="0"/>
              </a:spcBef>
              <a:spcAft>
                <a:spcPts val="800"/>
              </a:spcAft>
              <a:buFont typeface="Arial" panose="020B0604020202020204" pitchFamily="34" charset="0"/>
              <a:buNone/>
            </a:pPr>
            <a:r>
              <a:rPr lang="ar-LB" sz="2000" baseline="0" dirty="0">
                <a:effectLst/>
                <a:latin typeface="Calibri" panose="020F0502020204030204" pitchFamily="34" charset="0"/>
                <a:ea typeface="Calibri" panose="020F0502020204030204" pitchFamily="34" charset="0"/>
                <a:cs typeface="Times New Roman" panose="02020603050405020304" pitchFamily="18" charset="0"/>
              </a:rPr>
              <a:t>يعيد سرد القصّة".</a:t>
            </a:r>
          </a:p>
          <a:p>
            <a:pPr marL="0" marR="0" lvl="0" indent="0" algn="r" rtl="1">
              <a:lnSpc>
                <a:spcPct val="107000"/>
              </a:lnSpc>
              <a:spcBef>
                <a:spcPts val="0"/>
              </a:spcBef>
              <a:spcAft>
                <a:spcPts val="800"/>
              </a:spcAft>
              <a:buFont typeface="Arial" panose="020B0604020202020204" pitchFamily="34" charset="0"/>
              <a:buNone/>
            </a:pPr>
            <a:r>
              <a:rPr lang="ar-LB" sz="2000" baseline="0" dirty="0">
                <a:effectLst/>
                <a:latin typeface="Calibri" panose="020F0502020204030204" pitchFamily="34" charset="0"/>
                <a:ea typeface="Calibri" panose="020F0502020204030204" pitchFamily="34" charset="0"/>
                <a:cs typeface="Times New Roman" panose="02020603050405020304" pitchFamily="18" charset="0"/>
              </a:rPr>
              <a:t>يتعرّف إلى ترتيب الأحداث حسب التّسلسل. </a:t>
            </a:r>
            <a:endParaRPr lang="ar-LB"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2000" kern="1200" dirty="0">
              <a:solidFill>
                <a:schemeClr val="tx1"/>
              </a:solidFill>
              <a:effectLst/>
              <a:latin typeface="+mn-lt"/>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u="sng" kern="1200" dirty="0">
                <a:solidFill>
                  <a:schemeClr val="tx1"/>
                </a:solidFill>
                <a:effectLst/>
                <a:latin typeface="+mn-lt"/>
                <a:ea typeface="+mn-ea"/>
                <a:cs typeface="+mn-cs"/>
              </a:rPr>
              <a:t>خطوات درس الفهم القرائي:</a:t>
            </a:r>
          </a:p>
          <a:p>
            <a:pPr marL="228600" marR="0" lvl="0" indent="-228600" algn="r" defTabSz="914400" rtl="1" eaLnBrk="1" fontAlgn="auto" latinLnBrk="0" hangingPunct="1">
              <a:lnSpc>
                <a:spcPct val="100000"/>
              </a:lnSpc>
              <a:spcBef>
                <a:spcPts val="0"/>
              </a:spcBef>
              <a:spcAft>
                <a:spcPts val="0"/>
              </a:spcAft>
              <a:buClrTx/>
              <a:buSzTx/>
              <a:buFontTx/>
              <a:buAutoNum type="arabicPeriod"/>
              <a:tabLst/>
              <a:defRPr/>
            </a:pPr>
            <a:r>
              <a:rPr lang="ar-LB" sz="2000" b="1" kern="1200" dirty="0">
                <a:solidFill>
                  <a:schemeClr val="tx1"/>
                </a:solidFill>
                <a:effectLst/>
                <a:latin typeface="+mn-lt"/>
                <a:ea typeface="+mn-ea"/>
                <a:cs typeface="+mn-cs"/>
              </a:rPr>
              <a:t>ما قبل القراءة:</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kern="1200" dirty="0">
                <a:solidFill>
                  <a:schemeClr val="tx1"/>
                </a:solidFill>
                <a:effectLst/>
                <a:latin typeface="+mn-lt"/>
                <a:ea typeface="+mn-ea"/>
                <a:cs typeface="+mn-cs"/>
              </a:rPr>
              <a:t>قراءة صورة الدرس وتوقُّع مضمون الدرس</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kern="1200" dirty="0">
                <a:solidFill>
                  <a:schemeClr val="tx1"/>
                </a:solidFill>
                <a:effectLst/>
                <a:latin typeface="+mn-lt"/>
                <a:ea typeface="+mn-ea"/>
                <a:cs typeface="+mn-cs"/>
              </a:rPr>
              <a:t>2</a:t>
            </a:r>
            <a:r>
              <a:rPr lang="ar-LB" sz="2000" b="1" kern="1200" dirty="0">
                <a:solidFill>
                  <a:schemeClr val="tx1"/>
                </a:solidFill>
                <a:effectLst/>
                <a:latin typeface="+mn-lt"/>
                <a:ea typeface="+mn-ea"/>
                <a:cs typeface="+mn-cs"/>
              </a:rPr>
              <a:t>. في أثناء القراءة: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kern="1200" dirty="0">
                <a:solidFill>
                  <a:schemeClr val="tx1"/>
                </a:solidFill>
                <a:effectLst/>
                <a:latin typeface="+mn-lt"/>
                <a:ea typeface="+mn-ea"/>
                <a:cs typeface="+mn-cs"/>
              </a:rPr>
              <a:t>قراءة نموذجيّة من قِبَل المعلِّم/ة يتخلّلها طرح أسئلة لتوضيح المفردات والمعاني ومضمون الدرس، ولتعليم</a:t>
            </a:r>
            <a:r>
              <a:rPr lang="ar-LB" sz="2000" kern="1200" baseline="0" dirty="0">
                <a:solidFill>
                  <a:schemeClr val="tx1"/>
                </a:solidFill>
                <a:effectLst/>
                <a:latin typeface="+mn-lt"/>
                <a:ea typeface="+mn-ea"/>
                <a:cs typeface="+mn-cs"/>
              </a:rPr>
              <a:t> استراتيجة معيّنة من استراتيجيّات القراءة </a:t>
            </a:r>
            <a:r>
              <a:rPr lang="ar-LB" sz="2000" kern="1200" dirty="0">
                <a:solidFill>
                  <a:schemeClr val="tx1"/>
                </a:solidFill>
                <a:effectLst/>
                <a:latin typeface="+mn-lt"/>
                <a:ea typeface="+mn-ea"/>
                <a:cs typeface="+mn-cs"/>
              </a:rPr>
              <a:t>وحثّ المتعلِّمين على التوقُّع من خلال الأحداث ،وإبداء رأي في الشخصيّات وتحليل الأحداث أو المضمون.</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kern="1200" dirty="0">
                <a:solidFill>
                  <a:schemeClr val="tx1"/>
                </a:solidFill>
                <a:effectLst/>
                <a:latin typeface="+mn-lt"/>
                <a:ea typeface="+mn-ea"/>
                <a:cs typeface="+mn-cs"/>
              </a:rPr>
              <a:t>3. </a:t>
            </a:r>
            <a:r>
              <a:rPr lang="ar-LB" sz="2000" b="1" kern="1200" dirty="0">
                <a:solidFill>
                  <a:schemeClr val="tx1"/>
                </a:solidFill>
                <a:effectLst/>
                <a:latin typeface="+mn-lt"/>
                <a:ea typeface="+mn-ea"/>
                <a:cs typeface="+mn-cs"/>
              </a:rPr>
              <a:t>بعد القراءة:</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kern="1200" dirty="0">
                <a:solidFill>
                  <a:schemeClr val="tx1"/>
                </a:solidFill>
                <a:effectLst/>
                <a:latin typeface="+mn-lt"/>
                <a:ea typeface="+mn-ea"/>
                <a:cs typeface="+mn-cs"/>
              </a:rPr>
              <a:t>يقرأ المعلّم/ة النّص مرّة أخرى قراءة جهرية ليجيب المتعلّمون عن الأسئلة.</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489453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eaLnBrk="1" fontAlgn="ctr" latinLnBrk="0" hangingPunct="1"/>
            <a:r>
              <a:rPr lang="ar-LB" dirty="0">
                <a:latin typeface="Adobe Arabic" panose="02040503050201020203" pitchFamily="18" charset="-78"/>
                <a:cs typeface="Adobe Arabic" panose="02040503050201020203" pitchFamily="18" charset="-78"/>
              </a:rPr>
              <a:t>ما المفاجأة الّتي كانت تنتظر العائلة؟ </a:t>
            </a:r>
            <a:endParaRPr lang="ar-LB" baseline="0" dirty="0">
              <a:latin typeface="Adobe Arabic" panose="02040503050201020203" pitchFamily="18" charset="-78"/>
              <a:cs typeface="Adobe Arabic" panose="02040503050201020203" pitchFamily="18" charset="-78"/>
            </a:endParaRPr>
          </a:p>
          <a:p>
            <a:pPr marL="171450" indent="-171450" algn="r" rtl="1" eaLnBrk="1" fontAlgn="auto" latinLnBrk="0" hangingPunct="1">
              <a:buFont typeface="Wingdings" panose="05000000000000000000" pitchFamily="2" charset="2"/>
              <a:buChar char="q"/>
            </a:pPr>
            <a:r>
              <a:rPr lang="ar-LB" sz="1200" b="0" i="0" u="none" strike="noStrike" kern="1200" dirty="0">
                <a:solidFill>
                  <a:schemeClr val="tx1"/>
                </a:solidFill>
                <a:effectLst/>
                <a:latin typeface="+mn-lt"/>
                <a:ea typeface="+mn-ea"/>
                <a:cs typeface="+mn-cs"/>
              </a:rPr>
              <a:t>كان العمّ ماجد ينتظر العائلة قرب ميزان كبير.</a:t>
            </a:r>
          </a:p>
          <a:p>
            <a:pPr marL="171450" indent="-171450" algn="r" rtl="1" eaLnBrk="1" fontAlgn="auto" latinLnBrk="0" hangingPunct="1">
              <a:buFont typeface="Wingdings" panose="05000000000000000000" pitchFamily="2" charset="2"/>
              <a:buChar char="q"/>
            </a:pPr>
            <a:r>
              <a:rPr lang="ar-LB" sz="1200" b="0" i="0" u="none" strike="noStrike" kern="1200" dirty="0">
                <a:solidFill>
                  <a:schemeClr val="tx1"/>
                </a:solidFill>
                <a:effectLst/>
                <a:latin typeface="+mn-lt"/>
                <a:ea typeface="+mn-ea"/>
                <a:cs typeface="+mn-cs"/>
              </a:rPr>
              <a:t>كان الأصدقاء ينتظرون العائلة في قسم المأكولات. </a:t>
            </a:r>
          </a:p>
          <a:p>
            <a:pPr marL="171450" indent="-171450" algn="r" rtl="1" eaLnBrk="1" fontAlgn="auto" latinLnBrk="0" hangingPunct="1">
              <a:buFont typeface="Wingdings" panose="05000000000000000000" pitchFamily="2" charset="2"/>
              <a:buChar char="q"/>
            </a:pPr>
            <a:r>
              <a:rPr lang="ar-LB" sz="1200" b="0" i="0" u="none" strike="noStrike" kern="1200" dirty="0">
                <a:solidFill>
                  <a:schemeClr val="tx1"/>
                </a:solidFill>
                <a:effectLst/>
                <a:latin typeface="+mn-lt"/>
                <a:ea typeface="+mn-ea"/>
                <a:cs typeface="+mn-cs"/>
              </a:rPr>
              <a:t>كان البائع ينتظر العائلة في قسم المأكولات. </a:t>
            </a:r>
            <a:endParaRPr lang="en-US" sz="1200" b="0" i="0" u="none" strike="noStrike" kern="1200" dirty="0">
              <a:solidFill>
                <a:schemeClr val="tx1"/>
              </a:solidFill>
              <a:effectLst/>
              <a:latin typeface="+mn-lt"/>
              <a:ea typeface="+mn-ea"/>
              <a:cs typeface="+mn-cs"/>
            </a:endParaRPr>
          </a:p>
          <a:p>
            <a:pPr marL="171450" indent="-171450" algn="r" rtl="1" eaLnBrk="1" fontAlgn="ctr" latinLnBrk="0" hangingPunct="1">
              <a:buFont typeface="Courier New" panose="02070309020205020404" pitchFamily="49" charset="0"/>
              <a:buChar char="o"/>
            </a:pPr>
            <a:endParaRPr lang="ar-LB" sz="1200" b="0" i="0" u="none" strike="noStrike" kern="1200" baseline="0" dirty="0">
              <a:solidFill>
                <a:schemeClr val="tx1"/>
              </a:solidFill>
              <a:effectLst/>
              <a:latin typeface="Adobe Arabic" panose="02040503050201020203" pitchFamily="18" charset="-78"/>
              <a:ea typeface="+mn-ea"/>
              <a:cs typeface="Adobe Arabic" panose="02040503050201020203" pitchFamily="18" charset="-78"/>
            </a:endParaRPr>
          </a:p>
          <a:p>
            <a:pPr marL="171450" indent="-171450" algn="r" rtl="1" eaLnBrk="1" fontAlgn="ctr" latinLnBrk="0" hangingPunct="1">
              <a:buFont typeface="Courier New" panose="02070309020205020404" pitchFamily="49" charset="0"/>
              <a:buChar char="o"/>
            </a:pPr>
            <a:endParaRPr lang="ar-LB" sz="1200" b="0" i="0" u="none" strike="noStrike" kern="1200" baseline="0" dirty="0">
              <a:solidFill>
                <a:schemeClr val="tx1"/>
              </a:solidFill>
              <a:effectLst/>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b="0" kern="1200" dirty="0">
              <a:solidFill>
                <a:schemeClr val="tx1"/>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baseline="0"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826350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eaLnBrk="1" fontAlgn="ctr" latinLnBrk="0" hangingPunct="1"/>
            <a:r>
              <a:rPr lang="ar-LB" dirty="0">
                <a:latin typeface="Adobe Arabic" panose="02040503050201020203" pitchFamily="18" charset="-78"/>
                <a:cs typeface="Adobe Arabic" panose="02040503050201020203" pitchFamily="18" charset="-78"/>
              </a:rPr>
              <a:t>ما العبارة الّتي قالها العمّ ماجد عندما التقى العائلة</a:t>
            </a:r>
            <a:r>
              <a:rPr lang="ar-LB" baseline="0" dirty="0">
                <a:latin typeface="Adobe Arabic" panose="02040503050201020203" pitchFamily="18" charset="-78"/>
                <a:cs typeface="Adobe Arabic" panose="02040503050201020203" pitchFamily="18" charset="-78"/>
              </a:rPr>
              <a:t>؟ </a:t>
            </a:r>
          </a:p>
          <a:p>
            <a:pPr marL="171450" indent="-171450" algn="r" rtl="1" eaLnBrk="1" fontAlgn="auto" latinLnBrk="0" hangingPunct="1">
              <a:buFont typeface="Wingdings" panose="05000000000000000000" pitchFamily="2" charset="2"/>
              <a:buChar char="q"/>
            </a:pPr>
            <a:r>
              <a:rPr lang="ar-LB" sz="1200" b="0" i="0" u="none" strike="noStrike" kern="1200" dirty="0">
                <a:solidFill>
                  <a:schemeClr val="tx1"/>
                </a:solidFill>
                <a:effectLst/>
                <a:latin typeface="+mn-lt"/>
                <a:ea typeface="+mn-ea"/>
                <a:cs typeface="+mn-cs"/>
              </a:rPr>
              <a:t>قال: "أهلًا بكم في السّوق الكبير."</a:t>
            </a:r>
          </a:p>
          <a:p>
            <a:pPr marL="171450" indent="-171450" algn="r" rtl="1" eaLnBrk="1" fontAlgn="auto" latinLnBrk="0" hangingPunct="1">
              <a:buFont typeface="Wingdings" panose="05000000000000000000" pitchFamily="2" charset="2"/>
              <a:buChar char="q"/>
            </a:pPr>
            <a:r>
              <a:rPr lang="ar-LB" sz="1200" b="0" i="0" u="none" strike="noStrike" kern="1200" dirty="0">
                <a:solidFill>
                  <a:schemeClr val="tx1"/>
                </a:solidFill>
                <a:effectLst/>
                <a:latin typeface="+mn-lt"/>
                <a:ea typeface="+mn-ea"/>
                <a:cs typeface="+mn-cs"/>
              </a:rPr>
              <a:t>قال: "مرحبًا بكم في السّوق الكبير."</a:t>
            </a:r>
          </a:p>
          <a:p>
            <a:pPr marL="171450" indent="-171450" algn="r" rtl="1" eaLnBrk="1" fontAlgn="auto" latinLnBrk="0" hangingPunct="1">
              <a:buFont typeface="Wingdings" panose="05000000000000000000" pitchFamily="2" charset="2"/>
              <a:buChar char="q"/>
            </a:pPr>
            <a:r>
              <a:rPr lang="ar-LB" sz="1200" b="0" i="0" u="none" strike="noStrike" kern="1200" dirty="0">
                <a:solidFill>
                  <a:schemeClr val="tx1"/>
                </a:solidFill>
                <a:effectLst/>
                <a:latin typeface="+mn-lt"/>
                <a:ea typeface="+mn-ea"/>
                <a:cs typeface="+mn-cs"/>
              </a:rPr>
              <a:t>قال: " أهلًا وسهلًا بكم، هذه أحلى مفاجأة!"</a:t>
            </a:r>
            <a:endParaRPr lang="en-US" sz="1200" b="0" i="0" u="none" strike="noStrike" kern="1200" dirty="0">
              <a:solidFill>
                <a:schemeClr val="tx1"/>
              </a:solidFill>
              <a:effectLst/>
              <a:latin typeface="+mn-lt"/>
              <a:ea typeface="+mn-ea"/>
              <a:cs typeface="+mn-cs"/>
            </a:endParaRPr>
          </a:p>
          <a:p>
            <a:pPr marL="171450" indent="-171450" algn="r" rtl="1" eaLnBrk="1" fontAlgn="ctr" latinLnBrk="0" hangingPunct="1">
              <a:buFont typeface="Courier New" panose="02070309020205020404" pitchFamily="49" charset="0"/>
              <a:buChar char="o"/>
            </a:pPr>
            <a:endParaRPr lang="ar-LB" sz="1200" b="0" i="0" u="none" strike="noStrike" kern="1200" baseline="0" dirty="0">
              <a:solidFill>
                <a:schemeClr val="tx1"/>
              </a:solidFill>
              <a:effectLst/>
              <a:latin typeface="Adobe Arabic" panose="02040503050201020203" pitchFamily="18" charset="-78"/>
              <a:ea typeface="+mn-ea"/>
              <a:cs typeface="Adobe Arabic" panose="02040503050201020203" pitchFamily="18" charset="-78"/>
            </a:endParaRPr>
          </a:p>
          <a:p>
            <a:pPr marL="171450" indent="-171450" algn="r" rtl="1" eaLnBrk="1" fontAlgn="ctr" latinLnBrk="0" hangingPunct="1">
              <a:buFont typeface="Courier New" panose="02070309020205020404" pitchFamily="49" charset="0"/>
              <a:buChar char="o"/>
            </a:pPr>
            <a:endParaRPr lang="ar-LB" sz="1200" b="0" i="0" u="none" strike="noStrike" kern="1200" baseline="0" dirty="0">
              <a:solidFill>
                <a:schemeClr val="tx1"/>
              </a:solidFill>
              <a:effectLst/>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b="0" kern="1200" dirty="0">
              <a:solidFill>
                <a:schemeClr val="tx1"/>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baseline="0"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74481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eaLnBrk="1" fontAlgn="ctr" latinLnBrk="0" hangingPunct="1"/>
            <a:r>
              <a:rPr lang="ar-LB" dirty="0">
                <a:latin typeface="Adobe Arabic" panose="02040503050201020203" pitchFamily="18" charset="-78"/>
                <a:cs typeface="Adobe Arabic" panose="02040503050201020203" pitchFamily="18" charset="-78"/>
              </a:rPr>
              <a:t>أين مشى سامر وسمر؟</a:t>
            </a:r>
          </a:p>
          <a:p>
            <a:pPr algn="r" rtl="1" eaLnBrk="1" fontAlgn="ctr" latinLnBrk="0" hangingPunct="1"/>
            <a:r>
              <a:rPr lang="ar-LB" baseline="0" dirty="0">
                <a:latin typeface="Adobe Arabic" panose="02040503050201020203" pitchFamily="18" charset="-78"/>
                <a:cs typeface="Adobe Arabic" panose="02040503050201020203" pitchFamily="18" charset="-78"/>
              </a:rPr>
              <a:t>مشى سامر وسمر في الممرّ بين الرّفوف. </a:t>
            </a:r>
          </a:p>
          <a:p>
            <a:pPr algn="r" rtl="1" eaLnBrk="1" fontAlgn="ctr" latinLnBrk="0" hangingPunct="1"/>
            <a:r>
              <a:rPr lang="ar-LB" baseline="0" dirty="0">
                <a:latin typeface="Adobe Arabic" panose="02040503050201020203" pitchFamily="18" charset="-78"/>
                <a:cs typeface="Adobe Arabic" panose="02040503050201020203" pitchFamily="18" charset="-78"/>
              </a:rPr>
              <a:t>مشى سامر وسمر بين الثّلاجات.</a:t>
            </a:r>
          </a:p>
          <a:p>
            <a:pPr algn="r" rtl="1" eaLnBrk="1" fontAlgn="ctr" latinLnBrk="0" hangingPunct="1"/>
            <a:r>
              <a:rPr lang="ar-LB" baseline="0" dirty="0">
                <a:latin typeface="Adobe Arabic" panose="02040503050201020203" pitchFamily="18" charset="-78"/>
                <a:cs typeface="Adobe Arabic" panose="02040503050201020203" pitchFamily="18" charset="-78"/>
              </a:rPr>
              <a:t>مشى سامر وسمر في قسم الخضار.</a:t>
            </a:r>
          </a:p>
          <a:p>
            <a:pPr marL="0" indent="0" algn="r" rtl="1" eaLnBrk="1" fontAlgn="auto" latinLnBrk="0" hangingPunct="1">
              <a:buFont typeface="Wingdings" panose="05000000000000000000" pitchFamily="2" charset="2"/>
              <a:buNone/>
            </a:pPr>
            <a:endParaRPr lang="en-US" sz="1200" b="0" i="0" u="none" strike="noStrike" kern="1200" dirty="0">
              <a:solidFill>
                <a:schemeClr val="tx1"/>
              </a:solidFill>
              <a:effectLst/>
              <a:latin typeface="+mn-lt"/>
              <a:ea typeface="+mn-ea"/>
              <a:cs typeface="+mn-cs"/>
            </a:endParaRPr>
          </a:p>
          <a:p>
            <a:pPr marL="171450" indent="-171450" algn="r" rtl="1" eaLnBrk="1" fontAlgn="ctr" latinLnBrk="0" hangingPunct="1">
              <a:buFont typeface="Courier New" panose="02070309020205020404" pitchFamily="49" charset="0"/>
              <a:buChar char="o"/>
            </a:pPr>
            <a:endParaRPr lang="ar-LB" sz="1200" b="0" i="0" u="none" strike="noStrike" kern="1200" baseline="0" dirty="0">
              <a:solidFill>
                <a:schemeClr val="tx1"/>
              </a:solidFill>
              <a:effectLst/>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b="0" kern="1200" dirty="0">
              <a:solidFill>
                <a:schemeClr val="tx1"/>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baseline="0"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134146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a:buClr>
                <a:schemeClr val="accent5">
                  <a:lumMod val="75000"/>
                </a:schemeClr>
              </a:buClr>
              <a:buSzPct val="90000"/>
            </a:pPr>
            <a:r>
              <a:rPr lang="ar-LB" sz="1200" dirty="0">
                <a:solidFill>
                  <a:schemeClr val="tx1">
                    <a:lumMod val="65000"/>
                    <a:lumOff val="35000"/>
                  </a:schemeClr>
                </a:solidFill>
                <a:latin typeface="Adobe Arabic" panose="02040503050201020203" pitchFamily="18" charset="-78"/>
                <a:cs typeface="Adobe Arabic" panose="02040503050201020203" pitchFamily="18" charset="-78"/>
              </a:rPr>
              <a:t>أَرْبُطُ بَيْنَ سامِرٍ وَما يُحِبُّهُ، ووبين سمر وَما تَحِبُّهُ. </a:t>
            </a:r>
          </a:p>
          <a:p>
            <a:pPr algn="r" rtl="1" eaLnBrk="1" fontAlgn="ctr" latinLnBrk="0" hangingPunct="1"/>
            <a:endParaRPr lang="ar-LB" baseline="0" dirty="0">
              <a:latin typeface="Adobe Arabic" panose="02040503050201020203" pitchFamily="18" charset="-78"/>
              <a:cs typeface="Adobe Arabic" panose="02040503050201020203" pitchFamily="18" charset="-78"/>
            </a:endParaRPr>
          </a:p>
          <a:p>
            <a:pPr algn="r" rtl="1" eaLnBrk="1" fontAlgn="ctr" latinLnBrk="0" hangingPunct="1"/>
            <a:r>
              <a:rPr lang="ar-LB" baseline="0" dirty="0">
                <a:latin typeface="Adobe Arabic" panose="02040503050201020203" pitchFamily="18" charset="-78"/>
                <a:cs typeface="Adobe Arabic" panose="02040503050201020203" pitchFamily="18" charset="-78"/>
              </a:rPr>
              <a:t>سامر يحبّ مربى المشمش</a:t>
            </a:r>
          </a:p>
          <a:p>
            <a:pPr algn="r" rtl="1" eaLnBrk="1" fontAlgn="ctr" latinLnBrk="0" hangingPunct="1"/>
            <a:r>
              <a:rPr lang="ar-LB" baseline="0" dirty="0">
                <a:latin typeface="Adobe Arabic" panose="02040503050201020203" pitchFamily="18" charset="-78"/>
                <a:cs typeface="Adobe Arabic" panose="02040503050201020203" pitchFamily="18" charset="-78"/>
              </a:rPr>
              <a:t>سمر تحبّ الموز واللّوز.</a:t>
            </a:r>
          </a:p>
          <a:p>
            <a:pPr marL="0" indent="0" algn="r" rtl="1" eaLnBrk="1" fontAlgn="auto" latinLnBrk="0" hangingPunct="1">
              <a:buFont typeface="Wingdings" panose="05000000000000000000" pitchFamily="2" charset="2"/>
              <a:buNone/>
            </a:pPr>
            <a:endParaRPr lang="en-US" sz="1200" b="0" i="0" u="none" strike="noStrike" kern="1200" dirty="0">
              <a:solidFill>
                <a:schemeClr val="tx1"/>
              </a:solidFill>
              <a:effectLst/>
              <a:latin typeface="+mn-lt"/>
              <a:ea typeface="+mn-ea"/>
              <a:cs typeface="+mn-cs"/>
            </a:endParaRPr>
          </a:p>
          <a:p>
            <a:pPr marL="171450" indent="-171450" algn="r" rtl="1" eaLnBrk="1" fontAlgn="ctr" latinLnBrk="0" hangingPunct="1">
              <a:buFont typeface="Courier New" panose="02070309020205020404" pitchFamily="49" charset="0"/>
              <a:buChar char="o"/>
            </a:pPr>
            <a:endParaRPr lang="ar-LB" sz="1200" b="0" i="0" u="none" strike="noStrike" kern="1200" baseline="0" dirty="0">
              <a:solidFill>
                <a:schemeClr val="tx1"/>
              </a:solidFill>
              <a:effectLst/>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baseline="0"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597612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eaLnBrk="1" fontAlgn="ctr" latinLnBrk="0" hangingPunct="1"/>
            <a:endParaRPr lang="ar-LB" dirty="0">
              <a:latin typeface="Adobe Arabic" panose="02040503050201020203" pitchFamily="18" charset="-78"/>
              <a:cs typeface="Adobe Arabic" panose="02040503050201020203" pitchFamily="18" charset="-78"/>
            </a:endParaRPr>
          </a:p>
          <a:p>
            <a:pPr algn="r" rtl="1" eaLnBrk="1" fontAlgn="ctr" latinLnBrk="0" hangingPunct="1"/>
            <a:r>
              <a:rPr lang="ar-LB" dirty="0">
                <a:latin typeface="Adobe Arabic" panose="02040503050201020203" pitchFamily="18" charset="-78"/>
                <a:cs typeface="Adobe Arabic" panose="02040503050201020203" pitchFamily="18" charset="-78"/>
              </a:rPr>
              <a:t>كيف يصبح لون الموز أصفر؟ </a:t>
            </a:r>
          </a:p>
          <a:p>
            <a:pPr marL="171450" indent="-171450" algn="r" rtl="1" eaLnBrk="1" fontAlgn="ctr" latinLnBrk="0" hangingPunct="1">
              <a:buFont typeface="Courier New" panose="02070309020205020404" pitchFamily="49" charset="0"/>
              <a:buChar char="o"/>
            </a:pPr>
            <a:r>
              <a:rPr lang="ar-LB" baseline="0" dirty="0">
                <a:latin typeface="Adobe Arabic" panose="02040503050201020203" pitchFamily="18" charset="-78"/>
                <a:cs typeface="Adobe Arabic" panose="02040503050201020203" pitchFamily="18" charset="-78"/>
              </a:rPr>
              <a:t>يضع المزارع الموز في الثّلاجات حتّى ينضج ويصفرّ.</a:t>
            </a:r>
          </a:p>
          <a:p>
            <a:pPr marL="171450" marR="0" lvl="0" indent="-171450" algn="r" defTabSz="914400" rtl="1"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ar-LB" baseline="0" dirty="0">
                <a:latin typeface="Adobe Arabic" panose="02040503050201020203" pitchFamily="18" charset="-78"/>
                <a:cs typeface="Adobe Arabic" panose="02040503050201020203" pitchFamily="18" charset="-78"/>
              </a:rPr>
              <a:t>يضع المزارع الموز في المخازن حتّى ينضج ويصفرّ.</a:t>
            </a:r>
          </a:p>
          <a:p>
            <a:pPr marL="171450" marR="0" lvl="0" indent="-171450" algn="r" defTabSz="914400" rtl="1" eaLnBrk="1" fontAlgn="ctr" latinLnBrk="0" hangingPunct="1">
              <a:lnSpc>
                <a:spcPct val="100000"/>
              </a:lnSpc>
              <a:spcBef>
                <a:spcPts val="0"/>
              </a:spcBef>
              <a:spcAft>
                <a:spcPts val="0"/>
              </a:spcAft>
              <a:buClrTx/>
              <a:buSzTx/>
              <a:buFont typeface="Courier New" panose="02070309020205020404" pitchFamily="49" charset="0"/>
              <a:buChar char="o"/>
              <a:tabLst/>
              <a:defRPr/>
            </a:pPr>
            <a:r>
              <a:rPr lang="ar-LB" baseline="0" dirty="0">
                <a:latin typeface="Adobe Arabic" panose="02040503050201020203" pitchFamily="18" charset="-78"/>
                <a:cs typeface="Adobe Arabic" panose="02040503050201020203" pitchFamily="18" charset="-78"/>
              </a:rPr>
              <a:t>يضع المزارع الموز في المخمر حتّى ينضج ويصفرّ.</a:t>
            </a:r>
          </a:p>
          <a:p>
            <a:pPr marL="171450" indent="-171450" algn="r" rtl="1" eaLnBrk="1" fontAlgn="ctr" latinLnBrk="0" hangingPunct="1">
              <a:buFont typeface="Courier New" panose="02070309020205020404" pitchFamily="49" charset="0"/>
              <a:buChar char="o"/>
            </a:pPr>
            <a:endParaRPr lang="ar-LB" sz="1200" b="0" i="0" u="none" strike="noStrike" kern="1200" baseline="0" dirty="0">
              <a:solidFill>
                <a:schemeClr val="tx1"/>
              </a:solidFill>
              <a:effectLst/>
              <a:latin typeface="Adobe Arabic" panose="02040503050201020203" pitchFamily="18" charset="-78"/>
              <a:ea typeface="+mn-ea"/>
              <a:cs typeface="Adobe Arabic" panose="02040503050201020203" pitchFamily="18" charset="-78"/>
            </a:endParaRPr>
          </a:p>
          <a:p>
            <a:pPr marL="0" indent="0" algn="r" rtl="1" eaLnBrk="1" fontAlgn="ctr" latinLnBrk="0" hangingPunct="1">
              <a:buFont typeface="Courier New" panose="02070309020205020404" pitchFamily="49" charset="0"/>
              <a:buNone/>
            </a:pPr>
            <a:endParaRPr lang="ar-LB" sz="1200" b="0" kern="1200" dirty="0">
              <a:solidFill>
                <a:schemeClr val="tx1"/>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baseline="0"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693496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eaLnBrk="1" fontAlgn="ctr" latinLnBrk="0" hangingPunct="1"/>
            <a:r>
              <a:rPr lang="ar-LB" dirty="0">
                <a:latin typeface="Adobe Arabic" panose="02040503050201020203" pitchFamily="18" charset="-78"/>
                <a:cs typeface="Adobe Arabic" panose="02040503050201020203" pitchFamily="18" charset="-78"/>
              </a:rPr>
              <a:t>من يوزّع المنتجات الغذائية إلى السّوق؟ </a:t>
            </a:r>
          </a:p>
          <a:p>
            <a:pPr marL="171450" marR="0" lvl="0" indent="-171450" algn="r" defTabSz="914400" rtl="1" eaLnBrk="1" fontAlgn="ctr" latinLnBrk="0" hangingPunct="1">
              <a:lnSpc>
                <a:spcPct val="100000"/>
              </a:lnSpc>
              <a:spcBef>
                <a:spcPts val="0"/>
              </a:spcBef>
              <a:spcAft>
                <a:spcPts val="0"/>
              </a:spcAft>
              <a:buClrTx/>
              <a:buSzTx/>
              <a:buFont typeface="Courier New" panose="02070309020205020404" pitchFamily="49" charset="0"/>
              <a:buChar char="o"/>
              <a:tabLst/>
              <a:defRPr/>
            </a:pPr>
            <a:r>
              <a:rPr lang="ar-LB" sz="1200" dirty="0">
                <a:latin typeface="Adobe Arabic" panose="02040503050201020203" pitchFamily="18" charset="-78"/>
                <a:cs typeface="Adobe Arabic" panose="02040503050201020203" pitchFamily="18" charset="-78"/>
              </a:rPr>
              <a:t>توزّع المصانع  المنتجات الغذائية إلى السّوق</a:t>
            </a:r>
            <a:r>
              <a:rPr lang="ar-LB" sz="1200" b="0" dirty="0">
                <a:solidFill>
                  <a:schemeClr val="tx1"/>
                </a:solidFill>
                <a:latin typeface="Adobe Arabic" panose="02040503050201020203" pitchFamily="18" charset="-78"/>
                <a:cs typeface="Adobe Arabic" panose="02040503050201020203" pitchFamily="18" charset="-78"/>
              </a:rPr>
              <a:t>. </a:t>
            </a:r>
          </a:p>
          <a:p>
            <a:pPr marL="171450" marR="0" lvl="0" indent="-171450" algn="r" defTabSz="914400" rtl="1" eaLnBrk="1" fontAlgn="ctr" latinLnBrk="0" hangingPunct="1">
              <a:lnSpc>
                <a:spcPct val="100000"/>
              </a:lnSpc>
              <a:spcBef>
                <a:spcPts val="0"/>
              </a:spcBef>
              <a:spcAft>
                <a:spcPts val="0"/>
              </a:spcAft>
              <a:buClrTx/>
              <a:buSzTx/>
              <a:buFont typeface="Courier New" panose="02070309020205020404" pitchFamily="49" charset="0"/>
              <a:buChar char="o"/>
              <a:tabLst/>
              <a:defRPr/>
            </a:pPr>
            <a:r>
              <a:rPr lang="ar-LB" sz="1200" dirty="0">
                <a:latin typeface="Adobe Arabic" panose="02040503050201020203" pitchFamily="18" charset="-78"/>
                <a:cs typeface="Adobe Arabic" panose="02040503050201020203" pitchFamily="18" charset="-78"/>
              </a:rPr>
              <a:t>يوزّع العاملون المنتجات الغذائية إلى السّوق</a:t>
            </a:r>
            <a:r>
              <a:rPr lang="ar-LB" sz="1200" b="0" dirty="0">
                <a:solidFill>
                  <a:schemeClr val="tx1"/>
                </a:solidFill>
                <a:latin typeface="Adobe Arabic" panose="02040503050201020203" pitchFamily="18" charset="-78"/>
                <a:cs typeface="Adobe Arabic" panose="02040503050201020203" pitchFamily="18" charset="-78"/>
              </a:rPr>
              <a:t>. </a:t>
            </a:r>
          </a:p>
          <a:p>
            <a:pPr marL="171450" marR="0" lvl="0" indent="-171450" algn="r" defTabSz="914400" rtl="1" eaLnBrk="1" fontAlgn="ctr" latinLnBrk="0" hangingPunct="1">
              <a:lnSpc>
                <a:spcPct val="100000"/>
              </a:lnSpc>
              <a:spcBef>
                <a:spcPts val="0"/>
              </a:spcBef>
              <a:spcAft>
                <a:spcPts val="0"/>
              </a:spcAft>
              <a:buClrTx/>
              <a:buSzTx/>
              <a:buFont typeface="Courier New" panose="02070309020205020404" pitchFamily="49" charset="0"/>
              <a:buChar char="o"/>
              <a:tabLst/>
              <a:defRPr/>
            </a:pPr>
            <a:r>
              <a:rPr lang="ar-LB" sz="1200" dirty="0">
                <a:latin typeface="Adobe Arabic" panose="02040503050201020203" pitchFamily="18" charset="-78"/>
                <a:cs typeface="Adobe Arabic" panose="02040503050201020203" pitchFamily="18" charset="-78"/>
              </a:rPr>
              <a:t>يوزّع المزارع المنتجات الغذائية إلى السّوق</a:t>
            </a:r>
            <a:r>
              <a:rPr lang="ar-LB" sz="1200" b="0" dirty="0">
                <a:solidFill>
                  <a:schemeClr val="tx1"/>
                </a:solidFill>
                <a:latin typeface="Adobe Arabic" panose="02040503050201020203" pitchFamily="18" charset="-78"/>
                <a:cs typeface="Adobe Arabic" panose="02040503050201020203" pitchFamily="18" charset="-78"/>
              </a:rPr>
              <a:t>. </a:t>
            </a:r>
          </a:p>
          <a:p>
            <a:pPr marL="0" indent="0" algn="r" rtl="1" eaLnBrk="1" fontAlgn="ctr" latinLnBrk="0" hangingPunct="1">
              <a:buFont typeface="Courier New" panose="02070309020205020404" pitchFamily="49" charset="0"/>
              <a:buNone/>
            </a:pPr>
            <a:endParaRPr lang="ar-LB" sz="1200" b="0" i="0" u="none" strike="noStrike" kern="1200" baseline="0" dirty="0">
              <a:solidFill>
                <a:schemeClr val="tx1"/>
              </a:solidFill>
              <a:effectLst/>
              <a:latin typeface="Adobe Arabic" panose="02040503050201020203" pitchFamily="18" charset="-78"/>
              <a:ea typeface="+mn-ea"/>
              <a:cs typeface="Adobe Arabic" panose="02040503050201020203" pitchFamily="18" charset="-78"/>
            </a:endParaRPr>
          </a:p>
          <a:p>
            <a:pPr marL="171450" indent="-171450" algn="r" rtl="1" eaLnBrk="1" fontAlgn="ctr" latinLnBrk="0" hangingPunct="1">
              <a:buFont typeface="Courier New" panose="02070309020205020404" pitchFamily="49" charset="0"/>
              <a:buChar char="o"/>
            </a:pPr>
            <a:endParaRPr lang="ar-LB" sz="1200" b="0" kern="1200" dirty="0">
              <a:solidFill>
                <a:schemeClr val="tx1"/>
              </a:solidFill>
              <a:latin typeface="Adobe Arabic" panose="02040503050201020203" pitchFamily="18" charset="-78"/>
              <a:ea typeface="+mn-ea"/>
              <a:cs typeface="Adobe Arabic" panose="02040503050201020203" pitchFamily="18" charset="-78"/>
            </a:endParaRPr>
          </a:p>
          <a:p>
            <a:pPr marL="0" indent="0" algn="r" rtl="1" eaLnBrk="1" fontAlgn="ctr" latinLnBrk="0" hangingPunct="1">
              <a:buFont typeface="Courier New" panose="02070309020205020404" pitchFamily="49" charset="0"/>
              <a:buNone/>
            </a:pPr>
            <a:endParaRPr lang="ar-LB" sz="1200" b="0" kern="1200" dirty="0">
              <a:solidFill>
                <a:schemeClr val="tx1"/>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baseline="0"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98037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28016" lvl="1" indent="0" algn="r" rtl="1">
              <a:lnSpc>
                <a:spcPct val="120000"/>
              </a:lnSpc>
              <a:buFont typeface="Courier New" panose="02070309020205020404" pitchFamily="49" charset="0"/>
              <a:buNone/>
            </a:pPr>
            <a:r>
              <a:rPr lang="ar-LB" sz="1200" dirty="0">
                <a:latin typeface="Adobe Arabic" panose="02040503050201020203" pitchFamily="18" charset="-78"/>
                <a:cs typeface="Adobe Arabic" panose="02040503050201020203" pitchFamily="18" charset="-78"/>
              </a:rPr>
              <a:t>ماذا قالت سمر لعمّها؟</a:t>
            </a:r>
          </a:p>
          <a:p>
            <a:pPr marL="128016" lvl="1" indent="0" algn="r" rtl="1">
              <a:lnSpc>
                <a:spcPct val="120000"/>
              </a:lnSpc>
              <a:buFont typeface="Courier New" panose="02070309020205020404" pitchFamily="49" charset="0"/>
              <a:buNone/>
            </a:pPr>
            <a:endParaRPr lang="ar-LB" sz="1200" dirty="0">
              <a:latin typeface="Adobe Arabic" panose="02040503050201020203" pitchFamily="18" charset="-78"/>
              <a:cs typeface="Adobe Arabic" panose="02040503050201020203" pitchFamily="18" charset="-78"/>
            </a:endParaRPr>
          </a:p>
          <a:p>
            <a:pPr marL="128016" lvl="1" indent="0" algn="r" rtl="1">
              <a:lnSpc>
                <a:spcPct val="120000"/>
              </a:lnSpc>
              <a:buFont typeface="Courier New" panose="02070309020205020404" pitchFamily="49" charset="0"/>
              <a:buNone/>
            </a:pPr>
            <a:r>
              <a:rPr lang="ar-LB" sz="1200" dirty="0">
                <a:latin typeface="Adobe Arabic" panose="02040503050201020203" pitchFamily="18" charset="-78"/>
                <a:cs typeface="Adobe Arabic" panose="02040503050201020203" pitchFamily="18" charset="-78"/>
              </a:rPr>
              <a:t>قالت سمر لعمّها: " شكرًا لك على وقتك".</a:t>
            </a:r>
          </a:p>
          <a:p>
            <a:pPr marL="128016" marR="0" lvl="1" indent="0" algn="r" defTabSz="914400" rtl="1" eaLnBrk="1" fontAlgn="auto" latinLnBrk="0" hangingPunct="1">
              <a:lnSpc>
                <a:spcPct val="120000"/>
              </a:lnSpc>
              <a:spcBef>
                <a:spcPts val="0"/>
              </a:spcBef>
              <a:spcAft>
                <a:spcPts val="0"/>
              </a:spcAft>
              <a:buClrTx/>
              <a:buSzTx/>
              <a:buFont typeface="Courier New" panose="02070309020205020404" pitchFamily="49" charset="0"/>
              <a:buNone/>
              <a:tabLst/>
              <a:defRPr/>
            </a:pPr>
            <a:r>
              <a:rPr lang="ar-LB" sz="1200" dirty="0">
                <a:latin typeface="Adobe Arabic" panose="02040503050201020203" pitchFamily="18" charset="-78"/>
                <a:cs typeface="Adobe Arabic" panose="02040503050201020203" pitchFamily="18" charset="-78"/>
              </a:rPr>
              <a:t>قالت سمر لعمّها: "لقد تعلّمنا الكثير عن منتجات بلادنا".</a:t>
            </a:r>
            <a:endParaRPr lang="ar-LB" sz="1200" b="0" dirty="0">
              <a:solidFill>
                <a:schemeClr val="tx1"/>
              </a:solidFill>
              <a:latin typeface="Adobe Arabic" panose="02040503050201020203" pitchFamily="18" charset="-78"/>
              <a:cs typeface="Adobe Arabic" panose="02040503050201020203" pitchFamily="18" charset="-78"/>
            </a:endParaRPr>
          </a:p>
          <a:p>
            <a:pPr marL="128016" marR="0" lvl="1" indent="0" algn="r" defTabSz="914400" rtl="1" eaLnBrk="1" fontAlgn="auto" latinLnBrk="0" hangingPunct="1">
              <a:lnSpc>
                <a:spcPct val="120000"/>
              </a:lnSpc>
              <a:spcBef>
                <a:spcPts val="0"/>
              </a:spcBef>
              <a:spcAft>
                <a:spcPts val="0"/>
              </a:spcAft>
              <a:buClrTx/>
              <a:buSzTx/>
              <a:buFont typeface="Courier New" panose="02070309020205020404" pitchFamily="49" charset="0"/>
              <a:buNone/>
              <a:tabLst/>
              <a:defRPr/>
            </a:pPr>
            <a:r>
              <a:rPr lang="ar-LB" sz="1200" b="0" dirty="0">
                <a:solidFill>
                  <a:schemeClr val="tx1"/>
                </a:solidFill>
                <a:latin typeface="Adobe Arabic" panose="02040503050201020203" pitchFamily="18" charset="-78"/>
                <a:cs typeface="Adobe Arabic" panose="02040503050201020203" pitchFamily="18" charset="-78"/>
              </a:rPr>
              <a:t>قالت سمر لعمّها: " لقد استمتعت كثيرًا في السّوق الكبير".</a:t>
            </a:r>
          </a:p>
          <a:p>
            <a:pPr marL="128016" lvl="1" indent="0" algn="r" rtl="1">
              <a:lnSpc>
                <a:spcPct val="120000"/>
              </a:lnSpc>
              <a:buFont typeface="Courier New" panose="02070309020205020404" pitchFamily="49" charset="0"/>
              <a:buNone/>
            </a:pPr>
            <a:endParaRPr lang="ar-LB" sz="1200" b="0" dirty="0">
              <a:solidFill>
                <a:schemeClr val="tx1"/>
              </a:solidFill>
              <a:latin typeface="Adobe Arabic" panose="02040503050201020203" pitchFamily="18" charset="-78"/>
              <a:cs typeface="Adobe Arabic" panose="02040503050201020203" pitchFamily="18" charset="-78"/>
            </a:endParaRPr>
          </a:p>
          <a:p>
            <a:pPr marL="171450" indent="-171450" algn="r" rtl="1" eaLnBrk="1" fontAlgn="ctr" latinLnBrk="0" hangingPunct="1">
              <a:buFont typeface="Courier New" panose="02070309020205020404" pitchFamily="49" charset="0"/>
              <a:buChar char="o"/>
            </a:pPr>
            <a:endParaRPr lang="ar-LB" sz="1200" b="0" kern="1200" dirty="0">
              <a:solidFill>
                <a:schemeClr val="tx1"/>
              </a:solidFill>
              <a:latin typeface="Adobe Arabic" panose="02040503050201020203" pitchFamily="18" charset="-78"/>
              <a:ea typeface="+mn-ea"/>
              <a:cs typeface="Adobe Arabic" panose="02040503050201020203" pitchFamily="18" charset="-78"/>
            </a:endParaRPr>
          </a:p>
          <a:p>
            <a:pPr marL="0" indent="0" algn="r" rtl="1" eaLnBrk="1" fontAlgn="ctr" latinLnBrk="0" hangingPunct="1">
              <a:buFont typeface="Courier New" panose="02070309020205020404" pitchFamily="49" charset="0"/>
              <a:buNone/>
            </a:pPr>
            <a:endParaRPr lang="ar-LB" sz="1200" b="0" kern="1200" dirty="0">
              <a:solidFill>
                <a:schemeClr val="tx1"/>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baseline="0"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060412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LB" dirty="0">
              <a:latin typeface="Adobe Arabic" panose="02040503050201020203" pitchFamily="18" charset="-78"/>
              <a:cs typeface="Adobe Arabic" panose="02040503050201020203" pitchFamily="18" charset="-78"/>
            </a:endParaRPr>
          </a:p>
          <a:p>
            <a:pPr algn="r" rtl="1"/>
            <a:r>
              <a:rPr lang="ar-LB" dirty="0">
                <a:latin typeface="Adobe Arabic" panose="02040503050201020203" pitchFamily="18" charset="-78"/>
                <a:cs typeface="Adobe Arabic" panose="02040503050201020203" pitchFamily="18" charset="-78"/>
              </a:rPr>
              <a:t>قراءة الشريحة كما هي.</a:t>
            </a:r>
            <a:endParaRPr lang="en-US" dirty="0">
              <a:latin typeface="Adobe Arabic" panose="02040503050201020203" pitchFamily="18" charset="-78"/>
              <a:cs typeface="Adobe Arabic" panose="02040503050201020203" pitchFamily="18" charset="-78"/>
            </a:endParaRPr>
          </a:p>
          <a:p>
            <a:pPr algn="r" rtl="1"/>
            <a:r>
              <a:rPr lang="ar-LB" dirty="0">
                <a:latin typeface="Adobe Arabic" panose="02040503050201020203" pitchFamily="18" charset="-78"/>
                <a:cs typeface="Adobe Arabic" panose="02040503050201020203" pitchFamily="18" charset="-78"/>
              </a:rPr>
              <a:t>هَلْ أَعْجَبَتكم القصة؟ أشيروا إلى الْإِجابَةِ الَّتي تُناسِبُكُمْ</a:t>
            </a:r>
          </a:p>
          <a:p>
            <a:pPr algn="r" rtl="1"/>
            <a:r>
              <a:rPr lang="ar-LB" dirty="0">
                <a:latin typeface="Adobe Arabic" panose="02040503050201020203" pitchFamily="18" charset="-78"/>
                <a:cs typeface="Adobe Arabic" panose="02040503050201020203" pitchFamily="18" charset="-78"/>
              </a:rPr>
              <a:t>نَعَمْ، أَعْجَبَتني كَثيرًا.</a:t>
            </a:r>
          </a:p>
          <a:p>
            <a:pPr algn="r" rtl="1"/>
            <a:r>
              <a:rPr lang="ar-LB" dirty="0">
                <a:latin typeface="Adobe Arabic" panose="02040503050201020203" pitchFamily="18" charset="-78"/>
                <a:cs typeface="Adobe Arabic" panose="02040503050201020203" pitchFamily="18" charset="-78"/>
              </a:rPr>
              <a:t>نَعَمْ، أَعْجَبَني قَليلًا.</a:t>
            </a:r>
          </a:p>
          <a:p>
            <a:pPr algn="r" rtl="1"/>
            <a:r>
              <a:rPr lang="ar-LB" dirty="0">
                <a:latin typeface="Adobe Arabic" panose="02040503050201020203" pitchFamily="18" charset="-78"/>
                <a:cs typeface="Adobe Arabic" panose="02040503050201020203" pitchFamily="18" charset="-78"/>
              </a:rPr>
              <a:t>كَلّا، لَمْ تعجبْني.</a:t>
            </a:r>
            <a:endParaRPr lang="en-US" dirty="0">
              <a:latin typeface="Adobe Arabic" panose="02040503050201020203" pitchFamily="18" charset="-78"/>
              <a:cs typeface="Adobe Arabic" panose="02040503050201020203" pitchFamily="18" charset="-78"/>
            </a:endParaRPr>
          </a:p>
          <a:p>
            <a:pPr algn="r" rtl="1"/>
            <a:endParaRPr lang="ar-LB" dirty="0">
              <a:latin typeface="Adobe Arabic" panose="02040503050201020203" pitchFamily="18" charset="-78"/>
              <a:cs typeface="Adobe Arabic" panose="02040503050201020203" pitchFamily="18" charset="-78"/>
            </a:endParaRPr>
          </a:p>
          <a:p>
            <a:pPr lvl="0" algn="r" rtl="1">
              <a:defRPr/>
            </a:pPr>
            <a:r>
              <a:rPr lang="ar-LB" dirty="0">
                <a:latin typeface="Adobe Arabic" panose="02040503050201020203" pitchFamily="18" charset="-78"/>
                <a:cs typeface="Adobe Arabic" panose="02040503050201020203" pitchFamily="18" charset="-78"/>
              </a:rPr>
              <a:t> اُرسُمِ الْمَشْهَدَ الَّذي أَعْجَبَكَ مِنَ النّص عَلى وَرَقَةٍ صَغيرَةٍ .</a:t>
            </a:r>
          </a:p>
          <a:p>
            <a:pPr algn="r" rtl="1"/>
            <a:endParaRPr lang="en-US"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866174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LB" dirty="0"/>
          </a:p>
          <a:p>
            <a:pPr algn="r" rtl="1"/>
            <a:r>
              <a:rPr lang="ar-LB" dirty="0"/>
              <a:t> بعد أن أنهينا الإجابة</a:t>
            </a:r>
            <a:r>
              <a:rPr lang="ar-LB" baseline="0" dirty="0"/>
              <a:t> عن الأسئلة، سنقوم باكتشاف الحرف الّذي سنتعرّف إليه في درسنا.  </a:t>
            </a:r>
          </a:p>
          <a:p>
            <a:pPr algn="r" rtl="1"/>
            <a:r>
              <a:rPr lang="ar-LB" baseline="0" dirty="0">
                <a:latin typeface="Adobe Arabic" panose="02040503050201020203" pitchFamily="18" charset="-78"/>
                <a:cs typeface="Adobe Arabic" panose="02040503050201020203" pitchFamily="18" charset="-78"/>
              </a:rPr>
              <a:t>سأقول لكم حزورة: "ما أنا؟" </a:t>
            </a:r>
            <a:endParaRPr lang="ar-LB" dirty="0">
              <a:latin typeface="Adobe Arabic" panose="02040503050201020203" pitchFamily="18" charset="-78"/>
              <a:cs typeface="Adobe Arabic" panose="02040503050201020203" pitchFamily="18" charset="-78"/>
            </a:endParaRPr>
          </a:p>
          <a:p>
            <a:pPr marL="171450" indent="-171450" algn="r" rtl="1">
              <a:buFont typeface="Courier New" panose="02070309020205020404" pitchFamily="49" charset="0"/>
              <a:buChar char="o"/>
            </a:pPr>
            <a:r>
              <a:rPr lang="ar-LB" dirty="0">
                <a:latin typeface="Adobe Arabic" panose="02040503050201020203" pitchFamily="18" charset="-78"/>
                <a:cs typeface="Adobe Arabic" panose="02040503050201020203" pitchFamily="18" charset="-78"/>
              </a:rPr>
              <a:t> سأخبركم بعض الأشياء لتعرفوا منها اسمي.</a:t>
            </a:r>
            <a:endParaRPr lang="ar-LB" b="0" dirty="0">
              <a:latin typeface="Adobe Arabic" panose="02040503050201020203" pitchFamily="18" charset="-78"/>
              <a:cs typeface="Adobe Arabic" panose="02040503050201020203" pitchFamily="18" charset="-78"/>
            </a:endParaRPr>
          </a:p>
          <a:p>
            <a:pPr algn="r" rtl="1">
              <a:lnSpc>
                <a:spcPct val="100000"/>
              </a:lnSpc>
              <a:spcBef>
                <a:spcPts val="0"/>
              </a:spcBef>
            </a:pPr>
            <a:r>
              <a:rPr lang="ar-LB" sz="1200" dirty="0">
                <a:solidFill>
                  <a:srgbClr val="002060"/>
                </a:solidFill>
                <a:cs typeface="Adobe Arabic" panose="02040503050201020203" pitchFamily="18" charset="-78"/>
              </a:rPr>
              <a:t> ما أنا؟</a:t>
            </a:r>
          </a:p>
          <a:p>
            <a:pPr algn="r" rtl="1">
              <a:lnSpc>
                <a:spcPct val="100000"/>
              </a:lnSpc>
              <a:spcBef>
                <a:spcPts val="0"/>
              </a:spcBef>
            </a:pPr>
            <a:r>
              <a:rPr lang="ar-LB" sz="1200" dirty="0">
                <a:solidFill>
                  <a:srgbClr val="002060"/>
                </a:solidFill>
                <a:cs typeface="Adobe Arabic" panose="02040503050201020203" pitchFamily="18" charset="-78"/>
              </a:rPr>
              <a:t>أنا آلة تجدني في محل الخضار. </a:t>
            </a:r>
          </a:p>
          <a:p>
            <a:pPr algn="r" rtl="1">
              <a:lnSpc>
                <a:spcPct val="100000"/>
              </a:lnSpc>
              <a:spcBef>
                <a:spcPts val="0"/>
              </a:spcBef>
            </a:pPr>
            <a:r>
              <a:rPr lang="ar-LB" sz="1200" dirty="0">
                <a:solidFill>
                  <a:srgbClr val="002060"/>
                </a:solidFill>
                <a:cs typeface="Adobe Arabic" panose="02040503050201020203" pitchFamily="18" charset="-78"/>
              </a:rPr>
              <a:t>أنواعي عديدة. </a:t>
            </a:r>
          </a:p>
          <a:p>
            <a:pPr algn="r" rtl="1">
              <a:lnSpc>
                <a:spcPct val="100000"/>
              </a:lnSpc>
              <a:spcBef>
                <a:spcPts val="0"/>
              </a:spcBef>
            </a:pPr>
            <a:r>
              <a:rPr lang="ar-LB" sz="1200" dirty="0">
                <a:solidFill>
                  <a:srgbClr val="002060"/>
                </a:solidFill>
                <a:cs typeface="Adobe Arabic" panose="02040503050201020203" pitchFamily="18" charset="-78"/>
              </a:rPr>
              <a:t>مني الكهربائي ومني العادي. </a:t>
            </a:r>
          </a:p>
          <a:p>
            <a:pPr algn="r" rtl="1">
              <a:lnSpc>
                <a:spcPct val="100000"/>
              </a:lnSpc>
              <a:spcBef>
                <a:spcPts val="0"/>
              </a:spcBef>
            </a:pPr>
            <a:r>
              <a:rPr lang="ar-LB" sz="1200" dirty="0">
                <a:solidFill>
                  <a:srgbClr val="002060"/>
                </a:solidFill>
                <a:cs typeface="Adobe Arabic" panose="02040503050201020203" pitchFamily="18" charset="-78"/>
              </a:rPr>
              <a:t>على شاشتي أرقام. </a:t>
            </a:r>
          </a:p>
          <a:p>
            <a:pPr algn="r" rtl="1">
              <a:lnSpc>
                <a:spcPct val="100000"/>
              </a:lnSpc>
              <a:spcBef>
                <a:spcPts val="0"/>
              </a:spcBef>
            </a:pPr>
            <a:r>
              <a:rPr lang="ar-LB" sz="1200" dirty="0">
                <a:solidFill>
                  <a:srgbClr val="002060"/>
                </a:solidFill>
                <a:cs typeface="Adobe Arabic" panose="02040503050201020203" pitchFamily="18" charset="-78"/>
              </a:rPr>
              <a:t>أحدّد وزن الأشياء.</a:t>
            </a:r>
          </a:p>
          <a:p>
            <a:pPr algn="r" rtl="1">
              <a:lnSpc>
                <a:spcPct val="100000"/>
              </a:lnSpc>
              <a:spcBef>
                <a:spcPts val="0"/>
              </a:spcBef>
            </a:pPr>
            <a:r>
              <a:rPr lang="ar-LB" sz="1200" dirty="0">
                <a:solidFill>
                  <a:srgbClr val="002060"/>
                </a:solidFill>
                <a:cs typeface="Adobe Arabic" panose="02040503050201020203" pitchFamily="18" charset="-78"/>
              </a:rPr>
              <a:t>فهل عرفت ما أنا؟  </a:t>
            </a:r>
          </a:p>
          <a:p>
            <a:pPr algn="r" rtl="1">
              <a:lnSpc>
                <a:spcPct val="100000"/>
              </a:lnSpc>
              <a:spcBef>
                <a:spcPts val="0"/>
              </a:spcBef>
            </a:pPr>
            <a:r>
              <a:rPr lang="ar-LB" sz="1200" dirty="0">
                <a:solidFill>
                  <a:srgbClr val="002060"/>
                </a:solidFill>
                <a:cs typeface="Adobe Arabic" panose="02040503050201020203" pitchFamily="18" charset="-78"/>
              </a:rPr>
              <a:t>أنا-------</a:t>
            </a:r>
          </a:p>
          <a:p>
            <a:pPr algn="r" rtl="1">
              <a:lnSpc>
                <a:spcPct val="100000"/>
              </a:lnSpc>
              <a:spcBef>
                <a:spcPts val="0"/>
              </a:spcBef>
            </a:pPr>
            <a:endParaRPr lang="ar-LB" sz="1200" dirty="0">
              <a:solidFill>
                <a:srgbClr val="002060"/>
              </a:solidFill>
              <a:cs typeface="Adobe Arabic" panose="02040503050201020203" pitchFamily="18" charset="-78"/>
            </a:endParaRPr>
          </a:p>
          <a:p>
            <a:pPr algn="r"/>
            <a:r>
              <a:rPr lang="ar-LB" baseline="0" dirty="0">
                <a:latin typeface="Adobe Arabic" panose="02040503050201020203" pitchFamily="18" charset="-78"/>
                <a:cs typeface="Adobe Arabic" panose="02040503050201020203" pitchFamily="18" charset="-78"/>
              </a:rPr>
              <a:t>أنا ميزان. </a:t>
            </a:r>
          </a:p>
          <a:p>
            <a:pPr algn="r"/>
            <a:endParaRPr lang="ar-LB" dirty="0">
              <a:latin typeface="Adobe Arabic" panose="02040503050201020203" pitchFamily="18" charset="-78"/>
              <a:cs typeface="Adobe Arabic" panose="02040503050201020203" pitchFamily="18" charset="-78"/>
            </a:endParaRPr>
          </a:p>
          <a:p>
            <a:pPr algn="r"/>
            <a:endParaRPr lang="en-US"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10"/>
          </p:nvPr>
        </p:nvSpPr>
        <p:spPr/>
        <p:txBody>
          <a:bodyPr/>
          <a:lstStyle/>
          <a:p>
            <a:fld id="{6C7E4FC7-1200-414A-9F31-2AFA78AC58F9}" type="slidenum">
              <a:rPr lang="en-US" smtClean="0"/>
              <a:t>38</a:t>
            </a:fld>
            <a:endParaRPr lang="en-US"/>
          </a:p>
        </p:txBody>
      </p:sp>
    </p:spTree>
    <p:extLst>
      <p:ext uri="{BB962C8B-B14F-4D97-AF65-F5344CB8AC3E}">
        <p14:creationId xmlns:p14="http://schemas.microsoft.com/office/powerpoint/2010/main" val="29214081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r" rtl="1">
              <a:lnSpc>
                <a:spcPct val="100000"/>
              </a:lnSpc>
              <a:spcBef>
                <a:spcPts val="0"/>
              </a:spcBef>
              <a:buFont typeface="Arial" panose="020B0604020202020204" pitchFamily="34" charset="0"/>
              <a:buNone/>
            </a:pPr>
            <a:r>
              <a:rPr lang="ar-LB" sz="1200" b="1" dirty="0">
                <a:solidFill>
                  <a:srgbClr val="002060"/>
                </a:solidFill>
                <a:latin typeface="Adobe Arabic" panose="02040503050201020203" pitchFamily="18" charset="-78"/>
                <a:cs typeface="Adobe Arabic" panose="02040503050201020203" pitchFamily="18" charset="-78"/>
              </a:rPr>
              <a:t>ما أنا؟</a:t>
            </a:r>
          </a:p>
          <a:p>
            <a:pPr algn="r" rtl="1">
              <a:lnSpc>
                <a:spcPct val="100000"/>
              </a:lnSpc>
              <a:spcBef>
                <a:spcPts val="0"/>
              </a:spcBef>
            </a:pPr>
            <a:r>
              <a:rPr lang="ar-LB" sz="1200" dirty="0">
                <a:solidFill>
                  <a:srgbClr val="002060"/>
                </a:solidFill>
                <a:latin typeface="Adobe Arabic" panose="02040503050201020203" pitchFamily="18" charset="-78"/>
                <a:cs typeface="Adobe Arabic" panose="02040503050201020203" pitchFamily="18" charset="-78"/>
              </a:rPr>
              <a:t>أنا مأكولات متنوعة. </a:t>
            </a:r>
          </a:p>
          <a:p>
            <a:pPr algn="r" rtl="1">
              <a:lnSpc>
                <a:spcPct val="100000"/>
              </a:lnSpc>
              <a:spcBef>
                <a:spcPts val="0"/>
              </a:spcBef>
            </a:pPr>
            <a:r>
              <a:rPr lang="ar-LB" sz="1200" dirty="0">
                <a:solidFill>
                  <a:srgbClr val="002060"/>
                </a:solidFill>
                <a:latin typeface="Adobe Arabic" panose="02040503050201020203" pitchFamily="18" charset="-78"/>
                <a:cs typeface="Adobe Arabic" panose="02040503050201020203" pitchFamily="18" charset="-78"/>
              </a:rPr>
              <a:t>أصنع من الفواكه، والخضار والحبوب. </a:t>
            </a:r>
          </a:p>
          <a:p>
            <a:pPr algn="r" rtl="1">
              <a:lnSpc>
                <a:spcPct val="100000"/>
              </a:lnSpc>
              <a:spcBef>
                <a:spcPts val="0"/>
              </a:spcBef>
            </a:pPr>
            <a:r>
              <a:rPr lang="ar-LB" sz="1200" dirty="0">
                <a:solidFill>
                  <a:srgbClr val="002060"/>
                </a:solidFill>
                <a:latin typeface="Adobe Arabic" panose="02040503050201020203" pitchFamily="18" charset="-78"/>
                <a:cs typeface="Adobe Arabic" panose="02040503050201020203" pitchFamily="18" charset="-78"/>
              </a:rPr>
              <a:t>أنواعي عديدة منها المجفف ومنها السائل</a:t>
            </a:r>
          </a:p>
          <a:p>
            <a:pPr algn="r" rtl="1">
              <a:lnSpc>
                <a:spcPct val="100000"/>
              </a:lnSpc>
              <a:spcBef>
                <a:spcPts val="0"/>
              </a:spcBef>
            </a:pPr>
            <a:r>
              <a:rPr lang="ar-LB" sz="1200" dirty="0">
                <a:solidFill>
                  <a:srgbClr val="002060"/>
                </a:solidFill>
                <a:latin typeface="Adobe Arabic" panose="02040503050201020203" pitchFamily="18" charset="-78"/>
                <a:cs typeface="Adobe Arabic" panose="02040503050201020203" pitchFamily="18" charset="-78"/>
              </a:rPr>
              <a:t>تجدني مرتّبة على رفوف المخازن. </a:t>
            </a:r>
          </a:p>
          <a:p>
            <a:pPr algn="r" rtl="1">
              <a:lnSpc>
                <a:spcPct val="100000"/>
              </a:lnSpc>
              <a:spcBef>
                <a:spcPts val="0"/>
              </a:spcBef>
            </a:pPr>
            <a:r>
              <a:rPr lang="ar-LB" sz="1200" dirty="0">
                <a:solidFill>
                  <a:srgbClr val="002060"/>
                </a:solidFill>
                <a:latin typeface="Adobe Arabic" panose="02040503050201020203" pitchFamily="18" charset="-78"/>
                <a:cs typeface="Adobe Arabic" panose="02040503050201020203" pitchFamily="18" charset="-78"/>
              </a:rPr>
              <a:t>أنواعي كثيرة وصحيّة. </a:t>
            </a:r>
          </a:p>
          <a:p>
            <a:pPr algn="r" rtl="1">
              <a:lnSpc>
                <a:spcPct val="100000"/>
              </a:lnSpc>
              <a:spcBef>
                <a:spcPts val="0"/>
              </a:spcBef>
            </a:pPr>
            <a:r>
              <a:rPr lang="ar-LB" sz="1200" dirty="0">
                <a:solidFill>
                  <a:srgbClr val="002060"/>
                </a:solidFill>
                <a:latin typeface="Adobe Arabic" panose="02040503050201020203" pitchFamily="18" charset="-78"/>
                <a:cs typeface="Adobe Arabic" panose="02040503050201020203" pitchFamily="18" charset="-78"/>
              </a:rPr>
              <a:t>ما أنا؟ </a:t>
            </a:r>
          </a:p>
          <a:p>
            <a:pPr algn="r" rtl="1">
              <a:lnSpc>
                <a:spcPct val="100000"/>
              </a:lnSpc>
              <a:spcBef>
                <a:spcPts val="0"/>
              </a:spcBef>
            </a:pPr>
            <a:r>
              <a:rPr lang="ar-LB" sz="1200" dirty="0">
                <a:solidFill>
                  <a:srgbClr val="002060"/>
                </a:solidFill>
                <a:latin typeface="Adobe Arabic" panose="02040503050201020203" pitchFamily="18" charset="-78"/>
                <a:cs typeface="Adobe Arabic" panose="02040503050201020203" pitchFamily="18" charset="-78"/>
              </a:rPr>
              <a:t>أنا-----. </a:t>
            </a:r>
          </a:p>
          <a:p>
            <a:pPr marL="0" indent="0" algn="r" rtl="1">
              <a:lnSpc>
                <a:spcPct val="100000"/>
              </a:lnSpc>
              <a:spcBef>
                <a:spcPts val="0"/>
              </a:spcBef>
              <a:buFont typeface="Arial" panose="020B0604020202020204" pitchFamily="34" charset="0"/>
              <a:buNone/>
            </a:pPr>
            <a:endParaRPr lang="ar-LB" sz="1200" dirty="0">
              <a:solidFill>
                <a:srgbClr val="002060"/>
              </a:solidFill>
              <a:latin typeface="Adobe Arabic" panose="02040503050201020203" pitchFamily="18" charset="-78"/>
              <a:cs typeface="Adobe Arabic" panose="02040503050201020203" pitchFamily="18" charset="-78"/>
            </a:endParaRPr>
          </a:p>
          <a:p>
            <a:pPr algn="r" rtl="1">
              <a:lnSpc>
                <a:spcPct val="100000"/>
              </a:lnSpc>
              <a:spcBef>
                <a:spcPts val="0"/>
              </a:spcBef>
            </a:pPr>
            <a:endParaRPr lang="ar-LB" sz="1200" dirty="0">
              <a:solidFill>
                <a:srgbClr val="002060"/>
              </a:solidFill>
              <a:latin typeface="Adobe Arabic" panose="02040503050201020203" pitchFamily="18" charset="-78"/>
              <a:cs typeface="Adobe Arabic" panose="02040503050201020203" pitchFamily="18" charset="-78"/>
            </a:endParaRPr>
          </a:p>
          <a:p>
            <a:pPr marL="171450" indent="-171450" algn="r" rtl="1">
              <a:lnSpc>
                <a:spcPct val="100000"/>
              </a:lnSpc>
              <a:spcBef>
                <a:spcPts val="0"/>
              </a:spcBef>
              <a:buFont typeface="Wingdings" panose="05000000000000000000" pitchFamily="2" charset="2"/>
              <a:buChar char="q"/>
            </a:pPr>
            <a:r>
              <a:rPr lang="ar-LB" sz="1200" baseline="0" dirty="0">
                <a:solidFill>
                  <a:srgbClr val="002060"/>
                </a:solidFill>
                <a:latin typeface="Adobe Arabic" panose="02040503050201020203" pitchFamily="18" charset="-78"/>
                <a:cs typeface="Adobe Arabic" panose="02040503050201020203" pitchFamily="18" charset="-78"/>
              </a:rPr>
              <a:t>انا منتجاتٌ غذائيّة</a:t>
            </a:r>
            <a:endParaRPr lang="ar-LB" sz="1200" dirty="0">
              <a:solidFill>
                <a:srgbClr val="002060"/>
              </a:solidFill>
              <a:latin typeface="Adobe Arabic" panose="02040503050201020203" pitchFamily="18" charset="-78"/>
              <a:cs typeface="Adobe Arabic" panose="02040503050201020203" pitchFamily="18" charset="-78"/>
            </a:endParaRPr>
          </a:p>
          <a:p>
            <a:pPr algn="r" rtl="1"/>
            <a:endParaRPr lang="en-US"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10"/>
          </p:nvPr>
        </p:nvSpPr>
        <p:spPr/>
        <p:txBody>
          <a:bodyPr/>
          <a:lstStyle/>
          <a:p>
            <a:fld id="{6C7E4FC7-1200-414A-9F31-2AFA78AC58F9}" type="slidenum">
              <a:rPr lang="en-US" smtClean="0"/>
              <a:t>39</a:t>
            </a:fld>
            <a:endParaRPr lang="en-US"/>
          </a:p>
        </p:txBody>
      </p:sp>
    </p:spTree>
    <p:extLst>
      <p:ext uri="{BB962C8B-B14F-4D97-AF65-F5344CB8AC3E}">
        <p14:creationId xmlns:p14="http://schemas.microsoft.com/office/powerpoint/2010/main" val="41854761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90000"/>
              </a:lnSpc>
              <a:spcBef>
                <a:spcPct val="0"/>
              </a:spcBef>
              <a:spcAft>
                <a:spcPts val="0"/>
              </a:spcAft>
              <a:buClrTx/>
              <a:buSzTx/>
              <a:buFontTx/>
              <a:buNone/>
              <a:tabLst/>
              <a:defRPr/>
            </a:pPr>
            <a:r>
              <a:rPr lang="ar-LB" sz="2000" b="0" dirty="0">
                <a:solidFill>
                  <a:srgbClr val="2E75B6"/>
                </a:solidFill>
                <a:latin typeface="Arabic Typesetting" panose="03020402040406030203" pitchFamily="66" charset="-78"/>
                <a:cs typeface="Arabic Typesetting" panose="03020402040406030203" pitchFamily="66" charset="-78"/>
              </a:rPr>
              <a:t>طابَ يَوْمُكُمْ يا أَعِزّائي! </a:t>
            </a:r>
            <a:r>
              <a:rPr kumimoji="0" lang="ar-LB" sz="2000" b="0" i="0" u="none" strike="noStrike" kern="1200" cap="none" spc="0" normalizeH="0" baseline="0" noProof="0" dirty="0">
                <a:ln>
                  <a:noFill/>
                </a:ln>
                <a:effectLst/>
                <a:uLnTx/>
                <a:uFillTx/>
                <a:latin typeface="Arabic Typesetting" panose="03020402040406030203" pitchFamily="66" charset="-78"/>
                <a:ea typeface="+mn-ea"/>
                <a:cs typeface="Arabic Typesetting" panose="03020402040406030203" pitchFamily="66" charset="-78"/>
              </a:rPr>
              <a:t>أَهْلًا بِكُمْ في صَفِّ الفهم القرائي.</a:t>
            </a:r>
            <a:endParaRPr kumimoji="0" lang="en-US" sz="2000" b="0" i="0" u="none" strike="noStrike" kern="1200" cap="none" spc="0" normalizeH="0" baseline="0" noProof="0" dirty="0">
              <a:ln>
                <a:noFill/>
              </a:ln>
              <a:effectLst/>
              <a:uLnTx/>
              <a:uFillTx/>
              <a:latin typeface="Arabic Typesetting" panose="03020402040406030203" pitchFamily="66" charset="-78"/>
              <a:ea typeface="+mn-ea"/>
              <a:cs typeface="Arabic Typesetting" panose="03020402040406030203" pitchFamily="66" charset="-78"/>
            </a:endParaRPr>
          </a:p>
          <a:p>
            <a:pPr marL="0" marR="0" lvl="0" indent="0" algn="r" defTabSz="914400" rtl="1" eaLnBrk="1" fontAlgn="auto" latinLnBrk="0" hangingPunct="1">
              <a:lnSpc>
                <a:spcPct val="90000"/>
              </a:lnSpc>
              <a:spcBef>
                <a:spcPct val="0"/>
              </a:spcBef>
              <a:spcAft>
                <a:spcPts val="0"/>
              </a:spcAft>
              <a:buClrTx/>
              <a:buSzTx/>
              <a:buFontTx/>
              <a:buNone/>
              <a:tabLst/>
              <a:defRPr/>
            </a:pPr>
            <a:endParaRPr kumimoji="0" lang="en-US" sz="2000" b="0" i="0" u="none" strike="noStrike" kern="1200" cap="none" spc="0" normalizeH="0" baseline="0" noProof="0" dirty="0">
              <a:ln>
                <a:noFill/>
              </a:ln>
              <a:effectLst/>
              <a:uLnTx/>
              <a:uFillTx/>
              <a:latin typeface="Arabic Typesetting" panose="03020402040406030203" pitchFamily="66" charset="-78"/>
              <a:ea typeface="+mn-ea"/>
              <a:cs typeface="Arabic Typesetting" panose="03020402040406030203" pitchFamily="66" charset="-78"/>
            </a:endParaRPr>
          </a:p>
          <a:p>
            <a:pPr marL="0" marR="0" lvl="0" indent="0" algn="r" defTabSz="914400" rtl="1" eaLnBrk="1" fontAlgn="auto" latinLnBrk="0" hangingPunct="1">
              <a:lnSpc>
                <a:spcPct val="90000"/>
              </a:lnSpc>
              <a:spcBef>
                <a:spcPts val="0"/>
              </a:spcBef>
              <a:spcAft>
                <a:spcPts val="200"/>
              </a:spcAft>
              <a:buClr>
                <a:schemeClr val="accent1"/>
              </a:buClr>
              <a:buSzPct val="100000"/>
              <a:buFontTx/>
              <a:buNone/>
              <a:tabLst/>
              <a:defRPr/>
            </a:pPr>
            <a:r>
              <a:rPr lang="ar-LB" sz="2000" b="1" dirty="0">
                <a:solidFill>
                  <a:schemeClr val="tx1">
                    <a:lumMod val="65000"/>
                    <a:lumOff val="35000"/>
                  </a:schemeClr>
                </a:solidFill>
                <a:latin typeface="Arabic Typesetting" panose="03020402040406030203" pitchFamily="66" charset="-78"/>
                <a:cs typeface="Arabic Typesetting" panose="03020402040406030203" pitchFamily="66" charset="-78"/>
              </a:rPr>
              <a:t>توجيهات للمعلّم/ـة:</a:t>
            </a:r>
          </a:p>
          <a:p>
            <a:pPr marL="0" marR="0" lvl="0" indent="0" algn="r" defTabSz="914400" rtl="1" eaLnBrk="1" fontAlgn="auto" latinLnBrk="0" hangingPunct="1">
              <a:lnSpc>
                <a:spcPct val="90000"/>
              </a:lnSpc>
              <a:spcBef>
                <a:spcPts val="0"/>
              </a:spcBef>
              <a:spcAft>
                <a:spcPts val="200"/>
              </a:spcAft>
              <a:buClr>
                <a:schemeClr val="accent1"/>
              </a:buClr>
              <a:buSzPct val="100000"/>
              <a:buFontTx/>
              <a:buNone/>
              <a:tabLst/>
              <a:defRPr/>
            </a:pPr>
            <a:endParaRPr lang="ar-LB" sz="2000" b="0" dirty="0">
              <a:solidFill>
                <a:schemeClr val="tx1">
                  <a:lumMod val="65000"/>
                  <a:lumOff val="35000"/>
                </a:schemeClr>
              </a:solidFill>
              <a:latin typeface="Arabic Typesetting" panose="03020402040406030203" pitchFamily="66" charset="-78"/>
              <a:cs typeface="Arabic Typesetting" panose="03020402040406030203" pitchFamily="66" charset="-78"/>
            </a:endParaRPr>
          </a:p>
          <a:p>
            <a:pPr marL="0" marR="0" lvl="0" indent="0" algn="r" defTabSz="914400" rtl="1" eaLnBrk="1" fontAlgn="auto" latinLnBrk="0" hangingPunct="1">
              <a:lnSpc>
                <a:spcPct val="90000"/>
              </a:lnSpc>
              <a:spcBef>
                <a:spcPts val="0"/>
              </a:spcBef>
              <a:spcAft>
                <a:spcPts val="200"/>
              </a:spcAft>
              <a:buClr>
                <a:schemeClr val="accent1"/>
              </a:buClr>
              <a:buSzPct val="100000"/>
              <a:buFontTx/>
              <a:buNone/>
              <a:tabLst/>
              <a:defRPr/>
            </a:pPr>
            <a:r>
              <a:rPr lang="ar-LB" sz="2000" b="0" dirty="0">
                <a:effectLst/>
                <a:latin typeface="Arabic Typesetting" panose="03020402040406030203" pitchFamily="66" charset="-78"/>
                <a:ea typeface="Calibri" panose="020F0502020204030204" pitchFamily="34" charset="0"/>
                <a:cs typeface="Arabic Typesetting" panose="03020402040406030203" pitchFamily="66" charset="-78"/>
              </a:rPr>
              <a:t>بعد التّرحيب، يقدّم المعلّم/ة نشاطًا من أنشطة التّعلّم الاجتماعيّ الانفعاليّ المقترحة أو نشاطًا لغويًا ممهّدًا للدّرس الآتي أو مثبتًا لتعلّم سابق. يمكن الاستعانة بالأنشطة المدرجة في حقيبة "بالفصحى أحلى" وغيرها من الموارد التّربويّة.</a:t>
            </a:r>
          </a:p>
          <a:p>
            <a:pPr marL="0" marR="0" lvl="0" indent="0" algn="r" defTabSz="914400" rtl="1" eaLnBrk="1" fontAlgn="auto" latinLnBrk="0" hangingPunct="1">
              <a:lnSpc>
                <a:spcPct val="90000"/>
              </a:lnSpc>
              <a:spcBef>
                <a:spcPts val="0"/>
              </a:spcBef>
              <a:spcAft>
                <a:spcPts val="200"/>
              </a:spcAft>
              <a:buClr>
                <a:schemeClr val="accent1"/>
              </a:buClr>
              <a:buSzPct val="100000"/>
              <a:buFontTx/>
              <a:buNone/>
              <a:tabLst/>
              <a:defRPr/>
            </a:pPr>
            <a:endParaRPr lang="ar-LB" sz="1200" b="0" dirty="0">
              <a:solidFill>
                <a:schemeClr val="tx1">
                  <a:lumMod val="65000"/>
                  <a:lumOff val="35000"/>
                </a:schemeClr>
              </a:solidFill>
              <a:effectLst/>
              <a:latin typeface="Adobe Arabic" panose="02040503050201020203" pitchFamily="18" charset="-78"/>
              <a:cs typeface="Adobe Arabic" panose="02040503050201020203" pitchFamily="18" charset="-78"/>
            </a:endParaRPr>
          </a:p>
          <a:p>
            <a:pPr marR="0" lvl="0" indent="0" algn="r" rtl="1" fontAlgn="auto">
              <a:lnSpc>
                <a:spcPct val="90000"/>
              </a:lnSpc>
              <a:spcAft>
                <a:spcPts val="200"/>
              </a:spcAft>
              <a:buClr>
                <a:schemeClr val="accent1"/>
              </a:buClr>
              <a:buSzPct val="100000"/>
              <a:tabLst/>
              <a:defRPr/>
            </a:pPr>
            <a:r>
              <a:rPr lang="ar-LB" sz="2000" b="0" dirty="0">
                <a:solidFill>
                  <a:srgbClr val="2E75B6"/>
                </a:solidFill>
                <a:latin typeface="Adobe Arabic" panose="02040503050201020203" pitchFamily="18" charset="-78"/>
                <a:cs typeface="Adobe Arabic" panose="02040503050201020203" pitchFamily="18" charset="-78"/>
              </a:rPr>
              <a:t>بعد انهاء النشاط، يعلن المعلّم/ة هدف الحصّة.</a:t>
            </a:r>
          </a:p>
          <a:p>
            <a:pPr marR="0" lvl="0" indent="0" algn="r" rtl="1" fontAlgn="auto">
              <a:lnSpc>
                <a:spcPct val="90000"/>
              </a:lnSpc>
              <a:spcAft>
                <a:spcPts val="200"/>
              </a:spcAft>
              <a:buClr>
                <a:schemeClr val="accent1"/>
              </a:buClr>
              <a:buSzPct val="100000"/>
              <a:tabLst/>
              <a:defRPr/>
            </a:pPr>
            <a:endParaRPr lang="ar-LB" sz="2000" b="0" dirty="0">
              <a:solidFill>
                <a:srgbClr val="2E75B6"/>
              </a:solidFill>
              <a:latin typeface="Adobe Arabic" panose="02040503050201020203" pitchFamily="18" charset="-78"/>
              <a:cs typeface="Adobe Arabic" panose="02040503050201020203" pitchFamily="18" charset="-78"/>
            </a:endParaRPr>
          </a:p>
          <a:p>
            <a:pPr algn="r" rtl="1"/>
            <a:r>
              <a:rPr lang="ar-LB" sz="2000" dirty="0">
                <a:latin typeface="Adobe Arabic" panose="02040503050201020203" pitchFamily="18" charset="-78"/>
                <a:cs typeface="Adobe Arabic" panose="02040503050201020203" pitchFamily="18" charset="-78"/>
              </a:rPr>
              <a:t>توجيهات للمعلّم/ـة:  </a:t>
            </a:r>
          </a:p>
          <a:p>
            <a:pPr algn="r" rtl="1"/>
            <a:r>
              <a:rPr lang="ar-LB" sz="2000" dirty="0">
                <a:latin typeface="Adobe Arabic" panose="02040503050201020203" pitchFamily="18" charset="-78"/>
                <a:cs typeface="Adobe Arabic" panose="02040503050201020203" pitchFamily="18" charset="-78"/>
              </a:rPr>
              <a:t>أهداف</a:t>
            </a:r>
            <a:r>
              <a:rPr lang="ar-LB" sz="2000" baseline="0" dirty="0">
                <a:latin typeface="Adobe Arabic" panose="02040503050201020203" pitchFamily="18" charset="-78"/>
                <a:cs typeface="Adobe Arabic" panose="02040503050201020203" pitchFamily="18" charset="-78"/>
              </a:rPr>
              <a:t> الدّرس: </a:t>
            </a:r>
          </a:p>
          <a:p>
            <a:pPr algn="r" rtl="1"/>
            <a:r>
              <a:rPr lang="ar-LB" sz="2000" baseline="0" dirty="0">
                <a:latin typeface="Adobe Arabic" panose="02040503050201020203" pitchFamily="18" charset="-78"/>
                <a:cs typeface="Adobe Arabic" panose="02040503050201020203" pitchFamily="18" charset="-78"/>
              </a:rPr>
              <a:t>تطبيق الإستراتيجيّات السابقة( التوقّع من خلال الصورة والعنوان والتوقّع من خلال سير الأحداث- ذكر عناصر القصّة- إعادة سرد القصّة).</a:t>
            </a:r>
          </a:p>
          <a:p>
            <a:pPr algn="r" rtl="1"/>
            <a:r>
              <a:rPr lang="ar-LB" sz="2000" baseline="0" dirty="0">
                <a:latin typeface="Adobe Arabic" panose="02040503050201020203" pitchFamily="18" charset="-78"/>
                <a:cs typeface="Adobe Arabic" panose="02040503050201020203" pitchFamily="18" charset="-78"/>
              </a:rPr>
              <a:t> التّعرف إلى استراتيجيّة "ترتيب الأحداث حسب التّسلسل الزّمني". </a:t>
            </a:r>
            <a:endParaRPr lang="en-US" sz="2000" baseline="0" dirty="0">
              <a:latin typeface="Adobe Arabic" panose="02040503050201020203" pitchFamily="18" charset="-78"/>
              <a:cs typeface="Adobe Arabic" panose="02040503050201020203" pitchFamily="18" charset="-78"/>
            </a:endParaRPr>
          </a:p>
          <a:p>
            <a:pPr algn="r" rtl="1"/>
            <a:r>
              <a:rPr lang="ar-LB" sz="2000" baseline="0" dirty="0">
                <a:latin typeface="Adobe Arabic" panose="02040503050201020203" pitchFamily="18" charset="-78"/>
                <a:cs typeface="Adobe Arabic" panose="02040503050201020203" pitchFamily="18" charset="-78"/>
              </a:rPr>
              <a:t>قراءة النّص للمرّة الثانية  والإجابة عن الأسئلة إجابة تامّة. </a:t>
            </a:r>
            <a:endParaRPr lang="ar-LB" sz="2000" dirty="0">
              <a:latin typeface="Adobe Arabic" panose="02040503050201020203" pitchFamily="18" charset="-78"/>
              <a:cs typeface="Adobe Arabic" panose="02040503050201020203" pitchFamily="18" charset="-78"/>
            </a:endParaRPr>
          </a:p>
          <a:p>
            <a:pPr marR="0" lvl="0" indent="0" algn="r" rtl="1" fontAlgn="auto">
              <a:lnSpc>
                <a:spcPct val="90000"/>
              </a:lnSpc>
              <a:spcAft>
                <a:spcPts val="200"/>
              </a:spcAft>
              <a:buClr>
                <a:schemeClr val="accent1"/>
              </a:buClr>
              <a:buSzPct val="100000"/>
              <a:tabLst/>
              <a:defRPr/>
            </a:pPr>
            <a:endParaRPr lang="en-US" sz="2000" b="0" dirty="0">
              <a:solidFill>
                <a:srgbClr val="2E75B6"/>
              </a:solidFill>
              <a:latin typeface="Adobe Arabic" panose="02040503050201020203" pitchFamily="18" charset="-78"/>
              <a:cs typeface="Adobe Arabic" panose="02040503050201020203" pitchFamily="18" charset="-78"/>
            </a:endParaRPr>
          </a:p>
          <a:p>
            <a:endParaRPr lang="en-US"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10"/>
          </p:nvPr>
        </p:nvSpPr>
        <p:spPr/>
        <p:txBody>
          <a:bodyPr/>
          <a:lstStyle/>
          <a:p>
            <a:fld id="{6753564E-CE8F-4EAA-8632-86D4A8A8E609}" type="slidenum">
              <a:rPr lang="en-US" smtClean="0"/>
              <a:t>4</a:t>
            </a:fld>
            <a:endParaRPr lang="en-US"/>
          </a:p>
        </p:txBody>
      </p:sp>
    </p:spTree>
    <p:extLst>
      <p:ext uri="{BB962C8B-B14F-4D97-AF65-F5344CB8AC3E}">
        <p14:creationId xmlns:p14="http://schemas.microsoft.com/office/powerpoint/2010/main" val="30536456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LB" sz="1200" b="0" dirty="0">
                <a:solidFill>
                  <a:srgbClr val="002060"/>
                </a:solidFill>
                <a:latin typeface="Adobe Arabic" panose="02040503050201020203" pitchFamily="18" charset="-78"/>
                <a:cs typeface="Adobe Arabic" panose="02040503050201020203" pitchFamily="18" charset="-78"/>
              </a:rPr>
              <a:t>ما اسم الحرف الّذي تبدأ به</a:t>
            </a:r>
            <a:r>
              <a:rPr lang="ar-LB" sz="1200" b="0" baseline="0" dirty="0">
                <a:solidFill>
                  <a:srgbClr val="002060"/>
                </a:solidFill>
                <a:latin typeface="Adobe Arabic" panose="02040503050201020203" pitchFamily="18" charset="-78"/>
                <a:cs typeface="Adobe Arabic" panose="02040503050201020203" pitchFamily="18" charset="-78"/>
              </a:rPr>
              <a:t> كلمة </a:t>
            </a:r>
            <a:r>
              <a:rPr lang="ar-LB" sz="1200" b="0" dirty="0">
                <a:solidFill>
                  <a:srgbClr val="002060"/>
                </a:solidFill>
                <a:latin typeface="Adobe Arabic" panose="02040503050201020203" pitchFamily="18" charset="-78"/>
                <a:cs typeface="Adobe Arabic" panose="02040503050201020203" pitchFamily="18" charset="-78"/>
              </a:rPr>
              <a:t>ميزان وكلمة منتجات</a:t>
            </a:r>
            <a:r>
              <a:rPr lang="ar-LB" sz="1200" b="0" baseline="0" dirty="0">
                <a:solidFill>
                  <a:srgbClr val="002060"/>
                </a:solidFill>
                <a:latin typeface="Adobe Arabic" panose="02040503050201020203" pitchFamily="18" charset="-78"/>
                <a:cs typeface="Adobe Arabic" panose="02040503050201020203" pitchFamily="18" charset="-78"/>
              </a:rPr>
              <a:t>؟  (انتظار)</a:t>
            </a:r>
            <a:endParaRPr lang="ar-LB" sz="1200" b="0" dirty="0">
              <a:solidFill>
                <a:srgbClr val="002060"/>
              </a:solidFill>
              <a:latin typeface="Adobe Arabic" panose="02040503050201020203" pitchFamily="18" charset="-78"/>
              <a:cs typeface="Adobe Arabic" panose="02040503050201020203" pitchFamily="18" charset="-78"/>
            </a:endParaRPr>
          </a:p>
          <a:p>
            <a:pPr algn="r" rtl="1"/>
            <a:endParaRPr lang="ar-LB" sz="2000" dirty="0">
              <a:latin typeface="Adobe Arabic" panose="02040503050201020203" pitchFamily="18" charset="-78"/>
              <a:cs typeface="Adobe Arabic" panose="02040503050201020203" pitchFamily="18" charset="-78"/>
            </a:endParaRPr>
          </a:p>
          <a:p>
            <a:pPr algn="r"/>
            <a:r>
              <a:rPr lang="ar-LB" sz="2000" baseline="0" dirty="0">
                <a:latin typeface="Adobe Arabic" panose="02040503050201020203" pitchFamily="18" charset="-78"/>
                <a:cs typeface="Adobe Arabic" panose="02040503050201020203" pitchFamily="18" charset="-78"/>
              </a:rPr>
              <a:t>اسم الحرف ميم وصوته مْ</a:t>
            </a:r>
          </a:p>
          <a:p>
            <a:pPr algn="r"/>
            <a:r>
              <a:rPr lang="ar-LB" sz="2000" baseline="0" dirty="0">
                <a:latin typeface="Adobe Arabic" panose="02040503050201020203" pitchFamily="18" charset="-78"/>
                <a:cs typeface="Adobe Arabic" panose="02040503050201020203" pitchFamily="18" charset="-78"/>
              </a:rPr>
              <a:t>أحسنتم!</a:t>
            </a:r>
          </a:p>
          <a:p>
            <a:pPr algn="r"/>
            <a:r>
              <a:rPr lang="ar-LB" sz="2000" baseline="0" dirty="0">
                <a:latin typeface="Adobe Arabic" panose="02040503050201020203" pitchFamily="18" charset="-78"/>
                <a:cs typeface="Adobe Arabic" panose="02040503050201020203" pitchFamily="18" charset="-78"/>
              </a:rPr>
              <a:t>من يستطيع منكم أن يعطيني كلمات وردت في قصتنا تبدأ أو تتضمّن الحرف م؟ (انتظار).</a:t>
            </a:r>
          </a:p>
          <a:p>
            <a:pPr algn="r"/>
            <a:r>
              <a:rPr lang="ar-LB" sz="2000" baseline="0" dirty="0">
                <a:latin typeface="Adobe Arabic" panose="02040503050201020203" pitchFamily="18" charset="-78"/>
                <a:cs typeface="Adobe Arabic" panose="02040503050201020203" pitchFamily="18" charset="-78"/>
              </a:rPr>
              <a:t>أحسنتم، موز مخمر مأكولات  حمل سامر سمر معكرونة معجّنات مربى المشمش مزارع معامل.</a:t>
            </a:r>
          </a:p>
          <a:p>
            <a:pPr algn="r"/>
            <a:endParaRPr lang="en-US" sz="2000" dirty="0">
              <a:latin typeface="Adobe Arabic" panose="02040503050201020203" pitchFamily="18" charset="-78"/>
              <a:cs typeface="Adobe Arabic" panose="02040503050201020203" pitchFamily="18" charset="-78"/>
            </a:endParaRPr>
          </a:p>
          <a:p>
            <a:pPr algn="r" rtl="1"/>
            <a:r>
              <a:rPr lang="ar-LB" sz="2000" u="sng" baseline="0" dirty="0">
                <a:latin typeface="Adobe Arabic" panose="02040503050201020203" pitchFamily="18" charset="-78"/>
                <a:cs typeface="Adobe Arabic" panose="02040503050201020203" pitchFamily="18" charset="-78"/>
              </a:rPr>
              <a:t>توجيهات للمعلّم/ة</a:t>
            </a:r>
            <a:r>
              <a:rPr lang="ar-LB" sz="2000" baseline="0" dirty="0">
                <a:latin typeface="Adobe Arabic" panose="02040503050201020203" pitchFamily="18" charset="-78"/>
                <a:cs typeface="Adobe Arabic" panose="02040503050201020203" pitchFamily="18" charset="-78"/>
              </a:rPr>
              <a:t>:  الإستعانة بالحقيبة الرّقمية لتعليم الحرف "م".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2000" b="0" u="sng" cap="small" dirty="0">
                <a:latin typeface="Adobe Arabic" panose="02040503050201020203" pitchFamily="18" charset="-78"/>
                <a:ea typeface="Calibri" panose="020F0502020204030204" pitchFamily="34" charset="0"/>
                <a:cs typeface="Adobe Arabic" panose="02040503050201020203" pitchFamily="18" charset="-78"/>
              </a:rPr>
              <a:t>حقيبة المعلّم الرّقميّة لدعم القراءة بال</a:t>
            </a:r>
            <a:r>
              <a:rPr lang="ar-LB" sz="2000" b="0" u="sng" cap="small" dirty="0">
                <a:latin typeface="Adobe Arabic" panose="02040503050201020203" pitchFamily="18" charset="-78"/>
                <a:ea typeface="Calibri" panose="020F0502020204030204" pitchFamily="34" charset="0"/>
                <a:cs typeface="Adobe Arabic" panose="02040503050201020203" pitchFamily="18" charset="-78"/>
              </a:rPr>
              <a:t>لّ</a:t>
            </a:r>
            <a:r>
              <a:rPr lang="ar-SA" sz="2000" b="0" u="sng" cap="small" dirty="0">
                <a:latin typeface="Adobe Arabic" panose="02040503050201020203" pitchFamily="18" charset="-78"/>
                <a:ea typeface="Calibri" panose="020F0502020204030204" pitchFamily="34" charset="0"/>
                <a:cs typeface="Adobe Arabic" panose="02040503050201020203" pitchFamily="18" charset="-78"/>
              </a:rPr>
              <a:t>غة العربيّة</a:t>
            </a:r>
            <a:r>
              <a:rPr lang="ar-SA" sz="2000" b="1" cap="small" dirty="0">
                <a:latin typeface="Adobe Arabic" panose="02040503050201020203" pitchFamily="18" charset="-78"/>
                <a:ea typeface="Calibri" panose="020F0502020204030204" pitchFamily="34" charset="0"/>
                <a:cs typeface="Adobe Arabic" panose="02040503050201020203" pitchFamily="18" charset="-78"/>
              </a:rPr>
              <a:t>: </a:t>
            </a:r>
            <a:r>
              <a:rPr lang="ar-SA" sz="2000" cap="small" dirty="0">
                <a:latin typeface="Adobe Arabic" panose="02040503050201020203" pitchFamily="18" charset="-78"/>
                <a:ea typeface="Calibri" panose="020F0502020204030204" pitchFamily="34" charset="0"/>
                <a:cs typeface="Adobe Arabic" panose="02040503050201020203" pitchFamily="18" charset="-78"/>
              </a:rPr>
              <a:t>يتوفّر هذا المورد في المدارس، وهو عبارة عن قرص مدمج، يحتوي على أنشطة تمهيديّة مساعدة لتنمية مهارات الصّوتيّات والطّلاقة والفهم القرائيّ لدى المتعلّمين الّذين يجدون صعوبة في القراءة.</a:t>
            </a:r>
            <a:endParaRPr lang="en-US" sz="2000" dirty="0">
              <a:latin typeface="Adobe Arabic" panose="02040503050201020203" pitchFamily="18" charset="-78"/>
              <a:cs typeface="Adobe Arabic" panose="02040503050201020203" pitchFamily="18" charset="-78"/>
            </a:endParaRPr>
          </a:p>
          <a:p>
            <a:pPr algn="r" rtl="1"/>
            <a:r>
              <a:rPr lang="en-US" sz="1800" b="0" i="0" u="sng" strike="noStrike" dirty="0">
                <a:solidFill>
                  <a:srgbClr val="000000"/>
                </a:solidFill>
                <a:effectLst/>
                <a:latin typeface="Calibri" panose="020F0502020204030204" pitchFamily="34" charset="0"/>
                <a:hlinkClick r:id="rId3"/>
              </a:rPr>
              <a:t>https://www.youtube.com/watch?v=Jd0nGwbN7Is&amp;list=PLIOXxpEUoE6vjOTrmHlE03V40MXMWyQxR&amp;index=72</a:t>
            </a:r>
            <a:br>
              <a:rPr lang="en-US" sz="1800" b="0" i="0" u="sng" strike="noStrike" dirty="0">
                <a:solidFill>
                  <a:srgbClr val="000000"/>
                </a:solidFill>
                <a:effectLst/>
                <a:latin typeface="Calibri" panose="020F0502020204030204" pitchFamily="34" charset="0"/>
                <a:hlinkClick r:id="rId3"/>
              </a:rPr>
            </a:br>
            <a:r>
              <a:rPr lang="en-US" sz="1800" b="0" i="0" u="sng" strike="noStrike" dirty="0">
                <a:solidFill>
                  <a:srgbClr val="000000"/>
                </a:solidFill>
                <a:effectLst/>
                <a:latin typeface="Calibri" panose="020F0502020204030204" pitchFamily="34" charset="0"/>
                <a:hlinkClick r:id="rId3"/>
              </a:rPr>
              <a:t>https://www.youtube.com/watch?v=XKlZufIRuOI&amp;list=PLIOXxpEUoE6vjOTrmHlE03V40MXMWyQxR&amp;index=71</a:t>
            </a:r>
            <a:br>
              <a:rPr lang="en-US" sz="1800" b="0" i="0" u="sng" strike="noStrike" dirty="0">
                <a:solidFill>
                  <a:srgbClr val="000000"/>
                </a:solidFill>
                <a:effectLst/>
                <a:latin typeface="Calibri" panose="020F0502020204030204" pitchFamily="34" charset="0"/>
                <a:hlinkClick r:id="rId3"/>
              </a:rPr>
            </a:br>
            <a:r>
              <a:rPr lang="en-US" sz="1800" b="0" i="0" u="sng" strike="noStrike" dirty="0">
                <a:solidFill>
                  <a:srgbClr val="000000"/>
                </a:solidFill>
                <a:effectLst/>
                <a:latin typeface="Calibri" panose="020F0502020204030204" pitchFamily="34" charset="0"/>
                <a:hlinkClick r:id="rId3"/>
              </a:rPr>
              <a:t>https://www.youtube.com/watch?v=ARzKPeu_vpc&amp;list=PLIOXxpEUoE6vjOTrmHlE03V40MXMWyQxR&amp;index=70</a:t>
            </a:r>
            <a:br>
              <a:rPr lang="en-US" sz="1800" b="0" i="0" u="sng" strike="noStrike" dirty="0">
                <a:solidFill>
                  <a:srgbClr val="000000"/>
                </a:solidFill>
                <a:effectLst/>
                <a:latin typeface="Calibri" panose="020F0502020204030204" pitchFamily="34" charset="0"/>
                <a:hlinkClick r:id="rId3"/>
              </a:rPr>
            </a:br>
            <a:r>
              <a:rPr lang="en-US" sz="1800" b="0" i="0" u="sng" strike="noStrike" dirty="0">
                <a:solidFill>
                  <a:srgbClr val="000000"/>
                </a:solidFill>
                <a:effectLst/>
                <a:latin typeface="Calibri" panose="020F0502020204030204" pitchFamily="34" charset="0"/>
                <a:hlinkClick r:id="rId3"/>
              </a:rPr>
              <a:t>https://www.youtube.com/watch?v=M_VvMUJDWPM&amp;list=PLIOXxpEUoE6vjOTrmHlE03V40MXMWyQxR&amp;index=69</a:t>
            </a:r>
            <a:r>
              <a:rPr lang="en-US" dirty="0"/>
              <a:t> </a:t>
            </a:r>
            <a:endParaRPr lang="ar-LB"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10"/>
          </p:nvPr>
        </p:nvSpPr>
        <p:spPr/>
        <p:txBody>
          <a:bodyPr/>
          <a:lstStyle/>
          <a:p>
            <a:fld id="{6C7E4FC7-1200-414A-9F31-2AFA78AC58F9}" type="slidenum">
              <a:rPr lang="en-US" smtClean="0"/>
              <a:t>40</a:t>
            </a:fld>
            <a:endParaRPr lang="en-US"/>
          </a:p>
        </p:txBody>
      </p:sp>
    </p:spTree>
    <p:extLst>
      <p:ext uri="{BB962C8B-B14F-4D97-AF65-F5344CB8AC3E}">
        <p14:creationId xmlns:p14="http://schemas.microsoft.com/office/powerpoint/2010/main" val="20857312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dirty="0"/>
              <a:t>والآن</a:t>
            </a:r>
            <a:r>
              <a:rPr lang="ar-LB" baseline="0" dirty="0"/>
              <a:t> سنكتشف حرف ثانٍ. .  </a:t>
            </a:r>
          </a:p>
          <a:p>
            <a:pPr algn="r"/>
            <a:r>
              <a:rPr lang="ar-LB" dirty="0">
                <a:latin typeface="Adobe Arabic" panose="02040503050201020203" pitchFamily="18" charset="-78"/>
                <a:cs typeface="Adobe Arabic" panose="02040503050201020203" pitchFamily="18" charset="-78"/>
              </a:rPr>
              <a:t>اربطوا الصورة بالكلمة الّتي تعبّر عنها: </a:t>
            </a:r>
          </a:p>
          <a:p>
            <a:pPr algn="r"/>
            <a:endParaRPr lang="ar-LB" dirty="0">
              <a:latin typeface="Adobe Arabic" panose="02040503050201020203" pitchFamily="18" charset="-78"/>
              <a:cs typeface="Adobe Arabic" panose="02040503050201020203" pitchFamily="18" charset="-78"/>
            </a:endParaRPr>
          </a:p>
          <a:p>
            <a:pPr algn="r"/>
            <a:r>
              <a:rPr lang="ar-LB" dirty="0">
                <a:latin typeface="Adobe Arabic" panose="02040503050201020203" pitchFamily="18" charset="-78"/>
                <a:cs typeface="Adobe Arabic" panose="02040503050201020203" pitchFamily="18" charset="-78"/>
              </a:rPr>
              <a:t>توجيهات للمعلّم/ة: </a:t>
            </a:r>
          </a:p>
          <a:p>
            <a:pPr algn="r"/>
            <a:r>
              <a:rPr lang="ar-LB" dirty="0">
                <a:latin typeface="Adobe Arabic" panose="02040503050201020203" pitchFamily="18" charset="-78"/>
                <a:cs typeface="Adobe Arabic" panose="02040503050201020203" pitchFamily="18" charset="-78"/>
              </a:rPr>
              <a:t>حبل – سلّة- برتقال- طبل- جمل. </a:t>
            </a:r>
            <a:endParaRPr lang="en-US" dirty="0">
              <a:latin typeface="Adobe Arabic" panose="02040503050201020203" pitchFamily="18" charset="-78"/>
              <a:cs typeface="Adobe Arabic" panose="02040503050201020203" pitchFamily="18" charset="-78"/>
            </a:endParaRPr>
          </a:p>
          <a:p>
            <a:pPr algn="r" rtl="1"/>
            <a:endParaRPr lang="en-US" dirty="0"/>
          </a:p>
          <a:p>
            <a:pPr algn="r" rtl="1"/>
            <a:endParaRPr lang="en-US" dirty="0"/>
          </a:p>
          <a:p>
            <a:pPr algn="r" rtl="1"/>
            <a:r>
              <a:rPr lang="ar-LB" dirty="0"/>
              <a:t>تحقّقوا من الإجابة: </a:t>
            </a:r>
          </a:p>
          <a:p>
            <a:pPr algn="r" rtl="1"/>
            <a:r>
              <a:rPr lang="ar-LB" dirty="0">
                <a:latin typeface="Adobe Arabic" panose="02040503050201020203" pitchFamily="18" charset="-78"/>
                <a:cs typeface="Adobe Arabic" panose="02040503050201020203" pitchFamily="18" charset="-78"/>
              </a:rPr>
              <a:t>ما الحرف الّذي يتكرّر في آخر الكلمات الآتية: حبل – سلّة – برتقال – طبل – جمل . </a:t>
            </a:r>
          </a:p>
          <a:p>
            <a:pPr algn="r" rtl="1"/>
            <a:r>
              <a:rPr lang="ar-LB" dirty="0">
                <a:latin typeface="Adobe Arabic" panose="02040503050201020203" pitchFamily="18" charset="-78"/>
                <a:cs typeface="Adobe Arabic" panose="02040503050201020203" pitchFamily="18" charset="-78"/>
              </a:rPr>
              <a:t>أحسنتم إنه الحرف لام وصوته لْ. </a:t>
            </a:r>
          </a:p>
          <a:p>
            <a:pPr algn="r" rtl="1"/>
            <a:r>
              <a:rPr lang="ar-LB" dirty="0">
                <a:latin typeface="Adobe Arabic" panose="02040503050201020203" pitchFamily="18" charset="-78"/>
                <a:cs typeface="Adobe Arabic" panose="02040503050201020203" pitchFamily="18" charset="-78"/>
              </a:rPr>
              <a:t>من منكم يستطيع أن يعطي كلمات سمعها من النّص تتضمّن الحرف لام؟ انتظار.</a:t>
            </a:r>
          </a:p>
          <a:p>
            <a:pPr algn="r" rtl="1"/>
            <a:r>
              <a:rPr lang="ar-LB" dirty="0">
                <a:latin typeface="Adobe Arabic" panose="02040503050201020203" pitchFamily="18" charset="-78"/>
                <a:cs typeface="Adobe Arabic" panose="02040503050201020203" pitchFamily="18" charset="-78"/>
              </a:rPr>
              <a:t> أحسنتم! لوز-  والد – مأكولات – ألبان – لحوم  ثلّاجات – معامل- الجبل- الساحل- الخ....  </a:t>
            </a:r>
          </a:p>
          <a:p>
            <a:pPr algn="r" rtl="1"/>
            <a:endParaRPr lang="ar-LB" dirty="0">
              <a:latin typeface="Adobe Arabic" panose="02040503050201020203" pitchFamily="18" charset="-78"/>
              <a:cs typeface="Adobe Arabic" panose="02040503050201020203" pitchFamily="18" charset="-78"/>
            </a:endParaRPr>
          </a:p>
          <a:p>
            <a:pPr algn="r" rtl="1"/>
            <a:r>
              <a:rPr lang="ar-LB" u="sng" baseline="0" dirty="0">
                <a:latin typeface="Adobe Arabic" panose="02040503050201020203" pitchFamily="18" charset="-78"/>
                <a:cs typeface="Adobe Arabic" panose="02040503050201020203" pitchFamily="18" charset="-78"/>
              </a:rPr>
              <a:t>توجيهات للمعلّم/ة</a:t>
            </a:r>
            <a:r>
              <a:rPr lang="ar-LB" baseline="0" dirty="0">
                <a:latin typeface="Adobe Arabic" panose="02040503050201020203" pitchFamily="18" charset="-78"/>
                <a:cs typeface="Adobe Arabic" panose="02040503050201020203" pitchFamily="18" charset="-78"/>
              </a:rPr>
              <a:t>:   الإستعانة بالحقيبة الرّقمية لتعليم الحرف "ل".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400" b="0" u="sng" cap="small" dirty="0">
                <a:latin typeface="Adobe Arabic" panose="02040503050201020203" pitchFamily="18" charset="-78"/>
                <a:ea typeface="Calibri" panose="020F0502020204030204" pitchFamily="34" charset="0"/>
                <a:cs typeface="Adobe Arabic" panose="02040503050201020203" pitchFamily="18" charset="-78"/>
              </a:rPr>
              <a:t>حقيبة المعلّم الرّقميّة لدعم القراءة بال</a:t>
            </a:r>
            <a:r>
              <a:rPr lang="ar-LB" sz="1400" b="0" u="sng" cap="small" dirty="0">
                <a:latin typeface="Adobe Arabic" panose="02040503050201020203" pitchFamily="18" charset="-78"/>
                <a:ea typeface="Calibri" panose="020F0502020204030204" pitchFamily="34" charset="0"/>
                <a:cs typeface="Adobe Arabic" panose="02040503050201020203" pitchFamily="18" charset="-78"/>
              </a:rPr>
              <a:t>لّ</a:t>
            </a:r>
            <a:r>
              <a:rPr lang="ar-SA" sz="1400" b="0" u="sng" cap="small" dirty="0">
                <a:latin typeface="Adobe Arabic" panose="02040503050201020203" pitchFamily="18" charset="-78"/>
                <a:ea typeface="Calibri" panose="020F0502020204030204" pitchFamily="34" charset="0"/>
                <a:cs typeface="Adobe Arabic" panose="02040503050201020203" pitchFamily="18" charset="-78"/>
              </a:rPr>
              <a:t>غة العربيّة</a:t>
            </a:r>
            <a:r>
              <a:rPr lang="ar-SA" sz="1400" b="1" cap="small" dirty="0">
                <a:latin typeface="Adobe Arabic" panose="02040503050201020203" pitchFamily="18" charset="-78"/>
                <a:ea typeface="Calibri" panose="020F0502020204030204" pitchFamily="34" charset="0"/>
                <a:cs typeface="Adobe Arabic" panose="02040503050201020203" pitchFamily="18" charset="-78"/>
              </a:rPr>
              <a:t>:</a:t>
            </a:r>
            <a:r>
              <a:rPr lang="ar-SA" b="1" cap="small" dirty="0">
                <a:latin typeface="Adobe Arabic" panose="02040503050201020203" pitchFamily="18" charset="-78"/>
                <a:ea typeface="Calibri" panose="020F0502020204030204" pitchFamily="34" charset="0"/>
                <a:cs typeface="Adobe Arabic" panose="02040503050201020203" pitchFamily="18" charset="-78"/>
              </a:rPr>
              <a:t> </a:t>
            </a:r>
            <a:r>
              <a:rPr lang="ar-SA" cap="small" dirty="0">
                <a:latin typeface="Adobe Arabic" panose="02040503050201020203" pitchFamily="18" charset="-78"/>
                <a:ea typeface="Calibri" panose="020F0502020204030204" pitchFamily="34" charset="0"/>
                <a:cs typeface="Adobe Arabic" panose="02040503050201020203" pitchFamily="18" charset="-78"/>
              </a:rPr>
              <a:t>يتوفّر هذا المورد في المدارس، وهو عبارة عن قرص مدمج، يحتوي على أنشطة تمهيديّة مساعدة لتنمية مهارات الصّوتيّات والطّلاقة والفهم القرائيّ لدى المتعلّمين الّذين يجدون صعوبة في القراءة.</a:t>
            </a:r>
            <a:endParaRPr lang="en-US" dirty="0">
              <a:latin typeface="Adobe Arabic" panose="02040503050201020203" pitchFamily="18" charset="-78"/>
              <a:cs typeface="Adobe Arabic" panose="02040503050201020203" pitchFamily="18" charset="-78"/>
            </a:endParaRPr>
          </a:p>
          <a:p>
            <a:pPr algn="r" rtl="1"/>
            <a:r>
              <a:rPr lang="en-US" sz="1800" b="0" i="0" u="sng" strike="noStrike" dirty="0">
                <a:solidFill>
                  <a:srgbClr val="000000"/>
                </a:solidFill>
                <a:effectLst/>
                <a:latin typeface="Calibri" panose="020F0502020204030204" pitchFamily="34" charset="0"/>
                <a:hlinkClick r:id="rId3"/>
              </a:rPr>
              <a:t>https://www.youtube.com/watch?v=LWUYVUIrz-s</a:t>
            </a:r>
            <a:br>
              <a:rPr lang="en-US" sz="1800" b="0" i="0" u="sng" strike="noStrike" dirty="0">
                <a:solidFill>
                  <a:srgbClr val="000000"/>
                </a:solidFill>
                <a:effectLst/>
                <a:latin typeface="Calibri" panose="020F0502020204030204" pitchFamily="34" charset="0"/>
                <a:hlinkClick r:id="rId3"/>
              </a:rPr>
            </a:br>
            <a:r>
              <a:rPr lang="en-US" sz="1800" b="0" i="0" u="sng" strike="noStrike" dirty="0">
                <a:solidFill>
                  <a:srgbClr val="000000"/>
                </a:solidFill>
                <a:effectLst/>
                <a:latin typeface="Calibri" panose="020F0502020204030204" pitchFamily="34" charset="0"/>
                <a:hlinkClick r:id="rId3"/>
              </a:rPr>
              <a:t>https://www.youtube.com/watch?v=i3Ht63EjuUE</a:t>
            </a:r>
            <a:br>
              <a:rPr lang="en-US" sz="1800" b="0" i="0" u="sng" strike="noStrike" dirty="0">
                <a:solidFill>
                  <a:srgbClr val="000000"/>
                </a:solidFill>
                <a:effectLst/>
                <a:latin typeface="Calibri" panose="020F0502020204030204" pitchFamily="34" charset="0"/>
                <a:hlinkClick r:id="rId3"/>
              </a:rPr>
            </a:br>
            <a:r>
              <a:rPr lang="en-US" sz="1800" b="0" i="0" u="sng" strike="noStrike" dirty="0">
                <a:solidFill>
                  <a:srgbClr val="000000"/>
                </a:solidFill>
                <a:effectLst/>
                <a:latin typeface="Calibri" panose="020F0502020204030204" pitchFamily="34" charset="0"/>
                <a:hlinkClick r:id="rId3"/>
              </a:rPr>
              <a:t>https://www.youtube.com/watch?v=oUEyMjMQFhk</a:t>
            </a:r>
            <a:br>
              <a:rPr lang="en-US" sz="1800" b="0" i="0" u="sng" strike="noStrike" dirty="0">
                <a:solidFill>
                  <a:srgbClr val="000000"/>
                </a:solidFill>
                <a:effectLst/>
                <a:latin typeface="Calibri" panose="020F0502020204030204" pitchFamily="34" charset="0"/>
                <a:hlinkClick r:id="rId3"/>
              </a:rPr>
            </a:br>
            <a:r>
              <a:rPr lang="en-US" sz="1800" b="0" i="0" u="sng" strike="noStrike" dirty="0">
                <a:solidFill>
                  <a:srgbClr val="000000"/>
                </a:solidFill>
                <a:effectLst/>
                <a:latin typeface="Calibri" panose="020F0502020204030204" pitchFamily="34" charset="0"/>
                <a:hlinkClick r:id="rId3"/>
              </a:rPr>
              <a:t>https://www.youtube.com/watch?v=sD75LMeB50I</a:t>
            </a:r>
            <a:br>
              <a:rPr lang="en-US" sz="1800" b="0" i="0" u="sng" strike="noStrike" dirty="0">
                <a:solidFill>
                  <a:srgbClr val="000000"/>
                </a:solidFill>
                <a:effectLst/>
                <a:latin typeface="Calibri" panose="020F0502020204030204" pitchFamily="34" charset="0"/>
                <a:hlinkClick r:id="rId3"/>
              </a:rPr>
            </a:br>
            <a:endParaRPr lang="en-US"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10"/>
          </p:nvPr>
        </p:nvSpPr>
        <p:spPr/>
        <p:txBody>
          <a:bodyPr/>
          <a:lstStyle/>
          <a:p>
            <a:fld id="{6C7E4FC7-1200-414A-9F31-2AFA78AC58F9}" type="slidenum">
              <a:rPr lang="en-US" smtClean="0"/>
              <a:t>41</a:t>
            </a:fld>
            <a:endParaRPr lang="en-US"/>
          </a:p>
        </p:txBody>
      </p:sp>
    </p:spTree>
    <p:extLst>
      <p:ext uri="{BB962C8B-B14F-4D97-AF65-F5344CB8AC3E}">
        <p14:creationId xmlns:p14="http://schemas.microsoft.com/office/powerpoint/2010/main" val="614590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sz="2000" dirty="0">
                <a:latin typeface="Adobe Arabic" panose="02040503050201020203" pitchFamily="18" charset="-78"/>
                <a:cs typeface="Adobe Arabic" panose="02040503050201020203" pitchFamily="18" charset="-78"/>
              </a:rPr>
              <a:t>والآن بعد أن استمعنا إلى  قصّة  "في السّوق الكبير " وأجبنا عن الأسئلة.  واكتشفنا اسم</a:t>
            </a:r>
            <a:r>
              <a:rPr lang="ar-LB" sz="2000" baseline="0" dirty="0">
                <a:latin typeface="Adobe Arabic" panose="02040503050201020203" pitchFamily="18" charset="-78"/>
                <a:cs typeface="Adobe Arabic" panose="02040503050201020203" pitchFamily="18" charset="-78"/>
              </a:rPr>
              <a:t> وصوت الحرف ميم . </a:t>
            </a:r>
          </a:p>
          <a:p>
            <a:pPr algn="r" rtl="1"/>
            <a:r>
              <a:rPr lang="ar-LB" sz="2000" dirty="0">
                <a:latin typeface="Adobe Arabic" panose="02040503050201020203" pitchFamily="18" charset="-78"/>
                <a:cs typeface="Adobe Arabic" panose="02040503050201020203" pitchFamily="18" charset="-78"/>
              </a:rPr>
              <a:t>هيا نقرأ معًا الجمل الموجودة في الكتاب.</a:t>
            </a:r>
          </a:p>
          <a:p>
            <a:pPr algn="r" rtl="1"/>
            <a:r>
              <a:rPr lang="ar-LB" sz="2000" dirty="0">
                <a:latin typeface="Adobe Arabic" panose="02040503050201020203" pitchFamily="18" charset="-78"/>
                <a:cs typeface="Adobe Arabic" panose="02040503050201020203" pitchFamily="18" charset="-78"/>
              </a:rPr>
              <a:t>افتحوا صفحة رقم 23.</a:t>
            </a:r>
          </a:p>
          <a:p>
            <a:pPr algn="r" rtl="1"/>
            <a:r>
              <a:rPr lang="ar-LB" sz="2000" dirty="0">
                <a:latin typeface="Adobe Arabic" panose="02040503050201020203" pitchFamily="18" charset="-78"/>
                <a:cs typeface="Adobe Arabic" panose="02040503050201020203" pitchFamily="18" charset="-78"/>
              </a:rPr>
              <a:t>لنقرأ معًا:</a:t>
            </a:r>
          </a:p>
          <a:p>
            <a:pPr algn="r" rtl="1"/>
            <a:r>
              <a:rPr lang="ar-LB" sz="2000" dirty="0">
                <a:latin typeface="Adobe Arabic" panose="02040503050201020203" pitchFamily="18" charset="-78"/>
                <a:cs typeface="Adobe Arabic" panose="02040503050201020203" pitchFamily="18" charset="-78"/>
              </a:rPr>
              <a:t>سارَ سامِرٌ وَسَمَرُ في الْمَمَرّ.</a:t>
            </a:r>
          </a:p>
          <a:p>
            <a:pPr algn="r" rtl="1"/>
            <a:r>
              <a:rPr lang="ar-LB" sz="2000" dirty="0">
                <a:latin typeface="Adobe Arabic" panose="02040503050201020203" pitchFamily="18" charset="-78"/>
                <a:cs typeface="Adobe Arabic" panose="02040503050201020203" pitchFamily="18" charset="-78"/>
              </a:rPr>
              <a:t>في الْمَمَرِّ مَشى سامِرٌ مَعَ سَمَر.</a:t>
            </a:r>
          </a:p>
          <a:p>
            <a:pPr algn="r" rtl="1"/>
            <a:endParaRPr lang="ar-LB" sz="2000" dirty="0">
              <a:latin typeface="Adobe Arabic" panose="02040503050201020203" pitchFamily="18" charset="-78"/>
              <a:cs typeface="Adobe Arabic" panose="02040503050201020203" pitchFamily="18" charset="-78"/>
            </a:endParaRPr>
          </a:p>
          <a:p>
            <a:pPr algn="r" rtl="1"/>
            <a:r>
              <a:rPr lang="ar-LB" sz="2000" dirty="0">
                <a:latin typeface="Adobe Arabic" panose="02040503050201020203" pitchFamily="18" charset="-78"/>
                <a:cs typeface="Adobe Arabic" panose="02040503050201020203" pitchFamily="18" charset="-78"/>
              </a:rPr>
              <a:t>سامِر: مُرَبّى الْمِشْمِشِ طَيِّب.</a:t>
            </a:r>
          </a:p>
          <a:p>
            <a:pPr algn="r" rtl="1"/>
            <a:r>
              <a:rPr lang="ar-LB" sz="2000" dirty="0">
                <a:latin typeface="Adobe Arabic" panose="02040503050201020203" pitchFamily="18" charset="-78"/>
                <a:cs typeface="Adobe Arabic" panose="02040503050201020203" pitchFamily="18" charset="-78"/>
              </a:rPr>
              <a:t>سَمَر: وَالْمَوْزُ طَيِّبٌ طَيِّب!</a:t>
            </a:r>
          </a:p>
          <a:p>
            <a:pPr algn="r" rtl="1"/>
            <a:r>
              <a:rPr lang="ar-LB" sz="2000" dirty="0">
                <a:latin typeface="Adobe Arabic" panose="02040503050201020203" pitchFamily="18" charset="-78"/>
                <a:cs typeface="Adobe Arabic" panose="02040503050201020203" pitchFamily="18" charset="-78"/>
              </a:rPr>
              <a:t>في سَلِّة سامِرٍ مِشْمِشٌ وَزَبيبٌ</a:t>
            </a:r>
          </a:p>
          <a:p>
            <a:pPr algn="r" rtl="1"/>
            <a:r>
              <a:rPr lang="ar-LB" sz="2000" dirty="0">
                <a:latin typeface="Adobe Arabic" panose="02040503050201020203" pitchFamily="18" charset="-78"/>
                <a:cs typeface="Adobe Arabic" panose="02040503050201020203" pitchFamily="18" charset="-78"/>
              </a:rPr>
              <a:t>وَفي سَلِّة سَمَرَ مَوْزٌ وَ جَوْزٌ وَلَوْز.</a:t>
            </a:r>
          </a:p>
          <a:p>
            <a:pPr algn="r" rtl="1"/>
            <a:r>
              <a:rPr lang="ar-LB" sz="2000" dirty="0">
                <a:latin typeface="Adobe Arabic" panose="02040503050201020203" pitchFamily="18" charset="-78"/>
                <a:cs typeface="Adobe Arabic" panose="02040503050201020203" pitchFamily="18" charset="-78"/>
              </a:rPr>
              <a:t>مَ  مُ   مِ  مْـ    ما  مو   مي </a:t>
            </a:r>
          </a:p>
          <a:p>
            <a:pPr algn="r" rtl="1"/>
            <a:endParaRPr lang="ar-LB" sz="2000" dirty="0">
              <a:latin typeface="Adobe Arabic" panose="02040503050201020203" pitchFamily="18" charset="-78"/>
              <a:cs typeface="Adobe Arabic" panose="02040503050201020203" pitchFamily="18" charset="-78"/>
            </a:endParaRPr>
          </a:p>
          <a:p>
            <a:pPr algn="r" rtl="1"/>
            <a:r>
              <a:rPr lang="ar-LB" sz="2000" baseline="0" dirty="0">
                <a:latin typeface="Adobe Arabic" panose="02040503050201020203" pitchFamily="18" charset="-78"/>
                <a:cs typeface="Adobe Arabic" panose="02040503050201020203" pitchFamily="18" charset="-78"/>
              </a:rPr>
              <a:t>أحسنتم! والآن اقرأوا  بمفردكم قراءة صامتة. </a:t>
            </a:r>
          </a:p>
          <a:p>
            <a:pPr algn="r" rtl="1"/>
            <a:endParaRPr lang="ar-LB" sz="2000" baseline="0" dirty="0">
              <a:latin typeface="Adobe Arabic" panose="02040503050201020203" pitchFamily="18" charset="-78"/>
              <a:cs typeface="Adobe Arabic" panose="02040503050201020203" pitchFamily="18" charset="-78"/>
            </a:endParaRPr>
          </a:p>
          <a:p>
            <a:pPr algn="r" rtl="1"/>
            <a:endParaRPr lang="ar-LB" sz="2000" baseline="0" dirty="0">
              <a:latin typeface="Adobe Arabic" panose="02040503050201020203" pitchFamily="18" charset="-78"/>
              <a:cs typeface="Adobe Arabic" panose="02040503050201020203" pitchFamily="18" charset="-78"/>
            </a:endParaRPr>
          </a:p>
          <a:p>
            <a:pPr algn="r" rtl="1"/>
            <a:endParaRPr lang="ar-LB" sz="2000" baseline="0" dirty="0">
              <a:latin typeface="Adobe Arabic" panose="02040503050201020203" pitchFamily="18" charset="-78"/>
              <a:cs typeface="Adobe Arabic" panose="02040503050201020203" pitchFamily="18" charset="-78"/>
            </a:endParaRPr>
          </a:p>
          <a:p>
            <a:pPr algn="r" rtl="1"/>
            <a:r>
              <a:rPr lang="ar-LB" sz="2000" baseline="0" dirty="0">
                <a:latin typeface="Adobe Arabic" panose="02040503050201020203" pitchFamily="18" charset="-78"/>
                <a:cs typeface="Adobe Arabic" panose="02040503050201020203" pitchFamily="18" charset="-78"/>
              </a:rPr>
              <a:t>توجيهات للمعلّم/ة: </a:t>
            </a:r>
          </a:p>
          <a:p>
            <a:pPr algn="r" rtl="1"/>
            <a:r>
              <a:rPr lang="ar-LB" sz="2000" baseline="0" dirty="0">
                <a:latin typeface="Adobe Arabic" panose="02040503050201020203" pitchFamily="18" charset="-78"/>
                <a:cs typeface="Adobe Arabic" panose="02040503050201020203" pitchFamily="18" charset="-78"/>
              </a:rPr>
              <a:t>يقرأ المعلّم/ة الجمل مع المتعلّمين عدّة مرّات قراءة صحيحة مراعيًا/ة التنغيم. بعد ذلك يُطلب إلى المتعلّمين أن يقرأوا الجمل قراءة صامتة،  ثمّ يُطلب إلى أحد المتعلّمين قراءة الجمل قراءة جهرية أمام الجميع.</a:t>
            </a:r>
          </a:p>
        </p:txBody>
      </p:sp>
      <p:sp>
        <p:nvSpPr>
          <p:cNvPr id="4" name="Slide Number Placeholder 3"/>
          <p:cNvSpPr>
            <a:spLocks noGrp="1"/>
          </p:cNvSpPr>
          <p:nvPr>
            <p:ph type="sldNum" sz="quarter" idx="5"/>
          </p:nvPr>
        </p:nvSpPr>
        <p:spPr/>
        <p:txBody>
          <a:bodyPr/>
          <a:lstStyle/>
          <a:p>
            <a:fld id="{D6EA0756-4184-4129-9573-976A65A526AA}" type="slidenum">
              <a:rPr lang="en-US" smtClean="0"/>
              <a:t>42</a:t>
            </a:fld>
            <a:endParaRPr lang="en-US"/>
          </a:p>
        </p:txBody>
      </p:sp>
    </p:spTree>
    <p:extLst>
      <p:ext uri="{BB962C8B-B14F-4D97-AF65-F5344CB8AC3E}">
        <p14:creationId xmlns:p14="http://schemas.microsoft.com/office/powerpoint/2010/main" val="394970684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dirty="0">
                <a:latin typeface="Adobe Arabic" panose="02040503050201020203" pitchFamily="18" charset="-78"/>
                <a:cs typeface="Adobe Arabic" panose="02040503050201020203" pitchFamily="18" charset="-78"/>
              </a:rPr>
              <a:t>والآن بعد أن قرأنا معًا الجمل  أصغوا جيّدًا إلى الأسئلة وأجيبوا  شفويًّا إجابة تامّة: </a:t>
            </a:r>
          </a:p>
          <a:p>
            <a:pPr algn="r" rtl="1"/>
            <a:r>
              <a:rPr lang="ar-LB" baseline="0" dirty="0">
                <a:latin typeface="Adobe Arabic" panose="02040503050201020203" pitchFamily="18" charset="-78"/>
                <a:cs typeface="Adobe Arabic" panose="02040503050201020203" pitchFamily="18" charset="-78"/>
              </a:rPr>
              <a:t>أين سار سامر وسمر ؟ ( انتظار) </a:t>
            </a:r>
          </a:p>
          <a:p>
            <a:pPr algn="r" rtl="1"/>
            <a:r>
              <a:rPr lang="ar-LB" baseline="0" dirty="0">
                <a:latin typeface="Adobe Arabic" panose="02040503050201020203" pitchFamily="18" charset="-78"/>
                <a:cs typeface="Adobe Arabic" panose="02040503050201020203" pitchFamily="18" charset="-78"/>
              </a:rPr>
              <a:t>سار سامر وسمر في الممرّ.</a:t>
            </a:r>
          </a:p>
          <a:p>
            <a:pPr algn="r" rtl="1"/>
            <a:r>
              <a:rPr lang="ar-LB" baseline="0" dirty="0">
                <a:latin typeface="Adobe Arabic" panose="02040503050201020203" pitchFamily="18" charset="-78"/>
                <a:cs typeface="Adobe Arabic" panose="02040503050201020203" pitchFamily="18" charset="-78"/>
              </a:rPr>
              <a:t>ماذا يحبّ سامر؟ </a:t>
            </a:r>
          </a:p>
          <a:p>
            <a:pPr algn="r" rtl="1"/>
            <a:r>
              <a:rPr lang="ar-LB" baseline="0" dirty="0">
                <a:latin typeface="Adobe Arabic" panose="02040503050201020203" pitchFamily="18" charset="-78"/>
                <a:cs typeface="Adobe Arabic" panose="02040503050201020203" pitchFamily="18" charset="-78"/>
              </a:rPr>
              <a:t>يحبّ سامر مربى المشمش.</a:t>
            </a:r>
          </a:p>
          <a:p>
            <a:pPr algn="r" rtl="1"/>
            <a:r>
              <a:rPr lang="ar-LB" baseline="0" dirty="0">
                <a:latin typeface="Adobe Arabic" panose="02040503050201020203" pitchFamily="18" charset="-78"/>
                <a:cs typeface="Adobe Arabic" panose="02040503050201020203" pitchFamily="18" charset="-78"/>
              </a:rPr>
              <a:t>ماذا تحبّ سمر ؟ </a:t>
            </a:r>
          </a:p>
          <a:p>
            <a:pPr algn="r" rtl="1"/>
            <a:r>
              <a:rPr lang="ar-LB" baseline="0" dirty="0">
                <a:latin typeface="Adobe Arabic" panose="02040503050201020203" pitchFamily="18" charset="-78"/>
                <a:cs typeface="Adobe Arabic" panose="02040503050201020203" pitchFamily="18" charset="-78"/>
              </a:rPr>
              <a:t>تحبّ سمر الموز. </a:t>
            </a:r>
          </a:p>
          <a:p>
            <a:pPr algn="r" rtl="1"/>
            <a:r>
              <a:rPr lang="ar-LB" baseline="0" dirty="0">
                <a:latin typeface="Adobe Arabic" panose="02040503050201020203" pitchFamily="18" charset="-78"/>
                <a:cs typeface="Adobe Arabic" panose="02040503050201020203" pitchFamily="18" charset="-78"/>
              </a:rPr>
              <a:t>ماذا يوجد في سلّة سامر؟</a:t>
            </a:r>
          </a:p>
          <a:p>
            <a:pPr algn="r" rtl="1"/>
            <a:r>
              <a:rPr lang="ar-LB" baseline="0" dirty="0">
                <a:latin typeface="Adobe Arabic" panose="02040503050201020203" pitchFamily="18" charset="-78"/>
                <a:cs typeface="Adobe Arabic" panose="02040503050201020203" pitchFamily="18" charset="-78"/>
              </a:rPr>
              <a:t>في سلّة سمر مشمش وزبيب. </a:t>
            </a:r>
          </a:p>
          <a:p>
            <a:pPr algn="r" rtl="1"/>
            <a:r>
              <a:rPr lang="ar-LB" baseline="0" dirty="0">
                <a:latin typeface="Adobe Arabic" panose="02040503050201020203" pitchFamily="18" charset="-78"/>
                <a:cs typeface="Adobe Arabic" panose="02040503050201020203" pitchFamily="18" charset="-78"/>
              </a:rPr>
              <a:t>ماذا يوجد في سلّة سمر؟</a:t>
            </a:r>
          </a:p>
          <a:p>
            <a:pPr algn="r" rtl="1"/>
            <a:r>
              <a:rPr lang="ar-LB" baseline="0" dirty="0">
                <a:latin typeface="Adobe Arabic" panose="02040503050201020203" pitchFamily="18" charset="-78"/>
                <a:cs typeface="Adobe Arabic" panose="02040503050201020203" pitchFamily="18" charset="-78"/>
              </a:rPr>
              <a:t>في سلّة سمر موز وجوز ولوز. </a:t>
            </a:r>
          </a:p>
          <a:p>
            <a:pPr algn="r" rtl="1"/>
            <a:endParaRPr lang="ar-LB" baseline="0" dirty="0">
              <a:latin typeface="Adobe Arabic" panose="02040503050201020203" pitchFamily="18" charset="-78"/>
              <a:cs typeface="Adobe Arabic" panose="02040503050201020203" pitchFamily="18" charset="-78"/>
            </a:endParaRPr>
          </a:p>
          <a:p>
            <a:pPr algn="r" rtl="1"/>
            <a:endParaRPr lang="ar-LB" baseline="0" dirty="0">
              <a:latin typeface="Adobe Arabic" panose="02040503050201020203" pitchFamily="18" charset="-78"/>
              <a:cs typeface="Adobe Arabic" panose="02040503050201020203" pitchFamily="18" charset="-78"/>
            </a:endParaRPr>
          </a:p>
          <a:p>
            <a:pPr algn="r" rtl="1"/>
            <a:endParaRPr lang="ar-LB" baseline="0" dirty="0">
              <a:latin typeface="Adobe Arabic" panose="02040503050201020203" pitchFamily="18" charset="-78"/>
              <a:cs typeface="Adobe Arabic" panose="02040503050201020203" pitchFamily="18" charset="-78"/>
            </a:endParaRPr>
          </a:p>
          <a:p>
            <a:pPr algn="r" rtl="1"/>
            <a:r>
              <a:rPr lang="ar-LB" b="1" baseline="0" dirty="0">
                <a:latin typeface="Adobe Arabic" panose="02040503050201020203" pitchFamily="18" charset="-78"/>
                <a:cs typeface="Adobe Arabic" panose="02040503050201020203" pitchFamily="18" charset="-78"/>
              </a:rPr>
              <a:t>توجيهات للمعلّم/ة: </a:t>
            </a:r>
          </a:p>
          <a:p>
            <a:pPr algn="r" rtl="1"/>
            <a:r>
              <a:rPr lang="ar-LB" baseline="0" dirty="0">
                <a:latin typeface="Adobe Arabic" panose="02040503050201020203" pitchFamily="18" charset="-78"/>
                <a:cs typeface="Adobe Arabic" panose="02040503050201020203" pitchFamily="18" charset="-78"/>
              </a:rPr>
              <a:t>يطرح المعلّم/ة السؤال ويمكن اختيار أحد المتعلّمين للإجابة عن السؤال شفهيًّا إجابة تامة..   </a:t>
            </a:r>
          </a:p>
        </p:txBody>
      </p:sp>
      <p:sp>
        <p:nvSpPr>
          <p:cNvPr id="4" name="Slide Number Placeholder 3"/>
          <p:cNvSpPr>
            <a:spLocks noGrp="1"/>
          </p:cNvSpPr>
          <p:nvPr>
            <p:ph type="sldNum" sz="quarter" idx="5"/>
          </p:nvPr>
        </p:nvSpPr>
        <p:spPr/>
        <p:txBody>
          <a:bodyPr/>
          <a:lstStyle/>
          <a:p>
            <a:fld id="{D6EA0756-4184-4129-9573-976A65A526AA}" type="slidenum">
              <a:rPr lang="en-US" smtClean="0"/>
              <a:t>43</a:t>
            </a:fld>
            <a:endParaRPr lang="en-US"/>
          </a:p>
        </p:txBody>
      </p:sp>
    </p:spTree>
    <p:extLst>
      <p:ext uri="{BB962C8B-B14F-4D97-AF65-F5344CB8AC3E}">
        <p14:creationId xmlns:p14="http://schemas.microsoft.com/office/powerpoint/2010/main" val="30630423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sz="2000" dirty="0">
                <a:latin typeface="Adobe Arabic" panose="02040503050201020203" pitchFamily="18" charset="-78"/>
                <a:cs typeface="Adobe Arabic" panose="02040503050201020203" pitchFamily="18" charset="-78"/>
              </a:rPr>
              <a:t>والآن بعد أن تعلّمنّا صوت الحرف لام  مع الحركات وأحرف المدّ .</a:t>
            </a:r>
            <a:endParaRPr lang="ar-LB" sz="2000" baseline="0" dirty="0">
              <a:latin typeface="Adobe Arabic" panose="02040503050201020203" pitchFamily="18" charset="-78"/>
              <a:cs typeface="Adobe Arabic" panose="02040503050201020203" pitchFamily="18" charset="-78"/>
            </a:endParaRPr>
          </a:p>
          <a:p>
            <a:pPr algn="r" rtl="1"/>
            <a:r>
              <a:rPr lang="ar-LB" sz="2000" dirty="0">
                <a:latin typeface="Adobe Arabic" panose="02040503050201020203" pitchFamily="18" charset="-78"/>
                <a:cs typeface="Adobe Arabic" panose="02040503050201020203" pitchFamily="18" charset="-78"/>
              </a:rPr>
              <a:t>هيا نقرأ معًا الجمل الموجودة في الكتاب.</a:t>
            </a:r>
          </a:p>
          <a:p>
            <a:pPr algn="r" rtl="1"/>
            <a:r>
              <a:rPr lang="ar-LB" sz="2000" dirty="0">
                <a:latin typeface="Adobe Arabic" panose="02040503050201020203" pitchFamily="18" charset="-78"/>
                <a:cs typeface="Adobe Arabic" panose="02040503050201020203" pitchFamily="18" charset="-78"/>
              </a:rPr>
              <a:t>افتحوا صفحة رقم 21.</a:t>
            </a:r>
          </a:p>
          <a:p>
            <a:pPr algn="r" rtl="1"/>
            <a:r>
              <a:rPr lang="ar-LB" sz="2000" dirty="0">
                <a:latin typeface="Adobe Arabic" panose="02040503050201020203" pitchFamily="18" charset="-78"/>
                <a:cs typeface="Adobe Arabic" panose="02040503050201020203" pitchFamily="18" charset="-78"/>
              </a:rPr>
              <a:t>لنقرأ معًا:</a:t>
            </a:r>
          </a:p>
          <a:p>
            <a:pPr algn="r" rtl="1"/>
            <a:r>
              <a:rPr lang="ar-LB" sz="2000" dirty="0">
                <a:latin typeface="Adobe Arabic" panose="02040503050201020203" pitchFamily="18" charset="-78"/>
                <a:cs typeface="Adobe Arabic" panose="02040503050201020203" pitchFamily="18" charset="-78"/>
              </a:rPr>
              <a:t>زارَ وَجْدي وَراجي دَلال. </a:t>
            </a:r>
          </a:p>
          <a:p>
            <a:pPr algn="r" rtl="1"/>
            <a:r>
              <a:rPr lang="ar-LB" sz="2000" dirty="0">
                <a:latin typeface="Adobe Arabic" panose="02040503050201020203" pitchFamily="18" charset="-78"/>
                <a:cs typeface="Adobe Arabic" panose="02040503050201020203" pitchFamily="18" charset="-78"/>
              </a:rPr>
              <a:t>في بَرّادِ دَلالَ لوبِيا وَشَرابُ الْوَرْد.</a:t>
            </a:r>
          </a:p>
          <a:p>
            <a:pPr algn="r" rtl="1"/>
            <a:r>
              <a:rPr lang="ar-LB" sz="2000" dirty="0">
                <a:latin typeface="Adobe Arabic" panose="02040503050201020203" pitchFamily="18" charset="-78"/>
                <a:cs typeface="Adobe Arabic" panose="02040503050201020203" pitchFamily="18" charset="-78"/>
              </a:rPr>
              <a:t>شَرِبَ راجي شَرابَ الْوَرْدِ الْبارِدِ مِنَ الْبَرّاد. </a:t>
            </a:r>
          </a:p>
          <a:p>
            <a:pPr algn="r" rtl="1"/>
            <a:r>
              <a:rPr lang="ar-LB" sz="2000" dirty="0">
                <a:latin typeface="Adobe Arabic" panose="02040503050201020203" pitchFamily="18" charset="-78"/>
                <a:cs typeface="Adobe Arabic" panose="02040503050201020203" pitchFamily="18" charset="-78"/>
              </a:rPr>
              <a:t>في سَلِّة راجي لوبِياء وَلَوْزٌ وَجَوْز.</a:t>
            </a:r>
          </a:p>
          <a:p>
            <a:pPr algn="r" rtl="1"/>
            <a:r>
              <a:rPr lang="ar-LB" sz="2000" dirty="0">
                <a:latin typeface="Adobe Arabic" panose="02040503050201020203" pitchFamily="18" charset="-78"/>
                <a:cs typeface="Adobe Arabic" panose="02040503050201020203" pitchFamily="18" charset="-78"/>
              </a:rPr>
              <a:t>جَلَبَ راجي دَجاجَ جَدّي إِلى الدّار. </a:t>
            </a:r>
          </a:p>
          <a:p>
            <a:pPr algn="r" rtl="1"/>
            <a:r>
              <a:rPr lang="ar-LB" sz="2000" dirty="0">
                <a:latin typeface="Adobe Arabic" panose="02040503050201020203" pitchFamily="18" charset="-78"/>
                <a:cs typeface="Adobe Arabic" panose="02040503050201020203" pitchFamily="18" charset="-78"/>
              </a:rPr>
              <a:t>يُرَبّي راجي دَجاجَ جَدّي.</a:t>
            </a:r>
          </a:p>
          <a:p>
            <a:pPr algn="r" rtl="1"/>
            <a:endParaRPr lang="ar-LB" sz="2000" dirty="0">
              <a:latin typeface="Adobe Arabic" panose="02040503050201020203" pitchFamily="18" charset="-78"/>
              <a:cs typeface="Adobe Arabic" panose="02040503050201020203" pitchFamily="18" charset="-78"/>
            </a:endParaRPr>
          </a:p>
          <a:p>
            <a:pPr algn="r" rtl="1"/>
            <a:r>
              <a:rPr lang="ar-LB" sz="2000" dirty="0">
                <a:latin typeface="Adobe Arabic" panose="02040503050201020203" pitchFamily="18" charset="-78"/>
                <a:cs typeface="Adobe Arabic" panose="02040503050201020203" pitchFamily="18" charset="-78"/>
              </a:rPr>
              <a:t>لَ   لُ   لِ   لْ   لا   لو   لي</a:t>
            </a:r>
          </a:p>
          <a:p>
            <a:pPr algn="r" rtl="1"/>
            <a:endParaRPr lang="ar-LB" sz="2000" dirty="0">
              <a:latin typeface="Adobe Arabic" panose="02040503050201020203" pitchFamily="18" charset="-78"/>
              <a:cs typeface="Adobe Arabic" panose="02040503050201020203" pitchFamily="18" charset="-78"/>
            </a:endParaRPr>
          </a:p>
          <a:p>
            <a:pPr algn="r" rtl="1"/>
            <a:r>
              <a:rPr lang="ar-LB" sz="2000" baseline="0" dirty="0">
                <a:latin typeface="Adobe Arabic" panose="02040503050201020203" pitchFamily="18" charset="-78"/>
                <a:cs typeface="Adobe Arabic" panose="02040503050201020203" pitchFamily="18" charset="-78"/>
              </a:rPr>
              <a:t>أحسنتم! والآن اقرأوا  بمفردكم قراءة صامتة. </a:t>
            </a:r>
          </a:p>
          <a:p>
            <a:pPr algn="r" rtl="1"/>
            <a:endParaRPr lang="ar-LB" sz="2000" baseline="0" dirty="0">
              <a:latin typeface="Adobe Arabic" panose="02040503050201020203" pitchFamily="18" charset="-78"/>
              <a:cs typeface="Adobe Arabic" panose="02040503050201020203" pitchFamily="18" charset="-78"/>
            </a:endParaRPr>
          </a:p>
          <a:p>
            <a:pPr algn="r" rtl="1"/>
            <a:r>
              <a:rPr lang="ar-LB" sz="2000" b="1" baseline="0" dirty="0">
                <a:latin typeface="Adobe Arabic" panose="02040503050201020203" pitchFamily="18" charset="-78"/>
                <a:cs typeface="Adobe Arabic" panose="02040503050201020203" pitchFamily="18" charset="-78"/>
              </a:rPr>
              <a:t>توجيهات للمعلّم/ة: </a:t>
            </a:r>
          </a:p>
          <a:p>
            <a:pPr algn="r" rtl="1"/>
            <a:r>
              <a:rPr lang="ar-LB" sz="2000" baseline="0" dirty="0">
                <a:latin typeface="Adobe Arabic" panose="02040503050201020203" pitchFamily="18" charset="-78"/>
                <a:cs typeface="Adobe Arabic" panose="02040503050201020203" pitchFamily="18" charset="-78"/>
              </a:rPr>
              <a:t>يقرأ المعلّم/ة الجمل مع المتعلّمين عدّة مرّات قراءة صحيحة مراعيًا/ة التنغيم. بعد ذلك يُطلب إلى المتعلّمين أن يقرأوا الجمل قراءة صامتة،  ثمّ يُطلب إلى أحد المتعلّمين قراءة الجمل قراءة جهرية أمام الجميع.</a:t>
            </a:r>
          </a:p>
        </p:txBody>
      </p:sp>
      <p:sp>
        <p:nvSpPr>
          <p:cNvPr id="4" name="Slide Number Placeholder 3"/>
          <p:cNvSpPr>
            <a:spLocks noGrp="1"/>
          </p:cNvSpPr>
          <p:nvPr>
            <p:ph type="sldNum" sz="quarter" idx="5"/>
          </p:nvPr>
        </p:nvSpPr>
        <p:spPr/>
        <p:txBody>
          <a:bodyPr/>
          <a:lstStyle/>
          <a:p>
            <a:fld id="{D6EA0756-4184-4129-9573-976A65A526AA}" type="slidenum">
              <a:rPr lang="en-US" smtClean="0"/>
              <a:t>44</a:t>
            </a:fld>
            <a:endParaRPr lang="en-US"/>
          </a:p>
        </p:txBody>
      </p:sp>
    </p:spTree>
    <p:extLst>
      <p:ext uri="{BB962C8B-B14F-4D97-AF65-F5344CB8AC3E}">
        <p14:creationId xmlns:p14="http://schemas.microsoft.com/office/powerpoint/2010/main" val="34521977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sz="2000" dirty="0">
                <a:latin typeface="Adobe Arabic" panose="02040503050201020203" pitchFamily="18" charset="-78"/>
                <a:cs typeface="Adobe Arabic" panose="02040503050201020203" pitchFamily="18" charset="-78"/>
              </a:rPr>
              <a:t>والآن بعد أن قرأنا معًا الجمل  أصغوا جيّدًا إلى الأسئلة وأجيبوا  شفويًّا إجابة تامّة: </a:t>
            </a:r>
          </a:p>
          <a:p>
            <a:pPr algn="r" rtl="1"/>
            <a:endParaRPr lang="ar-LB" sz="2000" baseline="0" dirty="0">
              <a:latin typeface="Adobe Arabic" panose="02040503050201020203" pitchFamily="18" charset="-78"/>
              <a:cs typeface="Adobe Arabic" panose="02040503050201020203" pitchFamily="18" charset="-78"/>
            </a:endParaRPr>
          </a:p>
          <a:p>
            <a:pPr algn="r" rtl="1"/>
            <a:r>
              <a:rPr lang="ar-LB" sz="2000" baseline="0" dirty="0">
                <a:latin typeface="Adobe Arabic" panose="02040503050201020203" pitchFamily="18" charset="-78"/>
                <a:cs typeface="Adobe Arabic" panose="02040503050201020203" pitchFamily="18" charset="-78"/>
              </a:rPr>
              <a:t>من زار وجدي وراجي؟ ( انتظار) </a:t>
            </a:r>
          </a:p>
          <a:p>
            <a:pPr algn="r" rtl="1"/>
            <a:r>
              <a:rPr lang="ar-LB" sz="2000" baseline="0" dirty="0">
                <a:latin typeface="Adobe Arabic" panose="02040503050201020203" pitchFamily="18" charset="-78"/>
                <a:cs typeface="Adobe Arabic" panose="02040503050201020203" pitchFamily="18" charset="-78"/>
              </a:rPr>
              <a:t>زار وجدي وراجي دلال</a:t>
            </a:r>
          </a:p>
          <a:p>
            <a:pPr algn="r" rtl="1"/>
            <a:endParaRPr lang="ar-LB" sz="2000" baseline="0" dirty="0">
              <a:latin typeface="Adobe Arabic" panose="02040503050201020203" pitchFamily="18" charset="-78"/>
              <a:cs typeface="Adobe Arabic" panose="02040503050201020203" pitchFamily="18" charset="-78"/>
            </a:endParaRPr>
          </a:p>
          <a:p>
            <a:pPr algn="r" rtl="1"/>
            <a:r>
              <a:rPr lang="ar-LB" sz="2000" baseline="0" dirty="0">
                <a:latin typeface="Adobe Arabic" panose="02040503050201020203" pitchFamily="18" charset="-78"/>
                <a:cs typeface="Adobe Arabic" panose="02040503050201020203" pitchFamily="18" charset="-78"/>
              </a:rPr>
              <a:t>ماذا يوجد في برّاد دلال؟ </a:t>
            </a:r>
          </a:p>
          <a:p>
            <a:pPr algn="r" rtl="1"/>
            <a:r>
              <a:rPr lang="ar-LB" sz="2000" baseline="0" dirty="0">
                <a:latin typeface="Adobe Arabic" panose="02040503050201020203" pitchFamily="18" charset="-78"/>
                <a:cs typeface="Adobe Arabic" panose="02040503050201020203" pitchFamily="18" charset="-78"/>
              </a:rPr>
              <a:t>في برّاد دلال لوبياء وشراب الورد</a:t>
            </a:r>
          </a:p>
          <a:p>
            <a:pPr algn="r" rtl="1"/>
            <a:endParaRPr lang="ar-LB" sz="2000" baseline="0" dirty="0">
              <a:latin typeface="Adobe Arabic" panose="02040503050201020203" pitchFamily="18" charset="-78"/>
              <a:cs typeface="Adobe Arabic" panose="02040503050201020203" pitchFamily="18" charset="-78"/>
            </a:endParaRPr>
          </a:p>
          <a:p>
            <a:pPr algn="r" rtl="1"/>
            <a:r>
              <a:rPr lang="ar-LB" sz="2000" baseline="0" dirty="0">
                <a:latin typeface="Adobe Arabic" panose="02040503050201020203" pitchFamily="18" charset="-78"/>
                <a:cs typeface="Adobe Arabic" panose="02040503050201020203" pitchFamily="18" charset="-78"/>
              </a:rPr>
              <a:t>ماذا شرب راجي؟</a:t>
            </a:r>
          </a:p>
          <a:p>
            <a:pPr algn="r" rtl="1"/>
            <a:r>
              <a:rPr lang="ar-LB" sz="2000" baseline="0" dirty="0">
                <a:latin typeface="Adobe Arabic" panose="02040503050201020203" pitchFamily="18" charset="-78"/>
                <a:cs typeface="Adobe Arabic" panose="02040503050201020203" pitchFamily="18" charset="-78"/>
              </a:rPr>
              <a:t>شرب راجي شراب الورد البارد.</a:t>
            </a:r>
          </a:p>
          <a:p>
            <a:pPr algn="r" rtl="1"/>
            <a:endParaRPr lang="ar-LB" sz="2000" baseline="0" dirty="0">
              <a:latin typeface="Adobe Arabic" panose="02040503050201020203" pitchFamily="18" charset="-78"/>
              <a:cs typeface="Adobe Arabic" panose="02040503050201020203" pitchFamily="18" charset="-78"/>
            </a:endParaRPr>
          </a:p>
          <a:p>
            <a:pPr algn="r" rtl="1"/>
            <a:r>
              <a:rPr lang="ar-LB" sz="2000" baseline="0" dirty="0">
                <a:latin typeface="Adobe Arabic" panose="02040503050201020203" pitchFamily="18" charset="-78"/>
                <a:cs typeface="Adobe Arabic" panose="02040503050201020203" pitchFamily="18" charset="-78"/>
              </a:rPr>
              <a:t>أين هو شراب الورد البارد؟</a:t>
            </a:r>
          </a:p>
          <a:p>
            <a:pPr algn="r" rtl="1"/>
            <a:r>
              <a:rPr lang="ar-LB" sz="2000" baseline="0" dirty="0">
                <a:latin typeface="Adobe Arabic" panose="02040503050201020203" pitchFamily="18" charset="-78"/>
                <a:cs typeface="Adobe Arabic" panose="02040503050201020203" pitchFamily="18" charset="-78"/>
              </a:rPr>
              <a:t>شراب الورد البارد في البراد. </a:t>
            </a:r>
          </a:p>
          <a:p>
            <a:pPr algn="r" rtl="1"/>
            <a:endParaRPr lang="ar-LB" sz="2000" baseline="0" dirty="0">
              <a:latin typeface="Adobe Arabic" panose="02040503050201020203" pitchFamily="18" charset="-78"/>
              <a:cs typeface="Adobe Arabic" panose="02040503050201020203" pitchFamily="18" charset="-78"/>
            </a:endParaRPr>
          </a:p>
          <a:p>
            <a:pPr algn="r" rtl="1"/>
            <a:r>
              <a:rPr lang="ar-LB" sz="2000" baseline="0" dirty="0">
                <a:latin typeface="Adobe Arabic" panose="02040503050201020203" pitchFamily="18" charset="-78"/>
                <a:cs typeface="Adobe Arabic" panose="02040503050201020203" pitchFamily="18" charset="-78"/>
              </a:rPr>
              <a:t>ماذا يوجد في سلّة راجي ؟</a:t>
            </a:r>
          </a:p>
          <a:p>
            <a:pPr algn="r" rtl="1"/>
            <a:r>
              <a:rPr lang="ar-LB" sz="2000" baseline="0" dirty="0">
                <a:latin typeface="Adobe Arabic" panose="02040503050201020203" pitchFamily="18" charset="-78"/>
                <a:cs typeface="Adobe Arabic" panose="02040503050201020203" pitchFamily="18" charset="-78"/>
              </a:rPr>
              <a:t>في سلّة راجي لوبيا ولوز وجوز. </a:t>
            </a:r>
          </a:p>
          <a:p>
            <a:pPr algn="r" rtl="1"/>
            <a:endParaRPr lang="ar-LB" sz="2000" baseline="0" dirty="0">
              <a:latin typeface="Adobe Arabic" panose="02040503050201020203" pitchFamily="18" charset="-78"/>
              <a:cs typeface="Adobe Arabic" panose="02040503050201020203" pitchFamily="18" charset="-78"/>
            </a:endParaRPr>
          </a:p>
          <a:p>
            <a:pPr algn="r" rtl="1"/>
            <a:r>
              <a:rPr lang="ar-LB" sz="2000" baseline="0" dirty="0">
                <a:latin typeface="Adobe Arabic" panose="02040503050201020203" pitchFamily="18" charset="-78"/>
                <a:cs typeface="Adobe Arabic" panose="02040503050201020203" pitchFamily="18" charset="-78"/>
              </a:rPr>
              <a:t>ماذا جلب راجي إلى الدّار؟ </a:t>
            </a:r>
          </a:p>
          <a:p>
            <a:pPr algn="r" rtl="1"/>
            <a:r>
              <a:rPr lang="ar-LB" sz="2000" baseline="0" dirty="0">
                <a:latin typeface="Adobe Arabic" panose="02040503050201020203" pitchFamily="18" charset="-78"/>
                <a:cs typeface="Adobe Arabic" panose="02040503050201020203" pitchFamily="18" charset="-78"/>
              </a:rPr>
              <a:t>جلب راجي دجاج جدّي إلى الدّار. </a:t>
            </a:r>
          </a:p>
          <a:p>
            <a:pPr algn="r" rtl="1"/>
            <a:r>
              <a:rPr lang="ar-LB" sz="2000" baseline="0" dirty="0">
                <a:latin typeface="Adobe Arabic" panose="02040503050201020203" pitchFamily="18" charset="-78"/>
                <a:cs typeface="Adobe Arabic" panose="02040503050201020203" pitchFamily="18" charset="-78"/>
              </a:rPr>
              <a:t>ماذا يربّي راجي؟</a:t>
            </a:r>
          </a:p>
          <a:p>
            <a:pPr algn="r" rtl="1"/>
            <a:r>
              <a:rPr lang="ar-LB" sz="2000" baseline="0" dirty="0">
                <a:latin typeface="Adobe Arabic" panose="02040503050201020203" pitchFamily="18" charset="-78"/>
                <a:cs typeface="Adobe Arabic" panose="02040503050201020203" pitchFamily="18" charset="-78"/>
              </a:rPr>
              <a:t>يربّي راجي دجاج جدّي. </a:t>
            </a:r>
          </a:p>
          <a:p>
            <a:pPr algn="r" rtl="1"/>
            <a:endParaRPr lang="ar-LB" sz="2000" baseline="0" dirty="0">
              <a:latin typeface="Adobe Arabic" panose="02040503050201020203" pitchFamily="18" charset="-78"/>
              <a:cs typeface="Adobe Arabic" panose="02040503050201020203" pitchFamily="18" charset="-78"/>
            </a:endParaRPr>
          </a:p>
          <a:p>
            <a:pPr algn="r" rtl="1"/>
            <a:endParaRPr lang="ar-LB" sz="2000" baseline="0" dirty="0">
              <a:latin typeface="Adobe Arabic" panose="02040503050201020203" pitchFamily="18" charset="-78"/>
              <a:cs typeface="Adobe Arabic" panose="02040503050201020203" pitchFamily="18" charset="-78"/>
            </a:endParaRPr>
          </a:p>
          <a:p>
            <a:pPr algn="r" rtl="1"/>
            <a:r>
              <a:rPr lang="ar-LB" sz="2000" b="1" baseline="0" dirty="0">
                <a:latin typeface="Adobe Arabic" panose="02040503050201020203" pitchFamily="18" charset="-78"/>
                <a:cs typeface="Adobe Arabic" panose="02040503050201020203" pitchFamily="18" charset="-78"/>
              </a:rPr>
              <a:t>توجيهات للمعلّم/ة: </a:t>
            </a:r>
          </a:p>
          <a:p>
            <a:pPr algn="r" rtl="1"/>
            <a:r>
              <a:rPr lang="ar-LB" sz="2000" baseline="0" dirty="0">
                <a:latin typeface="Adobe Arabic" panose="02040503050201020203" pitchFamily="18" charset="-78"/>
                <a:cs typeface="Adobe Arabic" panose="02040503050201020203" pitchFamily="18" charset="-78"/>
              </a:rPr>
              <a:t>يطرح المعلّم/ة السؤال ويمكن اختيار أحد المتعلّمين للإجابة عن السؤال شفهيًّا إجابة تامة.</a:t>
            </a:r>
          </a:p>
        </p:txBody>
      </p:sp>
      <p:sp>
        <p:nvSpPr>
          <p:cNvPr id="4" name="Slide Number Placeholder 3"/>
          <p:cNvSpPr>
            <a:spLocks noGrp="1"/>
          </p:cNvSpPr>
          <p:nvPr>
            <p:ph type="sldNum" sz="quarter" idx="5"/>
          </p:nvPr>
        </p:nvSpPr>
        <p:spPr/>
        <p:txBody>
          <a:bodyPr/>
          <a:lstStyle/>
          <a:p>
            <a:fld id="{D6EA0756-4184-4129-9573-976A65A526AA}" type="slidenum">
              <a:rPr lang="en-US" smtClean="0"/>
              <a:t>45</a:t>
            </a:fld>
            <a:endParaRPr lang="en-US"/>
          </a:p>
        </p:txBody>
      </p:sp>
    </p:spTree>
    <p:extLst>
      <p:ext uri="{BB962C8B-B14F-4D97-AF65-F5344CB8AC3E}">
        <p14:creationId xmlns:p14="http://schemas.microsoft.com/office/powerpoint/2010/main" val="22406632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99A4A7-4683-4D24-8F47-6F9FB39659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986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dirty="0">
                <a:latin typeface="Adobe Arabic" panose="02040503050201020203" pitchFamily="18" charset="-78"/>
                <a:cs typeface="Adobe Arabic" panose="02040503050201020203" pitchFamily="18" charset="-78"/>
              </a:rPr>
              <a:t>قبل أن نبدأ درس اليوم، سنقوم بنشاط. .</a:t>
            </a:r>
          </a:p>
          <a:p>
            <a:pPr algn="r" rtl="1"/>
            <a:r>
              <a:rPr lang="ar-LB" baseline="0" dirty="0">
                <a:latin typeface="Adobe Arabic" panose="02040503050201020203" pitchFamily="18" charset="-78"/>
                <a:cs typeface="Adobe Arabic" panose="02040503050201020203" pitchFamily="18" charset="-78"/>
              </a:rPr>
              <a:t>انظروا جيّدًا إلى الصّور واربطوا كل منتج بنوع الفاكهة أو نوع الخضار الّذي صنع  منه: </a:t>
            </a:r>
          </a:p>
          <a:p>
            <a:pPr algn="r" rtl="1"/>
            <a:endParaRPr lang="ar-LB" baseline="0" dirty="0">
              <a:latin typeface="Adobe Arabic" panose="02040503050201020203" pitchFamily="18" charset="-78"/>
              <a:cs typeface="Adobe Arabic" panose="02040503050201020203" pitchFamily="18" charset="-78"/>
            </a:endParaRPr>
          </a:p>
          <a:p>
            <a:pPr algn="r" rtl="1"/>
            <a:r>
              <a:rPr lang="ar-LB" b="1" baseline="0" dirty="0">
                <a:latin typeface="Adobe Arabic" panose="02040503050201020203" pitchFamily="18" charset="-78"/>
                <a:cs typeface="Adobe Arabic" panose="02040503050201020203" pitchFamily="18" charset="-78"/>
              </a:rPr>
              <a:t>توجيهات للمعلّم/ ـة: </a:t>
            </a:r>
          </a:p>
          <a:p>
            <a:pPr algn="r" rtl="1"/>
            <a:r>
              <a:rPr lang="ar-LB" baseline="0" dirty="0">
                <a:latin typeface="Adobe Arabic" panose="02040503050201020203" pitchFamily="18" charset="-78"/>
                <a:cs typeface="Adobe Arabic" panose="02040503050201020203" pitchFamily="18" charset="-78"/>
              </a:rPr>
              <a:t>مربّى المشمش</a:t>
            </a:r>
          </a:p>
          <a:p>
            <a:pPr algn="r" rtl="1"/>
            <a:r>
              <a:rPr lang="ar-LB" baseline="0" dirty="0">
                <a:latin typeface="Adobe Arabic" panose="02040503050201020203" pitchFamily="18" charset="-78"/>
                <a:cs typeface="Adobe Arabic" panose="02040503050201020203" pitchFamily="18" charset="-78"/>
              </a:rPr>
              <a:t>كبيس الخيار </a:t>
            </a:r>
          </a:p>
          <a:p>
            <a:pPr algn="r" rtl="1"/>
            <a:r>
              <a:rPr lang="ar-LB" baseline="0" dirty="0">
                <a:latin typeface="Adobe Arabic" panose="02040503050201020203" pitchFamily="18" charset="-78"/>
                <a:cs typeface="Adobe Arabic" panose="02040503050201020203" pitchFamily="18" charset="-78"/>
              </a:rPr>
              <a:t>التّين المجفّف </a:t>
            </a:r>
          </a:p>
          <a:p>
            <a:pPr algn="r" rtl="1"/>
            <a:r>
              <a:rPr lang="ar-LB" baseline="0" dirty="0">
                <a:latin typeface="Adobe Arabic" panose="02040503050201020203" pitchFamily="18" charset="-78"/>
                <a:cs typeface="Adobe Arabic" panose="02040503050201020203" pitchFamily="18" charset="-78"/>
              </a:rPr>
              <a:t>ربّ البندورة </a:t>
            </a:r>
          </a:p>
          <a:p>
            <a:pPr algn="r" rtl="1"/>
            <a:r>
              <a:rPr lang="ar-LB" baseline="0" dirty="0">
                <a:latin typeface="Adobe Arabic" panose="02040503050201020203" pitchFamily="18" charset="-78"/>
                <a:cs typeface="Adobe Arabic" panose="02040503050201020203" pitchFamily="18" charset="-78"/>
              </a:rPr>
              <a:t>الزّبيب. </a:t>
            </a:r>
          </a:p>
          <a:p>
            <a:pPr algn="r" rtl="1"/>
            <a:endParaRPr lang="ar-LB" baseline="0" dirty="0">
              <a:latin typeface="Adobe Arabic" panose="02040503050201020203" pitchFamily="18" charset="-78"/>
              <a:cs typeface="Adobe Arabic" panose="02040503050201020203" pitchFamily="18" charset="-78"/>
            </a:endParaRPr>
          </a:p>
          <a:p>
            <a:pPr algn="r" rtl="1"/>
            <a:r>
              <a:rPr lang="ar-LB" b="1" u="sng" baseline="0" dirty="0">
                <a:latin typeface="Adobe Arabic" panose="02040503050201020203" pitchFamily="18" charset="-78"/>
                <a:cs typeface="Adobe Arabic" panose="02040503050201020203" pitchFamily="18" charset="-78"/>
              </a:rPr>
              <a:t>توجيهات للمعلّم/ ـة: </a:t>
            </a:r>
          </a:p>
          <a:p>
            <a:pPr algn="r" rtl="1"/>
            <a:r>
              <a:rPr lang="ar-LB" u="none" baseline="0" dirty="0">
                <a:latin typeface="Adobe Arabic" panose="02040503050201020203" pitchFamily="18" charset="-78"/>
                <a:cs typeface="Adobe Arabic" panose="02040503050201020203" pitchFamily="18" charset="-78"/>
              </a:rPr>
              <a:t>كما يمكن للمعلّم/ة أن يذكر المنتجات الّتي تصنع من الحبوب مثل علب البازلّاء والحمص والفول والذّرة وزيت الذّرة الخ والطّحين المنتج من القمح. </a:t>
            </a:r>
          </a:p>
          <a:p>
            <a:pPr algn="r" rtl="1"/>
            <a:r>
              <a:rPr lang="ar-LB" u="none" baseline="0" dirty="0">
                <a:latin typeface="Adobe Arabic" panose="02040503050201020203" pitchFamily="18" charset="-78"/>
                <a:cs typeface="Adobe Arabic" panose="02040503050201020203" pitchFamily="18" charset="-78"/>
              </a:rPr>
              <a:t>والمنتجات الّتي تُصنع من الحليب مثل الألبان والأجبان الخ....</a:t>
            </a:r>
          </a:p>
          <a:p>
            <a:pPr algn="r" rtl="1"/>
            <a:endParaRPr lang="en-US" dirty="0">
              <a:latin typeface="Adobe Arabic" panose="02040503050201020203" pitchFamily="18" charset="-78"/>
              <a:cs typeface="Adobe Arabic" panose="02040503050201020203" pitchFamily="18" charset="-78"/>
            </a:endParaRPr>
          </a:p>
          <a:p>
            <a:pPr algn="r" rtl="1"/>
            <a:endParaRPr lang="en-US" dirty="0">
              <a:latin typeface="Adobe Arabic" panose="02040503050201020203" pitchFamily="18" charset="-78"/>
              <a:cs typeface="Adobe Arabic" panose="02040503050201020203" pitchFamily="18" charset="-78"/>
            </a:endParaRPr>
          </a:p>
          <a:p>
            <a:pPr algn="r" rtl="1"/>
            <a:r>
              <a:rPr lang="ar-LB" baseline="0" dirty="0">
                <a:latin typeface="Adobe Arabic" panose="02040503050201020203" pitchFamily="18" charset="-78"/>
                <a:cs typeface="Adobe Arabic" panose="02040503050201020203" pitchFamily="18" charset="-78"/>
              </a:rPr>
              <a:t>تحقّقوا من الإجابة: </a:t>
            </a:r>
          </a:p>
          <a:p>
            <a:pPr algn="r" rtl="1"/>
            <a:r>
              <a:rPr lang="ar-LB" baseline="0" dirty="0">
                <a:latin typeface="Adobe Arabic" panose="02040503050201020203" pitchFamily="18" charset="-78"/>
                <a:cs typeface="Adobe Arabic" panose="02040503050201020203" pitchFamily="18" charset="-78"/>
              </a:rPr>
              <a:t>أحسنتم : المنتجات الغذائيّة تصنع من الفواكه والخضار حتى نستطيع أن نأكلها في غير مواسمها. </a:t>
            </a:r>
          </a:p>
          <a:p>
            <a:pPr algn="r" rtl="1"/>
            <a:r>
              <a:rPr lang="ar-LB" baseline="0" dirty="0">
                <a:latin typeface="Adobe Arabic" panose="02040503050201020203" pitchFamily="18" charset="-78"/>
                <a:cs typeface="Adobe Arabic" panose="02040503050201020203" pitchFamily="18" charset="-78"/>
              </a:rPr>
              <a:t>وهناك منتجات كثيرة تصنع من الحبوب مثل البازلّاء والفول والحمص والزيت المصنوع من الذّرة والطّحين المنتج من القمح. </a:t>
            </a:r>
          </a:p>
          <a:p>
            <a:pPr algn="r" rtl="1"/>
            <a:endParaRPr lang="ar-LB" baseline="0" dirty="0">
              <a:latin typeface="Adobe Arabic" panose="02040503050201020203" pitchFamily="18" charset="-78"/>
              <a:cs typeface="Adobe Arabic" panose="02040503050201020203" pitchFamily="18" charset="-78"/>
            </a:endParaRPr>
          </a:p>
          <a:p>
            <a:pPr algn="r" rtl="1"/>
            <a:r>
              <a:rPr lang="ar-LB" baseline="0" dirty="0">
                <a:latin typeface="Adobe Arabic" panose="02040503050201020203" pitchFamily="18" charset="-78"/>
                <a:cs typeface="Adobe Arabic" panose="02040503050201020203" pitchFamily="18" charset="-78"/>
              </a:rPr>
              <a:t> </a:t>
            </a:r>
          </a:p>
        </p:txBody>
      </p:sp>
      <p:sp>
        <p:nvSpPr>
          <p:cNvPr id="4" name="Slide Number Placeholder 3"/>
          <p:cNvSpPr>
            <a:spLocks noGrp="1"/>
          </p:cNvSpPr>
          <p:nvPr>
            <p:ph type="sldNum" sz="quarter" idx="10"/>
          </p:nvPr>
        </p:nvSpPr>
        <p:spPr/>
        <p:txBody>
          <a:bodyPr/>
          <a:lstStyle/>
          <a:p>
            <a:fld id="{6C7E4FC7-1200-414A-9F31-2AFA78AC58F9}" type="slidenum">
              <a:rPr lang="en-US" smtClean="0"/>
              <a:t>5</a:t>
            </a:fld>
            <a:endParaRPr lang="en-US"/>
          </a:p>
        </p:txBody>
      </p:sp>
    </p:spTree>
    <p:extLst>
      <p:ext uri="{BB962C8B-B14F-4D97-AF65-F5344CB8AC3E}">
        <p14:creationId xmlns:p14="http://schemas.microsoft.com/office/powerpoint/2010/main" val="40674939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sz="2000" dirty="0"/>
              <a:t>القراءة الجهرية في هذا الدرس </a:t>
            </a:r>
            <a:r>
              <a:rPr lang="ar-LB" sz="2000" b="1" dirty="0"/>
              <a:t>قراءة النّص المرفق </a:t>
            </a:r>
            <a:r>
              <a:rPr lang="ar-LB" sz="2000" dirty="0"/>
              <a:t>وهو موجود في كتاب دليل المعلّم ص 155. </a:t>
            </a:r>
          </a:p>
          <a:p>
            <a:pPr algn="r" rtl="1"/>
            <a:r>
              <a:rPr lang="ar-LB" sz="2000" dirty="0"/>
              <a:t>توجيهات للمعلّم/ة:</a:t>
            </a:r>
          </a:p>
          <a:p>
            <a:pPr algn="r" rtl="1"/>
            <a:r>
              <a:rPr lang="ar-LB" sz="2000" dirty="0"/>
              <a:t>تُقرأ القصّة قراءة الجهرية في الصّفّ أو في جلسة متزامنة على مراحل حيث يمكنكم قراءة صفحتين في اليوم الواحد وتكملون القراءة في اليوم التالي وهكذا حتّى انتهاء القصّة. حاولوا أن توزّعوا القصّة على أسبوع تعليميّ.</a:t>
            </a:r>
          </a:p>
          <a:p>
            <a:pPr algn="r"/>
            <a:r>
              <a:rPr lang="ar-LB" sz="2000" dirty="0"/>
              <a:t> يمكنكم الاستعانة بملفّ القراءة الجهريّة لاختيار قصّة مناسبة من أجل تقديم استراتيجيّة من استراتيجيات الفهم القرائيّ المناسبة لكلّ محور من المحاور.</a:t>
            </a:r>
            <a:endParaRPr lang="en-US" sz="2000" dirty="0"/>
          </a:p>
        </p:txBody>
      </p:sp>
      <p:sp>
        <p:nvSpPr>
          <p:cNvPr id="4" name="Slide Number Placeholder 3"/>
          <p:cNvSpPr>
            <a:spLocks noGrp="1"/>
          </p:cNvSpPr>
          <p:nvPr>
            <p:ph type="sldNum" sz="quarter" idx="5"/>
          </p:nvPr>
        </p:nvSpPr>
        <p:spPr/>
        <p:txBody>
          <a:bodyPr/>
          <a:lstStyle/>
          <a:p>
            <a:fld id="{D6EA0756-4184-4129-9573-976A65A526AA}" type="slidenum">
              <a:rPr lang="en-US" smtClean="0"/>
              <a:t>6</a:t>
            </a:fld>
            <a:endParaRPr lang="en-US"/>
          </a:p>
        </p:txBody>
      </p:sp>
    </p:spTree>
    <p:extLst>
      <p:ext uri="{BB962C8B-B14F-4D97-AF65-F5344CB8AC3E}">
        <p14:creationId xmlns:p14="http://schemas.microsoft.com/office/powerpoint/2010/main" val="9026037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LB" sz="1200" baseline="0" dirty="0"/>
              <a:t> </a:t>
            </a:r>
            <a:endParaRPr lang="en-US" b="0" dirty="0">
              <a:latin typeface="Adobe Arabic" panose="02040503050201020203" pitchFamily="18" charset="-78"/>
              <a:cs typeface="Adobe Arabic" panose="02040503050201020203" pitchFamily="18" charset="-78"/>
            </a:endParaRPr>
          </a:p>
          <a:p>
            <a:pPr algn="r" rtl="1"/>
            <a:r>
              <a:rPr lang="ar-LB" sz="2000" dirty="0">
                <a:latin typeface="Adobe Arabic" panose="02040503050201020203" pitchFamily="18" charset="-78"/>
                <a:cs typeface="Adobe Arabic" panose="02040503050201020203" pitchFamily="18" charset="-78"/>
              </a:rPr>
              <a:t>والآن سأقرأ لكم قصّة الدّرس.</a:t>
            </a:r>
          </a:p>
          <a:p>
            <a:pPr algn="r" rtl="1"/>
            <a:endParaRPr lang="ar-LB" sz="2000" dirty="0">
              <a:latin typeface="Adobe Arabic" panose="02040503050201020203" pitchFamily="18" charset="-78"/>
              <a:cs typeface="Adobe Arabic" panose="02040503050201020203" pitchFamily="18" charset="-78"/>
            </a:endParaRPr>
          </a:p>
          <a:p>
            <a:pPr algn="r" rtl="1">
              <a:defRPr/>
            </a:pPr>
            <a:r>
              <a:rPr lang="ar-LB" sz="2000" dirty="0">
                <a:cs typeface="Calibri"/>
              </a:rPr>
              <a:t>القراءة الجهريّة في هذا الدّرس قراءة النّص المرفق وهو موجود في كتاب دليل المعلّم ص  155.</a:t>
            </a:r>
            <a:endParaRPr lang="ar-LB" sz="2000" dirty="0">
              <a:latin typeface="Adobe Arabic" panose="02040503050201020203" pitchFamily="18" charset="-78"/>
              <a:cs typeface="Calibri"/>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3200" b="1" dirty="0">
                <a:latin typeface="Arabic Typesetting"/>
                <a:cs typeface="Arabic Typesetting"/>
              </a:rPr>
              <a:t>توجيهات للمعلّم/ ـة:</a:t>
            </a:r>
            <a:r>
              <a:rPr lang="ar-LB" sz="3200" dirty="0">
                <a:latin typeface="Arabic Typesetting"/>
                <a:cs typeface="Arabic Typesetting"/>
              </a:rPr>
              <a:t>، </a:t>
            </a:r>
            <a:r>
              <a:rPr lang="ar-LB" sz="2000" dirty="0">
                <a:latin typeface="Adobe Arabic"/>
                <a:cs typeface="Adobe Arabic"/>
              </a:rPr>
              <a:t>تمّ تدريس استراتيجية "التّوقّع" من خلال الصّورة والعنوان واستراتيجيّة "التّوقّع من خلال سير أحداث القصّة"،</a:t>
            </a:r>
            <a:r>
              <a:rPr lang="ar-LB" sz="2000" baseline="0" dirty="0">
                <a:latin typeface="Adobe Arabic"/>
                <a:cs typeface="Adobe Arabic"/>
              </a:rPr>
              <a:t> كما تمّ تعريف المتعلّمين إلى عناصر القصة وتحديدها ( الشّخصيّات ، المكان، الزّمان، المشكلة والحلّ) </a:t>
            </a:r>
            <a:r>
              <a:rPr lang="ar-LB" sz="2000" dirty="0">
                <a:latin typeface="Adobe Arabic"/>
                <a:cs typeface="Adobe Arabic"/>
              </a:rPr>
              <a:t>في الدروس السّابقة.</a:t>
            </a:r>
          </a:p>
          <a:p>
            <a:pPr algn="r" rtl="1">
              <a:defRPr/>
            </a:pPr>
            <a:r>
              <a:rPr lang="ar-LB" sz="2000" dirty="0">
                <a:latin typeface="Adobe Arabic"/>
                <a:cs typeface="Adobe Arabic"/>
              </a:rPr>
              <a:t>لذا</a:t>
            </a:r>
            <a:r>
              <a:rPr lang="ar-LB" sz="2000" baseline="0" dirty="0">
                <a:latin typeface="Adobe Arabic"/>
                <a:cs typeface="Adobe Arabic"/>
              </a:rPr>
              <a:t> </a:t>
            </a:r>
            <a:r>
              <a:rPr lang="ar-LB" sz="2000" dirty="0">
                <a:latin typeface="Adobe Arabic"/>
                <a:cs typeface="Adobe Arabic"/>
              </a:rPr>
              <a:t>نوصي بأن يقوم المعلّمون  </a:t>
            </a:r>
            <a:r>
              <a:rPr lang="ar-LB" sz="2000" u="sng" dirty="0">
                <a:latin typeface="Adobe Arabic"/>
                <a:cs typeface="Adobe Arabic"/>
              </a:rPr>
              <a:t>وقبل</a:t>
            </a:r>
            <a:r>
              <a:rPr lang="ar-LB" sz="2000" dirty="0">
                <a:latin typeface="Adobe Arabic"/>
                <a:cs typeface="Adobe Arabic"/>
              </a:rPr>
              <a:t> قراءة القصة بالطّلب</a:t>
            </a:r>
            <a:r>
              <a:rPr lang="ar-LB" sz="2000" baseline="0" dirty="0">
                <a:latin typeface="Adobe Arabic"/>
                <a:cs typeface="Adobe Arabic"/>
              </a:rPr>
              <a:t> إليهم النّظر إلى الصورة وقراءة العنوان وتوقّع ما يمكن أن يكون موضوع النّص. </a:t>
            </a:r>
            <a:r>
              <a:rPr lang="ar-LB" sz="2000" u="sng" baseline="0" dirty="0">
                <a:latin typeface="Adobe Arabic"/>
                <a:cs typeface="Adobe Arabic"/>
              </a:rPr>
              <a:t>وأثناء </a:t>
            </a:r>
            <a:r>
              <a:rPr lang="ar-LB" sz="2000" baseline="0" dirty="0">
                <a:latin typeface="Adobe Arabic"/>
                <a:cs typeface="Adobe Arabic"/>
              </a:rPr>
              <a:t>قراء القصّة الطّلب إلى المتعلّمين التّوقّع ما يمكن أن يحدث من خلال سير أحداث النّص. كما نوصي المعلّم/ة </a:t>
            </a:r>
            <a:r>
              <a:rPr lang="ar-LB" sz="2000" dirty="0">
                <a:latin typeface="Adobe Arabic"/>
                <a:cs typeface="Adobe Arabic"/>
              </a:rPr>
              <a:t>بتتبع التّوقّعات، وإن كانَ هنالك توقعٌ صَحيحٌ من توقّعاتِ المتعلّمين المكتوبةِ على اللّوحِ، يمكنهم</a:t>
            </a:r>
            <a:r>
              <a:rPr lang="ar-LB" sz="2000" baseline="0" dirty="0">
                <a:latin typeface="Adobe Arabic"/>
                <a:cs typeface="Adobe Arabic"/>
              </a:rPr>
              <a:t> أن ي</a:t>
            </a:r>
            <a:r>
              <a:rPr lang="ar-LB" sz="2000" dirty="0">
                <a:latin typeface="Adobe Arabic"/>
                <a:cs typeface="Adobe Arabic"/>
              </a:rPr>
              <a:t>شيروا إليها،</a:t>
            </a:r>
            <a:r>
              <a:rPr lang="ar-LB" sz="2000" baseline="0" dirty="0">
                <a:latin typeface="Adobe Arabic"/>
                <a:cs typeface="Adobe Arabic"/>
              </a:rPr>
              <a:t> ويقولوا: </a:t>
            </a:r>
            <a:r>
              <a:rPr lang="ar-LB" sz="2000" dirty="0">
                <a:latin typeface="Adobe Arabic"/>
                <a:cs typeface="Adobe Arabic"/>
              </a:rPr>
              <a:t>"أحسنتم! هذا التوقّعُ صحيحٌ".</a:t>
            </a:r>
            <a:r>
              <a:rPr lang="ar-LB" sz="2000" baseline="0" dirty="0">
                <a:latin typeface="Adobe Arabic"/>
                <a:cs typeface="Adobe Arabic"/>
              </a:rPr>
              <a:t> يقدّم المعلمون الأدلّة</a:t>
            </a:r>
            <a:r>
              <a:rPr lang="ar-LB" sz="2000" dirty="0">
                <a:latin typeface="Adobe Arabic"/>
                <a:cs typeface="Adobe Arabic"/>
              </a:rPr>
              <a:t> الّتي تؤكّد التّوقّع </a:t>
            </a:r>
            <a:r>
              <a:rPr lang="ar-LB" sz="2000" baseline="0" dirty="0">
                <a:latin typeface="Adobe Arabic"/>
                <a:cs typeface="Adobe Arabic"/>
              </a:rPr>
              <a:t>الصّحيح</a:t>
            </a:r>
            <a:r>
              <a:rPr lang="ar-LB" sz="2000" dirty="0">
                <a:latin typeface="Adobe Arabic"/>
                <a:cs typeface="Adobe Arabic"/>
              </a:rPr>
              <a:t> من النّص إن كان كلمة، أو عبارة، أو سلوكًا من إحدى الشّخصيات.  كما يمكن سؤالهم </a:t>
            </a:r>
            <a:r>
              <a:rPr lang="ar-LB" sz="2000" u="sng" dirty="0">
                <a:latin typeface="Adobe Arabic"/>
                <a:cs typeface="Adobe Arabic"/>
              </a:rPr>
              <a:t>وبعد</a:t>
            </a:r>
            <a:r>
              <a:rPr lang="ar-LB" sz="2000" dirty="0">
                <a:latin typeface="Adobe Arabic"/>
                <a:cs typeface="Adobe Arabic"/>
              </a:rPr>
              <a:t> القراءة عن عناصر القصّة (الشّخصيات، المكان،</a:t>
            </a:r>
            <a:r>
              <a:rPr lang="ar-LB" sz="2000" baseline="0" dirty="0">
                <a:latin typeface="Adobe Arabic"/>
                <a:cs typeface="Adobe Arabic"/>
              </a:rPr>
              <a:t> الزّمان المشكلة، والحل) تمهيدًا لتطبيق استراتيجية " إعادة سرد القصّة".</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aseline="0" dirty="0">
                <a:latin typeface="Adobe Arabic" panose="02040503050201020203" pitchFamily="18" charset="-78"/>
                <a:cs typeface="Adobe Arabic" panose="02040503050201020203" pitchFamily="18" charset="-78"/>
              </a:rPr>
              <a:t>كما أن ترتيب الأحداث بالتّسلسل، يساعد المتعلّم على التّفكير المنطقي في فهم وتتابع الأحداث.</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3200" b="1" u="sng" baseline="0" dirty="0">
                <a:latin typeface="Arabic Typesetting" panose="03020402040406030203" pitchFamily="66" charset="-78"/>
                <a:cs typeface="Arabic Typesetting" panose="03020402040406030203" pitchFamily="66" charset="-78"/>
              </a:rPr>
              <a:t>نموذج عن أسئلة التّوقع</a:t>
            </a:r>
            <a:r>
              <a:rPr lang="ar-LB" sz="2000" b="1" u="sng" baseline="0" dirty="0">
                <a:latin typeface="Adobe Arabic" panose="02040503050201020203" pitchFamily="18" charset="-78"/>
                <a:cs typeface="Adobe Arabic" panose="02040503050201020203" pitchFamily="18" charset="-78"/>
              </a:rPr>
              <a:t>: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aseline="0" dirty="0">
                <a:latin typeface="Adobe Arabic" panose="02040503050201020203" pitchFamily="18" charset="-78"/>
                <a:cs typeface="Adobe Arabic" panose="02040503050201020203" pitchFamily="18" charset="-78"/>
              </a:rPr>
              <a:t>ماذا نرى في الصورة الأولى؟ (انتظار)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aseline="0" dirty="0">
                <a:latin typeface="Adobe Arabic" panose="02040503050201020203" pitchFamily="18" charset="-78"/>
                <a:cs typeface="Adobe Arabic" panose="02040503050201020203" pitchFamily="18" charset="-78"/>
              </a:rPr>
              <a:t>إلى أين تذهب العائلة؟ ( انتظار) ماذا نرى في الصورة الثانية (انتظار)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aseline="0" dirty="0">
                <a:latin typeface="Adobe Arabic" panose="02040503050201020203" pitchFamily="18" charset="-78"/>
                <a:cs typeface="Adobe Arabic" panose="02040503050201020203" pitchFamily="18" charset="-78"/>
              </a:rPr>
              <a:t>أين هي العائلة في هذه الصورة؟</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aseline="0" dirty="0">
                <a:latin typeface="Adobe Arabic" panose="02040503050201020203" pitchFamily="18" charset="-78"/>
                <a:cs typeface="Adobe Arabic" panose="02040503050201020203" pitchFamily="18" charset="-78"/>
              </a:rPr>
              <a:t>ماذا يوجد على الرّفوف؟</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aseline="0" dirty="0">
                <a:latin typeface="Adobe Arabic" panose="02040503050201020203" pitchFamily="18" charset="-78"/>
                <a:cs typeface="Adobe Arabic" panose="02040503050201020203" pitchFamily="18" charset="-78"/>
              </a:rPr>
              <a:t>انظروا إلى الصورة الثالثة ، ما هذا؟ هل رأيتم مثله؟ أين؟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aseline="0" dirty="0">
                <a:latin typeface="Adobe Arabic" panose="02040503050201020203" pitchFamily="18" charset="-78"/>
                <a:cs typeface="Adobe Arabic" panose="02040503050201020203" pitchFamily="18" charset="-78"/>
              </a:rPr>
              <a:t>ماذا يحمل الولد والبنت في الصورة؟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aseline="0" dirty="0">
                <a:latin typeface="Adobe Arabic" panose="02040503050201020203" pitchFamily="18" charset="-78"/>
                <a:cs typeface="Adobe Arabic" panose="02040503050201020203" pitchFamily="18" charset="-78"/>
              </a:rPr>
              <a:t>ماذا يفعلان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aseline="0" dirty="0">
                <a:latin typeface="Adobe Arabic" panose="02040503050201020203" pitchFamily="18" charset="-78"/>
                <a:cs typeface="Adobe Arabic" panose="02040503050201020203" pitchFamily="18" charset="-78"/>
              </a:rPr>
              <a:t>برأيكم عمّ  يتكلّم النّص؟</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2000" baseline="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2000" dirty="0">
              <a:latin typeface="Adobe Arabic" panose="02040503050201020203" pitchFamily="18" charset="-78"/>
              <a:cs typeface="Adobe Arabic" panose="02040503050201020203" pitchFamily="18" charset="-78"/>
            </a:endParaRPr>
          </a:p>
          <a:p>
            <a:pPr algn="r" rtl="1"/>
            <a:endParaRPr lang="ar-LB" sz="1200" b="0" kern="1200" dirty="0">
              <a:solidFill>
                <a:schemeClr val="tx1"/>
              </a:solidFill>
              <a:latin typeface="Adobe Arabic" panose="02040503050201020203" pitchFamily="18" charset="-78"/>
              <a:ea typeface="+mn-ea"/>
              <a:cs typeface="Adobe Arabic" panose="02040503050201020203" pitchFamily="18" charset="-78"/>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567E13-77E3-49C1-AE2D-684752D4F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10565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a:r>
              <a:rPr lang="ar-LB" sz="2000" baseline="0" dirty="0">
                <a:latin typeface="Adobe Arabic" panose="02040503050201020203" pitchFamily="18" charset="-78"/>
                <a:cs typeface="Adobe Arabic" panose="02040503050201020203" pitchFamily="18" charset="-78"/>
              </a:rPr>
              <a:t>والآن أريدكم أن تصغوا جيّدًا إلى القصّة: </a:t>
            </a:r>
          </a:p>
          <a:p>
            <a:pPr algn="r" rtl="1"/>
            <a:r>
              <a:rPr lang="ar-LB" sz="2000" baseline="0" dirty="0">
                <a:latin typeface="Adobe Arabic" panose="02040503050201020203" pitchFamily="18" charset="-78"/>
                <a:cs typeface="Adobe Arabic" panose="02040503050201020203" pitchFamily="18" charset="-78"/>
              </a:rPr>
              <a:t>عنوان القصّة: </a:t>
            </a:r>
          </a:p>
          <a:p>
            <a:pPr algn="r" rtl="1"/>
            <a:r>
              <a:rPr lang="ar-LB" sz="2000" baseline="0" dirty="0">
                <a:latin typeface="Adobe Arabic" panose="02040503050201020203" pitchFamily="18" charset="-78"/>
                <a:cs typeface="Adobe Arabic" panose="02040503050201020203" pitchFamily="18" charset="-78"/>
              </a:rPr>
              <a:t> في السّوق الكبير. </a:t>
            </a:r>
          </a:p>
          <a:p>
            <a:pPr algn="r"/>
            <a:r>
              <a:rPr lang="ar-LB" sz="2000" dirty="0">
                <a:latin typeface="Adobe Arabic" panose="02040503050201020203" pitchFamily="18" charset="-78"/>
                <a:cs typeface="Adobe Arabic" panose="02040503050201020203" pitchFamily="18" charset="-78"/>
              </a:rPr>
              <a:t>"تعالوا نذهب إلى السّوق الكبير في المدينة" قال الوالد لأفراد العائلة. </a:t>
            </a:r>
          </a:p>
          <a:p>
            <a:pPr algn="r"/>
            <a:r>
              <a:rPr lang="ar-LB" sz="2000" dirty="0">
                <a:latin typeface="Adobe Arabic" panose="02040503050201020203" pitchFamily="18" charset="-78"/>
                <a:cs typeface="Adobe Arabic" panose="02040503050201020203" pitchFamily="18" charset="-78"/>
              </a:rPr>
              <a:t>نزلت بهم السّيّارة من الجبل ووصلت إلى طريق السّاحل. </a:t>
            </a:r>
          </a:p>
          <a:p>
            <a:pPr algn="r"/>
            <a:r>
              <a:rPr lang="ar-LB" sz="2000" dirty="0">
                <a:latin typeface="Adobe Arabic" panose="02040503050201020203" pitchFamily="18" charset="-78"/>
                <a:cs typeface="Adobe Arabic" panose="02040503050201020203" pitchFamily="18" charset="-78"/>
              </a:rPr>
              <a:t>قالت سمر: " ما أحلى البحر! وما أجمل البواخر البيضاء الّتي تسير في مائه!</a:t>
            </a:r>
          </a:p>
          <a:p>
            <a:pPr algn="r"/>
            <a:r>
              <a:rPr lang="ar-LB" sz="2000" dirty="0">
                <a:latin typeface="Adobe Arabic" panose="02040503050201020203" pitchFamily="18" charset="-78"/>
                <a:cs typeface="Adobe Arabic" panose="02040503050201020203" pitchFamily="18" charset="-78"/>
              </a:rPr>
              <a:t>قال سامر: " ما أروع بساتين الموز بثمارها الخضراء!!....</a:t>
            </a:r>
          </a:p>
          <a:p>
            <a:pPr algn="r"/>
            <a:r>
              <a:rPr lang="ar-LB" sz="2000" dirty="0">
                <a:latin typeface="Adobe Arabic" panose="02040503050201020203" pitchFamily="18" charset="-78"/>
                <a:cs typeface="Adobe Arabic" panose="02040503050201020203" pitchFamily="18" charset="-78"/>
              </a:rPr>
              <a:t> بعد وقت وصلت العائلة إلى السّوق الكبير "السوبرماركت" واستقبلتها الموسيقى بألحان حلوة.</a:t>
            </a:r>
            <a:endParaRPr lang="en-US" sz="2000" dirty="0">
              <a:latin typeface="Adobe Arabic" panose="02040503050201020203" pitchFamily="18" charset="-78"/>
              <a:cs typeface="Adobe Arabic" panose="02040503050201020203" pitchFamily="18" charset="-78"/>
            </a:endParaRPr>
          </a:p>
          <a:p>
            <a:pPr algn="r" rtl="1"/>
            <a:endParaRPr lang="ar-LB" sz="2000" baseline="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b="1" dirty="0"/>
              <a:t>توجيهات</a:t>
            </a:r>
            <a:r>
              <a:rPr lang="ar-LB" sz="2000" b="1" baseline="0" dirty="0"/>
              <a:t> للمعلم/ـة" </a:t>
            </a:r>
          </a:p>
          <a:p>
            <a:pPr algn="r" rtl="1"/>
            <a:r>
              <a:rPr lang="ar-LB" sz="2000" baseline="0" dirty="0"/>
              <a:t>النّص من كتاب دليل المعلّم ص 155.   </a:t>
            </a:r>
          </a:p>
          <a:p>
            <a:pPr algn="r" rtl="1"/>
            <a:endParaRPr lang="ar-LB" sz="2000" baseline="0"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2000" b="1" dirty="0"/>
              <a:t>توجيهات للمعلّم/ة: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2000" dirty="0"/>
              <a:t>عندما يُطلبُ الى المتعلّمين أن يراقبوا ويسمعوا،  حينها يقوم المعلم/ة بتقديم المثال بصوت عالٍ بهدفِ توضيحِ  ماهيّة الاستراتيجيّة، وفائدتها التّربويّة، وخطوات تطبيقها بهدف مساعدة المتعلّمين على اكتسابها وتطبيقها باستقلاليّة.</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2000" dirty="0"/>
              <a:t>كما يمكن للمعلّم/ة أن يؤكّد صحة  أو عدم صحة التوقّع الّذي توقّعه المتعلّمون خلال قراءة النّص.</a:t>
            </a:r>
          </a:p>
          <a:p>
            <a:pPr algn="r" rtl="1"/>
            <a:endParaRPr lang="ar-LB" sz="2000" baseline="0" dirty="0"/>
          </a:p>
          <a:p>
            <a:pPr algn="r"/>
            <a:endParaRPr lang="ar-LB" sz="1200"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567E13-77E3-49C1-AE2D-684752D4F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448497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a:r>
              <a:rPr lang="ar-LB" sz="1200" dirty="0">
                <a:latin typeface="Adobe Arabic" panose="02040503050201020203" pitchFamily="18" charset="-78"/>
                <a:cs typeface="Adobe Arabic" panose="02040503050201020203" pitchFamily="18" charset="-78"/>
              </a:rPr>
              <a:t>سار أفراد العائلة عبر ممرّات تحيط بها رفوف ملأى بالمنتجات الطّبيعية والمصنّعة. ثم نزلوا على سلم كهربائيّ متحرّك إلى قسم المأكولات. </a:t>
            </a:r>
          </a:p>
          <a:p>
            <a:pPr algn="r" rtl="1"/>
            <a:r>
              <a:rPr lang="ar-LB" sz="1200" dirty="0">
                <a:latin typeface="Adobe Arabic" panose="02040503050201020203" pitchFamily="18" charset="-78"/>
                <a:cs typeface="Adobe Arabic" panose="02040503050201020203" pitchFamily="18" charset="-78"/>
              </a:rPr>
              <a:t>صاحت سمر: أبي أبي... هذا عميّ ماجد يقف قرب ميزان كبير.</a:t>
            </a:r>
          </a:p>
          <a:p>
            <a:pPr algn="r" rtl="1"/>
            <a:r>
              <a:rPr lang="ar-LB" sz="1200" dirty="0">
                <a:latin typeface="Adobe Arabic" panose="02040503050201020203" pitchFamily="18" charset="-78"/>
                <a:cs typeface="Adobe Arabic" panose="02040503050201020203" pitchFamily="18" charset="-78"/>
              </a:rPr>
              <a:t>قال الوالد: " أخفيت عنكم الأمر لأنني أحببت أن أجعلها مفاجأة. عمّكم يا أعزّائي هو مدير هذا السّوق الكبير."</a:t>
            </a:r>
          </a:p>
          <a:p>
            <a:pPr algn="r" rtl="1"/>
            <a:r>
              <a:rPr lang="ar-LB" sz="1200" dirty="0">
                <a:latin typeface="Adobe Arabic" panose="02040503050201020203" pitchFamily="18" charset="-78"/>
                <a:cs typeface="Adobe Arabic" panose="02040503050201020203" pitchFamily="18" charset="-78"/>
              </a:rPr>
              <a:t>إلتفَّت العائلة حول العم ماجد بفرح وهو يقول: أهلًا وسهلًا بكم. هذه أحلى مفاجأة! تعالوا وانظروا قسم المأكولات. واختاروا ما تحتاجون إليه وتحبّونه. </a:t>
            </a:r>
            <a:endParaRPr lang="en-US" sz="1200" dirty="0">
              <a:latin typeface="Adobe Arabic" panose="02040503050201020203" pitchFamily="18" charset="-78"/>
              <a:cs typeface="Adobe Arabic" panose="02040503050201020203" pitchFamily="18" charset="-78"/>
            </a:endParaRPr>
          </a:p>
          <a:p>
            <a:pPr algn="r" rtl="1"/>
            <a:endParaRPr lang="ar-LB" sz="1200"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567E13-77E3-49C1-AE2D-684752D4F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38018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Master" Target="../slideMasters/slideMaster3.xml"/><Relationship Id="rId1" Type="http://schemas.openxmlformats.org/officeDocument/2006/relationships/tags" Target="../tags/tag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F98904C-3245-4BB1-B831-1782EEFCED9C}" type="datetimeFigureOut">
              <a:rPr lang="en-US" smtClean="0"/>
              <a:t>10/3/2023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B049D4-A214-432F-9C27-A35264AA40B3}" type="slidenum">
              <a:rPr lang="en-US" smtClean="0"/>
              <a:t>‹#›</a:t>
            </a:fld>
            <a:endParaRPr lang="en-US"/>
          </a:p>
        </p:txBody>
      </p:sp>
    </p:spTree>
    <p:extLst>
      <p:ext uri="{BB962C8B-B14F-4D97-AF65-F5344CB8AC3E}">
        <p14:creationId xmlns:p14="http://schemas.microsoft.com/office/powerpoint/2010/main" val="276072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F98904C-3245-4BB1-B831-1782EEFCED9C}" type="datetimeFigureOut">
              <a:rPr lang="en-US" smtClean="0"/>
              <a:t>10/3/2023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B049D4-A214-432F-9C27-A35264AA40B3}" type="slidenum">
              <a:rPr lang="en-US" smtClean="0"/>
              <a:t>‹#›</a:t>
            </a:fld>
            <a:endParaRPr lang="en-US"/>
          </a:p>
        </p:txBody>
      </p:sp>
    </p:spTree>
    <p:extLst>
      <p:ext uri="{BB962C8B-B14F-4D97-AF65-F5344CB8AC3E}">
        <p14:creationId xmlns:p14="http://schemas.microsoft.com/office/powerpoint/2010/main" val="3809032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F98904C-3245-4BB1-B831-1782EEFCED9C}" type="datetimeFigureOut">
              <a:rPr lang="en-US" smtClean="0"/>
              <a:t>10/3/2023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B049D4-A214-432F-9C27-A35264AA40B3}" type="slidenum">
              <a:rPr lang="en-US" smtClean="0"/>
              <a:t>‹#›</a:t>
            </a:fld>
            <a:endParaRPr lang="en-US"/>
          </a:p>
        </p:txBody>
      </p:sp>
    </p:spTree>
    <p:extLst>
      <p:ext uri="{BB962C8B-B14F-4D97-AF65-F5344CB8AC3E}">
        <p14:creationId xmlns:p14="http://schemas.microsoft.com/office/powerpoint/2010/main" val="31655796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شريحة فارغة">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E55269-41AE-4EEE-9803-B53009A7918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10800000">
            <a:off x="11072089" y="62149"/>
            <a:ext cx="1068275" cy="630621"/>
          </a:xfrm>
          <a:prstGeom prst="rect">
            <a:avLst/>
          </a:prstGeom>
        </p:spPr>
      </p:pic>
    </p:spTree>
    <p:custDataLst>
      <p:tags r:id="rId1"/>
    </p:custDataLst>
    <p:extLst>
      <p:ext uri="{BB962C8B-B14F-4D97-AF65-F5344CB8AC3E}">
        <p14:creationId xmlns:p14="http://schemas.microsoft.com/office/powerpoint/2010/main" val="41894145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Content Placeholder 2"/>
          <p:cNvSpPr>
            <a:spLocks noGrp="1"/>
          </p:cNvSpPr>
          <p:nvPr>
            <p:ph idx="13"/>
          </p:nvPr>
        </p:nvSpPr>
        <p:spPr>
          <a:xfrm>
            <a:off x="1024128" y="2286001"/>
            <a:ext cx="4754880" cy="3611217"/>
          </a:xfrm>
        </p:spPr>
        <p:txBody>
          <a:bodyPr/>
          <a:lstStyle>
            <a:lvl1pPr>
              <a:defRPr>
                <a:solidFill>
                  <a:schemeClr val="accent1">
                    <a:lumMod val="50000"/>
                  </a:schemeClr>
                </a:solidFill>
              </a:defRPr>
            </a:lvl1pPr>
            <a:lvl2pPr>
              <a:defRPr>
                <a:solidFill>
                  <a:schemeClr val="accent1">
                    <a:lumMod val="75000"/>
                  </a:schemeClr>
                </a:solidFill>
              </a:defRPr>
            </a:lvl2pPr>
            <a:lvl3pPr>
              <a:defRPr>
                <a:solidFill>
                  <a:schemeClr val="accent2">
                    <a:lumMod val="75000"/>
                  </a:schemeClr>
                </a:solidFill>
              </a:defRPr>
            </a:lvl3pPr>
            <a:lvl4pPr>
              <a:defRPr>
                <a:solidFill>
                  <a:schemeClr val="accent3">
                    <a:lumMod val="75000"/>
                  </a:schemeClr>
                </a:solidFill>
              </a:defRPr>
            </a:lvl4pPr>
            <a:lvl5pPr>
              <a:defRPr>
                <a:solidFill>
                  <a:schemeClr val="accent5">
                    <a:lumMod val="7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idx="14"/>
          </p:nvPr>
        </p:nvSpPr>
        <p:spPr>
          <a:xfrm>
            <a:off x="6412285" y="2286001"/>
            <a:ext cx="4754880" cy="3611217"/>
          </a:xfrm>
        </p:spPr>
        <p:txBody>
          <a:bodyPr/>
          <a:lstStyle>
            <a:lvl1pPr>
              <a:defRPr>
                <a:solidFill>
                  <a:schemeClr val="accent1">
                    <a:lumMod val="50000"/>
                  </a:schemeClr>
                </a:solidFill>
              </a:defRPr>
            </a:lvl1pPr>
            <a:lvl2pPr>
              <a:defRPr>
                <a:solidFill>
                  <a:schemeClr val="accent1">
                    <a:lumMod val="75000"/>
                  </a:schemeClr>
                </a:solidFill>
              </a:defRPr>
            </a:lvl2pPr>
            <a:lvl3pPr>
              <a:defRPr>
                <a:solidFill>
                  <a:schemeClr val="accent2">
                    <a:lumMod val="75000"/>
                  </a:schemeClr>
                </a:solidFill>
              </a:defRPr>
            </a:lvl3pPr>
            <a:lvl4pPr>
              <a:defRPr>
                <a:solidFill>
                  <a:schemeClr val="accent3">
                    <a:lumMod val="75000"/>
                  </a:schemeClr>
                </a:solidFill>
              </a:defRPr>
            </a:lvl4pPr>
            <a:lvl5pPr>
              <a:defRPr>
                <a:solidFill>
                  <a:schemeClr val="accent5">
                    <a:lumMod val="7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p:cNvSpPr>
            <a:spLocks noGrp="1"/>
          </p:cNvSpPr>
          <p:nvPr>
            <p:ph type="title"/>
          </p:nvPr>
        </p:nvSpPr>
        <p:spPr>
          <a:xfrm>
            <a:off x="1024128" y="1139687"/>
            <a:ext cx="10143037" cy="945145"/>
          </a:xfrm>
        </p:spPr>
        <p:txBody>
          <a:bodyPr>
            <a:noAutofit/>
          </a:bodyPr>
          <a:lstStyle>
            <a:lvl1pPr>
              <a:defRPr sz="4000">
                <a:solidFill>
                  <a:schemeClr val="accent1">
                    <a:lumMod val="50000"/>
                  </a:schemeClr>
                </a:solidFill>
              </a:defRPr>
            </a:lvl1pPr>
          </a:lstStyle>
          <a:p>
            <a:r>
              <a:rPr lang="en-US"/>
              <a:t>Click to edit Master title style</a:t>
            </a:r>
          </a:p>
        </p:txBody>
      </p:sp>
      <p:sp>
        <p:nvSpPr>
          <p:cNvPr id="11" name="Date Placeholder 3"/>
          <p:cNvSpPr>
            <a:spLocks noGrp="1"/>
          </p:cNvSpPr>
          <p:nvPr>
            <p:ph type="dt" sz="half" idx="10"/>
          </p:nvPr>
        </p:nvSpPr>
        <p:spPr>
          <a:xfrm>
            <a:off x="1024129" y="6200027"/>
            <a:ext cx="2154143" cy="274320"/>
          </a:xfrm>
        </p:spPr>
        <p:txBody>
          <a:bodyPr/>
          <a:lstStyle/>
          <a:p>
            <a:fld id="{96DFF08F-DC6B-4601-B491-B0F83F6DD2DA}" type="datetimeFigureOut">
              <a:rPr lang="en-US" dirty="0"/>
              <a:pPr/>
              <a:t>10/3/2023</a:t>
            </a:fld>
            <a:endParaRPr lang="en-US"/>
          </a:p>
        </p:txBody>
      </p:sp>
      <p:sp>
        <p:nvSpPr>
          <p:cNvPr id="12" name="Footer Placeholder 4"/>
          <p:cNvSpPr>
            <a:spLocks noGrp="1"/>
          </p:cNvSpPr>
          <p:nvPr>
            <p:ph type="ftr" sz="quarter" idx="11"/>
          </p:nvPr>
        </p:nvSpPr>
        <p:spPr>
          <a:xfrm>
            <a:off x="3659072" y="6196384"/>
            <a:ext cx="5901459" cy="274320"/>
          </a:xfrm>
        </p:spPr>
        <p:txBody>
          <a:bodyPr/>
          <a:lstStyle/>
          <a:p>
            <a:endParaRPr lang="en-US"/>
          </a:p>
        </p:txBody>
      </p:sp>
      <p:sp>
        <p:nvSpPr>
          <p:cNvPr id="13" name="Slide Number Placeholder 5"/>
          <p:cNvSpPr>
            <a:spLocks noGrp="1"/>
          </p:cNvSpPr>
          <p:nvPr>
            <p:ph type="sldNum" sz="quarter" idx="12"/>
          </p:nvPr>
        </p:nvSpPr>
        <p:spPr>
          <a:xfrm>
            <a:off x="10536952" y="6334540"/>
            <a:ext cx="630213" cy="273324"/>
          </a:xfrm>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3909450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Picture down w Right TEXT ">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32333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cov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0396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67604-96DE-FF51-4FCD-072512F58F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F5DB932-D534-00B2-AC6E-8A7CDCF2DC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A610041-0BC1-5BCE-448C-7EBF4320B794}"/>
              </a:ext>
            </a:extLst>
          </p:cNvPr>
          <p:cNvSpPr>
            <a:spLocks noGrp="1"/>
          </p:cNvSpPr>
          <p:nvPr>
            <p:ph type="dt" sz="half" idx="10"/>
          </p:nvPr>
        </p:nvSpPr>
        <p:spPr/>
        <p:txBody>
          <a:bodyPr/>
          <a:lstStyle/>
          <a:p>
            <a:fld id="{261631F0-47F1-498D-8A60-BEA83852BCD3}" type="datetimeFigureOut">
              <a:rPr lang="en-US" smtClean="0"/>
              <a:t>10/3/2023</a:t>
            </a:fld>
            <a:endParaRPr lang="en-US"/>
          </a:p>
        </p:txBody>
      </p:sp>
      <p:sp>
        <p:nvSpPr>
          <p:cNvPr id="5" name="Footer Placeholder 4">
            <a:extLst>
              <a:ext uri="{FF2B5EF4-FFF2-40B4-BE49-F238E27FC236}">
                <a16:creationId xmlns:a16="http://schemas.microsoft.com/office/drawing/2014/main" id="{0A4D3EF4-14BE-FF61-DB1D-CE2D5628C7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A73016-DAB2-947A-8D91-1867E6EEF071}"/>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5284101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D1B86-57D1-79BF-018E-A02A3EEDC6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FB437C-D2FD-2C9E-F6FF-67FC153BB2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8C54DB-2B85-9DB2-D4A1-0EF130C55256}"/>
              </a:ext>
            </a:extLst>
          </p:cNvPr>
          <p:cNvSpPr>
            <a:spLocks noGrp="1"/>
          </p:cNvSpPr>
          <p:nvPr>
            <p:ph type="dt" sz="half" idx="10"/>
          </p:nvPr>
        </p:nvSpPr>
        <p:spPr/>
        <p:txBody>
          <a:bodyPr/>
          <a:lstStyle/>
          <a:p>
            <a:fld id="{261631F0-47F1-498D-8A60-BEA83852BCD3}" type="datetimeFigureOut">
              <a:rPr lang="en-US" smtClean="0"/>
              <a:t>10/3/2023</a:t>
            </a:fld>
            <a:endParaRPr lang="en-US"/>
          </a:p>
        </p:txBody>
      </p:sp>
      <p:sp>
        <p:nvSpPr>
          <p:cNvPr id="5" name="Footer Placeholder 4">
            <a:extLst>
              <a:ext uri="{FF2B5EF4-FFF2-40B4-BE49-F238E27FC236}">
                <a16:creationId xmlns:a16="http://schemas.microsoft.com/office/drawing/2014/main" id="{B01B7EF6-4675-8DC2-0562-EF394799D1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C14EE9-589F-3A9E-A94B-E229A19BBBDF}"/>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7451089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FD389-CFAE-1448-4F78-8F57935953D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484C230-3708-ECAE-970E-2030B59D55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E7A824-93D4-E8A7-93AC-81F565A0F688}"/>
              </a:ext>
            </a:extLst>
          </p:cNvPr>
          <p:cNvSpPr>
            <a:spLocks noGrp="1"/>
          </p:cNvSpPr>
          <p:nvPr>
            <p:ph type="dt" sz="half" idx="10"/>
          </p:nvPr>
        </p:nvSpPr>
        <p:spPr/>
        <p:txBody>
          <a:bodyPr/>
          <a:lstStyle/>
          <a:p>
            <a:fld id="{261631F0-47F1-498D-8A60-BEA83852BCD3}" type="datetimeFigureOut">
              <a:rPr lang="en-US" smtClean="0"/>
              <a:t>10/3/2023</a:t>
            </a:fld>
            <a:endParaRPr lang="en-US"/>
          </a:p>
        </p:txBody>
      </p:sp>
      <p:sp>
        <p:nvSpPr>
          <p:cNvPr id="5" name="Footer Placeholder 4">
            <a:extLst>
              <a:ext uri="{FF2B5EF4-FFF2-40B4-BE49-F238E27FC236}">
                <a16:creationId xmlns:a16="http://schemas.microsoft.com/office/drawing/2014/main" id="{340898F0-6C1D-F009-554A-28F201FF38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313924-5F8D-951B-E01F-B057321C1FE8}"/>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36318097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AE06C-E059-49EF-A08F-D1266B260A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05831B-1DAC-38E8-C768-2F8279EBAB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1EA378E-80DB-2B94-20C8-FA4AAD35F75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716E780-CA26-8D65-C105-565D34AA2225}"/>
              </a:ext>
            </a:extLst>
          </p:cNvPr>
          <p:cNvSpPr>
            <a:spLocks noGrp="1"/>
          </p:cNvSpPr>
          <p:nvPr>
            <p:ph type="dt" sz="half" idx="10"/>
          </p:nvPr>
        </p:nvSpPr>
        <p:spPr/>
        <p:txBody>
          <a:bodyPr/>
          <a:lstStyle/>
          <a:p>
            <a:fld id="{261631F0-47F1-498D-8A60-BEA83852BCD3}" type="datetimeFigureOut">
              <a:rPr lang="en-US" smtClean="0"/>
              <a:t>10/3/2023</a:t>
            </a:fld>
            <a:endParaRPr lang="en-US"/>
          </a:p>
        </p:txBody>
      </p:sp>
      <p:sp>
        <p:nvSpPr>
          <p:cNvPr id="6" name="Footer Placeholder 5">
            <a:extLst>
              <a:ext uri="{FF2B5EF4-FFF2-40B4-BE49-F238E27FC236}">
                <a16:creationId xmlns:a16="http://schemas.microsoft.com/office/drawing/2014/main" id="{5F456F6A-E765-0F3F-EE5D-893CEA5CED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4C1755-502C-0F5C-B5FD-7FBF8A78009A}"/>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3314804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F98904C-3245-4BB1-B831-1782EEFCED9C}" type="datetimeFigureOut">
              <a:rPr lang="en-US" smtClean="0"/>
              <a:t>10/3/2023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B049D4-A214-432F-9C27-A35264AA40B3}" type="slidenum">
              <a:rPr lang="en-US" smtClean="0"/>
              <a:t>‹#›</a:t>
            </a:fld>
            <a:endParaRPr lang="en-US"/>
          </a:p>
        </p:txBody>
      </p:sp>
    </p:spTree>
    <p:extLst>
      <p:ext uri="{BB962C8B-B14F-4D97-AF65-F5344CB8AC3E}">
        <p14:creationId xmlns:p14="http://schemas.microsoft.com/office/powerpoint/2010/main" val="33455907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8ED15-7E41-C13D-A65F-CB26573155F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15D02F0-AF27-175E-0FC1-427A332C2A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5F5D902-98CE-8568-3FAA-CEC4670A571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E7DAA8B-2A02-F9C9-00A8-98E4E10A1C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FDB3B0-802F-8637-9650-97696284076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4186150-0264-AED1-D042-6E484A198481}"/>
              </a:ext>
            </a:extLst>
          </p:cNvPr>
          <p:cNvSpPr>
            <a:spLocks noGrp="1"/>
          </p:cNvSpPr>
          <p:nvPr>
            <p:ph type="dt" sz="half" idx="10"/>
          </p:nvPr>
        </p:nvSpPr>
        <p:spPr/>
        <p:txBody>
          <a:bodyPr/>
          <a:lstStyle/>
          <a:p>
            <a:fld id="{261631F0-47F1-498D-8A60-BEA83852BCD3}" type="datetimeFigureOut">
              <a:rPr lang="en-US" smtClean="0"/>
              <a:t>10/3/2023</a:t>
            </a:fld>
            <a:endParaRPr lang="en-US"/>
          </a:p>
        </p:txBody>
      </p:sp>
      <p:sp>
        <p:nvSpPr>
          <p:cNvPr id="8" name="Footer Placeholder 7">
            <a:extLst>
              <a:ext uri="{FF2B5EF4-FFF2-40B4-BE49-F238E27FC236}">
                <a16:creationId xmlns:a16="http://schemas.microsoft.com/office/drawing/2014/main" id="{DCD4E625-9ADF-CF71-5DB9-859F2BEC918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093F263-450F-FFE7-1FFB-A95C90A3A93B}"/>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19371867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0C428-4DFD-C447-6141-A3A33375028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5F55E9A-E9EF-701E-E779-B7C919CA36D3}"/>
              </a:ext>
            </a:extLst>
          </p:cNvPr>
          <p:cNvSpPr>
            <a:spLocks noGrp="1"/>
          </p:cNvSpPr>
          <p:nvPr>
            <p:ph type="dt" sz="half" idx="10"/>
          </p:nvPr>
        </p:nvSpPr>
        <p:spPr/>
        <p:txBody>
          <a:bodyPr/>
          <a:lstStyle/>
          <a:p>
            <a:fld id="{261631F0-47F1-498D-8A60-BEA83852BCD3}" type="datetimeFigureOut">
              <a:rPr lang="en-US" smtClean="0"/>
              <a:t>10/3/2023</a:t>
            </a:fld>
            <a:endParaRPr lang="en-US"/>
          </a:p>
        </p:txBody>
      </p:sp>
      <p:sp>
        <p:nvSpPr>
          <p:cNvPr id="4" name="Footer Placeholder 3">
            <a:extLst>
              <a:ext uri="{FF2B5EF4-FFF2-40B4-BE49-F238E27FC236}">
                <a16:creationId xmlns:a16="http://schemas.microsoft.com/office/drawing/2014/main" id="{AD55C8BC-3287-525A-5715-27D5971AE18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4A744B5-9A4F-3E34-EE0B-58525E8279A4}"/>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32242980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A3B1F4-4673-1346-A77F-D2F5B7621CCC}"/>
              </a:ext>
            </a:extLst>
          </p:cNvPr>
          <p:cNvSpPr>
            <a:spLocks noGrp="1"/>
          </p:cNvSpPr>
          <p:nvPr>
            <p:ph type="dt" sz="half" idx="10"/>
          </p:nvPr>
        </p:nvSpPr>
        <p:spPr/>
        <p:txBody>
          <a:bodyPr/>
          <a:lstStyle/>
          <a:p>
            <a:fld id="{261631F0-47F1-498D-8A60-BEA83852BCD3}" type="datetimeFigureOut">
              <a:rPr lang="en-US" smtClean="0"/>
              <a:t>10/3/2023</a:t>
            </a:fld>
            <a:endParaRPr lang="en-US"/>
          </a:p>
        </p:txBody>
      </p:sp>
      <p:sp>
        <p:nvSpPr>
          <p:cNvPr id="3" name="Footer Placeholder 2">
            <a:extLst>
              <a:ext uri="{FF2B5EF4-FFF2-40B4-BE49-F238E27FC236}">
                <a16:creationId xmlns:a16="http://schemas.microsoft.com/office/drawing/2014/main" id="{51D8E269-28CB-89E6-B13B-9F3E980E17D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941558-C684-225A-F5F5-0D3519168814}"/>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38704580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27BBD-022F-EB82-7069-9BB452C17D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AC396B8-739B-16CB-CE97-D5412F649E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0DDEE8D-2A46-9255-1661-A4712D7C85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78BD43-ACB0-6915-8D25-0706C27A0996}"/>
              </a:ext>
            </a:extLst>
          </p:cNvPr>
          <p:cNvSpPr>
            <a:spLocks noGrp="1"/>
          </p:cNvSpPr>
          <p:nvPr>
            <p:ph type="dt" sz="half" idx="10"/>
          </p:nvPr>
        </p:nvSpPr>
        <p:spPr/>
        <p:txBody>
          <a:bodyPr/>
          <a:lstStyle/>
          <a:p>
            <a:fld id="{261631F0-47F1-498D-8A60-BEA83852BCD3}" type="datetimeFigureOut">
              <a:rPr lang="en-US" smtClean="0"/>
              <a:t>10/3/2023</a:t>
            </a:fld>
            <a:endParaRPr lang="en-US"/>
          </a:p>
        </p:txBody>
      </p:sp>
      <p:sp>
        <p:nvSpPr>
          <p:cNvPr id="6" name="Footer Placeholder 5">
            <a:extLst>
              <a:ext uri="{FF2B5EF4-FFF2-40B4-BE49-F238E27FC236}">
                <a16:creationId xmlns:a16="http://schemas.microsoft.com/office/drawing/2014/main" id="{F7E07706-A4F6-EF79-C248-B1415C5DAE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01ACCD-2C0C-93ED-27EC-099DAF3C3AD1}"/>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16830768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4E00E-40DA-0D2F-2CCD-70F4661A43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177F73-3272-DEEC-83CF-B3041F9C89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93EE99-63E3-995D-C4C1-BACC64C0E5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817C99-7CE3-14AB-77D1-43A32026FD3B}"/>
              </a:ext>
            </a:extLst>
          </p:cNvPr>
          <p:cNvSpPr>
            <a:spLocks noGrp="1"/>
          </p:cNvSpPr>
          <p:nvPr>
            <p:ph type="dt" sz="half" idx="10"/>
          </p:nvPr>
        </p:nvSpPr>
        <p:spPr/>
        <p:txBody>
          <a:bodyPr/>
          <a:lstStyle/>
          <a:p>
            <a:fld id="{261631F0-47F1-498D-8A60-BEA83852BCD3}" type="datetimeFigureOut">
              <a:rPr lang="en-US" smtClean="0"/>
              <a:t>10/3/2023</a:t>
            </a:fld>
            <a:endParaRPr lang="en-US"/>
          </a:p>
        </p:txBody>
      </p:sp>
      <p:sp>
        <p:nvSpPr>
          <p:cNvPr id="6" name="Footer Placeholder 5">
            <a:extLst>
              <a:ext uri="{FF2B5EF4-FFF2-40B4-BE49-F238E27FC236}">
                <a16:creationId xmlns:a16="http://schemas.microsoft.com/office/drawing/2014/main" id="{1E2340BF-A474-2DA0-34B0-211AFAC7E9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7BAC7C-22F0-AF7D-8E71-FD7AA5F1102A}"/>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13166487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01887-95A4-E553-407A-D87D29BED2B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E3F97D5-2B3E-E9DB-9AEA-A9E0E3DD06C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9FF61C-B6D2-B7B4-B220-BE6ED2EACE2C}"/>
              </a:ext>
            </a:extLst>
          </p:cNvPr>
          <p:cNvSpPr>
            <a:spLocks noGrp="1"/>
          </p:cNvSpPr>
          <p:nvPr>
            <p:ph type="dt" sz="half" idx="10"/>
          </p:nvPr>
        </p:nvSpPr>
        <p:spPr/>
        <p:txBody>
          <a:bodyPr/>
          <a:lstStyle/>
          <a:p>
            <a:fld id="{261631F0-47F1-498D-8A60-BEA83852BCD3}" type="datetimeFigureOut">
              <a:rPr lang="en-US" smtClean="0"/>
              <a:t>10/3/2023</a:t>
            </a:fld>
            <a:endParaRPr lang="en-US"/>
          </a:p>
        </p:txBody>
      </p:sp>
      <p:sp>
        <p:nvSpPr>
          <p:cNvPr id="5" name="Footer Placeholder 4">
            <a:extLst>
              <a:ext uri="{FF2B5EF4-FFF2-40B4-BE49-F238E27FC236}">
                <a16:creationId xmlns:a16="http://schemas.microsoft.com/office/drawing/2014/main" id="{CF421304-5BB5-B6E4-D7F1-C6261CE945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BD64F9-147F-4D39-76F8-4052CB5467F1}"/>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26628964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1F2882-5199-A5BF-63CF-2A22CAD8EAB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C5F025-7106-03A3-5489-3380345534B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1EBDA8-3E85-91A3-07E9-DE94BB379D4E}"/>
              </a:ext>
            </a:extLst>
          </p:cNvPr>
          <p:cNvSpPr>
            <a:spLocks noGrp="1"/>
          </p:cNvSpPr>
          <p:nvPr>
            <p:ph type="dt" sz="half" idx="10"/>
          </p:nvPr>
        </p:nvSpPr>
        <p:spPr/>
        <p:txBody>
          <a:bodyPr/>
          <a:lstStyle/>
          <a:p>
            <a:fld id="{261631F0-47F1-498D-8A60-BEA83852BCD3}" type="datetimeFigureOut">
              <a:rPr lang="en-US" smtClean="0"/>
              <a:t>10/3/2023</a:t>
            </a:fld>
            <a:endParaRPr lang="en-US"/>
          </a:p>
        </p:txBody>
      </p:sp>
      <p:sp>
        <p:nvSpPr>
          <p:cNvPr id="5" name="Footer Placeholder 4">
            <a:extLst>
              <a:ext uri="{FF2B5EF4-FFF2-40B4-BE49-F238E27FC236}">
                <a16:creationId xmlns:a16="http://schemas.microsoft.com/office/drawing/2014/main" id="{246577E1-7736-0303-D77E-52B2C9062E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0C4D47-4183-8413-AD68-E29B1FA1EC15}"/>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26243011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شريحة فارغة">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E55269-41AE-4EEE-9803-B53009A7918B}"/>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86274" t="84401" r="2211" b="3525"/>
          <a:stretch/>
        </p:blipFill>
        <p:spPr>
          <a:xfrm rot="10800000">
            <a:off x="11072089" y="62149"/>
            <a:ext cx="1068275" cy="630621"/>
          </a:xfrm>
          <a:prstGeom prst="rect">
            <a:avLst/>
          </a:prstGeom>
        </p:spPr>
      </p:pic>
    </p:spTree>
    <p:custDataLst>
      <p:tags r:id="rId1"/>
    </p:custDataLst>
    <p:extLst>
      <p:ext uri="{BB962C8B-B14F-4D97-AF65-F5344CB8AC3E}">
        <p14:creationId xmlns:p14="http://schemas.microsoft.com/office/powerpoint/2010/main" val="8682433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98904C-3245-4BB1-B831-1782EEFCED9C}" type="datetimeFigureOut">
              <a:rPr lang="en-US" smtClean="0"/>
              <a:t>10/3/2023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B049D4-A214-432F-9C27-A35264AA40B3}" type="slidenum">
              <a:rPr lang="en-US" smtClean="0"/>
              <a:t>‹#›</a:t>
            </a:fld>
            <a:endParaRPr lang="en-US"/>
          </a:p>
        </p:txBody>
      </p:sp>
    </p:spTree>
    <p:extLst>
      <p:ext uri="{BB962C8B-B14F-4D97-AF65-F5344CB8AC3E}">
        <p14:creationId xmlns:p14="http://schemas.microsoft.com/office/powerpoint/2010/main" val="665557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F98904C-3245-4BB1-B831-1782EEFCED9C}" type="datetimeFigureOut">
              <a:rPr lang="en-US" smtClean="0"/>
              <a:t>10/3/2023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B049D4-A214-432F-9C27-A35264AA40B3}" type="slidenum">
              <a:rPr lang="en-US" smtClean="0"/>
              <a:t>‹#›</a:t>
            </a:fld>
            <a:endParaRPr lang="en-US"/>
          </a:p>
        </p:txBody>
      </p:sp>
    </p:spTree>
    <p:extLst>
      <p:ext uri="{BB962C8B-B14F-4D97-AF65-F5344CB8AC3E}">
        <p14:creationId xmlns:p14="http://schemas.microsoft.com/office/powerpoint/2010/main" val="2888323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F98904C-3245-4BB1-B831-1782EEFCED9C}" type="datetimeFigureOut">
              <a:rPr lang="en-US" smtClean="0"/>
              <a:t>10/3/2023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DB049D4-A214-432F-9C27-A35264AA40B3}" type="slidenum">
              <a:rPr lang="en-US" smtClean="0"/>
              <a:t>‹#›</a:t>
            </a:fld>
            <a:endParaRPr lang="en-US"/>
          </a:p>
        </p:txBody>
      </p:sp>
    </p:spTree>
    <p:extLst>
      <p:ext uri="{BB962C8B-B14F-4D97-AF65-F5344CB8AC3E}">
        <p14:creationId xmlns:p14="http://schemas.microsoft.com/office/powerpoint/2010/main" val="3152683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F98904C-3245-4BB1-B831-1782EEFCED9C}" type="datetimeFigureOut">
              <a:rPr lang="en-US" smtClean="0"/>
              <a:t>10/3/2023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B049D4-A214-432F-9C27-A35264AA40B3}" type="slidenum">
              <a:rPr lang="en-US" smtClean="0"/>
              <a:t>‹#›</a:t>
            </a:fld>
            <a:endParaRPr lang="en-US"/>
          </a:p>
        </p:txBody>
      </p:sp>
    </p:spTree>
    <p:extLst>
      <p:ext uri="{BB962C8B-B14F-4D97-AF65-F5344CB8AC3E}">
        <p14:creationId xmlns:p14="http://schemas.microsoft.com/office/powerpoint/2010/main" val="2345713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98904C-3245-4BB1-B831-1782EEFCED9C}" type="datetimeFigureOut">
              <a:rPr lang="en-US" smtClean="0"/>
              <a:t>10/3/2023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DB049D4-A214-432F-9C27-A35264AA40B3}" type="slidenum">
              <a:rPr lang="en-US" smtClean="0"/>
              <a:t>‹#›</a:t>
            </a:fld>
            <a:endParaRPr lang="en-US"/>
          </a:p>
        </p:txBody>
      </p:sp>
    </p:spTree>
    <p:extLst>
      <p:ext uri="{BB962C8B-B14F-4D97-AF65-F5344CB8AC3E}">
        <p14:creationId xmlns:p14="http://schemas.microsoft.com/office/powerpoint/2010/main" val="857540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98904C-3245-4BB1-B831-1782EEFCED9C}" type="datetimeFigureOut">
              <a:rPr lang="en-US" smtClean="0"/>
              <a:t>10/3/2023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B049D4-A214-432F-9C27-A35264AA40B3}" type="slidenum">
              <a:rPr lang="en-US" smtClean="0"/>
              <a:t>‹#›</a:t>
            </a:fld>
            <a:endParaRPr lang="en-US"/>
          </a:p>
        </p:txBody>
      </p:sp>
    </p:spTree>
    <p:extLst>
      <p:ext uri="{BB962C8B-B14F-4D97-AF65-F5344CB8AC3E}">
        <p14:creationId xmlns:p14="http://schemas.microsoft.com/office/powerpoint/2010/main" val="1787225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98904C-3245-4BB1-B831-1782EEFCED9C}" type="datetimeFigureOut">
              <a:rPr lang="en-US" smtClean="0"/>
              <a:t>10/3/2023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B049D4-A214-432F-9C27-A35264AA40B3}" type="slidenum">
              <a:rPr lang="en-US" smtClean="0"/>
              <a:t>‹#›</a:t>
            </a:fld>
            <a:endParaRPr lang="en-US"/>
          </a:p>
        </p:txBody>
      </p:sp>
    </p:spTree>
    <p:extLst>
      <p:ext uri="{BB962C8B-B14F-4D97-AF65-F5344CB8AC3E}">
        <p14:creationId xmlns:p14="http://schemas.microsoft.com/office/powerpoint/2010/main" val="2297860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1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98904C-3245-4BB1-B831-1782EEFCED9C}" type="datetimeFigureOut">
              <a:rPr lang="en-US" smtClean="0"/>
              <a:t>10/3/2023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B049D4-A214-432F-9C27-A35264AA40B3}" type="slidenum">
              <a:rPr lang="en-US" smtClean="0"/>
              <a:t>‹#›</a:t>
            </a:fld>
            <a:endParaRPr lang="en-US"/>
          </a:p>
        </p:txBody>
      </p:sp>
    </p:spTree>
    <p:extLst>
      <p:ext uri="{BB962C8B-B14F-4D97-AF65-F5344CB8AC3E}">
        <p14:creationId xmlns:p14="http://schemas.microsoft.com/office/powerpoint/2010/main" val="20955200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AA0CF90-FB8F-B943-DEF4-B9167F7F8786}"/>
              </a:ext>
            </a:extLst>
          </p:cNvPr>
          <p:cNvSpPr/>
          <p:nvPr userDrawn="1"/>
        </p:nvSpPr>
        <p:spPr>
          <a:xfrm>
            <a:off x="2066925" y="6311898"/>
            <a:ext cx="7677150" cy="4095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50000"/>
                  <a:lumOff val="50000"/>
                </a:schemeClr>
              </a:solidFill>
            </a:endParaRPr>
          </a:p>
        </p:txBody>
      </p:sp>
      <p:pic>
        <p:nvPicPr>
          <p:cNvPr id="14" name="Picture 13">
            <a:extLst>
              <a:ext uri="{FF2B5EF4-FFF2-40B4-BE49-F238E27FC236}">
                <a16:creationId xmlns:a16="http://schemas.microsoft.com/office/drawing/2014/main" id="{19B6B635-A5FC-D251-AD5B-BC637BF3DBF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68276" y="5506139"/>
            <a:ext cx="5065510" cy="670824"/>
          </a:xfrm>
          <a:prstGeom prst="rect">
            <a:avLst/>
          </a:prstGeom>
        </p:spPr>
      </p:pic>
      <p:sp>
        <p:nvSpPr>
          <p:cNvPr id="2" name="Rectangle 1">
            <a:extLst>
              <a:ext uri="{FF2B5EF4-FFF2-40B4-BE49-F238E27FC236}">
                <a16:creationId xmlns:a16="http://schemas.microsoft.com/office/drawing/2014/main" id="{B9ABD951-409F-56D5-0B63-2A96D0F0829C}"/>
              </a:ext>
            </a:extLst>
          </p:cNvPr>
          <p:cNvSpPr/>
          <p:nvPr userDrawn="1"/>
        </p:nvSpPr>
        <p:spPr>
          <a:xfrm>
            <a:off x="3172968" y="1027908"/>
            <a:ext cx="5846064" cy="19129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6369621-EEF5-43EB-5A29-628D3F3885C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47925" y="5886075"/>
            <a:ext cx="7099429" cy="851645"/>
          </a:xfrm>
          <a:prstGeom prst="rect">
            <a:avLst/>
          </a:prstGeom>
        </p:spPr>
      </p:pic>
      <p:pic>
        <p:nvPicPr>
          <p:cNvPr id="6" name="Picture 5" descr="A black background with blue and white text&#10;&#10;Description automatically generated">
            <a:extLst>
              <a:ext uri="{FF2B5EF4-FFF2-40B4-BE49-F238E27FC236}">
                <a16:creationId xmlns:a16="http://schemas.microsoft.com/office/drawing/2014/main" id="{A0B294EA-0451-09D1-E9BA-E97F68E30B5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53762" y="24634"/>
            <a:ext cx="7894538" cy="1098920"/>
          </a:xfrm>
          <a:prstGeom prst="rect">
            <a:avLst/>
          </a:prstGeom>
        </p:spPr>
      </p:pic>
      <p:pic>
        <p:nvPicPr>
          <p:cNvPr id="3" name="Picture 2" descr="A person reading a book to a group of children&#10;&#10;Description automatically generated">
            <a:extLst>
              <a:ext uri="{FF2B5EF4-FFF2-40B4-BE49-F238E27FC236}">
                <a16:creationId xmlns:a16="http://schemas.microsoft.com/office/drawing/2014/main" id="{DE250625-116F-10BB-B16F-8BE32D32DA8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8125" y="1709023"/>
            <a:ext cx="3518618" cy="3439954"/>
          </a:xfrm>
          <a:prstGeom prst="rect">
            <a:avLst/>
          </a:prstGeom>
        </p:spPr>
      </p:pic>
    </p:spTree>
    <p:extLst>
      <p:ext uri="{BB962C8B-B14F-4D97-AF65-F5344CB8AC3E}">
        <p14:creationId xmlns:p14="http://schemas.microsoft.com/office/powerpoint/2010/main" val="2636268536"/>
      </p:ext>
    </p:extLst>
  </p:cSld>
  <p:clrMap bg1="lt1" tx1="dk1" bg2="lt2" tx2="dk2" accent1="accent1" accent2="accent2" accent3="accent3" accent4="accent4" accent5="accent5" accent6="accent6" hlink="hlink" folHlink="folHlink"/>
  <p:sldLayoutIdLst>
    <p:sldLayoutId id="214748369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27FE60-2951-42D7-E0A6-20A147D8C4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3E99743-5373-96EB-E11C-B9B98ACEF3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8C5EB1-FB5E-8B2A-1C11-FF4D491D7A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1631F0-47F1-498D-8A60-BEA83852BCD3}" type="datetimeFigureOut">
              <a:rPr lang="en-US" smtClean="0"/>
              <a:t>10/3/2023</a:t>
            </a:fld>
            <a:endParaRPr lang="en-US"/>
          </a:p>
        </p:txBody>
      </p:sp>
      <p:sp>
        <p:nvSpPr>
          <p:cNvPr id="5" name="Footer Placeholder 4">
            <a:extLst>
              <a:ext uri="{FF2B5EF4-FFF2-40B4-BE49-F238E27FC236}">
                <a16:creationId xmlns:a16="http://schemas.microsoft.com/office/drawing/2014/main" id="{27C65500-99A5-B034-701D-EB696A19E9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51F1FF5-DDC8-476F-3D71-B3D36B3532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89A17E-810B-43E8-92B9-C8E34028C8C6}" type="slidenum">
              <a:rPr lang="en-US" smtClean="0"/>
              <a:t>‹#›</a:t>
            </a:fld>
            <a:endParaRPr lang="en-US"/>
          </a:p>
        </p:txBody>
      </p:sp>
    </p:spTree>
    <p:extLst>
      <p:ext uri="{BB962C8B-B14F-4D97-AF65-F5344CB8AC3E}">
        <p14:creationId xmlns:p14="http://schemas.microsoft.com/office/powerpoint/2010/main" val="3199775973"/>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5.xml"/><Relationship Id="rId1" Type="http://schemas.openxmlformats.org/officeDocument/2006/relationships/tags" Target="../tags/tag4.xml"/></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notesSlide" Target="../notesSlides/notesSlide10.xml"/><Relationship Id="rId7" Type="http://schemas.openxmlformats.org/officeDocument/2006/relationships/image" Target="../media/image28.svg"/><Relationship Id="rId2" Type="http://schemas.openxmlformats.org/officeDocument/2006/relationships/slideLayout" Target="../slideLayouts/slideLayout12.xml"/><Relationship Id="rId1" Type="http://schemas.openxmlformats.org/officeDocument/2006/relationships/tags" Target="../tags/tag1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tags" Target="../tags/tag14.xml"/><Relationship Id="rId5" Type="http://schemas.openxmlformats.org/officeDocument/2006/relationships/image" Target="../media/image10.wmf"/><Relationship Id="rId4" Type="http://schemas.openxmlformats.org/officeDocument/2006/relationships/oleObject" Target="../embeddings/oleObject12.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34.png"/><Relationship Id="rId2" Type="http://schemas.openxmlformats.org/officeDocument/2006/relationships/slideLayout" Target="../slideLayouts/slideLayout12.xml"/><Relationship Id="rId1" Type="http://schemas.openxmlformats.org/officeDocument/2006/relationships/tags" Target="../tags/tag1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2.xml"/><Relationship Id="rId1" Type="http://schemas.openxmlformats.org/officeDocument/2006/relationships/tags" Target="../tags/tag16.xml"/><Relationship Id="rId5" Type="http://schemas.openxmlformats.org/officeDocument/2006/relationships/image" Target="../media/image36.jpeg"/><Relationship Id="rId4" Type="http://schemas.openxmlformats.org/officeDocument/2006/relationships/image" Target="../media/image35.jpeg"/></Relationships>
</file>

<file path=ppt/slides/_rels/slide1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14.xml"/><Relationship Id="rId7" Type="http://schemas.openxmlformats.org/officeDocument/2006/relationships/image" Target="../media/image40.svg"/><Relationship Id="rId2" Type="http://schemas.openxmlformats.org/officeDocument/2006/relationships/slideLayout" Target="../slideLayouts/slideLayout12.xml"/><Relationship Id="rId1" Type="http://schemas.openxmlformats.org/officeDocument/2006/relationships/tags" Target="../tags/tag17.xml"/><Relationship Id="rId6" Type="http://schemas.openxmlformats.org/officeDocument/2006/relationships/image" Target="../media/image39.png"/><Relationship Id="rId5" Type="http://schemas.openxmlformats.org/officeDocument/2006/relationships/image" Target="../media/image38.sv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2.xml"/><Relationship Id="rId1" Type="http://schemas.openxmlformats.org/officeDocument/2006/relationships/tags" Target="../tags/tag18.xml"/><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2.xml"/><Relationship Id="rId1" Type="http://schemas.openxmlformats.org/officeDocument/2006/relationships/tags" Target="../tags/tag19.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notesSlide" Target="../notesSlides/notesSlide17.xml"/><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slideLayout" Target="../slideLayouts/slideLayout12.xml"/><Relationship Id="rId1" Type="http://schemas.openxmlformats.org/officeDocument/2006/relationships/tags" Target="../tags/tag20.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59.png"/><Relationship Id="rId2" Type="http://schemas.openxmlformats.org/officeDocument/2006/relationships/slideLayout" Target="../slideLayouts/slideLayout12.xml"/><Relationship Id="rId1" Type="http://schemas.openxmlformats.org/officeDocument/2006/relationships/tags" Target="../tags/tag2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2.xml"/><Relationship Id="rId1" Type="http://schemas.openxmlformats.org/officeDocument/2006/relationships/tags" Target="../tags/tag2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2.xml"/><Relationship Id="rId7" Type="http://schemas.openxmlformats.org/officeDocument/2006/relationships/image" Target="../media/image8.wmf"/><Relationship Id="rId2" Type="http://schemas.openxmlformats.org/officeDocument/2006/relationships/slideLayout" Target="../slideLayouts/slideLayout12.xml"/><Relationship Id="rId1" Type="http://schemas.openxmlformats.org/officeDocument/2006/relationships/tags" Target="../tags/tag5.xml"/><Relationship Id="rId6" Type="http://schemas.openxmlformats.org/officeDocument/2006/relationships/oleObject" Target="../embeddings/oleObject2.bin"/><Relationship Id="rId11" Type="http://schemas.openxmlformats.org/officeDocument/2006/relationships/image" Target="../media/image10.wmf"/><Relationship Id="rId5" Type="http://schemas.openxmlformats.org/officeDocument/2006/relationships/image" Target="../media/image7.w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9.wmf"/></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15.bin"/><Relationship Id="rId3" Type="http://schemas.openxmlformats.org/officeDocument/2006/relationships/notesSlide" Target="../notesSlides/notesSlide20.xml"/><Relationship Id="rId7" Type="http://schemas.openxmlformats.org/officeDocument/2006/relationships/image" Target="../media/image8.wmf"/><Relationship Id="rId2" Type="http://schemas.openxmlformats.org/officeDocument/2006/relationships/slideLayout" Target="../slideLayouts/slideLayout12.xml"/><Relationship Id="rId1" Type="http://schemas.openxmlformats.org/officeDocument/2006/relationships/tags" Target="../tags/tag23.xml"/><Relationship Id="rId6" Type="http://schemas.openxmlformats.org/officeDocument/2006/relationships/oleObject" Target="../embeddings/oleObject14.bin"/><Relationship Id="rId11" Type="http://schemas.openxmlformats.org/officeDocument/2006/relationships/image" Target="../media/image10.wmf"/><Relationship Id="rId5" Type="http://schemas.openxmlformats.org/officeDocument/2006/relationships/image" Target="../media/image7.wmf"/><Relationship Id="rId10" Type="http://schemas.openxmlformats.org/officeDocument/2006/relationships/oleObject" Target="../embeddings/oleObject16.bin"/><Relationship Id="rId4" Type="http://schemas.openxmlformats.org/officeDocument/2006/relationships/oleObject" Target="../embeddings/oleObject13.bin"/><Relationship Id="rId9" Type="http://schemas.openxmlformats.org/officeDocument/2006/relationships/image" Target="../media/image9.wmf"/></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2.xml"/><Relationship Id="rId1" Type="http://schemas.openxmlformats.org/officeDocument/2006/relationships/tags" Target="../tags/tag24.xml"/><Relationship Id="rId5" Type="http://schemas.openxmlformats.org/officeDocument/2006/relationships/image" Target="../media/image7.wmf"/><Relationship Id="rId4" Type="http://schemas.openxmlformats.org/officeDocument/2006/relationships/oleObject" Target="../embeddings/oleObject17.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9.wmf"/><Relationship Id="rId2" Type="http://schemas.openxmlformats.org/officeDocument/2006/relationships/slideLayout" Target="../slideLayouts/slideLayout12.xml"/><Relationship Id="rId1" Type="http://schemas.openxmlformats.org/officeDocument/2006/relationships/tags" Target="../tags/tag25.xml"/><Relationship Id="rId6" Type="http://schemas.openxmlformats.org/officeDocument/2006/relationships/oleObject" Target="../embeddings/oleObject19.bin"/><Relationship Id="rId5" Type="http://schemas.openxmlformats.org/officeDocument/2006/relationships/image" Target="../media/image8.wmf"/><Relationship Id="rId4" Type="http://schemas.openxmlformats.org/officeDocument/2006/relationships/oleObject" Target="../embeddings/oleObject18.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2.xml"/><Relationship Id="rId1" Type="http://schemas.openxmlformats.org/officeDocument/2006/relationships/tags" Target="../tags/tag26.xml"/><Relationship Id="rId5" Type="http://schemas.openxmlformats.org/officeDocument/2006/relationships/image" Target="../media/image10.wmf"/><Relationship Id="rId4" Type="http://schemas.openxmlformats.org/officeDocument/2006/relationships/oleObject" Target="../embeddings/oleObject20.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2.xml"/><Relationship Id="rId1" Type="http://schemas.openxmlformats.org/officeDocument/2006/relationships/tags" Target="../tags/tag27.xml"/><Relationship Id="rId5" Type="http://schemas.openxmlformats.org/officeDocument/2006/relationships/image" Target="../media/image36.jpeg"/><Relationship Id="rId4" Type="http://schemas.openxmlformats.org/officeDocument/2006/relationships/image" Target="../media/image35.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2.xml"/><Relationship Id="rId1" Type="http://schemas.openxmlformats.org/officeDocument/2006/relationships/tags" Target="../tags/tag28.xm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26.xml"/><Relationship Id="rId7" Type="http://schemas.openxmlformats.org/officeDocument/2006/relationships/image" Target="../media/image40.svg"/><Relationship Id="rId2" Type="http://schemas.openxmlformats.org/officeDocument/2006/relationships/slideLayout" Target="../slideLayouts/slideLayout12.xml"/><Relationship Id="rId1" Type="http://schemas.openxmlformats.org/officeDocument/2006/relationships/tags" Target="../tags/tag29.xml"/><Relationship Id="rId6" Type="http://schemas.openxmlformats.org/officeDocument/2006/relationships/image" Target="../media/image39.png"/><Relationship Id="rId5" Type="http://schemas.openxmlformats.org/officeDocument/2006/relationships/image" Target="../media/image38.svg"/><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notesSlide" Target="../notesSlides/notesSlide27.xml"/><Relationship Id="rId7" Type="http://schemas.openxmlformats.org/officeDocument/2006/relationships/image" Target="../media/image39.png"/><Relationship Id="rId2" Type="http://schemas.openxmlformats.org/officeDocument/2006/relationships/slideLayout" Target="../slideLayouts/slideLayout12.xml"/><Relationship Id="rId1" Type="http://schemas.openxmlformats.org/officeDocument/2006/relationships/tags" Target="../tags/tag30.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63.png"/><Relationship Id="rId9" Type="http://schemas.openxmlformats.org/officeDocument/2006/relationships/image" Target="../media/image41.png"/></Relationships>
</file>

<file path=ppt/slides/_rels/slide28.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notesSlide" Target="../notesSlides/notesSlide28.xml"/><Relationship Id="rId7" Type="http://schemas.openxmlformats.org/officeDocument/2006/relationships/image" Target="../media/image39.png"/><Relationship Id="rId2" Type="http://schemas.openxmlformats.org/officeDocument/2006/relationships/slideLayout" Target="../slideLayouts/slideLayout12.xml"/><Relationship Id="rId1" Type="http://schemas.openxmlformats.org/officeDocument/2006/relationships/tags" Target="../tags/tag31.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64.png"/><Relationship Id="rId9" Type="http://schemas.openxmlformats.org/officeDocument/2006/relationships/image" Target="../media/image41.png"/></Relationships>
</file>

<file path=ppt/slides/_rels/slide29.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notesSlide" Target="../notesSlides/notesSlide29.xml"/><Relationship Id="rId7" Type="http://schemas.openxmlformats.org/officeDocument/2006/relationships/image" Target="../media/image39.png"/><Relationship Id="rId2" Type="http://schemas.openxmlformats.org/officeDocument/2006/relationships/slideLayout" Target="../slideLayouts/slideLayout12.xml"/><Relationship Id="rId1" Type="http://schemas.openxmlformats.org/officeDocument/2006/relationships/tags" Target="../tags/tag32.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65.png"/><Relationship Id="rId9"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ags" Target="../tags/tag6.xml"/><Relationship Id="rId5" Type="http://schemas.openxmlformats.org/officeDocument/2006/relationships/image" Target="../media/image12.sv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notesSlide" Target="../notesSlides/notesSlide30.xml"/><Relationship Id="rId7" Type="http://schemas.openxmlformats.org/officeDocument/2006/relationships/image" Target="../media/image39.png"/><Relationship Id="rId2" Type="http://schemas.openxmlformats.org/officeDocument/2006/relationships/slideLayout" Target="../slideLayouts/slideLayout12.xml"/><Relationship Id="rId1" Type="http://schemas.openxmlformats.org/officeDocument/2006/relationships/tags" Target="../tags/tag33.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66.png"/><Relationship Id="rId9" Type="http://schemas.openxmlformats.org/officeDocument/2006/relationships/image" Target="../media/image41.png"/></Relationships>
</file>

<file path=ppt/slides/_rels/slide31.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notesSlide" Target="../notesSlides/notesSlide31.xml"/><Relationship Id="rId7" Type="http://schemas.openxmlformats.org/officeDocument/2006/relationships/image" Target="../media/image39.png"/><Relationship Id="rId2" Type="http://schemas.openxmlformats.org/officeDocument/2006/relationships/slideLayout" Target="../slideLayouts/slideLayout12.xml"/><Relationship Id="rId1" Type="http://schemas.openxmlformats.org/officeDocument/2006/relationships/tags" Target="../tags/tag34.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67.png"/><Relationship Id="rId9" Type="http://schemas.openxmlformats.org/officeDocument/2006/relationships/image" Target="../media/image41.png"/></Relationships>
</file>

<file path=ppt/slides/_rels/slide32.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notesSlide" Target="../notesSlides/notesSlide32.xml"/><Relationship Id="rId7" Type="http://schemas.openxmlformats.org/officeDocument/2006/relationships/image" Target="../media/image39.png"/><Relationship Id="rId2" Type="http://schemas.openxmlformats.org/officeDocument/2006/relationships/slideLayout" Target="../slideLayouts/slideLayout12.xml"/><Relationship Id="rId1" Type="http://schemas.openxmlformats.org/officeDocument/2006/relationships/tags" Target="../tags/tag35.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68.png"/><Relationship Id="rId9" Type="http://schemas.openxmlformats.org/officeDocument/2006/relationships/image" Target="../media/image41.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7" Type="http://schemas.openxmlformats.org/officeDocument/2006/relationships/image" Target="../media/image72.png"/><Relationship Id="rId2" Type="http://schemas.openxmlformats.org/officeDocument/2006/relationships/slideLayout" Target="../slideLayouts/slideLayout12.xml"/><Relationship Id="rId1" Type="http://schemas.openxmlformats.org/officeDocument/2006/relationships/tags" Target="../tags/tag36.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34.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notesSlide" Target="../notesSlides/notesSlide34.xml"/><Relationship Id="rId7" Type="http://schemas.openxmlformats.org/officeDocument/2006/relationships/image" Target="../media/image39.png"/><Relationship Id="rId2" Type="http://schemas.openxmlformats.org/officeDocument/2006/relationships/slideLayout" Target="../slideLayouts/slideLayout12.xml"/><Relationship Id="rId1" Type="http://schemas.openxmlformats.org/officeDocument/2006/relationships/tags" Target="../tags/tag37.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73.png"/><Relationship Id="rId9" Type="http://schemas.openxmlformats.org/officeDocument/2006/relationships/image" Target="../media/image41.png"/></Relationships>
</file>

<file path=ppt/slides/_rels/slide35.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notesSlide" Target="../notesSlides/notesSlide35.xml"/><Relationship Id="rId7" Type="http://schemas.openxmlformats.org/officeDocument/2006/relationships/image" Target="../media/image39.png"/><Relationship Id="rId2" Type="http://schemas.openxmlformats.org/officeDocument/2006/relationships/slideLayout" Target="../slideLayouts/slideLayout12.xml"/><Relationship Id="rId1" Type="http://schemas.openxmlformats.org/officeDocument/2006/relationships/tags" Target="../tags/tag38.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74.png"/><Relationship Id="rId9" Type="http://schemas.openxmlformats.org/officeDocument/2006/relationships/image" Target="../media/image41.png"/></Relationships>
</file>

<file path=ppt/slides/_rels/slide36.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notesSlide" Target="../notesSlides/notesSlide36.xml"/><Relationship Id="rId7" Type="http://schemas.openxmlformats.org/officeDocument/2006/relationships/image" Target="../media/image39.png"/><Relationship Id="rId2" Type="http://schemas.openxmlformats.org/officeDocument/2006/relationships/slideLayout" Target="../slideLayouts/slideLayout12.xml"/><Relationship Id="rId1" Type="http://schemas.openxmlformats.org/officeDocument/2006/relationships/tags" Target="../tags/tag39.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75.png"/><Relationship Id="rId9" Type="http://schemas.openxmlformats.org/officeDocument/2006/relationships/image" Target="../media/image41.png"/></Relationships>
</file>

<file path=ppt/slides/_rels/slide37.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notesSlide" Target="../notesSlides/notesSlide37.xml"/><Relationship Id="rId7" Type="http://schemas.openxmlformats.org/officeDocument/2006/relationships/image" Target="../media/image79.svg"/><Relationship Id="rId2" Type="http://schemas.openxmlformats.org/officeDocument/2006/relationships/slideLayout" Target="../slideLayouts/slideLayout12.xml"/><Relationship Id="rId1" Type="http://schemas.openxmlformats.org/officeDocument/2006/relationships/tags" Target="../tags/tag40.xml"/><Relationship Id="rId6" Type="http://schemas.openxmlformats.org/officeDocument/2006/relationships/image" Target="../media/image78.png"/><Relationship Id="rId5" Type="http://schemas.openxmlformats.org/officeDocument/2006/relationships/image" Target="../media/image77.svg"/><Relationship Id="rId4" Type="http://schemas.openxmlformats.org/officeDocument/2006/relationships/image" Target="../media/image76.png"/><Relationship Id="rId9" Type="http://schemas.openxmlformats.org/officeDocument/2006/relationships/image" Target="../media/image81.sv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2.xml"/><Relationship Id="rId1" Type="http://schemas.openxmlformats.org/officeDocument/2006/relationships/tags" Target="../tags/tag41.xml"/><Relationship Id="rId4" Type="http://schemas.openxmlformats.org/officeDocument/2006/relationships/image" Target="../media/image82.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2.xml"/><Relationship Id="rId1" Type="http://schemas.openxmlformats.org/officeDocument/2006/relationships/tags" Target="../tags/tag42.xml"/><Relationship Id="rId5" Type="http://schemas.openxmlformats.org/officeDocument/2006/relationships/image" Target="../media/image84.svg"/><Relationship Id="rId4" Type="http://schemas.openxmlformats.org/officeDocument/2006/relationships/image" Target="../media/image8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7.xml"/><Relationship Id="rId4"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2.xml"/><Relationship Id="rId1" Type="http://schemas.openxmlformats.org/officeDocument/2006/relationships/tags" Target="../tags/tag43.xml"/><Relationship Id="rId6" Type="http://schemas.openxmlformats.org/officeDocument/2006/relationships/image" Target="../media/image82.png"/><Relationship Id="rId5" Type="http://schemas.openxmlformats.org/officeDocument/2006/relationships/image" Target="../media/image84.svg"/><Relationship Id="rId4" Type="http://schemas.openxmlformats.org/officeDocument/2006/relationships/image" Target="../media/image83.png"/></Relationships>
</file>

<file path=ppt/slides/_rels/slide41.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notesSlide" Target="../notesSlides/notesSlide41.xml"/><Relationship Id="rId7" Type="http://schemas.openxmlformats.org/officeDocument/2006/relationships/image" Target="../media/image88.png"/><Relationship Id="rId2" Type="http://schemas.openxmlformats.org/officeDocument/2006/relationships/slideLayout" Target="../slideLayouts/slideLayout12.xml"/><Relationship Id="rId1" Type="http://schemas.openxmlformats.org/officeDocument/2006/relationships/tags" Target="../tags/tag44.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2.xml"/><Relationship Id="rId1" Type="http://schemas.openxmlformats.org/officeDocument/2006/relationships/tags" Target="../tags/tag45.xml"/><Relationship Id="rId4" Type="http://schemas.openxmlformats.org/officeDocument/2006/relationships/image" Target="../media/image90.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2.xml"/><Relationship Id="rId1" Type="http://schemas.openxmlformats.org/officeDocument/2006/relationships/tags" Target="../tags/tag46.xml"/><Relationship Id="rId4" Type="http://schemas.openxmlformats.org/officeDocument/2006/relationships/image" Target="../media/image90.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2.xml"/><Relationship Id="rId1" Type="http://schemas.openxmlformats.org/officeDocument/2006/relationships/tags" Target="../tags/tag47.xml"/><Relationship Id="rId4" Type="http://schemas.openxmlformats.org/officeDocument/2006/relationships/image" Target="../media/image90.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2.xml"/><Relationship Id="rId1" Type="http://schemas.openxmlformats.org/officeDocument/2006/relationships/tags" Target="../tags/tag48.xml"/><Relationship Id="rId4" Type="http://schemas.openxmlformats.org/officeDocument/2006/relationships/image" Target="../media/image90.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7.xml"/><Relationship Id="rId1" Type="http://schemas.openxmlformats.org/officeDocument/2006/relationships/tags" Target="../tags/tag49.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jpe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notesSlide" Target="../notesSlides/notesSlide5.xml"/><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slideLayout" Target="../slideLayouts/slideLayout12.xml"/><Relationship Id="rId1" Type="http://schemas.openxmlformats.org/officeDocument/2006/relationships/tags" Target="../tags/tag8.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tags" Target="../tags/tag9.xml"/><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notesSlide" Target="../notesSlides/notesSlide7.xml"/><Relationship Id="rId7" Type="http://schemas.openxmlformats.org/officeDocument/2006/relationships/image" Target="../media/image8.wmf"/><Relationship Id="rId2" Type="http://schemas.openxmlformats.org/officeDocument/2006/relationships/slideLayout" Target="../slideLayouts/slideLayout12.xml"/><Relationship Id="rId1" Type="http://schemas.openxmlformats.org/officeDocument/2006/relationships/tags" Target="../tags/tag10.xml"/><Relationship Id="rId6" Type="http://schemas.openxmlformats.org/officeDocument/2006/relationships/oleObject" Target="../embeddings/oleObject6.bin"/><Relationship Id="rId11" Type="http://schemas.openxmlformats.org/officeDocument/2006/relationships/image" Target="../media/image10.wmf"/><Relationship Id="rId5" Type="http://schemas.openxmlformats.org/officeDocument/2006/relationships/image" Target="../media/image7.wmf"/><Relationship Id="rId10" Type="http://schemas.openxmlformats.org/officeDocument/2006/relationships/oleObject" Target="../embeddings/oleObject8.bin"/><Relationship Id="rId4" Type="http://schemas.openxmlformats.org/officeDocument/2006/relationships/oleObject" Target="../embeddings/oleObject5.bin"/><Relationship Id="rId9" Type="http://schemas.openxmlformats.org/officeDocument/2006/relationships/image" Target="../media/image9.w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tags" Target="../tags/tag11.xml"/><Relationship Id="rId5" Type="http://schemas.openxmlformats.org/officeDocument/2006/relationships/image" Target="../media/image7.wmf"/><Relationship Id="rId4" Type="http://schemas.openxmlformats.org/officeDocument/2006/relationships/oleObject" Target="../embeddings/oleObject9.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9.wmf"/><Relationship Id="rId2" Type="http://schemas.openxmlformats.org/officeDocument/2006/relationships/slideLayout" Target="../slideLayouts/slideLayout12.xml"/><Relationship Id="rId1" Type="http://schemas.openxmlformats.org/officeDocument/2006/relationships/tags" Target="../tags/tag12.xml"/><Relationship Id="rId6" Type="http://schemas.openxmlformats.org/officeDocument/2006/relationships/oleObject" Target="../embeddings/oleObject11.bin"/><Relationship Id="rId5" Type="http://schemas.openxmlformats.org/officeDocument/2006/relationships/image" Target="../media/image8.wmf"/><Relationship Id="rId4" Type="http://schemas.openxmlformats.org/officeDocument/2006/relationships/oleObject" Target="../embeddings/oleObject10.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FEE80977-E8DB-4DAC-886D-5365238BF648}"/>
              </a:ext>
            </a:extLst>
          </p:cNvPr>
          <p:cNvSpPr txBox="1">
            <a:spLocks/>
          </p:cNvSpPr>
          <p:nvPr/>
        </p:nvSpPr>
        <p:spPr>
          <a:xfrm>
            <a:off x="1518751" y="4489884"/>
            <a:ext cx="9846478" cy="982538"/>
          </a:xfrm>
          <a:prstGeom prst="rect">
            <a:avLst/>
          </a:prstGeom>
        </p:spPr>
        <p:txBody>
          <a:bodyPr vert="horz" lIns="91440" tIns="45720" rIns="91440" bIns="45720" rtlCol="0" anchor="t">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R="0" lvl="0" algn="r" rtl="1" fontAlgn="auto">
              <a:lnSpc>
                <a:spcPct val="110000"/>
              </a:lnSpc>
              <a:spcBef>
                <a:spcPts val="0"/>
              </a:spcBef>
              <a:spcAft>
                <a:spcPts val="200"/>
              </a:spcAft>
              <a:buClr>
                <a:schemeClr val="accent1"/>
              </a:buClr>
              <a:buSzPct val="100000"/>
              <a:tabLst/>
              <a:defRPr/>
            </a:pPr>
            <a:r>
              <a:rPr lang="ar-LB" sz="4400" b="1">
                <a:solidFill>
                  <a:srgbClr val="2E75B6"/>
                </a:solidFill>
                <a:latin typeface="Adobe Arabic" panose="02040503050201090203" pitchFamily="18" charset="-78"/>
                <a:ea typeface="+mn-ea"/>
                <a:cs typeface="Adobe Arabic" panose="02040503050201090203" pitchFamily="18" charset="-78"/>
              </a:rPr>
              <a:t> الصَّفُّ الْأَساسِيُّ الْأَوَّلُ</a:t>
            </a:r>
            <a:endParaRPr lang="en-US" sz="4400" b="1">
              <a:solidFill>
                <a:srgbClr val="2E75B6"/>
              </a:solidFill>
              <a:latin typeface="Adobe Arabic" panose="02040503050201090203" pitchFamily="18" charset="-78"/>
              <a:ea typeface="+mn-ea"/>
              <a:cs typeface="Adobe Arabic" panose="02040503050201090203" pitchFamily="18" charset="-78"/>
            </a:endParaRPr>
          </a:p>
        </p:txBody>
      </p:sp>
      <p:sp>
        <p:nvSpPr>
          <p:cNvPr id="14" name="Subtitle 2">
            <a:extLst>
              <a:ext uri="{FF2B5EF4-FFF2-40B4-BE49-F238E27FC236}">
                <a16:creationId xmlns:a16="http://schemas.microsoft.com/office/drawing/2014/main" id="{666CE2ED-558C-49B8-A49D-37AD4D329B6A}"/>
              </a:ext>
            </a:extLst>
          </p:cNvPr>
          <p:cNvSpPr txBox="1">
            <a:spLocks/>
          </p:cNvSpPr>
          <p:nvPr/>
        </p:nvSpPr>
        <p:spPr>
          <a:xfrm>
            <a:off x="4848726" y="1342610"/>
            <a:ext cx="6622464" cy="2974324"/>
          </a:xfrm>
          <a:prstGeom prst="rect">
            <a:avLst/>
          </a:prstGeom>
          <a:solidFill>
            <a:schemeClr val="bg1"/>
          </a:solidFill>
        </p:spPr>
        <p:txBody>
          <a:bodyPr vert="horz" lIns="91440" tIns="45720" rIns="91440" bIns="45720" rtlCol="0" anchor="ctr">
            <a:noAutofit/>
          </a:bodyPr>
          <a:lstStyle>
            <a:lvl1pPr marL="0" indent="0" algn="l" defTabSz="914400" rtl="0" eaLnBrk="1" latinLnBrk="0" hangingPunct="1">
              <a:lnSpc>
                <a:spcPct val="100000"/>
              </a:lnSpc>
              <a:spcBef>
                <a:spcPts val="0"/>
              </a:spcBef>
              <a:spcAft>
                <a:spcPts val="200"/>
              </a:spcAft>
              <a:buClr>
                <a:schemeClr val="accent1"/>
              </a:buClr>
              <a:buSzPct val="100000"/>
              <a:buFont typeface="Tw Cen MT" panose="020B0602020104020603" pitchFamily="34" charset="0"/>
              <a:buNone/>
              <a:defRPr sz="1600" kern="1200">
                <a:solidFill>
                  <a:schemeClr val="accent2">
                    <a:lumMod val="50000"/>
                  </a:schemeClr>
                </a:solidFill>
                <a:latin typeface="+mn-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9pPr>
          </a:lstStyle>
          <a:p>
            <a:pPr marL="0" marR="0" lvl="0" indent="0" algn="r" defTabSz="914400" rtl="1" eaLnBrk="1" fontAlgn="auto" latinLnBrk="0" hangingPunct="1">
              <a:lnSpc>
                <a:spcPct val="100000"/>
              </a:lnSpc>
              <a:spcBef>
                <a:spcPts val="0"/>
              </a:spcBef>
              <a:spcAft>
                <a:spcPts val="200"/>
              </a:spcAft>
              <a:buClr>
                <a:srgbClr val="5B9BD5"/>
              </a:buClr>
              <a:buSzPct val="100000"/>
              <a:buFont typeface="Tw Cen MT" panose="020B0602020104020603" pitchFamily="34" charset="0"/>
              <a:buNone/>
              <a:tabLst/>
              <a:defRPr/>
            </a:pPr>
            <a:r>
              <a:rPr lang="ar-LB" sz="6000" b="1">
                <a:solidFill>
                  <a:srgbClr val="4472C4">
                    <a:lumMod val="75000"/>
                  </a:srgbClr>
                </a:solidFill>
                <a:latin typeface="Adobe Arabic" panose="02040503050201090203" pitchFamily="18" charset="-78"/>
                <a:cs typeface="Adobe Arabic" panose="02040503050201090203" pitchFamily="18" charset="-78"/>
              </a:rPr>
              <a:t>الْمِحْوَرُ الثّاني</a:t>
            </a:r>
            <a:r>
              <a:rPr kumimoji="0" lang="ar-LB" sz="6000" b="1" i="0" u="none" strike="noStrike" kern="1200" cap="none" spc="0" normalizeH="0" baseline="0" noProof="0">
                <a:ln>
                  <a:noFill/>
                </a:ln>
                <a:solidFill>
                  <a:srgbClr val="4472C4">
                    <a:lumMod val="75000"/>
                  </a:srgbClr>
                </a:solidFill>
                <a:effectLst/>
                <a:uLnTx/>
                <a:uFillTx/>
                <a:latin typeface="Adobe Arabic" panose="02040503050201090203" pitchFamily="18" charset="-78"/>
                <a:ea typeface="+mn-ea"/>
                <a:cs typeface="Adobe Arabic" panose="02040503050201090203" pitchFamily="18" charset="-78"/>
              </a:rPr>
              <a:t>: الْبيئَةُ وَالْغِذاءُ</a:t>
            </a:r>
          </a:p>
          <a:p>
            <a:pPr marL="0" marR="0" lvl="0" indent="0" algn="r" defTabSz="914400" rtl="1" eaLnBrk="1" fontAlgn="auto" latinLnBrk="0" hangingPunct="1">
              <a:lnSpc>
                <a:spcPct val="100000"/>
              </a:lnSpc>
              <a:spcBef>
                <a:spcPts val="0"/>
              </a:spcBef>
              <a:spcAft>
                <a:spcPts val="200"/>
              </a:spcAft>
              <a:buClr>
                <a:srgbClr val="5B9BD5"/>
              </a:buClr>
              <a:buSzPct val="100000"/>
              <a:buFont typeface="Tw Cen MT" panose="020B0602020104020603" pitchFamily="34" charset="0"/>
              <a:buNone/>
              <a:tabLst/>
              <a:defRPr/>
            </a:pPr>
            <a:r>
              <a:rPr kumimoji="0" lang="ar-LB" sz="4000" b="1" i="0" u="none" strike="noStrike" kern="1200" cap="none" spc="0" normalizeH="0" baseline="0" noProof="0">
                <a:ln>
                  <a:noFill/>
                </a:ln>
                <a:solidFill>
                  <a:srgbClr val="4472C4">
                    <a:lumMod val="75000"/>
                  </a:srgbClr>
                </a:solidFill>
                <a:effectLst/>
                <a:uLnTx/>
                <a:uFillTx/>
                <a:latin typeface="Adobe Arabic" panose="02040503050201090203" pitchFamily="18" charset="-78"/>
                <a:ea typeface="+mn-ea"/>
                <a:cs typeface="Adobe Arabic" panose="02040503050201090203" pitchFamily="18" charset="-78"/>
              </a:rPr>
              <a:t>الدَّرْسُ الرّابع :</a:t>
            </a:r>
            <a:r>
              <a:rPr kumimoji="0" lang="en-US" sz="4000" b="1" i="0" u="none" strike="noStrike" kern="1200" cap="none" spc="0" normalizeH="0" baseline="0" noProof="0">
                <a:ln>
                  <a:noFill/>
                </a:ln>
                <a:solidFill>
                  <a:srgbClr val="4472C4">
                    <a:lumMod val="75000"/>
                  </a:srgbClr>
                </a:solidFill>
                <a:effectLst/>
                <a:uLnTx/>
                <a:uFillTx/>
                <a:latin typeface="Adobe Arabic" panose="02040503050201090203" pitchFamily="18" charset="-78"/>
                <a:ea typeface="+mn-ea"/>
                <a:cs typeface="Adobe Arabic" panose="02040503050201090203" pitchFamily="18" charset="-78"/>
              </a:rPr>
              <a:t> </a:t>
            </a:r>
            <a:r>
              <a:rPr kumimoji="0" lang="ar-LB" sz="4000" b="1" i="0" u="none" strike="noStrike" kern="1200" cap="none" spc="0" normalizeH="0" baseline="0" noProof="0">
                <a:ln>
                  <a:noFill/>
                </a:ln>
                <a:solidFill>
                  <a:srgbClr val="4472C4">
                    <a:lumMod val="75000"/>
                  </a:srgbClr>
                </a:solidFill>
                <a:effectLst/>
                <a:uLnTx/>
                <a:uFillTx/>
                <a:latin typeface="Adobe Arabic" panose="02040503050201090203" pitchFamily="18" charset="-78"/>
                <a:ea typeface="+mn-ea"/>
                <a:cs typeface="Adobe Arabic" panose="02040503050201090203" pitchFamily="18" charset="-78"/>
              </a:rPr>
              <a:t>في السّوقِ الْكَبيرِ</a:t>
            </a:r>
          </a:p>
          <a:p>
            <a:pPr marL="0" marR="0" lvl="0" indent="0" algn="r" defTabSz="914400" rtl="1" eaLnBrk="1" fontAlgn="auto" latinLnBrk="0" hangingPunct="1">
              <a:lnSpc>
                <a:spcPct val="100000"/>
              </a:lnSpc>
              <a:spcBef>
                <a:spcPts val="0"/>
              </a:spcBef>
              <a:spcAft>
                <a:spcPts val="200"/>
              </a:spcAft>
              <a:buClr>
                <a:srgbClr val="5B9BD5"/>
              </a:buClr>
              <a:buSzPct val="100000"/>
              <a:buFont typeface="Tw Cen MT" panose="020B0602020104020603" pitchFamily="34" charset="0"/>
              <a:buNone/>
              <a:tabLst/>
              <a:defRPr/>
            </a:pPr>
            <a:r>
              <a:rPr kumimoji="0" lang="ar-LB" sz="4000" b="1" i="0" u="none" strike="noStrike" kern="1200" cap="none" spc="0" normalizeH="0" baseline="0" noProof="0">
                <a:ln>
                  <a:noFill/>
                </a:ln>
                <a:solidFill>
                  <a:srgbClr val="4472C4">
                    <a:lumMod val="75000"/>
                  </a:srgbClr>
                </a:solidFill>
                <a:effectLst/>
                <a:uLnTx/>
                <a:uFillTx/>
                <a:latin typeface="Adobe Arabic" panose="02040503050201090203" pitchFamily="18" charset="-78"/>
                <a:ea typeface="+mn-ea"/>
                <a:cs typeface="Adobe Arabic" panose="02040503050201090203" pitchFamily="18" charset="-78"/>
              </a:rPr>
              <a:t> (الْحَرْفُ لام وَالْحَرْفُ ميم)</a:t>
            </a:r>
          </a:p>
        </p:txBody>
      </p:sp>
    </p:spTree>
    <p:custDataLst>
      <p:tags r:id="rId1"/>
    </p:custDataLst>
    <p:extLst>
      <p:ext uri="{BB962C8B-B14F-4D97-AF65-F5344CB8AC3E}">
        <p14:creationId xmlns:p14="http://schemas.microsoft.com/office/powerpoint/2010/main" val="2002790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7BB6627-80E2-4AA2-A52B-EFFD065A00E3}"/>
              </a:ext>
            </a:extLst>
          </p:cNvPr>
          <p:cNvSpPr txBox="1"/>
          <p:nvPr/>
        </p:nvSpPr>
        <p:spPr>
          <a:xfrm>
            <a:off x="7919176" y="2290725"/>
            <a:ext cx="2468880" cy="646331"/>
          </a:xfrm>
          <a:prstGeom prst="rect">
            <a:avLst/>
          </a:prstGeom>
          <a:solidFill>
            <a:schemeClr val="accent3">
              <a:lumMod val="20000"/>
              <a:lumOff val="80000"/>
            </a:schemeClr>
          </a:solidFill>
          <a:ln w="3175">
            <a:solidFill>
              <a:schemeClr val="bg1"/>
            </a:solidFill>
          </a:ln>
        </p:spPr>
        <p:txBody>
          <a:bodyPr wrap="square" rtlCol="0">
            <a:spAutoFit/>
          </a:bodyPr>
          <a:lstStyle/>
          <a:p>
            <a:pPr algn="ctr" rtl="1"/>
            <a:r>
              <a:rPr lang="ar-LB" sz="3600" b="1">
                <a:solidFill>
                  <a:schemeClr val="tx1">
                    <a:lumMod val="65000"/>
                    <a:lumOff val="35000"/>
                  </a:schemeClr>
                </a:solidFill>
                <a:latin typeface="Adobe Arabic" panose="02040503050201020203" pitchFamily="18" charset="-78"/>
                <a:cs typeface="Adobe Arabic" panose="02040503050201020203" pitchFamily="18" charset="-78"/>
              </a:rPr>
              <a:t>مُنْتَجاتٌ طَبيعِيَّةٌ </a:t>
            </a:r>
            <a:endParaRPr lang="en-US" sz="3600" b="1">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15" name="TextBox 14">
            <a:extLst>
              <a:ext uri="{FF2B5EF4-FFF2-40B4-BE49-F238E27FC236}">
                <a16:creationId xmlns:a16="http://schemas.microsoft.com/office/drawing/2014/main" id="{2CDBFE66-85D8-491B-89A6-F871D08C6249}"/>
              </a:ext>
            </a:extLst>
          </p:cNvPr>
          <p:cNvSpPr txBox="1"/>
          <p:nvPr/>
        </p:nvSpPr>
        <p:spPr>
          <a:xfrm>
            <a:off x="1803945" y="2299420"/>
            <a:ext cx="2468880" cy="646331"/>
          </a:xfrm>
          <a:prstGeom prst="rect">
            <a:avLst/>
          </a:prstGeom>
          <a:solidFill>
            <a:schemeClr val="accent3">
              <a:lumMod val="20000"/>
              <a:lumOff val="80000"/>
            </a:schemeClr>
          </a:solidFill>
          <a:ln w="3175">
            <a:solidFill>
              <a:schemeClr val="bg1"/>
            </a:solidFill>
          </a:ln>
        </p:spPr>
        <p:txBody>
          <a:bodyPr wrap="square" rtlCol="0">
            <a:spAutoFit/>
          </a:bodyPr>
          <a:lstStyle/>
          <a:p>
            <a:pPr algn="ctr" rtl="1"/>
            <a:r>
              <a:rPr lang="ar-LB" sz="3600" b="1">
                <a:solidFill>
                  <a:schemeClr val="tx1">
                    <a:lumMod val="65000"/>
                    <a:lumOff val="35000"/>
                  </a:schemeClr>
                </a:solidFill>
                <a:latin typeface="Adobe Arabic" panose="02040503050201020203" pitchFamily="18" charset="-78"/>
                <a:cs typeface="Adobe Arabic" panose="02040503050201020203" pitchFamily="18" charset="-78"/>
              </a:rPr>
              <a:t>مُنْتَجاتٌ مُصَنَّعَةٌ </a:t>
            </a:r>
            <a:endParaRPr lang="en-US" sz="3600" b="1">
              <a:solidFill>
                <a:schemeClr val="tx1">
                  <a:lumMod val="65000"/>
                  <a:lumOff val="35000"/>
                </a:schemeClr>
              </a:solidFill>
              <a:latin typeface="Adobe Arabic" panose="02040503050201020203" pitchFamily="18" charset="-78"/>
              <a:cs typeface="Adobe Arabic" panose="02040503050201020203" pitchFamily="18" charset="-78"/>
            </a:endParaRPr>
          </a:p>
        </p:txBody>
      </p:sp>
      <p:cxnSp>
        <p:nvCxnSpPr>
          <p:cNvPr id="9" name="Straight Arrow Connector 8">
            <a:extLst>
              <a:ext uri="{FF2B5EF4-FFF2-40B4-BE49-F238E27FC236}">
                <a16:creationId xmlns:a16="http://schemas.microsoft.com/office/drawing/2014/main" id="{E2B6F9CF-E7F4-44BF-8326-449D9E3E11EF}"/>
              </a:ext>
            </a:extLst>
          </p:cNvPr>
          <p:cNvCxnSpPr>
            <a:cxnSpLocks/>
            <a:stCxn id="4" idx="2"/>
            <a:endCxn id="21" idx="0"/>
          </p:cNvCxnSpPr>
          <p:nvPr/>
        </p:nvCxnSpPr>
        <p:spPr>
          <a:xfrm flipH="1">
            <a:off x="3815372" y="2937056"/>
            <a:ext cx="5338244" cy="1314303"/>
          </a:xfrm>
          <a:prstGeom prst="straightConnector1">
            <a:avLst/>
          </a:prstGeom>
          <a:ln w="28575">
            <a:solidFill>
              <a:srgbClr val="74C274"/>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745E592E-3ABF-43B6-9888-E4B470A40964}"/>
              </a:ext>
            </a:extLst>
          </p:cNvPr>
          <p:cNvCxnSpPr>
            <a:cxnSpLocks/>
            <a:stCxn id="4" idx="2"/>
            <a:endCxn id="16" idx="0"/>
          </p:cNvCxnSpPr>
          <p:nvPr/>
        </p:nvCxnSpPr>
        <p:spPr>
          <a:xfrm>
            <a:off x="9153616" y="2937056"/>
            <a:ext cx="1502752" cy="1314303"/>
          </a:xfrm>
          <a:prstGeom prst="straightConnector1">
            <a:avLst/>
          </a:prstGeom>
          <a:ln w="28575">
            <a:solidFill>
              <a:srgbClr val="74C274"/>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972A3CC-3683-4B28-B320-CFF8D00E0D04}"/>
              </a:ext>
            </a:extLst>
          </p:cNvPr>
          <p:cNvCxnSpPr>
            <a:cxnSpLocks/>
            <a:stCxn id="4" idx="2"/>
            <a:endCxn id="17" idx="0"/>
          </p:cNvCxnSpPr>
          <p:nvPr/>
        </p:nvCxnSpPr>
        <p:spPr>
          <a:xfrm flipH="1">
            <a:off x="8376185" y="2937056"/>
            <a:ext cx="777431" cy="1314303"/>
          </a:xfrm>
          <a:prstGeom prst="straightConnector1">
            <a:avLst/>
          </a:prstGeom>
          <a:ln w="28575">
            <a:solidFill>
              <a:srgbClr val="74C274"/>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02EF0A2-A9EE-4835-BD2A-EFA0F6B7A145}"/>
              </a:ext>
            </a:extLst>
          </p:cNvPr>
          <p:cNvCxnSpPr>
            <a:cxnSpLocks/>
            <a:stCxn id="15" idx="2"/>
            <a:endCxn id="23" idx="0"/>
          </p:cNvCxnSpPr>
          <p:nvPr/>
        </p:nvCxnSpPr>
        <p:spPr>
          <a:xfrm flipH="1">
            <a:off x="1535633" y="2945751"/>
            <a:ext cx="1502752" cy="1305608"/>
          </a:xfrm>
          <a:prstGeom prst="straightConnector1">
            <a:avLst/>
          </a:prstGeom>
          <a:ln w="28575">
            <a:solidFill>
              <a:srgbClr val="74C274"/>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4E78E235-A2DD-40E9-BC25-C5106A4C420C}"/>
              </a:ext>
            </a:extLst>
          </p:cNvPr>
          <p:cNvCxnSpPr>
            <a:cxnSpLocks/>
            <a:stCxn id="15" idx="2"/>
            <a:endCxn id="18" idx="0"/>
          </p:cNvCxnSpPr>
          <p:nvPr/>
        </p:nvCxnSpPr>
        <p:spPr>
          <a:xfrm>
            <a:off x="3038385" y="2945751"/>
            <a:ext cx="3057615" cy="1385826"/>
          </a:xfrm>
          <a:prstGeom prst="straightConnector1">
            <a:avLst/>
          </a:prstGeom>
          <a:ln w="28575">
            <a:solidFill>
              <a:srgbClr val="74C274"/>
            </a:solidFill>
            <a:tailEnd type="triangle"/>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34ECC20F-2A68-4901-91BF-7ACC8EC8D6A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9571774" y="4251359"/>
            <a:ext cx="2169187" cy="2017932"/>
          </a:xfrm>
          <a:prstGeom prst="rect">
            <a:avLst/>
          </a:prstGeom>
        </p:spPr>
      </p:pic>
      <p:pic>
        <p:nvPicPr>
          <p:cNvPr id="17" name="Picture 16">
            <a:extLst>
              <a:ext uri="{FF2B5EF4-FFF2-40B4-BE49-F238E27FC236}">
                <a16:creationId xmlns:a16="http://schemas.microsoft.com/office/drawing/2014/main" id="{AC100F29-B3FA-4B9E-A42F-1F67B0A4D68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291146" y="4251359"/>
            <a:ext cx="2170077" cy="2017932"/>
          </a:xfrm>
          <a:prstGeom prst="rect">
            <a:avLst/>
          </a:prstGeom>
        </p:spPr>
      </p:pic>
      <p:pic>
        <p:nvPicPr>
          <p:cNvPr id="18" name="Picture 17">
            <a:extLst>
              <a:ext uri="{FF2B5EF4-FFF2-40B4-BE49-F238E27FC236}">
                <a16:creationId xmlns:a16="http://schemas.microsoft.com/office/drawing/2014/main" id="{08196199-4989-4F58-9B1F-4935E88D43A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5164623" y="4331577"/>
            <a:ext cx="1862754" cy="1862754"/>
          </a:xfrm>
          <a:prstGeom prst="rect">
            <a:avLst/>
          </a:prstGeom>
        </p:spPr>
      </p:pic>
      <p:pic>
        <p:nvPicPr>
          <p:cNvPr id="21" name="Picture 20">
            <a:extLst>
              <a:ext uri="{FF2B5EF4-FFF2-40B4-BE49-F238E27FC236}">
                <a16:creationId xmlns:a16="http://schemas.microsoft.com/office/drawing/2014/main" id="{AFA43D99-A847-413F-AD7B-2E8885EB8E97}"/>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2730778" y="4251359"/>
            <a:ext cx="2169187" cy="2017932"/>
          </a:xfrm>
          <a:prstGeom prst="rect">
            <a:avLst/>
          </a:prstGeom>
        </p:spPr>
      </p:pic>
      <p:pic>
        <p:nvPicPr>
          <p:cNvPr id="23" name="Picture 22">
            <a:extLst>
              <a:ext uri="{FF2B5EF4-FFF2-40B4-BE49-F238E27FC236}">
                <a16:creationId xmlns:a16="http://schemas.microsoft.com/office/drawing/2014/main" id="{77C7D3F0-205E-4BDF-A768-726D68816708}"/>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451039" y="4251359"/>
            <a:ext cx="2169187" cy="2017932"/>
          </a:xfrm>
          <a:prstGeom prst="rect">
            <a:avLst/>
          </a:prstGeom>
        </p:spPr>
      </p:pic>
      <p:sp>
        <p:nvSpPr>
          <p:cNvPr id="24" name="Rectangle 23">
            <a:extLst>
              <a:ext uri="{FF2B5EF4-FFF2-40B4-BE49-F238E27FC236}">
                <a16:creationId xmlns:a16="http://schemas.microsoft.com/office/drawing/2014/main" id="{C000DBED-1CB9-4EC4-9681-E82227F8B558}"/>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الْقِراءَةُ – الْمُعْجَمُ اللُّغَوِيُّ</a:t>
            </a:r>
          </a:p>
        </p:txBody>
      </p:sp>
      <p:sp>
        <p:nvSpPr>
          <p:cNvPr id="25" name="Rectangle 24">
            <a:extLst>
              <a:ext uri="{FF2B5EF4-FFF2-40B4-BE49-F238E27FC236}">
                <a16:creationId xmlns:a16="http://schemas.microsoft.com/office/drawing/2014/main" id="{C8BAAD63-9AA0-42FC-A65B-C87BA4062FCE}"/>
              </a:ext>
            </a:extLst>
          </p:cNvPr>
          <p:cNvSpPr/>
          <p:nvPr/>
        </p:nvSpPr>
        <p:spPr>
          <a:xfrm>
            <a:off x="0" y="1401490"/>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a:solidFill>
                  <a:schemeClr val="tx1">
                    <a:lumMod val="65000"/>
                    <a:lumOff val="35000"/>
                  </a:schemeClr>
                </a:solidFill>
                <a:latin typeface="Adobe Arabic" panose="02040503050201020203" pitchFamily="18" charset="-78"/>
                <a:cs typeface="Adobe Arabic" panose="02040503050201020203" pitchFamily="18" charset="-78"/>
              </a:rPr>
              <a:t>أَرْبُطُ بِخَطٍّ بَيْنَ الصّورَةِ وَالْعِبارَةِ الَّتي تُعَبِّرُ عَنْها:</a:t>
            </a:r>
          </a:p>
        </p:txBody>
      </p:sp>
    </p:spTree>
    <p:custDataLst>
      <p:tags r:id="rId1"/>
    </p:custDataLst>
    <p:extLst>
      <p:ext uri="{BB962C8B-B14F-4D97-AF65-F5344CB8AC3E}">
        <p14:creationId xmlns:p14="http://schemas.microsoft.com/office/powerpoint/2010/main" val="942287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up)">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up)">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wipe(up)">
                                      <p:cBhvr>
                                        <p:cTn id="22" dur="500"/>
                                        <p:tgtEl>
                                          <p:spTgt spid="3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up)">
                                      <p:cBhvr>
                                        <p:cTn id="2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277360" y="1402593"/>
            <a:ext cx="7422720" cy="4524315"/>
          </a:xfrm>
          <a:prstGeom prst="rect">
            <a:avLst/>
          </a:prstGeom>
          <a:noFill/>
        </p:spPr>
        <p:txBody>
          <a:bodyPr wrap="square" rtlCol="0">
            <a:spAutoFit/>
          </a:bodyPr>
          <a:lstStyle/>
          <a:p>
            <a:pPr algn="r" rtl="1"/>
            <a:r>
              <a:rPr lang="ar-LB" sz="3600" dirty="0">
                <a:solidFill>
                  <a:schemeClr val="tx1">
                    <a:lumMod val="65000"/>
                    <a:lumOff val="35000"/>
                  </a:schemeClr>
                </a:solidFill>
                <a:latin typeface="Adobe Arabic" panose="02040503050201020203" pitchFamily="18" charset="-78"/>
                <a:cs typeface="Adobe Arabic" panose="02040503050201020203" pitchFamily="18" charset="-78"/>
              </a:rPr>
              <a:t>حَمَلَ سامِرٌ سَلًّا وَمَشى مَعْ سَمَرَ بَيْنَ رُفوفٍ مُنَظَّمَةٍ تَحْتَوي عَلى أَكْياسٍ مِنَ الْحُبوبِ، وَعَلى أَكْياسٍ صَغيرَةٍ مِنَ الطَّحينِ وَالْمَعْكَرونَةِ وَالْمُعَجَّناتِ وَالْمُرَبِّياتِ. </a:t>
            </a:r>
          </a:p>
          <a:p>
            <a:pPr algn="r" rtl="1"/>
            <a:r>
              <a:rPr lang="ar-LB" sz="3600" dirty="0">
                <a:solidFill>
                  <a:schemeClr val="tx1">
                    <a:lumMod val="65000"/>
                    <a:lumOff val="35000"/>
                  </a:schemeClr>
                </a:solidFill>
                <a:latin typeface="Adobe Arabic" panose="02040503050201020203" pitchFamily="18" charset="-78"/>
                <a:cs typeface="Adobe Arabic" panose="02040503050201020203" pitchFamily="18" charset="-78"/>
              </a:rPr>
              <a:t>قالَ سامِرٌ: " أَنا أُحِبُّ مُرَبّى الْمِشْمِشِ يا أَبي." </a:t>
            </a:r>
          </a:p>
          <a:p>
            <a:pPr algn="r" rtl="1"/>
            <a:r>
              <a:rPr lang="ar-LB" sz="3600" dirty="0">
                <a:solidFill>
                  <a:schemeClr val="tx1">
                    <a:lumMod val="65000"/>
                    <a:lumOff val="35000"/>
                  </a:schemeClr>
                </a:solidFill>
                <a:latin typeface="Adobe Arabic" panose="02040503050201020203" pitchFamily="18" charset="-78"/>
                <a:cs typeface="Adobe Arabic" panose="02040503050201020203" pitchFamily="18" charset="-78"/>
              </a:rPr>
              <a:t>وَقالَتْ سَمَرُ: "وَأَنا أُحِبُّ الْمَوْزَ وَاللَّوْزَ."</a:t>
            </a:r>
          </a:p>
          <a:p>
            <a:pPr algn="r" rtl="1"/>
            <a:r>
              <a:rPr lang="ar-LB" sz="3600" dirty="0">
                <a:solidFill>
                  <a:schemeClr val="tx1">
                    <a:lumMod val="65000"/>
                    <a:lumOff val="35000"/>
                  </a:schemeClr>
                </a:solidFill>
                <a:latin typeface="Adobe Arabic" panose="02040503050201020203" pitchFamily="18" charset="-78"/>
                <a:cs typeface="Adobe Arabic" panose="02040503050201020203" pitchFamily="18" charset="-78"/>
              </a:rPr>
              <a:t>قالَ الْعَمُّ ماجِدٌ: "كُلُّ فاكِهَةِ لُبْنانَ وَخُضارِهِ وَحُبوبِهِ صارَتْ هُنا في الْعُلَبِ وَالْأَكْياسِ. وَكُلُّ إِنْتاجِ الْمَزارِعِ مِنْ أَلْبانٍ وَلُحومٍ هُنا في الثَّلّاجاتِ. </a:t>
            </a:r>
          </a:p>
        </p:txBody>
      </p:sp>
      <p:sp>
        <p:nvSpPr>
          <p:cNvPr id="6" name="Rectangle 5">
            <a:extLst>
              <a:ext uri="{FF2B5EF4-FFF2-40B4-BE49-F238E27FC236}">
                <a16:creationId xmlns:a16="http://schemas.microsoft.com/office/drawing/2014/main" id="{E20542D1-1DBC-4C82-B1A4-0F85D5E1EF1E}"/>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في السّوقِ الْكَبيرِ</a:t>
            </a:r>
          </a:p>
        </p:txBody>
      </p:sp>
      <p:graphicFrame>
        <p:nvGraphicFramePr>
          <p:cNvPr id="2" name="Object 1">
            <a:extLst>
              <a:ext uri="{FF2B5EF4-FFF2-40B4-BE49-F238E27FC236}">
                <a16:creationId xmlns:a16="http://schemas.microsoft.com/office/drawing/2014/main" id="{6BF9F122-4D63-2AFF-71BF-980D63DCC2C2}"/>
              </a:ext>
            </a:extLst>
          </p:cNvPr>
          <p:cNvGraphicFramePr>
            <a:graphicFrameLocks noChangeAspect="1"/>
          </p:cNvGraphicFramePr>
          <p:nvPr/>
        </p:nvGraphicFramePr>
        <p:xfrm>
          <a:off x="644773" y="1581681"/>
          <a:ext cx="3042639" cy="4106850"/>
        </p:xfrm>
        <a:graphic>
          <a:graphicData uri="http://schemas.openxmlformats.org/presentationml/2006/ole">
            <mc:AlternateContent xmlns:mc="http://schemas.openxmlformats.org/markup-compatibility/2006">
              <mc:Choice xmlns:v="urn:schemas-microsoft-com:vml" Requires="v">
                <p:oleObj r:id="rId4" imgW="5383800" imgH="7250760" progId="">
                  <p:embed/>
                </p:oleObj>
              </mc:Choice>
              <mc:Fallback>
                <p:oleObj r:id="rId4" imgW="5383800" imgH="7250760" progId="">
                  <p:embed/>
                  <p:pic>
                    <p:nvPicPr>
                      <p:cNvPr id="2" name="Object 1">
                        <a:extLst>
                          <a:ext uri="{FF2B5EF4-FFF2-40B4-BE49-F238E27FC236}">
                            <a16:creationId xmlns:a16="http://schemas.microsoft.com/office/drawing/2014/main" id="{6BF9F122-4D63-2AFF-71BF-980D63DCC2C2}"/>
                          </a:ext>
                        </a:extLst>
                      </p:cNvPr>
                      <p:cNvPicPr/>
                      <p:nvPr/>
                    </p:nvPicPr>
                    <p:blipFill>
                      <a:blip r:embed="rId5"/>
                      <a:stretch>
                        <a:fillRect/>
                      </a:stretch>
                    </p:blipFill>
                    <p:spPr>
                      <a:xfrm>
                        <a:off x="644773" y="1581681"/>
                        <a:ext cx="3042639" cy="4106850"/>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4193559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7BB6627-80E2-4AA2-A52B-EFFD065A00E3}"/>
              </a:ext>
            </a:extLst>
          </p:cNvPr>
          <p:cNvSpPr txBox="1"/>
          <p:nvPr/>
        </p:nvSpPr>
        <p:spPr>
          <a:xfrm>
            <a:off x="7801445" y="2428131"/>
            <a:ext cx="2377440" cy="646331"/>
          </a:xfrm>
          <a:prstGeom prst="rect">
            <a:avLst/>
          </a:prstGeom>
          <a:noFill/>
          <a:ln w="3175">
            <a:solidFill>
              <a:schemeClr val="bg1">
                <a:lumMod val="75000"/>
              </a:schemeClr>
            </a:solidFill>
          </a:ln>
        </p:spPr>
        <p:txBody>
          <a:bodyPr wrap="square" rtlCol="0">
            <a:spAutoFit/>
          </a:bodyPr>
          <a:lstStyle/>
          <a:p>
            <a:pPr algn="ctr" rtl="1"/>
            <a:r>
              <a:rPr lang="ar-LB" sz="3600">
                <a:solidFill>
                  <a:schemeClr val="tx1">
                    <a:lumMod val="65000"/>
                    <a:lumOff val="35000"/>
                  </a:schemeClr>
                </a:solidFill>
                <a:latin typeface="Adobe Arabic" panose="02040503050201020203" pitchFamily="18" charset="-78"/>
                <a:cs typeface="Adobe Arabic" panose="02040503050201020203" pitchFamily="18" charset="-78"/>
              </a:rPr>
              <a:t>رُفوفٌ مُنَظَّمَةٌ</a:t>
            </a:r>
            <a:endParaRPr lang="en-US" sz="36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15" name="TextBox 14">
            <a:extLst>
              <a:ext uri="{FF2B5EF4-FFF2-40B4-BE49-F238E27FC236}">
                <a16:creationId xmlns:a16="http://schemas.microsoft.com/office/drawing/2014/main" id="{2CDBFE66-85D8-491B-89A6-F871D08C6249}"/>
              </a:ext>
            </a:extLst>
          </p:cNvPr>
          <p:cNvSpPr txBox="1"/>
          <p:nvPr/>
        </p:nvSpPr>
        <p:spPr>
          <a:xfrm>
            <a:off x="7801445" y="5579379"/>
            <a:ext cx="2377440" cy="646331"/>
          </a:xfrm>
          <a:prstGeom prst="rect">
            <a:avLst/>
          </a:prstGeom>
          <a:noFill/>
          <a:ln w="3175">
            <a:solidFill>
              <a:schemeClr val="bg1">
                <a:lumMod val="75000"/>
              </a:schemeClr>
            </a:solidFill>
          </a:ln>
        </p:spPr>
        <p:txBody>
          <a:bodyPr wrap="square" rtlCol="0">
            <a:spAutoFit/>
          </a:bodyPr>
          <a:lstStyle/>
          <a:p>
            <a:pPr algn="ctr" rtl="1"/>
            <a:r>
              <a:rPr lang="ar-LB" sz="3600">
                <a:solidFill>
                  <a:schemeClr val="tx1">
                    <a:lumMod val="65000"/>
                    <a:lumOff val="35000"/>
                  </a:schemeClr>
                </a:solidFill>
                <a:latin typeface="Adobe Arabic" panose="02040503050201020203" pitchFamily="18" charset="-78"/>
                <a:cs typeface="Adobe Arabic" panose="02040503050201020203" pitchFamily="18" charset="-78"/>
              </a:rPr>
              <a:t>مُعَجَّناتٌ </a:t>
            </a:r>
            <a:endParaRPr lang="en-US" sz="3600">
              <a:solidFill>
                <a:schemeClr val="tx1">
                  <a:lumMod val="65000"/>
                  <a:lumOff val="35000"/>
                </a:schemeClr>
              </a:solidFill>
              <a:latin typeface="Adobe Arabic" panose="02040503050201020203" pitchFamily="18" charset="-78"/>
              <a:cs typeface="Adobe Arabic" panose="02040503050201020203" pitchFamily="18" charset="-78"/>
            </a:endParaRPr>
          </a:p>
        </p:txBody>
      </p:sp>
      <p:cxnSp>
        <p:nvCxnSpPr>
          <p:cNvPr id="9" name="Straight Arrow Connector 8">
            <a:extLst>
              <a:ext uri="{FF2B5EF4-FFF2-40B4-BE49-F238E27FC236}">
                <a16:creationId xmlns:a16="http://schemas.microsoft.com/office/drawing/2014/main" id="{E2B6F9CF-E7F4-44BF-8326-449D9E3E11EF}"/>
              </a:ext>
            </a:extLst>
          </p:cNvPr>
          <p:cNvCxnSpPr>
            <a:cxnSpLocks/>
            <a:stCxn id="16" idx="1"/>
            <a:endCxn id="24" idx="3"/>
          </p:cNvCxnSpPr>
          <p:nvPr/>
        </p:nvCxnSpPr>
        <p:spPr>
          <a:xfrm flipH="1" flipV="1">
            <a:off x="4390756" y="4852128"/>
            <a:ext cx="3410689" cy="1"/>
          </a:xfrm>
          <a:prstGeom prst="straightConnector1">
            <a:avLst/>
          </a:prstGeom>
          <a:ln w="57150">
            <a:solidFill>
              <a:srgbClr val="74C274"/>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972A3CC-3683-4B28-B320-CFF8D00E0D04}"/>
              </a:ext>
            </a:extLst>
          </p:cNvPr>
          <p:cNvCxnSpPr>
            <a:cxnSpLocks/>
            <a:stCxn id="4" idx="1"/>
            <a:endCxn id="19" idx="3"/>
          </p:cNvCxnSpPr>
          <p:nvPr/>
        </p:nvCxnSpPr>
        <p:spPr>
          <a:xfrm flipH="1" flipV="1">
            <a:off x="4390556" y="2751296"/>
            <a:ext cx="3410889" cy="1"/>
          </a:xfrm>
          <a:prstGeom prst="straightConnector1">
            <a:avLst/>
          </a:prstGeom>
          <a:ln w="57150">
            <a:solidFill>
              <a:srgbClr val="74C274"/>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02EF0A2-A9EE-4835-BD2A-EFA0F6B7A145}"/>
              </a:ext>
            </a:extLst>
          </p:cNvPr>
          <p:cNvCxnSpPr>
            <a:cxnSpLocks/>
            <a:stCxn id="15" idx="1"/>
            <a:endCxn id="23" idx="3"/>
          </p:cNvCxnSpPr>
          <p:nvPr/>
        </p:nvCxnSpPr>
        <p:spPr>
          <a:xfrm flipH="1" flipV="1">
            <a:off x="4390556" y="3801712"/>
            <a:ext cx="3410889" cy="2100833"/>
          </a:xfrm>
          <a:prstGeom prst="straightConnector1">
            <a:avLst/>
          </a:prstGeom>
          <a:ln w="57150">
            <a:solidFill>
              <a:srgbClr val="74C274"/>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4E78E235-A2DD-40E9-BC25-C5106A4C420C}"/>
              </a:ext>
            </a:extLst>
          </p:cNvPr>
          <p:cNvCxnSpPr>
            <a:cxnSpLocks/>
            <a:stCxn id="21" idx="1"/>
            <a:endCxn id="26" idx="3"/>
          </p:cNvCxnSpPr>
          <p:nvPr/>
        </p:nvCxnSpPr>
        <p:spPr>
          <a:xfrm flipH="1">
            <a:off x="4390272" y="3801713"/>
            <a:ext cx="3411173" cy="2100831"/>
          </a:xfrm>
          <a:prstGeom prst="straightConnector1">
            <a:avLst/>
          </a:prstGeom>
          <a:ln w="57150">
            <a:solidFill>
              <a:srgbClr val="74C274"/>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0FD6CC2C-DA12-4C41-915B-D3A0F791FAFE}"/>
              </a:ext>
            </a:extLst>
          </p:cNvPr>
          <p:cNvSpPr txBox="1"/>
          <p:nvPr/>
        </p:nvSpPr>
        <p:spPr>
          <a:xfrm>
            <a:off x="7801445" y="4528963"/>
            <a:ext cx="2377440" cy="646331"/>
          </a:xfrm>
          <a:prstGeom prst="rect">
            <a:avLst/>
          </a:prstGeom>
          <a:noFill/>
          <a:ln w="3175">
            <a:solidFill>
              <a:schemeClr val="bg1">
                <a:lumMod val="75000"/>
              </a:schemeClr>
            </a:solidFill>
          </a:ln>
        </p:spPr>
        <p:txBody>
          <a:bodyPr wrap="square" rtlCol="0">
            <a:spAutoFit/>
          </a:bodyPr>
          <a:lstStyle/>
          <a:p>
            <a:pPr algn="ctr" rtl="1"/>
            <a:r>
              <a:rPr lang="ar-LB" sz="3600">
                <a:solidFill>
                  <a:schemeClr val="tx1">
                    <a:lumMod val="65000"/>
                    <a:lumOff val="35000"/>
                  </a:schemeClr>
                </a:solidFill>
                <a:latin typeface="Adobe Arabic" panose="02040503050201020203" pitchFamily="18" charset="-78"/>
                <a:cs typeface="Adobe Arabic" panose="02040503050201020203" pitchFamily="18" charset="-78"/>
              </a:rPr>
              <a:t>ثَلّاجاتٌ</a:t>
            </a:r>
            <a:endParaRPr lang="en-US" sz="36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21" name="TextBox 20">
            <a:extLst>
              <a:ext uri="{FF2B5EF4-FFF2-40B4-BE49-F238E27FC236}">
                <a16:creationId xmlns:a16="http://schemas.microsoft.com/office/drawing/2014/main" id="{20679A7E-FAC4-4E67-B7D3-B6C462927C23}"/>
              </a:ext>
            </a:extLst>
          </p:cNvPr>
          <p:cNvSpPr txBox="1"/>
          <p:nvPr/>
        </p:nvSpPr>
        <p:spPr>
          <a:xfrm>
            <a:off x="7801445" y="3478547"/>
            <a:ext cx="2377440" cy="646331"/>
          </a:xfrm>
          <a:prstGeom prst="rect">
            <a:avLst/>
          </a:prstGeom>
          <a:noFill/>
          <a:ln w="3175">
            <a:solidFill>
              <a:schemeClr val="bg1">
                <a:lumMod val="75000"/>
              </a:schemeClr>
            </a:solidFill>
          </a:ln>
        </p:spPr>
        <p:txBody>
          <a:bodyPr wrap="square" rtlCol="0">
            <a:spAutoFit/>
          </a:bodyPr>
          <a:lstStyle/>
          <a:p>
            <a:pPr algn="ctr" rtl="1"/>
            <a:r>
              <a:rPr lang="ar-LB" sz="3600" dirty="0">
                <a:solidFill>
                  <a:schemeClr val="tx1">
                    <a:lumMod val="65000"/>
                    <a:lumOff val="35000"/>
                  </a:schemeClr>
                </a:solidFill>
                <a:latin typeface="Adobe Arabic" panose="02040503050201020203" pitchFamily="18" charset="-78"/>
                <a:cs typeface="Adobe Arabic" panose="02040503050201020203" pitchFamily="18" charset="-78"/>
              </a:rPr>
              <a:t>أَكْياسُ الْحُبوبِ</a:t>
            </a:r>
            <a:endParaRPr lang="en-US" sz="3600" dirty="0">
              <a:solidFill>
                <a:schemeClr val="tx1">
                  <a:lumMod val="65000"/>
                  <a:lumOff val="35000"/>
                </a:schemeClr>
              </a:solidFill>
              <a:latin typeface="Adobe Arabic" panose="02040503050201020203" pitchFamily="18" charset="-78"/>
              <a:cs typeface="Adobe Arabic" panose="02040503050201020203" pitchFamily="18" charset="-78"/>
            </a:endParaRPr>
          </a:p>
        </p:txBody>
      </p:sp>
      <p:pic>
        <p:nvPicPr>
          <p:cNvPr id="19" name="Picture 18">
            <a:extLst>
              <a:ext uri="{FF2B5EF4-FFF2-40B4-BE49-F238E27FC236}">
                <a16:creationId xmlns:a16="http://schemas.microsoft.com/office/drawing/2014/main" id="{889B2916-2315-475E-958D-5E8A83644E0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211029" y="2202656"/>
            <a:ext cx="1179527" cy="1097280"/>
          </a:xfrm>
          <a:prstGeom prst="rect">
            <a:avLst/>
          </a:prstGeom>
        </p:spPr>
      </p:pic>
      <p:pic>
        <p:nvPicPr>
          <p:cNvPr id="23" name="Picture 22">
            <a:extLst>
              <a:ext uri="{FF2B5EF4-FFF2-40B4-BE49-F238E27FC236}">
                <a16:creationId xmlns:a16="http://schemas.microsoft.com/office/drawing/2014/main" id="{33F5FFE8-8CD2-4B72-8F8F-46E3A1B2195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211029" y="3253072"/>
            <a:ext cx="1179527" cy="1097280"/>
          </a:xfrm>
          <a:prstGeom prst="rect">
            <a:avLst/>
          </a:prstGeom>
        </p:spPr>
      </p:pic>
      <p:pic>
        <p:nvPicPr>
          <p:cNvPr id="24" name="Picture 23">
            <a:extLst>
              <a:ext uri="{FF2B5EF4-FFF2-40B4-BE49-F238E27FC236}">
                <a16:creationId xmlns:a16="http://schemas.microsoft.com/office/drawing/2014/main" id="{3B7437D4-192D-4EED-8D46-242143AD86BB}"/>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3210745" y="4303488"/>
            <a:ext cx="1180011" cy="1097280"/>
          </a:xfrm>
          <a:prstGeom prst="rect">
            <a:avLst/>
          </a:prstGeom>
        </p:spPr>
      </p:pic>
      <p:pic>
        <p:nvPicPr>
          <p:cNvPr id="26" name="Picture 25">
            <a:extLst>
              <a:ext uri="{FF2B5EF4-FFF2-40B4-BE49-F238E27FC236}">
                <a16:creationId xmlns:a16="http://schemas.microsoft.com/office/drawing/2014/main" id="{BDA7FE49-C752-436C-8DCF-DDBC1B4CF1F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3210745" y="5353904"/>
            <a:ext cx="1179527" cy="1097280"/>
          </a:xfrm>
          <a:prstGeom prst="rect">
            <a:avLst/>
          </a:prstGeom>
        </p:spPr>
      </p:pic>
      <p:sp>
        <p:nvSpPr>
          <p:cNvPr id="25" name="Rectangle 24">
            <a:extLst>
              <a:ext uri="{FF2B5EF4-FFF2-40B4-BE49-F238E27FC236}">
                <a16:creationId xmlns:a16="http://schemas.microsoft.com/office/drawing/2014/main" id="{548E21D0-BF82-46FF-B324-1CCE605F0E38}"/>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الْقِراءَةُ – الْمُعْجَمُ اللُّغَوِيُّ</a:t>
            </a:r>
          </a:p>
        </p:txBody>
      </p:sp>
      <p:sp>
        <p:nvSpPr>
          <p:cNvPr id="27" name="Rectangle 26">
            <a:extLst>
              <a:ext uri="{FF2B5EF4-FFF2-40B4-BE49-F238E27FC236}">
                <a16:creationId xmlns:a16="http://schemas.microsoft.com/office/drawing/2014/main" id="{39DD713E-0D66-4C22-82A4-89DB190345B5}"/>
              </a:ext>
            </a:extLst>
          </p:cNvPr>
          <p:cNvSpPr/>
          <p:nvPr/>
        </p:nvSpPr>
        <p:spPr>
          <a:xfrm>
            <a:off x="0" y="1401490"/>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a:solidFill>
                  <a:schemeClr val="tx1">
                    <a:lumMod val="65000"/>
                    <a:lumOff val="35000"/>
                  </a:schemeClr>
                </a:solidFill>
                <a:latin typeface="Adobe Arabic" panose="02040503050201020203" pitchFamily="18" charset="-78"/>
                <a:cs typeface="Adobe Arabic" panose="02040503050201020203" pitchFamily="18" charset="-78"/>
              </a:rPr>
              <a:t>أَرْبُطُ الْكَلِمَةَ أَوِ الْعِبارَةَ الَّتي وَرَدَتْ في النَّصِّ بِالصّورَةِ الَّتي تُعَبِّرُ عَنْها:</a:t>
            </a:r>
          </a:p>
        </p:txBody>
      </p:sp>
    </p:spTree>
    <p:custDataLst>
      <p:tags r:id="rId1"/>
    </p:custDataLst>
    <p:extLst>
      <p:ext uri="{BB962C8B-B14F-4D97-AF65-F5344CB8AC3E}">
        <p14:creationId xmlns:p14="http://schemas.microsoft.com/office/powerpoint/2010/main" val="320840269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childTnLst>
              </p:cTn>
              <p:nextCondLst>
                <p:cond evt="onClick" delay="0">
                  <p:tgtEl>
                    <p:spTgt spid="4"/>
                  </p:tgtEl>
                </p:cond>
              </p:nextCondLst>
            </p:seq>
            <p:seq concurrent="1" nextAc="seek">
              <p:cTn id="8" restart="whenNotActive" fill="hold" evtFilter="cancelBubble" nodeType="interactiveSeq">
                <p:stCondLst>
                  <p:cond evt="onClick" delay="0">
                    <p:tgtEl>
                      <p:spTgt spid="21"/>
                    </p:tgtEl>
                  </p:cond>
                </p:stCondLst>
                <p:endSync evt="end" delay="0">
                  <p:rtn val="all"/>
                </p:endSync>
                <p:childTnLst>
                  <p:par>
                    <p:cTn id="9" fill="hold">
                      <p:stCondLst>
                        <p:cond delay="0"/>
                      </p:stCondLst>
                      <p:childTnLst>
                        <p:par>
                          <p:cTn id="10" fill="hold">
                            <p:stCondLst>
                              <p:cond delay="0"/>
                            </p:stCondLst>
                            <p:childTnLst>
                              <p:par>
                                <p:cTn id="11" presetID="22" presetClass="entr" presetSubtype="2" fill="hold" nodeType="click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wipe(right)">
                                      <p:cBhvr>
                                        <p:cTn id="13" dur="500"/>
                                        <p:tgtEl>
                                          <p:spTgt spid="36"/>
                                        </p:tgtEl>
                                      </p:cBhvr>
                                    </p:animEffect>
                                  </p:childTnLst>
                                </p:cTn>
                              </p:par>
                            </p:childTnLst>
                          </p:cTn>
                        </p:par>
                      </p:childTnLst>
                    </p:cTn>
                  </p:par>
                </p:childTnLst>
              </p:cTn>
              <p:nextCondLst>
                <p:cond evt="onClick" delay="0">
                  <p:tgtEl>
                    <p:spTgt spid="21"/>
                  </p:tgtEl>
                </p:cond>
              </p:nextCondLst>
            </p:seq>
            <p:seq concurrent="1" nextAc="seek">
              <p:cTn id="14" restart="whenNotActive" fill="hold" evtFilter="cancelBubble" nodeType="interactiveSeq">
                <p:stCondLst>
                  <p:cond evt="onClick" delay="0">
                    <p:tgtEl>
                      <p:spTgt spid="16"/>
                    </p:tgtEl>
                  </p:cond>
                </p:stCondLst>
                <p:endSync evt="end" delay="0">
                  <p:rtn val="all"/>
                </p:endSync>
                <p:childTnLst>
                  <p:par>
                    <p:cTn id="15" fill="hold">
                      <p:stCondLst>
                        <p:cond delay="0"/>
                      </p:stCondLst>
                      <p:childTnLst>
                        <p:par>
                          <p:cTn id="16" fill="hold">
                            <p:stCondLst>
                              <p:cond delay="0"/>
                            </p:stCondLst>
                            <p:childTnLst>
                              <p:par>
                                <p:cTn id="17" presetID="22" presetClass="entr" presetSubtype="2"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right)">
                                      <p:cBhvr>
                                        <p:cTn id="19" dur="500"/>
                                        <p:tgtEl>
                                          <p:spTgt spid="9"/>
                                        </p:tgtEl>
                                      </p:cBhvr>
                                    </p:animEffect>
                                  </p:childTnLst>
                                </p:cTn>
                              </p:par>
                            </p:childTnLst>
                          </p:cTn>
                        </p:par>
                      </p:childTnLst>
                    </p:cTn>
                  </p:par>
                </p:childTnLst>
              </p:cTn>
              <p:nextCondLst>
                <p:cond evt="onClick" delay="0">
                  <p:tgtEl>
                    <p:spTgt spid="16"/>
                  </p:tgtEl>
                </p:cond>
              </p:nextCondLst>
            </p:seq>
            <p:seq concurrent="1" nextAc="seek">
              <p:cTn id="20" restart="whenNotActive" fill="hold" evtFilter="cancelBubble" nodeType="interactiveSeq">
                <p:stCondLst>
                  <p:cond evt="onClick" delay="0">
                    <p:tgtEl>
                      <p:spTgt spid="15"/>
                    </p:tgtEl>
                  </p:cond>
                </p:stCondLst>
                <p:endSync evt="end" delay="0">
                  <p:rtn val="all"/>
                </p:endSync>
                <p:childTnLst>
                  <p:par>
                    <p:cTn id="21" fill="hold">
                      <p:stCondLst>
                        <p:cond delay="0"/>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right)">
                                      <p:cBhvr>
                                        <p:cTn id="25" dur="500"/>
                                        <p:tgtEl>
                                          <p:spTgt spid="22"/>
                                        </p:tgtEl>
                                      </p:cBhvr>
                                    </p:animEffect>
                                  </p:childTnLst>
                                </p:cTn>
                              </p:par>
                            </p:childTnLst>
                          </p:cTn>
                        </p:par>
                      </p:childTnLst>
                    </p:cTn>
                  </p:par>
                </p:childTnLst>
              </p:cTn>
              <p:nextCondLst>
                <p:cond evt="onClick" delay="0">
                  <p:tgtEl>
                    <p:spTgt spid="15"/>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417781" y="1444557"/>
            <a:ext cx="5257644" cy="4178067"/>
          </a:xfrm>
          <a:prstGeom prst="rect">
            <a:avLst/>
          </a:prstGeom>
          <a:noFill/>
        </p:spPr>
        <p:txBody>
          <a:bodyPr wrap="square" rtlCol="0">
            <a:spAutoFit/>
          </a:bodyPr>
          <a:lstStyle/>
          <a:p>
            <a:pPr algn="r" rtl="1">
              <a:lnSpc>
                <a:spcPct val="150000"/>
              </a:lnSpc>
            </a:pPr>
            <a:r>
              <a:rPr lang="ar-LB" sz="3600" dirty="0">
                <a:solidFill>
                  <a:schemeClr val="tx1">
                    <a:lumMod val="65000"/>
                    <a:lumOff val="35000"/>
                  </a:schemeClr>
                </a:solidFill>
                <a:latin typeface="Adobe Arabic" panose="02040503050201020203" pitchFamily="18" charset="-78"/>
                <a:cs typeface="Adobe Arabic" panose="02040503050201020203" pitchFamily="18" charset="-78"/>
              </a:rPr>
              <a:t>قالَ سامِرٌ: "عَجَبًا! رَأَيْنا فاكِهَةَ الْمَوْزِ خَضْراءَ في الْبَساتينِ. فَكَيْفَ صارَتْ صَفْراءَ هُنا؟" </a:t>
            </a:r>
          </a:p>
          <a:p>
            <a:pPr algn="r" rtl="1">
              <a:lnSpc>
                <a:spcPct val="150000"/>
              </a:lnSpc>
            </a:pPr>
            <a:r>
              <a:rPr lang="ar-LB" sz="3600" dirty="0">
                <a:solidFill>
                  <a:schemeClr val="tx1">
                    <a:lumMod val="65000"/>
                    <a:lumOff val="35000"/>
                  </a:schemeClr>
                </a:solidFill>
                <a:latin typeface="Adobe Arabic" panose="02040503050201020203" pitchFamily="18" charset="-78"/>
                <a:cs typeface="Adobe Arabic" panose="02040503050201020203" pitchFamily="18" charset="-78"/>
              </a:rPr>
              <a:t>أَجابَ الْعَمُّ ماجِدٌ: "قَبْلَ أَنْ تَصِلَ إِلَيْنا، يَنْقُلُها الْمُزارِعونَ إِلى مَخْمَرٍ خاصٍّ حَتّى تَنْضَجَ وَتَصْفَرَّ..." </a:t>
            </a:r>
            <a:endParaRPr lang="en-US" sz="3600" dirty="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8" name="Rectangle 7">
            <a:extLst>
              <a:ext uri="{FF2B5EF4-FFF2-40B4-BE49-F238E27FC236}">
                <a16:creationId xmlns:a16="http://schemas.microsoft.com/office/drawing/2014/main" id="{7A78070A-2086-4161-AE7D-12DB3FF6FE19}"/>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في السّوقِ الْكَبيرِ</a:t>
            </a:r>
          </a:p>
        </p:txBody>
      </p:sp>
      <p:pic>
        <p:nvPicPr>
          <p:cNvPr id="2" name="Picture 1" descr="A bunch of bananas on a tree&#10;&#10;Description automatically generated with medium confidence">
            <a:extLst>
              <a:ext uri="{FF2B5EF4-FFF2-40B4-BE49-F238E27FC236}">
                <a16:creationId xmlns:a16="http://schemas.microsoft.com/office/drawing/2014/main" id="{F0D640CB-150E-8D28-FB2A-DB8A0F58C03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680626" y="1744516"/>
            <a:ext cx="3245410" cy="2009571"/>
          </a:xfrm>
          <a:prstGeom prst="rect">
            <a:avLst/>
          </a:prstGeom>
        </p:spPr>
      </p:pic>
      <p:pic>
        <p:nvPicPr>
          <p:cNvPr id="3" name="Picture 2" descr="A pile of french fries&#10;&#10;Description automatically generated with medium confidence">
            <a:extLst>
              <a:ext uri="{FF2B5EF4-FFF2-40B4-BE49-F238E27FC236}">
                <a16:creationId xmlns:a16="http://schemas.microsoft.com/office/drawing/2014/main" id="{13C644C8-0764-5DF6-5BA5-3D46CFFADA6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1680625" y="4158641"/>
            <a:ext cx="3245411" cy="2009571"/>
          </a:xfrm>
          <a:prstGeom prst="rect">
            <a:avLst/>
          </a:prstGeom>
        </p:spPr>
      </p:pic>
    </p:spTree>
    <p:custDataLst>
      <p:tags r:id="rId1"/>
    </p:custDataLst>
    <p:extLst>
      <p:ext uri="{BB962C8B-B14F-4D97-AF65-F5344CB8AC3E}">
        <p14:creationId xmlns:p14="http://schemas.microsoft.com/office/powerpoint/2010/main" val="2995462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983A9B3-FED4-4928-A669-B18A9932A716}"/>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الْقِراءَةُ – الْمُعْجَمُ اللُّغَوِيُّ</a:t>
            </a:r>
          </a:p>
        </p:txBody>
      </p:sp>
      <p:sp>
        <p:nvSpPr>
          <p:cNvPr id="14" name="Rectangle 13">
            <a:extLst>
              <a:ext uri="{FF2B5EF4-FFF2-40B4-BE49-F238E27FC236}">
                <a16:creationId xmlns:a16="http://schemas.microsoft.com/office/drawing/2014/main" id="{D6F5143A-24E0-4F2C-8683-32CD7613B57E}"/>
              </a:ext>
            </a:extLst>
          </p:cNvPr>
          <p:cNvSpPr/>
          <p:nvPr/>
        </p:nvSpPr>
        <p:spPr>
          <a:xfrm>
            <a:off x="0" y="1401490"/>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a:solidFill>
                  <a:schemeClr val="tx1">
                    <a:lumMod val="65000"/>
                    <a:lumOff val="35000"/>
                  </a:schemeClr>
                </a:solidFill>
                <a:latin typeface="Adobe Arabic" panose="02040503050201020203" pitchFamily="18" charset="-78"/>
                <a:cs typeface="Adobe Arabic" panose="02040503050201020203" pitchFamily="18" charset="-78"/>
              </a:rPr>
              <a:t>ما مَعْنى كَلِمَةِ مَخْمَرٍ في جُمْلَةِ: "يَنْقُلُ الْمُزارِعونَ الْمَوْزَ إِلى مَخْمَرٍ خاصٍّ حَتّى يَنْضَجَ."</a:t>
            </a:r>
          </a:p>
        </p:txBody>
      </p:sp>
      <p:sp>
        <p:nvSpPr>
          <p:cNvPr id="8" name="1ST ANSWER">
            <a:extLst>
              <a:ext uri="{FF2B5EF4-FFF2-40B4-BE49-F238E27FC236}">
                <a16:creationId xmlns:a16="http://schemas.microsoft.com/office/drawing/2014/main" id="{4455AAAD-D92B-4EEE-8A52-65F23A01B06A}"/>
              </a:ext>
            </a:extLst>
          </p:cNvPr>
          <p:cNvSpPr txBox="1">
            <a:spLocks/>
          </p:cNvSpPr>
          <p:nvPr/>
        </p:nvSpPr>
        <p:spPr>
          <a:xfrm>
            <a:off x="3271520" y="3930449"/>
            <a:ext cx="8908909"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0" indent="-457200" algn="r" rtl="1">
              <a:lnSpc>
                <a:spcPct val="100000"/>
              </a:lnSpc>
              <a:spcBef>
                <a:spcPts val="0"/>
              </a:spcBef>
              <a:buClr>
                <a:srgbClr val="5B9BD5">
                  <a:lumMod val="75000"/>
                </a:srgbClr>
              </a:buClr>
              <a:buSzPct val="80000"/>
              <a:buFont typeface="Courier New" panose="02070309020205020404" pitchFamily="49" charset="0"/>
              <a:buChar char="o"/>
              <a:defRPr/>
            </a:pPr>
            <a:r>
              <a:rPr lang="ar-LB" sz="3600" cap="all" spc="100">
                <a:solidFill>
                  <a:prstClr val="black">
                    <a:lumMod val="65000"/>
                    <a:lumOff val="35000"/>
                  </a:prstClr>
                </a:solidFill>
                <a:latin typeface="Adobe Arabic" panose="02040503050201020203" pitchFamily="18" charset="-78"/>
                <a:cs typeface="Adobe Arabic" panose="02040503050201020203" pitchFamily="18" charset="-78"/>
              </a:rPr>
              <a:t>مَكانٌ خاصٌّ يُحْفَظُ فيهِ الْمَوْزُ الْأَخْضَرُ لِفَتْرَةٍ حَتّى يَنْضَجَ وَيَصْفَرَّ. </a:t>
            </a:r>
          </a:p>
        </p:txBody>
      </p:sp>
      <p:sp>
        <p:nvSpPr>
          <p:cNvPr id="9" name="2ND ANSWER">
            <a:extLst>
              <a:ext uri="{FF2B5EF4-FFF2-40B4-BE49-F238E27FC236}">
                <a16:creationId xmlns:a16="http://schemas.microsoft.com/office/drawing/2014/main" id="{83D20CAE-1F94-46AE-B65B-BE5718065ACC}"/>
              </a:ext>
            </a:extLst>
          </p:cNvPr>
          <p:cNvSpPr txBox="1">
            <a:spLocks/>
          </p:cNvSpPr>
          <p:nvPr/>
        </p:nvSpPr>
        <p:spPr>
          <a:xfrm>
            <a:off x="3271522" y="2827030"/>
            <a:ext cx="8908908" cy="722091"/>
          </a:xfrm>
          <a:prstGeom prst="rect">
            <a:avLst/>
          </a:prstGeom>
        </p:spPr>
        <p:txBody>
          <a:bodyPr vert="horz" lIns="91440" tIns="45720" rIns="91440" bIns="45720" rtlCol="0" anchor="t" anchorCtr="0">
            <a:noAutofit/>
          </a:bodyPr>
          <a:lstStyle>
            <a:defPPr>
              <a:defRPr lang="en-US"/>
            </a:defPPr>
            <a:lvl1pPr marL="914400" indent="-457200" algn="r" rtl="1">
              <a:lnSpc>
                <a:spcPct val="100000"/>
              </a:lnSpc>
              <a:spcBef>
                <a:spcPts val="0"/>
              </a:spcBef>
              <a:buClr>
                <a:schemeClr val="accent5">
                  <a:lumMod val="75000"/>
                </a:schemeClr>
              </a:buClr>
              <a:buFont typeface="Courier New" panose="02070309020205020404" pitchFamily="49" charset="0"/>
              <a:buChar char="o"/>
              <a:defRPr sz="3600" cap="all" spc="100">
                <a:solidFill>
                  <a:schemeClr val="tx1">
                    <a:lumMod val="65000"/>
                    <a:lumOff val="35000"/>
                  </a:schemeClr>
                </a:solidFill>
                <a:latin typeface="Adobe Arabic" panose="02040503050201090203" pitchFamily="18" charset="-78"/>
                <a:cs typeface="Adobe Arabic" panose="02040503050201090203" pitchFamily="18" charset="-78"/>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buClr>
                <a:srgbClr val="5B9BD5">
                  <a:lumMod val="75000"/>
                </a:srgbClr>
              </a:buClr>
              <a:buSzPct val="80000"/>
            </a:pPr>
            <a:r>
              <a:rPr lang="ar-LB" kern="0" dirty="0">
                <a:solidFill>
                  <a:prstClr val="black">
                    <a:lumMod val="65000"/>
                    <a:lumOff val="35000"/>
                  </a:prstClr>
                </a:solidFill>
                <a:latin typeface="Adobe Arabic" panose="02040503050201020203" pitchFamily="18" charset="-78"/>
                <a:cs typeface="Adobe Arabic" panose="02040503050201020203" pitchFamily="18" charset="-78"/>
              </a:rPr>
              <a:t>مَخْزَنٌ كَبيرٌ تُحْفَظُ فيهِ الْفَواكِهُ.</a:t>
            </a:r>
          </a:p>
        </p:txBody>
      </p:sp>
      <p:sp>
        <p:nvSpPr>
          <p:cNvPr id="16" name="3RD ANSWER">
            <a:extLst>
              <a:ext uri="{FF2B5EF4-FFF2-40B4-BE49-F238E27FC236}">
                <a16:creationId xmlns:a16="http://schemas.microsoft.com/office/drawing/2014/main" id="{18B3CE61-DE5E-4ACF-90F2-F6DEFDF1CABB}"/>
              </a:ext>
            </a:extLst>
          </p:cNvPr>
          <p:cNvSpPr txBox="1">
            <a:spLocks/>
          </p:cNvSpPr>
          <p:nvPr/>
        </p:nvSpPr>
        <p:spPr>
          <a:xfrm>
            <a:off x="3271522" y="5033868"/>
            <a:ext cx="8908908"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0" indent="-457200" algn="r" rtl="1">
              <a:lnSpc>
                <a:spcPct val="100000"/>
              </a:lnSpc>
              <a:spcBef>
                <a:spcPts val="0"/>
              </a:spcBef>
              <a:buClr>
                <a:srgbClr val="5B9BD5">
                  <a:lumMod val="75000"/>
                </a:srgbClr>
              </a:buClr>
              <a:buSzPct val="80000"/>
              <a:buFont typeface="Courier New" panose="02070309020205020404" pitchFamily="49" charset="0"/>
              <a:buChar char="o"/>
              <a:defRPr/>
            </a:pPr>
            <a:r>
              <a:rPr lang="ar-LB" sz="3600" cap="all" spc="100">
                <a:solidFill>
                  <a:prstClr val="black">
                    <a:lumMod val="65000"/>
                    <a:lumOff val="35000"/>
                  </a:prstClr>
                </a:solidFill>
                <a:latin typeface="Adobe Arabic" panose="02040503050201020203" pitchFamily="18" charset="-78"/>
                <a:cs typeface="Adobe Arabic" panose="02040503050201020203" pitchFamily="18" charset="-78"/>
              </a:rPr>
              <a:t>ثَلّاجَةٌ كَبيرَةٌ يُحْفَظُ فيها الْمَوْزُ حَتّى لا يَتْلَفَ.</a:t>
            </a:r>
          </a:p>
        </p:txBody>
      </p:sp>
      <p:pic>
        <p:nvPicPr>
          <p:cNvPr id="17" name="true">
            <a:extLst>
              <a:ext uri="{FF2B5EF4-FFF2-40B4-BE49-F238E27FC236}">
                <a16:creationId xmlns:a16="http://schemas.microsoft.com/office/drawing/2014/main" id="{4F8628AD-BB98-49E5-87FF-DB18B7DF813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336863" y="3786543"/>
            <a:ext cx="690281" cy="640080"/>
          </a:xfrm>
          <a:prstGeom prst="rect">
            <a:avLst/>
          </a:prstGeom>
        </p:spPr>
      </p:pic>
      <p:pic>
        <p:nvPicPr>
          <p:cNvPr id="18" name="x2">
            <a:extLst>
              <a:ext uri="{FF2B5EF4-FFF2-40B4-BE49-F238E27FC236}">
                <a16:creationId xmlns:a16="http://schemas.microsoft.com/office/drawing/2014/main" id="{AC78385E-679E-4702-BE05-43A518EB600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301379" y="2797660"/>
            <a:ext cx="544005" cy="640080"/>
          </a:xfrm>
          <a:prstGeom prst="rect">
            <a:avLst/>
          </a:prstGeom>
        </p:spPr>
      </p:pic>
      <p:pic>
        <p:nvPicPr>
          <p:cNvPr id="19" name="x2">
            <a:extLst>
              <a:ext uri="{FF2B5EF4-FFF2-40B4-BE49-F238E27FC236}">
                <a16:creationId xmlns:a16="http://schemas.microsoft.com/office/drawing/2014/main" id="{6A1C3747-BBA0-46A5-AA20-E21390C1ECB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291548" y="5074510"/>
            <a:ext cx="544005" cy="640080"/>
          </a:xfrm>
          <a:prstGeom prst="rect">
            <a:avLst/>
          </a:prstGeom>
        </p:spPr>
      </p:pic>
      <p:pic>
        <p:nvPicPr>
          <p:cNvPr id="2" name="Picture 4">
            <a:extLst>
              <a:ext uri="{FF2B5EF4-FFF2-40B4-BE49-F238E27FC236}">
                <a16:creationId xmlns:a16="http://schemas.microsoft.com/office/drawing/2014/main" id="{A60FF421-B99A-E0E0-FBC6-99DC40D62B1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2503" y="5270085"/>
            <a:ext cx="1981200" cy="19812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479035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9"/>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16" restart="whenNotActive" fill="hold" evtFilter="cancelBubble" nodeType="interactiveSeq">
                <p:stCondLst>
                  <p:cond evt="onClick" delay="0">
                    <p:tgtEl>
                      <p:spTgt spid="8"/>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3" presetClass="emph" presetSubtype="2" fill="hold" grpId="1" nodeType="withEffect">
                                  <p:stCondLst>
                                    <p:cond delay="0"/>
                                  </p:stCondLst>
                                  <p:childTnLst>
                                    <p:animClr clrSpc="rgb" dir="cw">
                                      <p:cBhvr override="childStyle">
                                        <p:cTn id="22" dur="500" fill="hold"/>
                                        <p:tgtEl>
                                          <p:spTgt spid="8"/>
                                        </p:tgtEl>
                                        <p:attrNameLst>
                                          <p:attrName>style.color</p:attrName>
                                        </p:attrNameLst>
                                      </p:cBhvr>
                                      <p:to>
                                        <a:srgbClr val="74C274"/>
                                      </p:to>
                                    </p:animClr>
                                  </p:childTnLst>
                                </p:cTn>
                              </p:par>
                            </p:childTnLst>
                          </p:cTn>
                        </p:par>
                      </p:childTnLst>
                    </p:cTn>
                  </p:par>
                </p:childTnLst>
              </p:cTn>
              <p:nextCondLst>
                <p:cond evt="onClick" delay="0">
                  <p:tgtEl>
                    <p:spTgt spid="8"/>
                  </p:tgtEl>
                </p:cond>
              </p:nextCondLst>
            </p:seq>
            <p:seq concurrent="1" nextAc="seek">
              <p:cTn id="23" restart="whenNotActive" fill="hold" evtFilter="cancelBubble" nodeType="interactiveSeq">
                <p:stCondLst>
                  <p:cond evt="onClick" delay="0">
                    <p:tgtEl>
                      <p:spTgt spid="16"/>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childTnLst>
        </p:cTn>
      </p:par>
    </p:tnLst>
    <p:bldLst>
      <p:bldP spid="8" grpId="0"/>
      <p:bldP spid="8" grpId="1"/>
      <p:bldP spid="9"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641574" y="1993929"/>
            <a:ext cx="8087929" cy="3970318"/>
          </a:xfrm>
          <a:prstGeom prst="rect">
            <a:avLst/>
          </a:prstGeom>
          <a:noFill/>
        </p:spPr>
        <p:txBody>
          <a:bodyPr wrap="square" rtlCol="0">
            <a:spAutoFit/>
          </a:bodyPr>
          <a:lstStyle/>
          <a:p>
            <a:pPr algn="r" rtl="1"/>
            <a:r>
              <a:rPr lang="ar-LB" sz="3600">
                <a:solidFill>
                  <a:schemeClr val="tx1">
                    <a:lumMod val="65000"/>
                    <a:lumOff val="35000"/>
                  </a:schemeClr>
                </a:solidFill>
                <a:latin typeface="Adobe Arabic" panose="02040503050201020203" pitchFamily="18" charset="-78"/>
                <a:cs typeface="Adobe Arabic" panose="02040503050201020203" pitchFamily="18" charset="-78"/>
              </a:rPr>
              <a:t>قالَتْ سَمَرُ: "وَكَيْفَ وَصَلَتْ هذِهِ الْمَأْكولاتُ مِنَ الْبُسْتانِ إِلى السّوقِ؟"</a:t>
            </a:r>
          </a:p>
          <a:p>
            <a:pPr algn="r" rtl="1"/>
            <a:r>
              <a:rPr lang="ar-LB" sz="3600">
                <a:solidFill>
                  <a:schemeClr val="tx1">
                    <a:lumMod val="65000"/>
                    <a:lumOff val="35000"/>
                  </a:schemeClr>
                </a:solidFill>
                <a:latin typeface="Adobe Arabic" panose="02040503050201020203" pitchFamily="18" charset="-78"/>
                <a:cs typeface="Adobe Arabic" panose="02040503050201020203" pitchFamily="18" charset="-78"/>
              </a:rPr>
              <a:t>أجابَ الْعَمُّ ماجِدٌ: مَعامِلُ كَثيرَةٌ وَعُمّالٌ كَثيرونَ </a:t>
            </a:r>
          </a:p>
          <a:p>
            <a:pPr algn="r" rtl="1"/>
            <a:r>
              <a:rPr lang="ar-LB" sz="3600">
                <a:solidFill>
                  <a:schemeClr val="tx1">
                    <a:lumMod val="65000"/>
                    <a:lumOff val="35000"/>
                  </a:schemeClr>
                </a:solidFill>
                <a:latin typeface="Adobe Arabic" panose="02040503050201020203" pitchFamily="18" charset="-78"/>
                <a:cs typeface="Adobe Arabic" panose="02040503050201020203" pitchFamily="18" charset="-78"/>
              </a:rPr>
              <a:t>جَمَعوها وَأَعَدّوها وَوَزَّعوها عَلى الْمَحَلّاتِ وَالْمَخازِنِ. </a:t>
            </a:r>
          </a:p>
          <a:p>
            <a:pPr algn="r" rtl="1"/>
            <a:r>
              <a:rPr lang="ar-LB" sz="3600">
                <a:solidFill>
                  <a:schemeClr val="tx1">
                    <a:lumMod val="65000"/>
                    <a:lumOff val="35000"/>
                  </a:schemeClr>
                </a:solidFill>
                <a:latin typeface="Adobe Arabic" panose="02040503050201020203" pitchFamily="18" charset="-78"/>
                <a:cs typeface="Adobe Arabic" panose="02040503050201020203" pitchFamily="18" charset="-78"/>
              </a:rPr>
              <a:t>قالَتْ سَمَرُ: لَقَدْ تَعَلَّمْنا الْكَثيرَ عَنْ مُنْتَجاتِ بِلادِنا</a:t>
            </a:r>
          </a:p>
          <a:p>
            <a:pPr algn="r" rtl="1"/>
            <a:r>
              <a:rPr lang="ar-LB" sz="3600">
                <a:solidFill>
                  <a:schemeClr val="tx1">
                    <a:lumMod val="65000"/>
                    <a:lumOff val="35000"/>
                  </a:schemeClr>
                </a:solidFill>
                <a:latin typeface="Adobe Arabic" panose="02040503050201020203" pitchFamily="18" charset="-78"/>
                <a:cs typeface="Adobe Arabic" panose="02040503050201020203" pitchFamily="18" charset="-78"/>
              </a:rPr>
              <a:t>في هذِهِ الزِّيارَةِ. </a:t>
            </a:r>
          </a:p>
          <a:p>
            <a:pPr algn="r" rtl="1"/>
            <a:r>
              <a:rPr lang="ar-LB" sz="3600">
                <a:solidFill>
                  <a:schemeClr val="tx1">
                    <a:lumMod val="65000"/>
                    <a:lumOff val="35000"/>
                  </a:schemeClr>
                </a:solidFill>
                <a:latin typeface="Adobe Arabic" panose="02040503050201020203" pitchFamily="18" charset="-78"/>
                <a:cs typeface="Adobe Arabic" panose="02040503050201020203" pitchFamily="18" charset="-78"/>
              </a:rPr>
              <a:t>فَشُكْرًا لَكَ يا عَمَّ ماجِدٍ، وَشُكْرًا لِلّهِ الَّذي أَنْعَمَ عَلَيْنا</a:t>
            </a:r>
            <a:endParaRPr lang="en-US" sz="3600">
              <a:solidFill>
                <a:schemeClr val="tx1">
                  <a:lumMod val="65000"/>
                  <a:lumOff val="35000"/>
                </a:schemeClr>
              </a:solidFill>
              <a:latin typeface="Adobe Arabic" panose="02040503050201020203" pitchFamily="18" charset="-78"/>
              <a:cs typeface="Adobe Arabic" panose="02040503050201020203" pitchFamily="18" charset="-78"/>
            </a:endParaRPr>
          </a:p>
          <a:p>
            <a:pPr algn="r" rtl="1"/>
            <a:r>
              <a:rPr lang="ar-LB" sz="3600">
                <a:solidFill>
                  <a:schemeClr val="tx1">
                    <a:lumMod val="65000"/>
                    <a:lumOff val="35000"/>
                  </a:schemeClr>
                </a:solidFill>
                <a:latin typeface="Adobe Arabic" panose="02040503050201020203" pitchFamily="18" charset="-78"/>
                <a:cs typeface="Adobe Arabic" panose="02040503050201020203" pitchFamily="18" charset="-78"/>
              </a:rPr>
              <a:t>بِكُلِّ هذِهِ الْخَيْراتِ. </a:t>
            </a:r>
            <a:endParaRPr lang="en-US" sz="3600">
              <a:solidFill>
                <a:schemeClr val="tx1">
                  <a:lumMod val="65000"/>
                  <a:lumOff val="35000"/>
                </a:schemeClr>
              </a:solidFill>
              <a:latin typeface="Adobe Arabic" panose="02040503050201020203" pitchFamily="18" charset="-78"/>
              <a:cs typeface="Adobe Arabic" panose="02040503050201020203" pitchFamily="18" charset="-78"/>
            </a:endParaRPr>
          </a:p>
        </p:txBody>
      </p:sp>
      <p:pic>
        <p:nvPicPr>
          <p:cNvPr id="8" name="Picture 7">
            <a:extLst>
              <a:ext uri="{FF2B5EF4-FFF2-40B4-BE49-F238E27FC236}">
                <a16:creationId xmlns:a16="http://schemas.microsoft.com/office/drawing/2014/main" id="{C5967F38-8966-4E20-8CC1-BF26C281E62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569541" y="1993929"/>
            <a:ext cx="4389120" cy="4083070"/>
          </a:xfrm>
          <a:prstGeom prst="rect">
            <a:avLst/>
          </a:prstGeom>
        </p:spPr>
      </p:pic>
      <p:sp>
        <p:nvSpPr>
          <p:cNvPr id="9" name="Rectangle 8">
            <a:extLst>
              <a:ext uri="{FF2B5EF4-FFF2-40B4-BE49-F238E27FC236}">
                <a16:creationId xmlns:a16="http://schemas.microsoft.com/office/drawing/2014/main" id="{B36486AF-61D4-4912-8FB5-4DFB68938CF2}"/>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في السّوقِ الْكَبيرِ</a:t>
            </a:r>
          </a:p>
        </p:txBody>
      </p:sp>
    </p:spTree>
    <p:custDataLst>
      <p:tags r:id="rId1"/>
    </p:custDataLst>
    <p:extLst>
      <p:ext uri="{BB962C8B-B14F-4D97-AF65-F5344CB8AC3E}">
        <p14:creationId xmlns:p14="http://schemas.microsoft.com/office/powerpoint/2010/main" val="32757095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Arrow Connector 15"/>
          <p:cNvCxnSpPr>
            <a:cxnSpLocks/>
            <a:stCxn id="18" idx="1"/>
            <a:endCxn id="15" idx="3"/>
          </p:cNvCxnSpPr>
          <p:nvPr/>
        </p:nvCxnSpPr>
        <p:spPr>
          <a:xfrm flipH="1">
            <a:off x="3908126" y="2972913"/>
            <a:ext cx="4375750" cy="1335218"/>
          </a:xfrm>
          <a:prstGeom prst="straightConnector1">
            <a:avLst/>
          </a:prstGeom>
          <a:ln w="57150">
            <a:solidFill>
              <a:srgbClr val="74C274"/>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E77BEC96-EE70-4AEE-AE22-225044927B6D}"/>
              </a:ext>
            </a:extLst>
          </p:cNvPr>
          <p:cNvCxnSpPr>
            <a:cxnSpLocks/>
            <a:stCxn id="20" idx="1"/>
            <a:endCxn id="17" idx="3"/>
          </p:cNvCxnSpPr>
          <p:nvPr/>
        </p:nvCxnSpPr>
        <p:spPr>
          <a:xfrm flipH="1">
            <a:off x="3907779" y="4308130"/>
            <a:ext cx="4376097" cy="1448452"/>
          </a:xfrm>
          <a:prstGeom prst="straightConnector1">
            <a:avLst/>
          </a:prstGeom>
          <a:ln w="57150">
            <a:solidFill>
              <a:srgbClr val="74C274"/>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B685A0F4-3BBB-4E27-82B9-1B9162ECE125}"/>
              </a:ext>
            </a:extLst>
          </p:cNvPr>
          <p:cNvCxnSpPr>
            <a:cxnSpLocks/>
            <a:stCxn id="23" idx="1"/>
            <a:endCxn id="12" idx="3"/>
          </p:cNvCxnSpPr>
          <p:nvPr/>
        </p:nvCxnSpPr>
        <p:spPr>
          <a:xfrm flipH="1" flipV="1">
            <a:off x="3907779" y="2859679"/>
            <a:ext cx="4376097" cy="2896902"/>
          </a:xfrm>
          <a:prstGeom prst="straightConnector1">
            <a:avLst/>
          </a:prstGeom>
          <a:ln w="57150">
            <a:solidFill>
              <a:srgbClr val="74C274"/>
            </a:solidFill>
            <a:tailEnd type="triangle"/>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481EAB25-CBF6-40C5-982A-C772BB9D0FD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2211065" y="2070800"/>
            <a:ext cx="1696714" cy="1577757"/>
          </a:xfrm>
          <a:prstGeom prst="rect">
            <a:avLst/>
          </a:prstGeom>
        </p:spPr>
      </p:pic>
      <p:pic>
        <p:nvPicPr>
          <p:cNvPr id="15" name="Picture 14">
            <a:extLst>
              <a:ext uri="{FF2B5EF4-FFF2-40B4-BE49-F238E27FC236}">
                <a16:creationId xmlns:a16="http://schemas.microsoft.com/office/drawing/2014/main" id="{A34F7AEB-6B2E-48DF-B397-DB76CF181C8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2212107" y="3519252"/>
            <a:ext cx="1696019" cy="1577757"/>
          </a:xfrm>
          <a:prstGeom prst="rect">
            <a:avLst/>
          </a:prstGeom>
        </p:spPr>
      </p:pic>
      <p:pic>
        <p:nvPicPr>
          <p:cNvPr id="17" name="Picture 16">
            <a:extLst>
              <a:ext uri="{FF2B5EF4-FFF2-40B4-BE49-F238E27FC236}">
                <a16:creationId xmlns:a16="http://schemas.microsoft.com/office/drawing/2014/main" id="{0AAD8801-6A22-480F-95C8-E317553A87D3}"/>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2211065" y="4967703"/>
            <a:ext cx="1696714" cy="1577757"/>
          </a:xfrm>
          <a:prstGeom prst="rect">
            <a:avLst/>
          </a:prstGeom>
        </p:spPr>
      </p:pic>
      <p:sp>
        <p:nvSpPr>
          <p:cNvPr id="19" name="Rectangle 18">
            <a:extLst>
              <a:ext uri="{FF2B5EF4-FFF2-40B4-BE49-F238E27FC236}">
                <a16:creationId xmlns:a16="http://schemas.microsoft.com/office/drawing/2014/main" id="{80C3C908-DA9B-4176-A3DC-926BC5871035}"/>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الْقِراءَةُ – الْمُعْجَمُ اللُّغَوِيُّ</a:t>
            </a:r>
          </a:p>
        </p:txBody>
      </p:sp>
      <p:sp>
        <p:nvSpPr>
          <p:cNvPr id="22" name="Rectangle 21">
            <a:extLst>
              <a:ext uri="{FF2B5EF4-FFF2-40B4-BE49-F238E27FC236}">
                <a16:creationId xmlns:a16="http://schemas.microsoft.com/office/drawing/2014/main" id="{6A748335-3021-44C2-8CC0-F2BC5D46D5DE}"/>
              </a:ext>
            </a:extLst>
          </p:cNvPr>
          <p:cNvSpPr/>
          <p:nvPr/>
        </p:nvSpPr>
        <p:spPr>
          <a:xfrm>
            <a:off x="0" y="1401490"/>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a:solidFill>
                  <a:schemeClr val="tx1">
                    <a:lumMod val="65000"/>
                    <a:lumOff val="35000"/>
                  </a:schemeClr>
                </a:solidFill>
                <a:latin typeface="Adobe Arabic" panose="02040503050201020203" pitchFamily="18" charset="-78"/>
                <a:cs typeface="Adobe Arabic" panose="02040503050201020203" pitchFamily="18" charset="-78"/>
              </a:rPr>
              <a:t>أَرْبُطُ الْكَلِمَةَ بِالصّورَةِ الَّتي تُعَبِّرُ عَنْها:</a:t>
            </a:r>
          </a:p>
        </p:txBody>
      </p:sp>
      <p:sp>
        <p:nvSpPr>
          <p:cNvPr id="18" name="1">
            <a:extLst>
              <a:ext uri="{FF2B5EF4-FFF2-40B4-BE49-F238E27FC236}">
                <a16:creationId xmlns:a16="http://schemas.microsoft.com/office/drawing/2014/main" id="{9E3113A9-37CA-4E11-B824-8D37AEF616B9}"/>
              </a:ext>
            </a:extLst>
          </p:cNvPr>
          <p:cNvSpPr txBox="1"/>
          <p:nvPr/>
        </p:nvSpPr>
        <p:spPr>
          <a:xfrm>
            <a:off x="8283876" y="2680525"/>
            <a:ext cx="2101720" cy="584775"/>
          </a:xfrm>
          <a:prstGeom prst="rect">
            <a:avLst/>
          </a:prstGeom>
          <a:noFill/>
          <a:ln w="3175">
            <a:solidFill>
              <a:schemeClr val="bg1">
                <a:lumMod val="75000"/>
              </a:schemeClr>
            </a:solidFill>
          </a:ln>
        </p:spPr>
        <p:txBody>
          <a:bodyPr wrap="square">
            <a:spAutoFit/>
          </a:bodyPr>
          <a:lstStyle/>
          <a:p>
            <a:pPr algn="r" rtl="1"/>
            <a:r>
              <a:rPr lang="ar-LB" sz="3200">
                <a:solidFill>
                  <a:schemeClr val="tx1">
                    <a:lumMod val="65000"/>
                    <a:lumOff val="35000"/>
                  </a:schemeClr>
                </a:solidFill>
                <a:latin typeface="Adobe Arabic" panose="02040503050201020203" pitchFamily="18" charset="-78"/>
                <a:cs typeface="Adobe Arabic" panose="02040503050201020203" pitchFamily="18" charset="-78"/>
              </a:rPr>
              <a:t>ميزانٌ</a:t>
            </a:r>
            <a:endParaRPr lang="en-US" sz="3200">
              <a:solidFill>
                <a:schemeClr val="tx1">
                  <a:lumMod val="65000"/>
                  <a:lumOff val="35000"/>
                </a:schemeClr>
              </a:solidFill>
            </a:endParaRPr>
          </a:p>
        </p:txBody>
      </p:sp>
      <p:sp>
        <p:nvSpPr>
          <p:cNvPr id="20" name="2">
            <a:extLst>
              <a:ext uri="{FF2B5EF4-FFF2-40B4-BE49-F238E27FC236}">
                <a16:creationId xmlns:a16="http://schemas.microsoft.com/office/drawing/2014/main" id="{21E79722-4975-438F-90E8-C703E8802183}"/>
              </a:ext>
            </a:extLst>
          </p:cNvPr>
          <p:cNvSpPr txBox="1"/>
          <p:nvPr/>
        </p:nvSpPr>
        <p:spPr>
          <a:xfrm>
            <a:off x="8283876" y="4015742"/>
            <a:ext cx="2101720" cy="584775"/>
          </a:xfrm>
          <a:prstGeom prst="rect">
            <a:avLst/>
          </a:prstGeom>
          <a:noFill/>
          <a:ln w="3175">
            <a:solidFill>
              <a:schemeClr val="bg1">
                <a:lumMod val="75000"/>
              </a:schemeClr>
            </a:solidFill>
          </a:ln>
        </p:spPr>
        <p:txBody>
          <a:bodyPr wrap="square">
            <a:spAutoFit/>
          </a:bodyPr>
          <a:lstStyle/>
          <a:p>
            <a:pPr algn="r" rtl="1"/>
            <a:r>
              <a:rPr lang="ar-LB" sz="3200" dirty="0">
                <a:solidFill>
                  <a:schemeClr val="tx1">
                    <a:lumMod val="65000"/>
                    <a:lumOff val="35000"/>
                  </a:schemeClr>
                </a:solidFill>
                <a:latin typeface="Adobe Arabic" panose="02040503050201020203" pitchFamily="18" charset="-78"/>
                <a:cs typeface="Adobe Arabic" panose="02040503050201020203" pitchFamily="18" charset="-78"/>
              </a:rPr>
              <a:t> سُلَّمٌ كَهْرَبائِيٌّ   </a:t>
            </a:r>
          </a:p>
        </p:txBody>
      </p:sp>
      <p:sp>
        <p:nvSpPr>
          <p:cNvPr id="23" name="3">
            <a:extLst>
              <a:ext uri="{FF2B5EF4-FFF2-40B4-BE49-F238E27FC236}">
                <a16:creationId xmlns:a16="http://schemas.microsoft.com/office/drawing/2014/main" id="{7F1D9E62-5255-4E36-9B52-2C91E02FEAA8}"/>
              </a:ext>
            </a:extLst>
          </p:cNvPr>
          <p:cNvSpPr txBox="1"/>
          <p:nvPr/>
        </p:nvSpPr>
        <p:spPr>
          <a:xfrm>
            <a:off x="8283876" y="5464193"/>
            <a:ext cx="2101720" cy="584775"/>
          </a:xfrm>
          <a:prstGeom prst="rect">
            <a:avLst/>
          </a:prstGeom>
          <a:noFill/>
          <a:ln w="3175">
            <a:solidFill>
              <a:schemeClr val="bg1">
                <a:lumMod val="75000"/>
              </a:schemeClr>
            </a:solidFill>
          </a:ln>
        </p:spPr>
        <p:txBody>
          <a:bodyPr wrap="square">
            <a:spAutoFit/>
          </a:bodyPr>
          <a:lstStyle/>
          <a:p>
            <a:pPr algn="r" rtl="1"/>
            <a:r>
              <a:rPr lang="ar-LB" sz="3200" i="1" dirty="0">
                <a:solidFill>
                  <a:schemeClr val="tx1">
                    <a:lumMod val="65000"/>
                    <a:lumOff val="35000"/>
                  </a:schemeClr>
                </a:solidFill>
                <a:latin typeface="Adobe Arabic" panose="02040503050201020203" pitchFamily="18" charset="-78"/>
                <a:cs typeface="Adobe Arabic" panose="02040503050201020203" pitchFamily="18" charset="-78"/>
              </a:rPr>
              <a:t> </a:t>
            </a:r>
            <a:r>
              <a:rPr lang="ar-LB" sz="3200" dirty="0">
                <a:solidFill>
                  <a:schemeClr val="tx1">
                    <a:lumMod val="65000"/>
                    <a:lumOff val="35000"/>
                  </a:schemeClr>
                </a:solidFill>
                <a:latin typeface="Adobe Arabic" panose="02040503050201020203" pitchFamily="18" charset="-78"/>
                <a:cs typeface="Adobe Arabic" panose="02040503050201020203" pitchFamily="18" charset="-78"/>
              </a:rPr>
              <a:t>ثَلّاجاتٌ</a:t>
            </a:r>
            <a:endParaRPr lang="en-US" sz="3200" dirty="0">
              <a:solidFill>
                <a:schemeClr val="tx1">
                  <a:lumMod val="65000"/>
                  <a:lumOff val="35000"/>
                </a:schemeClr>
              </a:solidFill>
            </a:endParaRPr>
          </a:p>
        </p:txBody>
      </p:sp>
    </p:spTree>
    <p:custDataLst>
      <p:tags r:id="rId1"/>
    </p:custDataLst>
    <p:extLst>
      <p:ext uri="{BB962C8B-B14F-4D97-AF65-F5344CB8AC3E}">
        <p14:creationId xmlns:p14="http://schemas.microsoft.com/office/powerpoint/2010/main" val="212194559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childTnLst>
                    </p:cTn>
                  </p:par>
                </p:childTnLst>
              </p:cTn>
              <p:nextCondLst>
                <p:cond evt="onClick" delay="0">
                  <p:tgtEl>
                    <p:spTgt spid="18"/>
                  </p:tgtEl>
                </p:cond>
              </p:nextCondLst>
            </p:seq>
            <p:seq concurrent="1" nextAc="seek">
              <p:cTn id="8" restart="whenNotActive" fill="hold" evtFilter="cancelBubble" nodeType="interactiveSeq">
                <p:stCondLst>
                  <p:cond evt="onClick" delay="0">
                    <p:tgtEl>
                      <p:spTgt spid="20"/>
                    </p:tgtEl>
                  </p:cond>
                </p:stCondLst>
                <p:endSync evt="end" delay="0">
                  <p:rtn val="all"/>
                </p:endSync>
                <p:childTnLst>
                  <p:par>
                    <p:cTn id="9" fill="hold">
                      <p:stCondLst>
                        <p:cond delay="0"/>
                      </p:stCondLst>
                      <p:childTnLst>
                        <p:par>
                          <p:cTn id="10" fill="hold">
                            <p:stCondLst>
                              <p:cond delay="0"/>
                            </p:stCondLst>
                            <p:childTnLst>
                              <p:par>
                                <p:cTn id="11" presetID="22" presetClass="entr" presetSubtype="2"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right)">
                                      <p:cBhvr>
                                        <p:cTn id="13" dur="500"/>
                                        <p:tgtEl>
                                          <p:spTgt spid="14"/>
                                        </p:tgtEl>
                                      </p:cBhvr>
                                    </p:animEffect>
                                  </p:childTnLst>
                                </p:cTn>
                              </p:par>
                            </p:childTnLst>
                          </p:cTn>
                        </p:par>
                      </p:childTnLst>
                    </p:cTn>
                  </p:par>
                </p:childTnLst>
              </p:cTn>
              <p:nextCondLst>
                <p:cond evt="onClick" delay="0">
                  <p:tgtEl>
                    <p:spTgt spid="20"/>
                  </p:tgtEl>
                </p:cond>
              </p:nextCondLst>
            </p:seq>
            <p:seq concurrent="1" nextAc="seek">
              <p:cTn id="14" restart="whenNotActive" fill="hold" evtFilter="cancelBubble" nodeType="interactiveSeq">
                <p:stCondLst>
                  <p:cond evt="onClick" delay="0">
                    <p:tgtEl>
                      <p:spTgt spid="23"/>
                    </p:tgtEl>
                  </p:cond>
                </p:stCondLst>
                <p:endSync evt="end" delay="0">
                  <p:rtn val="all"/>
                </p:endSync>
                <p:childTnLst>
                  <p:par>
                    <p:cTn id="15" fill="hold">
                      <p:stCondLst>
                        <p:cond delay="0"/>
                      </p:stCondLst>
                      <p:childTnLst>
                        <p:par>
                          <p:cTn id="16" fill="hold">
                            <p:stCondLst>
                              <p:cond delay="0"/>
                            </p:stCondLst>
                            <p:childTnLst>
                              <p:par>
                                <p:cTn id="17" presetID="22" presetClass="entr" presetSubtype="2"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right)">
                                      <p:cBhvr>
                                        <p:cTn id="19" dur="500"/>
                                        <p:tgtEl>
                                          <p:spTgt spid="21"/>
                                        </p:tgtEl>
                                      </p:cBhvr>
                                    </p:animEffect>
                                  </p:childTnLst>
                                </p:cTn>
                              </p:par>
                            </p:childTnLst>
                          </p:cTn>
                        </p:par>
                      </p:childTnLst>
                    </p:cTn>
                  </p:par>
                </p:childTnLst>
              </p:cTn>
              <p:nextCondLst>
                <p:cond evt="onClick" delay="0">
                  <p:tgtEl>
                    <p:spTgt spid="23"/>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FBD3C9FE-2B7B-42EC-AB8A-1FCC5416731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905553" y="2109533"/>
            <a:ext cx="923963" cy="859536"/>
          </a:xfrm>
          <a:prstGeom prst="rect">
            <a:avLst/>
          </a:prstGeom>
        </p:spPr>
      </p:pic>
      <p:pic>
        <p:nvPicPr>
          <p:cNvPr id="41" name="Picture 40">
            <a:extLst>
              <a:ext uri="{FF2B5EF4-FFF2-40B4-BE49-F238E27FC236}">
                <a16:creationId xmlns:a16="http://schemas.microsoft.com/office/drawing/2014/main" id="{69DF94A9-C311-45D7-A312-3CDE6A42EED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905552" y="2962909"/>
            <a:ext cx="923964" cy="859536"/>
          </a:xfrm>
          <a:prstGeom prst="rect">
            <a:avLst/>
          </a:prstGeom>
        </p:spPr>
      </p:pic>
      <p:pic>
        <p:nvPicPr>
          <p:cNvPr id="42" name="Picture 41">
            <a:extLst>
              <a:ext uri="{FF2B5EF4-FFF2-40B4-BE49-F238E27FC236}">
                <a16:creationId xmlns:a16="http://schemas.microsoft.com/office/drawing/2014/main" id="{7563B568-F452-43F3-A858-968474AC741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905173" y="3816285"/>
            <a:ext cx="924343" cy="859536"/>
          </a:xfrm>
          <a:prstGeom prst="rect">
            <a:avLst/>
          </a:prstGeom>
        </p:spPr>
      </p:pic>
      <p:pic>
        <p:nvPicPr>
          <p:cNvPr id="43" name="Picture 42">
            <a:extLst>
              <a:ext uri="{FF2B5EF4-FFF2-40B4-BE49-F238E27FC236}">
                <a16:creationId xmlns:a16="http://schemas.microsoft.com/office/drawing/2014/main" id="{289F40B0-4A4D-40B1-B19F-0B98A8893EE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905144" y="4669661"/>
            <a:ext cx="924372" cy="859536"/>
          </a:xfrm>
          <a:prstGeom prst="rect">
            <a:avLst/>
          </a:prstGeom>
        </p:spPr>
      </p:pic>
      <p:pic>
        <p:nvPicPr>
          <p:cNvPr id="44" name="Picture 43">
            <a:extLst>
              <a:ext uri="{FF2B5EF4-FFF2-40B4-BE49-F238E27FC236}">
                <a16:creationId xmlns:a16="http://schemas.microsoft.com/office/drawing/2014/main" id="{ADB51E8B-79BF-44E0-8819-D430E5FBB0B1}"/>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1905173" y="5523038"/>
            <a:ext cx="924343" cy="859536"/>
          </a:xfrm>
          <a:prstGeom prst="rect">
            <a:avLst/>
          </a:prstGeom>
        </p:spPr>
      </p:pic>
      <p:sp>
        <p:nvSpPr>
          <p:cNvPr id="45" name="Rectangle 44">
            <a:extLst>
              <a:ext uri="{FF2B5EF4-FFF2-40B4-BE49-F238E27FC236}">
                <a16:creationId xmlns:a16="http://schemas.microsoft.com/office/drawing/2014/main" id="{4DE87830-F1BF-4B6B-A783-C87C3E0A375A}"/>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الْقِراءَةُ – الْمُعْجَمُ اللُّغَوِيُّ</a:t>
            </a:r>
          </a:p>
        </p:txBody>
      </p:sp>
      <p:sp>
        <p:nvSpPr>
          <p:cNvPr id="46" name="Rectangle 45">
            <a:extLst>
              <a:ext uri="{FF2B5EF4-FFF2-40B4-BE49-F238E27FC236}">
                <a16:creationId xmlns:a16="http://schemas.microsoft.com/office/drawing/2014/main" id="{DFEC9C9C-5D3F-4C67-956D-6E1B71D2F429}"/>
              </a:ext>
            </a:extLst>
          </p:cNvPr>
          <p:cNvSpPr/>
          <p:nvPr/>
        </p:nvSpPr>
        <p:spPr>
          <a:xfrm>
            <a:off x="0" y="1401490"/>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a:solidFill>
                  <a:schemeClr val="tx1">
                    <a:lumMod val="65000"/>
                    <a:lumOff val="35000"/>
                  </a:schemeClr>
                </a:solidFill>
                <a:latin typeface="Adobe Arabic" panose="02040503050201020203" pitchFamily="18" charset="-78"/>
                <a:cs typeface="Adobe Arabic" panose="02040503050201020203" pitchFamily="18" charset="-78"/>
              </a:rPr>
              <a:t>أَقْرَأُ الْكَلِمَةَ وَأَرْبُطُها بِالْكَلِمَةِ الْمُعاكِسَةِ لَها وَالَّتي وَرَدَتْ في النَّصِّ:</a:t>
            </a:r>
          </a:p>
        </p:txBody>
      </p:sp>
      <p:sp>
        <p:nvSpPr>
          <p:cNvPr id="47" name="Oval 46">
            <a:extLst>
              <a:ext uri="{FF2B5EF4-FFF2-40B4-BE49-F238E27FC236}">
                <a16:creationId xmlns:a16="http://schemas.microsoft.com/office/drawing/2014/main" id="{88A32C1E-FCB5-4299-BF79-675868E8159B}"/>
              </a:ext>
            </a:extLst>
          </p:cNvPr>
          <p:cNvSpPr/>
          <p:nvPr/>
        </p:nvSpPr>
        <p:spPr>
          <a:xfrm>
            <a:off x="2994804" y="2309642"/>
            <a:ext cx="1554480" cy="457200"/>
          </a:xfrm>
          <a:prstGeom prst="ellipse">
            <a:avLst/>
          </a:prstGeom>
          <a:solidFill>
            <a:schemeClr val="bg1"/>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LB" sz="3200">
                <a:solidFill>
                  <a:schemeClr val="tx1">
                    <a:lumMod val="65000"/>
                    <a:lumOff val="35000"/>
                  </a:schemeClr>
                </a:solidFill>
                <a:latin typeface="Adobe Arabic" panose="02040503050201020203" pitchFamily="18" charset="-78"/>
                <a:cs typeface="Adobe Arabic" panose="02040503050201020203" pitchFamily="18" charset="-78"/>
              </a:rPr>
              <a:t>وَدَّعَ </a:t>
            </a:r>
            <a:endParaRPr lang="en-US" sz="32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48" name="Oval 47">
            <a:extLst>
              <a:ext uri="{FF2B5EF4-FFF2-40B4-BE49-F238E27FC236}">
                <a16:creationId xmlns:a16="http://schemas.microsoft.com/office/drawing/2014/main" id="{A66E691E-BB4F-4C72-A6FB-F408CA34ED98}"/>
              </a:ext>
            </a:extLst>
          </p:cNvPr>
          <p:cNvSpPr/>
          <p:nvPr/>
        </p:nvSpPr>
        <p:spPr>
          <a:xfrm>
            <a:off x="2994804" y="5750507"/>
            <a:ext cx="1554480" cy="457200"/>
          </a:xfrm>
          <a:prstGeom prst="ellipse">
            <a:avLst/>
          </a:prstGeom>
          <a:solidFill>
            <a:schemeClr val="bg1"/>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LB" sz="3200">
                <a:solidFill>
                  <a:schemeClr val="tx1">
                    <a:lumMod val="65000"/>
                    <a:lumOff val="35000"/>
                  </a:schemeClr>
                </a:solidFill>
                <a:latin typeface="Adobe Arabic" panose="02040503050201020203" pitchFamily="18" charset="-78"/>
                <a:cs typeface="Adobe Arabic" panose="02040503050201020203" pitchFamily="18" charset="-78"/>
              </a:rPr>
              <a:t>فارِغَةٌ </a:t>
            </a:r>
            <a:endParaRPr lang="en-US" sz="32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49" name="Oval 48">
            <a:extLst>
              <a:ext uri="{FF2B5EF4-FFF2-40B4-BE49-F238E27FC236}">
                <a16:creationId xmlns:a16="http://schemas.microsoft.com/office/drawing/2014/main" id="{71DB653E-70F4-4B5D-8990-3C031C104444}"/>
              </a:ext>
            </a:extLst>
          </p:cNvPr>
          <p:cNvSpPr/>
          <p:nvPr/>
        </p:nvSpPr>
        <p:spPr>
          <a:xfrm>
            <a:off x="2994804" y="4030074"/>
            <a:ext cx="1554480" cy="457200"/>
          </a:xfrm>
          <a:prstGeom prst="ellipse">
            <a:avLst/>
          </a:prstGeom>
          <a:solidFill>
            <a:schemeClr val="bg1"/>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ar-LB" sz="3200">
              <a:solidFill>
                <a:schemeClr val="tx1">
                  <a:lumMod val="65000"/>
                  <a:lumOff val="35000"/>
                </a:schemeClr>
              </a:solidFill>
              <a:latin typeface="Adobe Arabic" panose="02040503050201020203" pitchFamily="18" charset="-78"/>
              <a:cs typeface="Adobe Arabic" panose="02040503050201020203" pitchFamily="18" charset="-78"/>
            </a:endParaRPr>
          </a:p>
          <a:p>
            <a:pPr algn="ctr" rtl="1"/>
            <a:r>
              <a:rPr lang="ar-LB" sz="3200">
                <a:solidFill>
                  <a:schemeClr val="tx1">
                    <a:lumMod val="65000"/>
                    <a:lumOff val="35000"/>
                  </a:schemeClr>
                </a:solidFill>
                <a:latin typeface="Adobe Arabic" panose="02040503050201020203" pitchFamily="18" charset="-78"/>
                <a:cs typeface="Adobe Arabic" panose="02040503050201020203" pitchFamily="18" charset="-78"/>
              </a:rPr>
              <a:t>صَعِدَ</a:t>
            </a:r>
          </a:p>
          <a:p>
            <a:pPr algn="ctr" rtl="1"/>
            <a:r>
              <a:rPr lang="ar-LB" sz="3200">
                <a:solidFill>
                  <a:schemeClr val="tx1">
                    <a:lumMod val="65000"/>
                    <a:lumOff val="35000"/>
                  </a:schemeClr>
                </a:solidFill>
                <a:latin typeface="Adobe Arabic" panose="02040503050201020203" pitchFamily="18" charset="-78"/>
                <a:cs typeface="Adobe Arabic" panose="02040503050201020203" pitchFamily="18" charset="-78"/>
              </a:rPr>
              <a:t> </a:t>
            </a:r>
            <a:endParaRPr lang="en-US" sz="32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50" name="2">
            <a:extLst>
              <a:ext uri="{FF2B5EF4-FFF2-40B4-BE49-F238E27FC236}">
                <a16:creationId xmlns:a16="http://schemas.microsoft.com/office/drawing/2014/main" id="{083805F8-C449-44D5-87FD-8C873C21E03F}"/>
              </a:ext>
            </a:extLst>
          </p:cNvPr>
          <p:cNvSpPr/>
          <p:nvPr/>
        </p:nvSpPr>
        <p:spPr>
          <a:xfrm>
            <a:off x="7642716" y="3174017"/>
            <a:ext cx="1554480" cy="4572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ar-LB" sz="3200">
              <a:solidFill>
                <a:schemeClr val="tx1">
                  <a:lumMod val="65000"/>
                  <a:lumOff val="35000"/>
                </a:schemeClr>
              </a:solidFill>
              <a:latin typeface="Adobe Arabic" panose="02040503050201020203" pitchFamily="18" charset="-78"/>
              <a:cs typeface="Adobe Arabic" panose="02040503050201020203" pitchFamily="18" charset="-78"/>
            </a:endParaRPr>
          </a:p>
          <a:p>
            <a:pPr algn="ctr" rtl="1"/>
            <a:r>
              <a:rPr lang="ar-LB" sz="3200">
                <a:solidFill>
                  <a:schemeClr val="tx1">
                    <a:lumMod val="65000"/>
                    <a:lumOff val="35000"/>
                  </a:schemeClr>
                </a:solidFill>
                <a:latin typeface="Adobe Arabic" panose="02040503050201020203" pitchFamily="18" charset="-78"/>
                <a:cs typeface="Adobe Arabic" panose="02040503050201020203" pitchFamily="18" charset="-78"/>
              </a:rPr>
              <a:t>اِسْتَقْبَلَ </a:t>
            </a:r>
          </a:p>
          <a:p>
            <a:pPr algn="ctr" rtl="1"/>
            <a:r>
              <a:rPr lang="ar-LB" sz="3200">
                <a:solidFill>
                  <a:schemeClr val="tx1">
                    <a:lumMod val="65000"/>
                    <a:lumOff val="35000"/>
                  </a:schemeClr>
                </a:solidFill>
                <a:latin typeface="Adobe Arabic" panose="02040503050201020203" pitchFamily="18" charset="-78"/>
                <a:cs typeface="Adobe Arabic" panose="02040503050201020203" pitchFamily="18" charset="-78"/>
              </a:rPr>
              <a:t> </a:t>
            </a:r>
            <a:endParaRPr lang="en-US" sz="32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51" name="3">
            <a:extLst>
              <a:ext uri="{FF2B5EF4-FFF2-40B4-BE49-F238E27FC236}">
                <a16:creationId xmlns:a16="http://schemas.microsoft.com/office/drawing/2014/main" id="{66B82EF4-6859-4263-81E1-39829323BDCD}"/>
              </a:ext>
            </a:extLst>
          </p:cNvPr>
          <p:cNvSpPr/>
          <p:nvPr/>
        </p:nvSpPr>
        <p:spPr>
          <a:xfrm>
            <a:off x="7642716" y="4032847"/>
            <a:ext cx="1554480" cy="4572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LB" sz="3200">
                <a:solidFill>
                  <a:schemeClr val="tx1">
                    <a:lumMod val="65000"/>
                    <a:lumOff val="35000"/>
                  </a:schemeClr>
                </a:solidFill>
                <a:latin typeface="Adobe Arabic" panose="02040503050201020203" pitchFamily="18" charset="-78"/>
                <a:cs typeface="Adobe Arabic" panose="02040503050201020203" pitchFamily="18" charset="-78"/>
              </a:rPr>
              <a:t>نَزَلَ</a:t>
            </a:r>
            <a:endParaRPr lang="en-US" sz="32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52" name="1">
            <a:extLst>
              <a:ext uri="{FF2B5EF4-FFF2-40B4-BE49-F238E27FC236}">
                <a16:creationId xmlns:a16="http://schemas.microsoft.com/office/drawing/2014/main" id="{71F332FB-3EE8-4BCC-A34F-3A53FB1F3B05}"/>
              </a:ext>
            </a:extLst>
          </p:cNvPr>
          <p:cNvSpPr/>
          <p:nvPr/>
        </p:nvSpPr>
        <p:spPr>
          <a:xfrm>
            <a:off x="7642716" y="2315187"/>
            <a:ext cx="1554480" cy="4572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ar-LB" sz="3200" dirty="0">
              <a:solidFill>
                <a:schemeClr val="tx1">
                  <a:lumMod val="65000"/>
                  <a:lumOff val="35000"/>
                </a:schemeClr>
              </a:solidFill>
              <a:latin typeface="Adobe Arabic" panose="02040503050201020203" pitchFamily="18" charset="-78"/>
              <a:cs typeface="Adobe Arabic" panose="02040503050201020203" pitchFamily="18" charset="-78"/>
            </a:endParaRPr>
          </a:p>
          <a:p>
            <a:pPr algn="ctr" rtl="1"/>
            <a:r>
              <a:rPr lang="ar-LB" sz="3200" dirty="0">
                <a:solidFill>
                  <a:schemeClr val="tx1">
                    <a:lumMod val="65000"/>
                    <a:lumOff val="35000"/>
                  </a:schemeClr>
                </a:solidFill>
                <a:latin typeface="Adobe Arabic" panose="02040503050201020203" pitchFamily="18" charset="-78"/>
                <a:cs typeface="Adobe Arabic" panose="02040503050201020203" pitchFamily="18" charset="-78"/>
              </a:rPr>
              <a:t>وَصَلَتْ</a:t>
            </a:r>
          </a:p>
          <a:p>
            <a:pPr algn="ctr" rtl="1"/>
            <a:r>
              <a:rPr lang="ar-LB" sz="3200" dirty="0">
                <a:solidFill>
                  <a:schemeClr val="tx1">
                    <a:lumMod val="65000"/>
                    <a:lumOff val="35000"/>
                  </a:schemeClr>
                </a:solidFill>
                <a:latin typeface="Adobe Arabic" panose="02040503050201020203" pitchFamily="18" charset="-78"/>
                <a:cs typeface="Adobe Arabic" panose="02040503050201020203" pitchFamily="18" charset="-78"/>
              </a:rPr>
              <a:t> </a:t>
            </a:r>
            <a:endParaRPr lang="en-US" sz="3200" dirty="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53" name="5">
            <a:extLst>
              <a:ext uri="{FF2B5EF4-FFF2-40B4-BE49-F238E27FC236}">
                <a16:creationId xmlns:a16="http://schemas.microsoft.com/office/drawing/2014/main" id="{4BEC48D1-7879-4BC7-AC02-F7CAD5F81534}"/>
              </a:ext>
            </a:extLst>
          </p:cNvPr>
          <p:cNvSpPr/>
          <p:nvPr/>
        </p:nvSpPr>
        <p:spPr>
          <a:xfrm>
            <a:off x="7642716" y="5750507"/>
            <a:ext cx="1554480" cy="4572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ar-LB" sz="3200">
              <a:solidFill>
                <a:schemeClr val="tx1">
                  <a:lumMod val="65000"/>
                  <a:lumOff val="35000"/>
                </a:schemeClr>
              </a:solidFill>
              <a:latin typeface="Adobe Arabic" panose="02040503050201020203" pitchFamily="18" charset="-78"/>
              <a:cs typeface="Adobe Arabic" panose="02040503050201020203" pitchFamily="18" charset="-78"/>
            </a:endParaRPr>
          </a:p>
          <a:p>
            <a:pPr algn="ctr" rtl="1"/>
            <a:r>
              <a:rPr lang="ar-LB" sz="3200">
                <a:solidFill>
                  <a:schemeClr val="tx1">
                    <a:lumMod val="65000"/>
                    <a:lumOff val="35000"/>
                  </a:schemeClr>
                </a:solidFill>
                <a:latin typeface="Adobe Arabic" panose="02040503050201020203" pitchFamily="18" charset="-78"/>
                <a:cs typeface="Adobe Arabic" panose="02040503050201020203" pitchFamily="18" charset="-78"/>
              </a:rPr>
              <a:t>جَمَّعَ</a:t>
            </a:r>
          </a:p>
          <a:p>
            <a:pPr algn="ctr" rtl="1"/>
            <a:r>
              <a:rPr lang="ar-LB" sz="3200">
                <a:solidFill>
                  <a:schemeClr val="tx1">
                    <a:lumMod val="65000"/>
                    <a:lumOff val="35000"/>
                  </a:schemeClr>
                </a:solidFill>
                <a:latin typeface="Adobe Arabic" panose="02040503050201020203" pitchFamily="18" charset="-78"/>
                <a:cs typeface="Adobe Arabic" panose="02040503050201020203" pitchFamily="18" charset="-78"/>
              </a:rPr>
              <a:t> </a:t>
            </a:r>
            <a:endParaRPr lang="en-US" sz="32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54" name="Oval 53">
            <a:extLst>
              <a:ext uri="{FF2B5EF4-FFF2-40B4-BE49-F238E27FC236}">
                <a16:creationId xmlns:a16="http://schemas.microsoft.com/office/drawing/2014/main" id="{390CF066-11D7-4B48-AACD-0C1EC3247A05}"/>
              </a:ext>
            </a:extLst>
          </p:cNvPr>
          <p:cNvSpPr/>
          <p:nvPr/>
        </p:nvSpPr>
        <p:spPr>
          <a:xfrm>
            <a:off x="2994804" y="4890290"/>
            <a:ext cx="1554480" cy="457200"/>
          </a:xfrm>
          <a:prstGeom prst="ellipse">
            <a:avLst/>
          </a:prstGeom>
          <a:solidFill>
            <a:schemeClr val="bg1"/>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ar-LB" sz="3200">
              <a:solidFill>
                <a:schemeClr val="tx1">
                  <a:lumMod val="65000"/>
                  <a:lumOff val="35000"/>
                </a:schemeClr>
              </a:solidFill>
              <a:latin typeface="Adobe Arabic" panose="02040503050201020203" pitchFamily="18" charset="-78"/>
              <a:cs typeface="Adobe Arabic" panose="02040503050201020203" pitchFamily="18" charset="-78"/>
            </a:endParaRPr>
          </a:p>
          <a:p>
            <a:pPr algn="ctr" rtl="1"/>
            <a:r>
              <a:rPr lang="ar-LB" sz="3200">
                <a:solidFill>
                  <a:schemeClr val="tx1">
                    <a:lumMod val="65000"/>
                    <a:lumOff val="35000"/>
                  </a:schemeClr>
                </a:solidFill>
                <a:latin typeface="Adobe Arabic" panose="02040503050201020203" pitchFamily="18" charset="-78"/>
                <a:cs typeface="Adobe Arabic" panose="02040503050201020203" pitchFamily="18" charset="-78"/>
              </a:rPr>
              <a:t>وَزَّعَ</a:t>
            </a:r>
          </a:p>
          <a:p>
            <a:pPr algn="ctr" rtl="1"/>
            <a:r>
              <a:rPr lang="ar-LB" sz="3200">
                <a:solidFill>
                  <a:schemeClr val="tx1">
                    <a:lumMod val="65000"/>
                    <a:lumOff val="35000"/>
                  </a:schemeClr>
                </a:solidFill>
                <a:latin typeface="Adobe Arabic" panose="02040503050201020203" pitchFamily="18" charset="-78"/>
                <a:cs typeface="Adobe Arabic" panose="02040503050201020203" pitchFamily="18" charset="-78"/>
              </a:rPr>
              <a:t> </a:t>
            </a:r>
            <a:endParaRPr lang="en-US" sz="32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55" name="4">
            <a:extLst>
              <a:ext uri="{FF2B5EF4-FFF2-40B4-BE49-F238E27FC236}">
                <a16:creationId xmlns:a16="http://schemas.microsoft.com/office/drawing/2014/main" id="{20C6970C-BBB9-4544-B905-5505F23411E7}"/>
              </a:ext>
            </a:extLst>
          </p:cNvPr>
          <p:cNvSpPr/>
          <p:nvPr/>
        </p:nvSpPr>
        <p:spPr>
          <a:xfrm>
            <a:off x="7642716" y="4891677"/>
            <a:ext cx="1554480" cy="4572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ar-LB" sz="3200">
              <a:solidFill>
                <a:schemeClr val="tx1">
                  <a:lumMod val="65000"/>
                  <a:lumOff val="35000"/>
                </a:schemeClr>
              </a:solidFill>
              <a:latin typeface="Adobe Arabic" panose="02040503050201020203" pitchFamily="18" charset="-78"/>
              <a:cs typeface="Adobe Arabic" panose="02040503050201020203" pitchFamily="18" charset="-78"/>
            </a:endParaRPr>
          </a:p>
          <a:p>
            <a:pPr algn="ctr" rtl="1"/>
            <a:r>
              <a:rPr lang="ar-LB" sz="3200">
                <a:solidFill>
                  <a:schemeClr val="tx1">
                    <a:lumMod val="65000"/>
                    <a:lumOff val="35000"/>
                  </a:schemeClr>
                </a:solidFill>
                <a:latin typeface="Adobe Arabic" panose="02040503050201020203" pitchFamily="18" charset="-78"/>
                <a:cs typeface="Adobe Arabic" panose="02040503050201020203" pitchFamily="18" charset="-78"/>
              </a:rPr>
              <a:t>مَلْأى</a:t>
            </a:r>
          </a:p>
          <a:p>
            <a:pPr algn="ctr" rtl="1"/>
            <a:r>
              <a:rPr lang="ar-LB" sz="3200">
                <a:solidFill>
                  <a:schemeClr val="tx1">
                    <a:lumMod val="65000"/>
                    <a:lumOff val="35000"/>
                  </a:schemeClr>
                </a:solidFill>
                <a:latin typeface="Adobe Arabic" panose="02040503050201020203" pitchFamily="18" charset="-78"/>
                <a:cs typeface="Adobe Arabic" panose="02040503050201020203" pitchFamily="18" charset="-78"/>
              </a:rPr>
              <a:t> </a:t>
            </a:r>
            <a:endParaRPr lang="en-US" sz="32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56" name="Oval 55">
            <a:extLst>
              <a:ext uri="{FF2B5EF4-FFF2-40B4-BE49-F238E27FC236}">
                <a16:creationId xmlns:a16="http://schemas.microsoft.com/office/drawing/2014/main" id="{06508E29-8743-4246-AB2F-8D5C6CAA64C5}"/>
              </a:ext>
            </a:extLst>
          </p:cNvPr>
          <p:cNvSpPr/>
          <p:nvPr/>
        </p:nvSpPr>
        <p:spPr>
          <a:xfrm>
            <a:off x="2994804" y="3169858"/>
            <a:ext cx="1554480" cy="457200"/>
          </a:xfrm>
          <a:prstGeom prst="ellipse">
            <a:avLst/>
          </a:prstGeom>
          <a:solidFill>
            <a:schemeClr val="bg1"/>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ar-LB" sz="3200">
              <a:solidFill>
                <a:schemeClr val="tx1">
                  <a:lumMod val="65000"/>
                  <a:lumOff val="35000"/>
                </a:schemeClr>
              </a:solidFill>
              <a:latin typeface="Adobe Arabic" panose="02040503050201020203" pitchFamily="18" charset="-78"/>
              <a:cs typeface="Adobe Arabic" panose="02040503050201020203" pitchFamily="18" charset="-78"/>
            </a:endParaRPr>
          </a:p>
          <a:p>
            <a:pPr algn="ctr" rtl="1"/>
            <a:r>
              <a:rPr lang="ar-LB" sz="3200">
                <a:solidFill>
                  <a:schemeClr val="tx1">
                    <a:lumMod val="65000"/>
                    <a:lumOff val="35000"/>
                  </a:schemeClr>
                </a:solidFill>
                <a:latin typeface="Adobe Arabic" panose="02040503050201020203" pitchFamily="18" charset="-78"/>
                <a:cs typeface="Adobe Arabic" panose="02040503050201020203" pitchFamily="18" charset="-78"/>
              </a:rPr>
              <a:t>غادَرَتْ </a:t>
            </a:r>
          </a:p>
          <a:p>
            <a:pPr algn="ctr" rtl="1"/>
            <a:r>
              <a:rPr lang="ar-LB" sz="3200">
                <a:solidFill>
                  <a:schemeClr val="tx1">
                    <a:lumMod val="65000"/>
                    <a:lumOff val="35000"/>
                  </a:schemeClr>
                </a:solidFill>
                <a:latin typeface="Adobe Arabic" panose="02040503050201020203" pitchFamily="18" charset="-78"/>
                <a:cs typeface="Adobe Arabic" panose="02040503050201020203" pitchFamily="18" charset="-78"/>
              </a:rPr>
              <a:t> </a:t>
            </a:r>
            <a:endParaRPr lang="en-US" sz="3200">
              <a:solidFill>
                <a:schemeClr val="tx1">
                  <a:lumMod val="65000"/>
                  <a:lumOff val="35000"/>
                </a:schemeClr>
              </a:solidFill>
              <a:latin typeface="Adobe Arabic" panose="02040503050201020203" pitchFamily="18" charset="-78"/>
              <a:cs typeface="Adobe Arabic" panose="02040503050201020203" pitchFamily="18" charset="-78"/>
            </a:endParaRPr>
          </a:p>
        </p:txBody>
      </p:sp>
      <p:pic>
        <p:nvPicPr>
          <p:cNvPr id="62" name="Picture 61">
            <a:extLst>
              <a:ext uri="{FF2B5EF4-FFF2-40B4-BE49-F238E27FC236}">
                <a16:creationId xmlns:a16="http://schemas.microsoft.com/office/drawing/2014/main" id="{1A163FC9-1647-457D-8899-168EB7C98262}"/>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9362864" y="2113435"/>
            <a:ext cx="921610" cy="856995"/>
          </a:xfrm>
          <a:prstGeom prst="rect">
            <a:avLst/>
          </a:prstGeom>
        </p:spPr>
      </p:pic>
      <p:pic>
        <p:nvPicPr>
          <p:cNvPr id="63" name="Picture 62">
            <a:extLst>
              <a:ext uri="{FF2B5EF4-FFF2-40B4-BE49-F238E27FC236}">
                <a16:creationId xmlns:a16="http://schemas.microsoft.com/office/drawing/2014/main" id="{45B7B121-E527-4C85-B742-AA904CF0B01C}"/>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9363053" y="2972988"/>
            <a:ext cx="921232" cy="856996"/>
          </a:xfrm>
          <a:prstGeom prst="rect">
            <a:avLst/>
          </a:prstGeom>
        </p:spPr>
      </p:pic>
      <p:pic>
        <p:nvPicPr>
          <p:cNvPr id="64" name="Picture 63">
            <a:extLst>
              <a:ext uri="{FF2B5EF4-FFF2-40B4-BE49-F238E27FC236}">
                <a16:creationId xmlns:a16="http://schemas.microsoft.com/office/drawing/2014/main" id="{56AC9A23-BA2F-41D9-8B7B-1E881DFAE879}"/>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9363053" y="3832542"/>
            <a:ext cx="921232" cy="856996"/>
          </a:xfrm>
          <a:prstGeom prst="rect">
            <a:avLst/>
          </a:prstGeom>
        </p:spPr>
      </p:pic>
      <p:pic>
        <p:nvPicPr>
          <p:cNvPr id="65" name="Picture 64">
            <a:extLst>
              <a:ext uri="{FF2B5EF4-FFF2-40B4-BE49-F238E27FC236}">
                <a16:creationId xmlns:a16="http://schemas.microsoft.com/office/drawing/2014/main" id="{F3775179-BC3A-43E8-89F4-5958D1D92A88}"/>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a:off x="9363053" y="4692096"/>
            <a:ext cx="921232" cy="856996"/>
          </a:xfrm>
          <a:prstGeom prst="rect">
            <a:avLst/>
          </a:prstGeom>
        </p:spPr>
      </p:pic>
      <p:pic>
        <p:nvPicPr>
          <p:cNvPr id="66" name="Picture 65">
            <a:extLst>
              <a:ext uri="{FF2B5EF4-FFF2-40B4-BE49-F238E27FC236}">
                <a16:creationId xmlns:a16="http://schemas.microsoft.com/office/drawing/2014/main" id="{D32FE2DE-DD08-4447-AC8C-15748B6EE43B}"/>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p:blipFill>
        <p:spPr>
          <a:xfrm>
            <a:off x="9363053" y="5551650"/>
            <a:ext cx="921232" cy="856996"/>
          </a:xfrm>
          <a:prstGeom prst="rect">
            <a:avLst/>
          </a:prstGeom>
        </p:spPr>
      </p:pic>
      <p:cxnSp>
        <p:nvCxnSpPr>
          <p:cNvPr id="67" name="Straight Arrow Connector 66">
            <a:extLst>
              <a:ext uri="{FF2B5EF4-FFF2-40B4-BE49-F238E27FC236}">
                <a16:creationId xmlns:a16="http://schemas.microsoft.com/office/drawing/2014/main" id="{C35D66FD-938C-445E-A493-A8051F338A4A}"/>
              </a:ext>
            </a:extLst>
          </p:cNvPr>
          <p:cNvCxnSpPr>
            <a:cxnSpLocks/>
            <a:stCxn id="52" idx="2"/>
            <a:endCxn id="56" idx="6"/>
          </p:cNvCxnSpPr>
          <p:nvPr/>
        </p:nvCxnSpPr>
        <p:spPr>
          <a:xfrm flipH="1">
            <a:off x="4549284" y="2543787"/>
            <a:ext cx="3093432" cy="854671"/>
          </a:xfrm>
          <a:prstGeom prst="straightConnector1">
            <a:avLst/>
          </a:prstGeom>
          <a:ln w="28575">
            <a:solidFill>
              <a:srgbClr val="74C274"/>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E4A33A29-22EB-4686-B8AF-A68972233E9C}"/>
              </a:ext>
            </a:extLst>
          </p:cNvPr>
          <p:cNvCxnSpPr>
            <a:cxnSpLocks/>
            <a:stCxn id="50" idx="2"/>
            <a:endCxn id="47" idx="6"/>
          </p:cNvCxnSpPr>
          <p:nvPr/>
        </p:nvCxnSpPr>
        <p:spPr>
          <a:xfrm flipH="1" flipV="1">
            <a:off x="4549284" y="2538242"/>
            <a:ext cx="3093432" cy="864375"/>
          </a:xfrm>
          <a:prstGeom prst="straightConnector1">
            <a:avLst/>
          </a:prstGeom>
          <a:ln w="28575">
            <a:solidFill>
              <a:srgbClr val="74C274"/>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CAB6BF86-42AB-4FF4-8DE9-E0CF3D50F403}"/>
              </a:ext>
            </a:extLst>
          </p:cNvPr>
          <p:cNvCxnSpPr>
            <a:cxnSpLocks/>
            <a:stCxn id="51" idx="2"/>
            <a:endCxn id="49" idx="6"/>
          </p:cNvCxnSpPr>
          <p:nvPr/>
        </p:nvCxnSpPr>
        <p:spPr>
          <a:xfrm flipH="1" flipV="1">
            <a:off x="4549284" y="4258674"/>
            <a:ext cx="3093432" cy="2773"/>
          </a:xfrm>
          <a:prstGeom prst="straightConnector1">
            <a:avLst/>
          </a:prstGeom>
          <a:ln w="28575">
            <a:solidFill>
              <a:srgbClr val="74C274"/>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3CA24176-AD6D-4E43-A1AC-663349B875B2}"/>
              </a:ext>
            </a:extLst>
          </p:cNvPr>
          <p:cNvCxnSpPr>
            <a:cxnSpLocks/>
            <a:stCxn id="55" idx="2"/>
            <a:endCxn id="48" idx="6"/>
          </p:cNvCxnSpPr>
          <p:nvPr/>
        </p:nvCxnSpPr>
        <p:spPr>
          <a:xfrm flipH="1">
            <a:off x="4549284" y="5120277"/>
            <a:ext cx="3093432" cy="858830"/>
          </a:xfrm>
          <a:prstGeom prst="straightConnector1">
            <a:avLst/>
          </a:prstGeom>
          <a:ln w="28575">
            <a:solidFill>
              <a:srgbClr val="74C274"/>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6116E53D-EBA4-448B-823B-E3BE05A70784}"/>
              </a:ext>
            </a:extLst>
          </p:cNvPr>
          <p:cNvCxnSpPr>
            <a:cxnSpLocks/>
            <a:stCxn id="53" idx="2"/>
            <a:endCxn id="54" idx="6"/>
          </p:cNvCxnSpPr>
          <p:nvPr/>
        </p:nvCxnSpPr>
        <p:spPr>
          <a:xfrm flipH="1" flipV="1">
            <a:off x="4549284" y="5118890"/>
            <a:ext cx="3093432" cy="860217"/>
          </a:xfrm>
          <a:prstGeom prst="straightConnector1">
            <a:avLst/>
          </a:prstGeom>
          <a:ln w="28575">
            <a:solidFill>
              <a:srgbClr val="74C274"/>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29797528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2"/>
                    </p:tgtEl>
                  </p:cond>
                </p:stCondLst>
                <p:endSync evt="end" delay="0">
                  <p:rtn val="all"/>
                </p:endSync>
                <p:childTnLst>
                  <p:par>
                    <p:cTn id="3" fill="hold">
                      <p:stCondLst>
                        <p:cond delay="0"/>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right)">
                                      <p:cBhvr>
                                        <p:cTn id="7" dur="500"/>
                                        <p:tgtEl>
                                          <p:spTgt spid="67"/>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childTnLst>
                          </p:cTn>
                        </p:par>
                      </p:childTnLst>
                    </p:cTn>
                  </p:par>
                </p:childTnLst>
              </p:cTn>
              <p:nextCondLst>
                <p:cond evt="onClick" delay="0">
                  <p:tgtEl>
                    <p:spTgt spid="52"/>
                  </p:tgtEl>
                </p:cond>
              </p:nextCondLst>
            </p:seq>
            <p:seq concurrent="1" nextAc="seek">
              <p:cTn id="11" restart="whenNotActive" fill="hold" evtFilter="cancelBubble" nodeType="interactiveSeq">
                <p:stCondLst>
                  <p:cond evt="onClick" delay="0">
                    <p:tgtEl>
                      <p:spTgt spid="50"/>
                    </p:tgtEl>
                  </p:cond>
                </p:stCondLst>
                <p:endSync evt="end" delay="0">
                  <p:rtn val="all"/>
                </p:endSync>
                <p:childTnLst>
                  <p:par>
                    <p:cTn id="12" fill="hold">
                      <p:stCondLst>
                        <p:cond delay="0"/>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68"/>
                                        </p:tgtEl>
                                        <p:attrNameLst>
                                          <p:attrName>style.visibility</p:attrName>
                                        </p:attrNameLst>
                                      </p:cBhvr>
                                      <p:to>
                                        <p:strVal val="visible"/>
                                      </p:to>
                                    </p:set>
                                    <p:animEffect transition="in" filter="wipe(right)">
                                      <p:cBhvr>
                                        <p:cTn id="16" dur="500"/>
                                        <p:tgtEl>
                                          <p:spTgt spid="68"/>
                                        </p:tgtEl>
                                      </p:cBhvr>
                                    </p:animEffect>
                                  </p:childTnLst>
                                </p:cTn>
                              </p:par>
                            </p:childTnLst>
                          </p:cTn>
                        </p:par>
                        <p:par>
                          <p:cTn id="17" fill="hold">
                            <p:stCondLst>
                              <p:cond delay="500"/>
                            </p:stCondLst>
                            <p:childTnLst>
                              <p:par>
                                <p:cTn id="18" presetID="1" presetClass="entr" presetSubtype="0" fill="hold" nodeType="afterEffect">
                                  <p:stCondLst>
                                    <p:cond delay="0"/>
                                  </p:stCondLst>
                                  <p:childTnLst>
                                    <p:set>
                                      <p:cBhvr>
                                        <p:cTn id="19" dur="1" fill="hold">
                                          <p:stCondLst>
                                            <p:cond delay="0"/>
                                          </p:stCondLst>
                                        </p:cTn>
                                        <p:tgtEl>
                                          <p:spTgt spid="40"/>
                                        </p:tgtEl>
                                        <p:attrNameLst>
                                          <p:attrName>style.visibility</p:attrName>
                                        </p:attrNameLst>
                                      </p:cBhvr>
                                      <p:to>
                                        <p:strVal val="visible"/>
                                      </p:to>
                                    </p:set>
                                  </p:childTnLst>
                                </p:cTn>
                              </p:par>
                            </p:childTnLst>
                          </p:cTn>
                        </p:par>
                      </p:childTnLst>
                    </p:cTn>
                  </p:par>
                </p:childTnLst>
              </p:cTn>
              <p:nextCondLst>
                <p:cond evt="onClick" delay="0">
                  <p:tgtEl>
                    <p:spTgt spid="50"/>
                  </p:tgtEl>
                </p:cond>
              </p:nextCondLst>
            </p:seq>
            <p:seq concurrent="1" nextAc="seek">
              <p:cTn id="20" restart="whenNotActive" fill="hold" evtFilter="cancelBubble" nodeType="interactiveSeq">
                <p:stCondLst>
                  <p:cond evt="onClick" delay="0">
                    <p:tgtEl>
                      <p:spTgt spid="51"/>
                    </p:tgtEl>
                  </p:cond>
                </p:stCondLst>
                <p:endSync evt="end" delay="0">
                  <p:rtn val="all"/>
                </p:endSync>
                <p:childTnLst>
                  <p:par>
                    <p:cTn id="21" fill="hold">
                      <p:stCondLst>
                        <p:cond delay="0"/>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69"/>
                                        </p:tgtEl>
                                        <p:attrNameLst>
                                          <p:attrName>style.visibility</p:attrName>
                                        </p:attrNameLst>
                                      </p:cBhvr>
                                      <p:to>
                                        <p:strVal val="visible"/>
                                      </p:to>
                                    </p:set>
                                    <p:animEffect transition="in" filter="wipe(right)">
                                      <p:cBhvr>
                                        <p:cTn id="25" dur="500"/>
                                        <p:tgtEl>
                                          <p:spTgt spid="69"/>
                                        </p:tgtEl>
                                      </p:cBhvr>
                                    </p:animEffect>
                                  </p:childTnLst>
                                </p:cTn>
                              </p:par>
                            </p:childTnLst>
                          </p:cTn>
                        </p:par>
                        <p:par>
                          <p:cTn id="26" fill="hold">
                            <p:stCondLst>
                              <p:cond delay="500"/>
                            </p:stCondLst>
                            <p:childTnLst>
                              <p:par>
                                <p:cTn id="27" presetID="1" presetClass="entr" presetSubtype="0" fill="hold" nodeType="afterEffect">
                                  <p:stCondLst>
                                    <p:cond delay="0"/>
                                  </p:stCondLst>
                                  <p:childTnLst>
                                    <p:set>
                                      <p:cBhvr>
                                        <p:cTn id="28" dur="1" fill="hold">
                                          <p:stCondLst>
                                            <p:cond delay="0"/>
                                          </p:stCondLst>
                                        </p:cTn>
                                        <p:tgtEl>
                                          <p:spTgt spid="42"/>
                                        </p:tgtEl>
                                        <p:attrNameLst>
                                          <p:attrName>style.visibility</p:attrName>
                                        </p:attrNameLst>
                                      </p:cBhvr>
                                      <p:to>
                                        <p:strVal val="visible"/>
                                      </p:to>
                                    </p:set>
                                  </p:childTnLst>
                                </p:cTn>
                              </p:par>
                            </p:childTnLst>
                          </p:cTn>
                        </p:par>
                      </p:childTnLst>
                    </p:cTn>
                  </p:par>
                </p:childTnLst>
              </p:cTn>
              <p:nextCondLst>
                <p:cond evt="onClick" delay="0">
                  <p:tgtEl>
                    <p:spTgt spid="51"/>
                  </p:tgtEl>
                </p:cond>
              </p:nextCondLst>
            </p:seq>
            <p:seq concurrent="1" nextAc="seek">
              <p:cTn id="29" restart="whenNotActive" fill="hold" evtFilter="cancelBubble" nodeType="interactiveSeq">
                <p:stCondLst>
                  <p:cond evt="onClick" delay="0">
                    <p:tgtEl>
                      <p:spTgt spid="55"/>
                    </p:tgtEl>
                  </p:cond>
                </p:stCondLst>
                <p:endSync evt="end" delay="0">
                  <p:rtn val="all"/>
                </p:endSync>
                <p:childTnLst>
                  <p:par>
                    <p:cTn id="30" fill="hold">
                      <p:stCondLst>
                        <p:cond delay="0"/>
                      </p:stCondLst>
                      <p:childTnLst>
                        <p:par>
                          <p:cTn id="31" fill="hold">
                            <p:stCondLst>
                              <p:cond delay="0"/>
                            </p:stCondLst>
                            <p:childTnLst>
                              <p:par>
                                <p:cTn id="32" presetID="22" presetClass="entr" presetSubtype="2" fill="hold" nodeType="clickEffect">
                                  <p:stCondLst>
                                    <p:cond delay="0"/>
                                  </p:stCondLst>
                                  <p:childTnLst>
                                    <p:set>
                                      <p:cBhvr>
                                        <p:cTn id="33" dur="1" fill="hold">
                                          <p:stCondLst>
                                            <p:cond delay="0"/>
                                          </p:stCondLst>
                                        </p:cTn>
                                        <p:tgtEl>
                                          <p:spTgt spid="70"/>
                                        </p:tgtEl>
                                        <p:attrNameLst>
                                          <p:attrName>style.visibility</p:attrName>
                                        </p:attrNameLst>
                                      </p:cBhvr>
                                      <p:to>
                                        <p:strVal val="visible"/>
                                      </p:to>
                                    </p:set>
                                    <p:animEffect transition="in" filter="wipe(right)">
                                      <p:cBhvr>
                                        <p:cTn id="34" dur="500"/>
                                        <p:tgtEl>
                                          <p:spTgt spid="70"/>
                                        </p:tgtEl>
                                      </p:cBhvr>
                                    </p:animEffect>
                                  </p:childTnLst>
                                </p:cTn>
                              </p:par>
                            </p:childTnLst>
                          </p:cTn>
                        </p:par>
                        <p:par>
                          <p:cTn id="35" fill="hold">
                            <p:stCondLst>
                              <p:cond delay="500"/>
                            </p:stCondLst>
                            <p:childTnLst>
                              <p:par>
                                <p:cTn id="36" presetID="1" presetClass="entr" presetSubtype="0" fill="hold" nodeType="afterEffect">
                                  <p:stCondLst>
                                    <p:cond delay="0"/>
                                  </p:stCondLst>
                                  <p:childTnLst>
                                    <p:set>
                                      <p:cBhvr>
                                        <p:cTn id="37" dur="1" fill="hold">
                                          <p:stCondLst>
                                            <p:cond delay="0"/>
                                          </p:stCondLst>
                                        </p:cTn>
                                        <p:tgtEl>
                                          <p:spTgt spid="44"/>
                                        </p:tgtEl>
                                        <p:attrNameLst>
                                          <p:attrName>style.visibility</p:attrName>
                                        </p:attrNameLst>
                                      </p:cBhvr>
                                      <p:to>
                                        <p:strVal val="visible"/>
                                      </p:to>
                                    </p:set>
                                  </p:childTnLst>
                                </p:cTn>
                              </p:par>
                            </p:childTnLst>
                          </p:cTn>
                        </p:par>
                      </p:childTnLst>
                    </p:cTn>
                  </p:par>
                </p:childTnLst>
              </p:cTn>
              <p:nextCondLst>
                <p:cond evt="onClick" delay="0">
                  <p:tgtEl>
                    <p:spTgt spid="55"/>
                  </p:tgtEl>
                </p:cond>
              </p:nextCondLst>
            </p:seq>
            <p:seq concurrent="1" nextAc="seek">
              <p:cTn id="38" restart="whenNotActive" fill="hold" evtFilter="cancelBubble" nodeType="interactiveSeq">
                <p:stCondLst>
                  <p:cond evt="onClick" delay="0">
                    <p:tgtEl>
                      <p:spTgt spid="53"/>
                    </p:tgtEl>
                  </p:cond>
                </p:stCondLst>
                <p:endSync evt="end" delay="0">
                  <p:rtn val="all"/>
                </p:endSync>
                <p:childTnLst>
                  <p:par>
                    <p:cTn id="39" fill="hold">
                      <p:stCondLst>
                        <p:cond delay="0"/>
                      </p:stCondLst>
                      <p:childTnLst>
                        <p:par>
                          <p:cTn id="40" fill="hold">
                            <p:stCondLst>
                              <p:cond delay="0"/>
                            </p:stCondLst>
                            <p:childTnLst>
                              <p:par>
                                <p:cTn id="41" presetID="22" presetClass="entr" presetSubtype="2" fill="hold" nodeType="clickEffect">
                                  <p:stCondLst>
                                    <p:cond delay="0"/>
                                  </p:stCondLst>
                                  <p:childTnLst>
                                    <p:set>
                                      <p:cBhvr>
                                        <p:cTn id="42" dur="1" fill="hold">
                                          <p:stCondLst>
                                            <p:cond delay="0"/>
                                          </p:stCondLst>
                                        </p:cTn>
                                        <p:tgtEl>
                                          <p:spTgt spid="71"/>
                                        </p:tgtEl>
                                        <p:attrNameLst>
                                          <p:attrName>style.visibility</p:attrName>
                                        </p:attrNameLst>
                                      </p:cBhvr>
                                      <p:to>
                                        <p:strVal val="visible"/>
                                      </p:to>
                                    </p:set>
                                    <p:animEffect transition="in" filter="wipe(right)">
                                      <p:cBhvr>
                                        <p:cTn id="43" dur="500"/>
                                        <p:tgtEl>
                                          <p:spTgt spid="71"/>
                                        </p:tgtEl>
                                      </p:cBhvr>
                                    </p:animEffect>
                                  </p:childTnLst>
                                </p:cTn>
                              </p:par>
                            </p:childTnLst>
                          </p:cTn>
                        </p:par>
                        <p:par>
                          <p:cTn id="44" fill="hold">
                            <p:stCondLst>
                              <p:cond delay="500"/>
                            </p:stCondLst>
                            <p:childTnLst>
                              <p:par>
                                <p:cTn id="45" presetID="1" presetClass="entr" presetSubtype="0" fill="hold" nodeType="afterEffect">
                                  <p:stCondLst>
                                    <p:cond delay="0"/>
                                  </p:stCondLst>
                                  <p:childTnLst>
                                    <p:set>
                                      <p:cBhvr>
                                        <p:cTn id="46" dur="1" fill="hold">
                                          <p:stCondLst>
                                            <p:cond delay="0"/>
                                          </p:stCondLst>
                                        </p:cTn>
                                        <p:tgtEl>
                                          <p:spTgt spid="43"/>
                                        </p:tgtEl>
                                        <p:attrNameLst>
                                          <p:attrName>style.visibility</p:attrName>
                                        </p:attrNameLst>
                                      </p:cBhvr>
                                      <p:to>
                                        <p:strVal val="visible"/>
                                      </p:to>
                                    </p:set>
                                  </p:childTnLst>
                                </p:cTn>
                              </p:par>
                            </p:childTnLst>
                          </p:cTn>
                        </p:par>
                      </p:childTnLst>
                    </p:cTn>
                  </p:par>
                </p:childTnLst>
              </p:cTn>
              <p:nextCondLst>
                <p:cond evt="onClick" delay="0">
                  <p:tgtEl>
                    <p:spTgt spid="53"/>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1" name="Straight Arrow Connector 30">
            <a:extLst>
              <a:ext uri="{FF2B5EF4-FFF2-40B4-BE49-F238E27FC236}">
                <a16:creationId xmlns:a16="http://schemas.microsoft.com/office/drawing/2014/main" id="{6CC3D06B-2AF5-4A87-9A0B-F6F690A97480}"/>
              </a:ext>
            </a:extLst>
          </p:cNvPr>
          <p:cNvCxnSpPr>
            <a:cxnSpLocks/>
            <a:stCxn id="37" idx="1"/>
            <a:endCxn id="22" idx="3"/>
          </p:cNvCxnSpPr>
          <p:nvPr/>
        </p:nvCxnSpPr>
        <p:spPr>
          <a:xfrm flipH="1">
            <a:off x="5427399" y="2608522"/>
            <a:ext cx="2040602" cy="1122125"/>
          </a:xfrm>
          <a:prstGeom prst="straightConnector1">
            <a:avLst/>
          </a:prstGeom>
          <a:ln w="28575">
            <a:solidFill>
              <a:srgbClr val="74C274"/>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7E02CD30-0108-4911-B796-BAA47CE1FC2B}"/>
              </a:ext>
            </a:extLst>
          </p:cNvPr>
          <p:cNvCxnSpPr>
            <a:cxnSpLocks/>
            <a:stCxn id="35" idx="1"/>
            <a:endCxn id="41" idx="3"/>
          </p:cNvCxnSpPr>
          <p:nvPr/>
        </p:nvCxnSpPr>
        <p:spPr>
          <a:xfrm flipH="1" flipV="1">
            <a:off x="5427399" y="2616170"/>
            <a:ext cx="2040602" cy="2236602"/>
          </a:xfrm>
          <a:prstGeom prst="straightConnector1">
            <a:avLst/>
          </a:prstGeom>
          <a:ln w="28575">
            <a:solidFill>
              <a:srgbClr val="74C274"/>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E36E01D5-94F1-440E-8653-F11AD9B1D647}"/>
              </a:ext>
            </a:extLst>
          </p:cNvPr>
          <p:cNvCxnSpPr>
            <a:cxnSpLocks/>
            <a:stCxn id="42" idx="1"/>
            <a:endCxn id="23" idx="3"/>
          </p:cNvCxnSpPr>
          <p:nvPr/>
        </p:nvCxnSpPr>
        <p:spPr>
          <a:xfrm flipH="1">
            <a:off x="5427399" y="3730647"/>
            <a:ext cx="2040602" cy="1122125"/>
          </a:xfrm>
          <a:prstGeom prst="straightConnector1">
            <a:avLst/>
          </a:prstGeom>
          <a:ln w="28575">
            <a:solidFill>
              <a:srgbClr val="74C274"/>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C2409ECB-635F-4231-8B94-CD9A8A2D3BED}"/>
              </a:ext>
            </a:extLst>
          </p:cNvPr>
          <p:cNvCxnSpPr>
            <a:cxnSpLocks/>
            <a:stCxn id="43" idx="1"/>
            <a:endCxn id="44" idx="3"/>
          </p:cNvCxnSpPr>
          <p:nvPr/>
        </p:nvCxnSpPr>
        <p:spPr>
          <a:xfrm flipH="1">
            <a:off x="5427399" y="5974896"/>
            <a:ext cx="2040602" cy="0"/>
          </a:xfrm>
          <a:prstGeom prst="straightConnector1">
            <a:avLst/>
          </a:prstGeom>
          <a:ln w="28575">
            <a:solidFill>
              <a:srgbClr val="74C274"/>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0EA6BEC0-3BC0-440E-9CE2-58DC2A853B8F}"/>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أَخْتارُ الْإِجابَةَ الصَّحيحَةَ</a:t>
            </a:r>
          </a:p>
        </p:txBody>
      </p:sp>
      <p:sp>
        <p:nvSpPr>
          <p:cNvPr id="30" name="Rectangle 29">
            <a:extLst>
              <a:ext uri="{FF2B5EF4-FFF2-40B4-BE49-F238E27FC236}">
                <a16:creationId xmlns:a16="http://schemas.microsoft.com/office/drawing/2014/main" id="{F86CC4EB-B9DC-4C61-A49B-72A4604413FF}"/>
              </a:ext>
            </a:extLst>
          </p:cNvPr>
          <p:cNvSpPr/>
          <p:nvPr/>
        </p:nvSpPr>
        <p:spPr>
          <a:xfrm>
            <a:off x="0" y="1401490"/>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a:solidFill>
                  <a:schemeClr val="tx1">
                    <a:lumMod val="65000"/>
                    <a:lumOff val="35000"/>
                  </a:schemeClr>
                </a:solidFill>
                <a:latin typeface="Adobe Arabic" panose="02040503050201020203" pitchFamily="18" charset="-78"/>
                <a:cs typeface="Adobe Arabic" panose="02040503050201020203" pitchFamily="18" charset="-78"/>
              </a:rPr>
              <a:t>أَرْبُطُ بَيْنَ الْفِعْلِ وَالْجُمْلَةِ الَّتي تُناسِبُهُ لِإِتْمامِ مَعْناها:</a:t>
            </a:r>
          </a:p>
        </p:txBody>
      </p:sp>
      <p:sp>
        <p:nvSpPr>
          <p:cNvPr id="22" name="Rectangle 21">
            <a:extLst>
              <a:ext uri="{FF2B5EF4-FFF2-40B4-BE49-F238E27FC236}">
                <a16:creationId xmlns:a16="http://schemas.microsoft.com/office/drawing/2014/main" id="{6542B05F-2FCD-47A8-BE5D-CECCB6E90B0A}"/>
              </a:ext>
            </a:extLst>
          </p:cNvPr>
          <p:cNvSpPr/>
          <p:nvPr/>
        </p:nvSpPr>
        <p:spPr>
          <a:xfrm>
            <a:off x="1206428" y="3410607"/>
            <a:ext cx="4220971" cy="640080"/>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LB" sz="3200">
                <a:solidFill>
                  <a:schemeClr val="tx1">
                    <a:lumMod val="65000"/>
                    <a:lumOff val="35000"/>
                  </a:schemeClr>
                </a:solidFill>
                <a:latin typeface="Adobe Arabic" panose="02040503050201020203" pitchFamily="18" charset="-78"/>
                <a:cs typeface="Adobe Arabic" panose="02040503050201020203" pitchFamily="18" charset="-78"/>
              </a:rPr>
              <a:t>الْعائِلَةُ إِلى السّوقِ الْكَبيرِ. </a:t>
            </a:r>
            <a:endParaRPr lang="en-US" sz="32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23" name="Rectangle 22">
            <a:extLst>
              <a:ext uri="{FF2B5EF4-FFF2-40B4-BE49-F238E27FC236}">
                <a16:creationId xmlns:a16="http://schemas.microsoft.com/office/drawing/2014/main" id="{04AD595C-246D-4BB8-B123-A13A20C289CA}"/>
              </a:ext>
            </a:extLst>
          </p:cNvPr>
          <p:cNvSpPr/>
          <p:nvPr/>
        </p:nvSpPr>
        <p:spPr>
          <a:xfrm>
            <a:off x="1206428" y="4532732"/>
            <a:ext cx="4220971" cy="640080"/>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LB" sz="3200">
                <a:solidFill>
                  <a:schemeClr val="tx1">
                    <a:lumMod val="65000"/>
                    <a:lumOff val="35000"/>
                  </a:schemeClr>
                </a:solidFill>
                <a:latin typeface="Adobe Arabic" panose="02040503050201020203" pitchFamily="18" charset="-78"/>
                <a:cs typeface="Adobe Arabic" panose="02040503050201020203" pitchFamily="18" charset="-78"/>
              </a:rPr>
              <a:t>سامِرٌ سَلًّا وَمَشى مَعْ سَمَرَ بَيْنَ الْمَمَرّاتِ  </a:t>
            </a:r>
            <a:endParaRPr lang="en-US" sz="32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35" name="3">
            <a:extLst>
              <a:ext uri="{FF2B5EF4-FFF2-40B4-BE49-F238E27FC236}">
                <a16:creationId xmlns:a16="http://schemas.microsoft.com/office/drawing/2014/main" id="{60455AD9-D8A4-41DB-9E6D-C784333C5464}"/>
              </a:ext>
            </a:extLst>
          </p:cNvPr>
          <p:cNvSpPr/>
          <p:nvPr/>
        </p:nvSpPr>
        <p:spPr>
          <a:xfrm>
            <a:off x="7468001" y="4532732"/>
            <a:ext cx="1371600" cy="640080"/>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LB" sz="3200" dirty="0">
                <a:solidFill>
                  <a:schemeClr val="tx1">
                    <a:lumMod val="65000"/>
                    <a:lumOff val="35000"/>
                  </a:schemeClr>
                </a:solidFill>
                <a:latin typeface="Adobe Arabic" panose="02040503050201020203" pitchFamily="18" charset="-78"/>
                <a:cs typeface="Adobe Arabic" panose="02040503050201020203" pitchFamily="18" charset="-78"/>
              </a:rPr>
              <a:t>يُحِبُّ </a:t>
            </a:r>
            <a:endParaRPr lang="en-US" sz="3200" dirty="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37" name="1">
            <a:extLst>
              <a:ext uri="{FF2B5EF4-FFF2-40B4-BE49-F238E27FC236}">
                <a16:creationId xmlns:a16="http://schemas.microsoft.com/office/drawing/2014/main" id="{A9498BE0-9ED1-4C65-B6F8-8DDB3C9FB4EE}"/>
              </a:ext>
            </a:extLst>
          </p:cNvPr>
          <p:cNvSpPr/>
          <p:nvPr/>
        </p:nvSpPr>
        <p:spPr>
          <a:xfrm>
            <a:off x="7468001" y="2288482"/>
            <a:ext cx="1371600" cy="640080"/>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LB" sz="3200" dirty="0">
                <a:solidFill>
                  <a:schemeClr val="tx1">
                    <a:lumMod val="65000"/>
                    <a:lumOff val="35000"/>
                  </a:schemeClr>
                </a:solidFill>
                <a:latin typeface="Adobe Arabic" panose="02040503050201020203" pitchFamily="18" charset="-78"/>
                <a:cs typeface="Adobe Arabic" panose="02040503050201020203" pitchFamily="18" charset="-78"/>
              </a:rPr>
              <a:t>وَصَلَتِ</a:t>
            </a:r>
            <a:endParaRPr lang="en-US" sz="3200" dirty="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41" name="Rectangle 40">
            <a:extLst>
              <a:ext uri="{FF2B5EF4-FFF2-40B4-BE49-F238E27FC236}">
                <a16:creationId xmlns:a16="http://schemas.microsoft.com/office/drawing/2014/main" id="{69421751-C0A6-4B90-9B44-597715E53E19}"/>
              </a:ext>
            </a:extLst>
          </p:cNvPr>
          <p:cNvSpPr/>
          <p:nvPr/>
        </p:nvSpPr>
        <p:spPr>
          <a:xfrm>
            <a:off x="1206428" y="2296130"/>
            <a:ext cx="4220971" cy="640080"/>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LB" sz="3200">
                <a:solidFill>
                  <a:schemeClr val="tx1">
                    <a:lumMod val="65000"/>
                    <a:lumOff val="35000"/>
                  </a:schemeClr>
                </a:solidFill>
                <a:latin typeface="Adobe Arabic" panose="02040503050201020203" pitchFamily="18" charset="-78"/>
                <a:cs typeface="Adobe Arabic" panose="02040503050201020203" pitchFamily="18" charset="-78"/>
              </a:rPr>
              <a:t>سامِرٌ مُرَبّى الْمِشْمِشِ. </a:t>
            </a:r>
            <a:endParaRPr lang="en-US" sz="32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42" name="2">
            <a:extLst>
              <a:ext uri="{FF2B5EF4-FFF2-40B4-BE49-F238E27FC236}">
                <a16:creationId xmlns:a16="http://schemas.microsoft.com/office/drawing/2014/main" id="{6E38B891-881C-43F5-9D09-8D4565FDB29B}"/>
              </a:ext>
            </a:extLst>
          </p:cNvPr>
          <p:cNvSpPr/>
          <p:nvPr/>
        </p:nvSpPr>
        <p:spPr>
          <a:xfrm>
            <a:off x="7468001" y="3410607"/>
            <a:ext cx="1371600" cy="640080"/>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LB" sz="3200">
                <a:solidFill>
                  <a:schemeClr val="tx1">
                    <a:lumMod val="65000"/>
                    <a:lumOff val="35000"/>
                  </a:schemeClr>
                </a:solidFill>
                <a:latin typeface="Adobe Arabic" panose="02040503050201020203" pitchFamily="18" charset="-78"/>
                <a:cs typeface="Adobe Arabic" panose="02040503050201020203" pitchFamily="18" charset="-78"/>
              </a:rPr>
              <a:t>حَمَلَ </a:t>
            </a:r>
            <a:endParaRPr lang="en-US" sz="32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43" name="4">
            <a:extLst>
              <a:ext uri="{FF2B5EF4-FFF2-40B4-BE49-F238E27FC236}">
                <a16:creationId xmlns:a16="http://schemas.microsoft.com/office/drawing/2014/main" id="{AB56007A-F5B4-443E-BA04-810AB280DD1A}"/>
              </a:ext>
            </a:extLst>
          </p:cNvPr>
          <p:cNvSpPr/>
          <p:nvPr/>
        </p:nvSpPr>
        <p:spPr>
          <a:xfrm>
            <a:off x="7468001" y="5654856"/>
            <a:ext cx="1371600" cy="640080"/>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LB" sz="3200" dirty="0">
                <a:solidFill>
                  <a:schemeClr val="tx1">
                    <a:lumMod val="65000"/>
                    <a:lumOff val="35000"/>
                  </a:schemeClr>
                </a:solidFill>
                <a:latin typeface="Adobe Arabic" panose="02040503050201020203" pitchFamily="18" charset="-78"/>
                <a:cs typeface="Adobe Arabic" panose="02040503050201020203" pitchFamily="18" charset="-78"/>
              </a:rPr>
              <a:t>تُحِبُّ </a:t>
            </a:r>
            <a:endParaRPr lang="en-US" sz="3200" dirty="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44" name="Rectangle 43">
            <a:extLst>
              <a:ext uri="{FF2B5EF4-FFF2-40B4-BE49-F238E27FC236}">
                <a16:creationId xmlns:a16="http://schemas.microsoft.com/office/drawing/2014/main" id="{261CBE95-0949-460C-A459-3620D8F38E71}"/>
              </a:ext>
            </a:extLst>
          </p:cNvPr>
          <p:cNvSpPr/>
          <p:nvPr/>
        </p:nvSpPr>
        <p:spPr>
          <a:xfrm>
            <a:off x="1206428" y="5654856"/>
            <a:ext cx="4220971" cy="640080"/>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LB" sz="3200">
                <a:solidFill>
                  <a:schemeClr val="tx1">
                    <a:lumMod val="65000"/>
                    <a:lumOff val="35000"/>
                  </a:schemeClr>
                </a:solidFill>
                <a:latin typeface="Adobe Arabic" panose="02040503050201020203" pitchFamily="18" charset="-78"/>
                <a:cs typeface="Adobe Arabic" panose="02040503050201020203" pitchFamily="18" charset="-78"/>
              </a:rPr>
              <a:t>سَمَرُ الْمَوْزَ وَاللَّوْزَ.</a:t>
            </a:r>
            <a:endParaRPr lang="en-US" sz="3200">
              <a:solidFill>
                <a:schemeClr val="tx1">
                  <a:lumMod val="65000"/>
                  <a:lumOff val="35000"/>
                </a:schemeClr>
              </a:solidFill>
              <a:latin typeface="Adobe Arabic" panose="02040503050201020203" pitchFamily="18" charset="-78"/>
              <a:cs typeface="Adobe Arabic" panose="02040503050201020203" pitchFamily="18" charset="-78"/>
            </a:endParaRPr>
          </a:p>
        </p:txBody>
      </p:sp>
      <p:pic>
        <p:nvPicPr>
          <p:cNvPr id="45" name="Picture 44">
            <a:extLst>
              <a:ext uri="{FF2B5EF4-FFF2-40B4-BE49-F238E27FC236}">
                <a16:creationId xmlns:a16="http://schemas.microsoft.com/office/drawing/2014/main" id="{71451909-503D-4433-A539-3026FFBCED5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9334694" y="2105578"/>
            <a:ext cx="1081678" cy="1005840"/>
          </a:xfrm>
          <a:prstGeom prst="rect">
            <a:avLst/>
          </a:prstGeom>
        </p:spPr>
      </p:pic>
      <p:pic>
        <p:nvPicPr>
          <p:cNvPr id="46" name="Picture 45">
            <a:extLst>
              <a:ext uri="{FF2B5EF4-FFF2-40B4-BE49-F238E27FC236}">
                <a16:creationId xmlns:a16="http://schemas.microsoft.com/office/drawing/2014/main" id="{D11E14CE-DAA1-4985-8B1C-3E8898B23BC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9334678" y="3227711"/>
            <a:ext cx="1081711" cy="1005840"/>
          </a:xfrm>
          <a:prstGeom prst="rect">
            <a:avLst/>
          </a:prstGeom>
        </p:spPr>
      </p:pic>
      <p:pic>
        <p:nvPicPr>
          <p:cNvPr id="47" name="Picture 46">
            <a:extLst>
              <a:ext uri="{FF2B5EF4-FFF2-40B4-BE49-F238E27FC236}">
                <a16:creationId xmlns:a16="http://schemas.microsoft.com/office/drawing/2014/main" id="{98194358-D403-45AC-9E5F-674FC7A390D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9334456" y="4349844"/>
            <a:ext cx="1082155" cy="1005840"/>
          </a:xfrm>
          <a:prstGeom prst="rect">
            <a:avLst/>
          </a:prstGeom>
        </p:spPr>
      </p:pic>
      <p:pic>
        <p:nvPicPr>
          <p:cNvPr id="48" name="Picture 47">
            <a:extLst>
              <a:ext uri="{FF2B5EF4-FFF2-40B4-BE49-F238E27FC236}">
                <a16:creationId xmlns:a16="http://schemas.microsoft.com/office/drawing/2014/main" id="{E45B23CB-EB50-4A53-8F17-FF4390364736}"/>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9334678" y="5471976"/>
            <a:ext cx="1081711" cy="1005840"/>
          </a:xfrm>
          <a:prstGeom prst="rect">
            <a:avLst/>
          </a:prstGeom>
        </p:spPr>
      </p:pic>
    </p:spTree>
    <p:custDataLst>
      <p:tags r:id="rId1"/>
    </p:custDataLst>
    <p:extLst>
      <p:ext uri="{BB962C8B-B14F-4D97-AF65-F5344CB8AC3E}">
        <p14:creationId xmlns:p14="http://schemas.microsoft.com/office/powerpoint/2010/main" val="25934529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7"/>
                    </p:tgtEl>
                  </p:cond>
                </p:stCondLst>
                <p:endSync evt="end" delay="0">
                  <p:rtn val="all"/>
                </p:endSync>
                <p:childTnLst>
                  <p:par>
                    <p:cTn id="3" fill="hold">
                      <p:stCondLst>
                        <p:cond delay="0"/>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right)">
                                      <p:cBhvr>
                                        <p:cTn id="7" dur="500"/>
                                        <p:tgtEl>
                                          <p:spTgt spid="31"/>
                                        </p:tgtEl>
                                      </p:cBhvr>
                                    </p:animEffect>
                                  </p:childTnLst>
                                </p:cTn>
                              </p:par>
                            </p:childTnLst>
                          </p:cTn>
                        </p:par>
                      </p:childTnLst>
                    </p:cTn>
                  </p:par>
                </p:childTnLst>
              </p:cTn>
              <p:nextCondLst>
                <p:cond evt="onClick" delay="0">
                  <p:tgtEl>
                    <p:spTgt spid="37"/>
                  </p:tgtEl>
                </p:cond>
              </p:nextCondLst>
            </p:seq>
            <p:seq concurrent="1" nextAc="seek">
              <p:cTn id="8" restart="whenNotActive" fill="hold" evtFilter="cancelBubble" nodeType="interactiveSeq">
                <p:stCondLst>
                  <p:cond evt="onClick" delay="0">
                    <p:tgtEl>
                      <p:spTgt spid="42"/>
                    </p:tgtEl>
                  </p:cond>
                </p:stCondLst>
                <p:endSync evt="end" delay="0">
                  <p:rtn val="all"/>
                </p:endSync>
                <p:childTnLst>
                  <p:par>
                    <p:cTn id="9" fill="hold">
                      <p:stCondLst>
                        <p:cond delay="0"/>
                      </p:stCondLst>
                      <p:childTnLst>
                        <p:par>
                          <p:cTn id="10" fill="hold">
                            <p:stCondLst>
                              <p:cond delay="0"/>
                            </p:stCondLst>
                            <p:childTnLst>
                              <p:par>
                                <p:cTn id="11" presetID="22" presetClass="entr" presetSubtype="2" fill="hold" nodeType="click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wipe(right)">
                                      <p:cBhvr>
                                        <p:cTn id="13" dur="500"/>
                                        <p:tgtEl>
                                          <p:spTgt spid="33"/>
                                        </p:tgtEl>
                                      </p:cBhvr>
                                    </p:animEffect>
                                  </p:childTnLst>
                                </p:cTn>
                              </p:par>
                            </p:childTnLst>
                          </p:cTn>
                        </p:par>
                      </p:childTnLst>
                    </p:cTn>
                  </p:par>
                </p:childTnLst>
              </p:cTn>
              <p:nextCondLst>
                <p:cond evt="onClick" delay="0">
                  <p:tgtEl>
                    <p:spTgt spid="42"/>
                  </p:tgtEl>
                </p:cond>
              </p:nextCondLst>
            </p:seq>
            <p:seq concurrent="1" nextAc="seek">
              <p:cTn id="14" restart="whenNotActive" fill="hold" evtFilter="cancelBubble" nodeType="interactiveSeq">
                <p:stCondLst>
                  <p:cond evt="onClick" delay="0">
                    <p:tgtEl>
                      <p:spTgt spid="35"/>
                    </p:tgtEl>
                  </p:cond>
                </p:stCondLst>
                <p:endSync evt="end" delay="0">
                  <p:rtn val="all"/>
                </p:endSync>
                <p:childTnLst>
                  <p:par>
                    <p:cTn id="15" fill="hold">
                      <p:stCondLst>
                        <p:cond delay="0"/>
                      </p:stCondLst>
                      <p:childTnLst>
                        <p:par>
                          <p:cTn id="16" fill="hold">
                            <p:stCondLst>
                              <p:cond delay="0"/>
                            </p:stCondLst>
                            <p:childTnLst>
                              <p:par>
                                <p:cTn id="17" presetID="22" presetClass="entr" presetSubtype="2"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wipe(right)">
                                      <p:cBhvr>
                                        <p:cTn id="19" dur="500"/>
                                        <p:tgtEl>
                                          <p:spTgt spid="32"/>
                                        </p:tgtEl>
                                      </p:cBhvr>
                                    </p:animEffect>
                                  </p:childTnLst>
                                </p:cTn>
                              </p:par>
                            </p:childTnLst>
                          </p:cTn>
                        </p:par>
                      </p:childTnLst>
                    </p:cTn>
                  </p:par>
                </p:childTnLst>
              </p:cTn>
              <p:nextCondLst>
                <p:cond evt="onClick" delay="0">
                  <p:tgtEl>
                    <p:spTgt spid="35"/>
                  </p:tgtEl>
                </p:cond>
              </p:nextCondLst>
            </p:seq>
            <p:seq concurrent="1" nextAc="seek">
              <p:cTn id="20" restart="whenNotActive" fill="hold" evtFilter="cancelBubble" nodeType="interactiveSeq">
                <p:stCondLst>
                  <p:cond evt="onClick" delay="0">
                    <p:tgtEl>
                      <p:spTgt spid="43"/>
                    </p:tgtEl>
                  </p:cond>
                </p:stCondLst>
                <p:endSync evt="end" delay="0">
                  <p:rtn val="all"/>
                </p:endSync>
                <p:childTnLst>
                  <p:par>
                    <p:cTn id="21" fill="hold">
                      <p:stCondLst>
                        <p:cond delay="0"/>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wipe(right)">
                                      <p:cBhvr>
                                        <p:cTn id="25" dur="500"/>
                                        <p:tgtEl>
                                          <p:spTgt spid="34"/>
                                        </p:tgtEl>
                                      </p:cBhvr>
                                    </p:animEffect>
                                  </p:childTnLst>
                                </p:cTn>
                              </p:par>
                            </p:childTnLst>
                          </p:cTn>
                        </p:par>
                      </p:childTnLst>
                    </p:cTn>
                  </p:par>
                </p:childTnLst>
              </p:cTn>
              <p:nextCondLst>
                <p:cond evt="onClick" delay="0">
                  <p:tgtEl>
                    <p:spTgt spid="43"/>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Arrow Connector 15">
            <a:extLst>
              <a:ext uri="{FF2B5EF4-FFF2-40B4-BE49-F238E27FC236}">
                <a16:creationId xmlns:a16="http://schemas.microsoft.com/office/drawing/2014/main" id="{8A09F85F-0EEB-4B01-AF06-A09212917241}"/>
              </a:ext>
            </a:extLst>
          </p:cNvPr>
          <p:cNvCxnSpPr>
            <a:cxnSpLocks/>
            <a:stCxn id="23" idx="1"/>
            <a:endCxn id="22" idx="3"/>
          </p:cNvCxnSpPr>
          <p:nvPr/>
        </p:nvCxnSpPr>
        <p:spPr>
          <a:xfrm flipH="1" flipV="1">
            <a:off x="4460183" y="2815728"/>
            <a:ext cx="2771041" cy="2864065"/>
          </a:xfrm>
          <a:prstGeom prst="straightConnector1">
            <a:avLst/>
          </a:prstGeom>
          <a:ln w="28575">
            <a:solidFill>
              <a:srgbClr val="74C274"/>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A20665A7-E9DA-4ED3-9434-A429EDB8CC8A}"/>
              </a:ext>
            </a:extLst>
          </p:cNvPr>
          <p:cNvCxnSpPr>
            <a:cxnSpLocks/>
            <a:stCxn id="34" idx="1"/>
            <a:endCxn id="18" idx="3"/>
          </p:cNvCxnSpPr>
          <p:nvPr/>
        </p:nvCxnSpPr>
        <p:spPr>
          <a:xfrm flipH="1">
            <a:off x="4460183" y="4245344"/>
            <a:ext cx="2775035" cy="1434449"/>
          </a:xfrm>
          <a:prstGeom prst="straightConnector1">
            <a:avLst/>
          </a:prstGeom>
          <a:ln w="28575">
            <a:solidFill>
              <a:srgbClr val="74C274"/>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9412427A-4A5F-4AD9-BD19-B913D538EFDB}"/>
              </a:ext>
            </a:extLst>
          </p:cNvPr>
          <p:cNvCxnSpPr>
            <a:cxnSpLocks/>
            <a:stCxn id="36" idx="1"/>
            <a:endCxn id="35" idx="3"/>
          </p:cNvCxnSpPr>
          <p:nvPr/>
        </p:nvCxnSpPr>
        <p:spPr>
          <a:xfrm flipH="1">
            <a:off x="4460183" y="2815728"/>
            <a:ext cx="2771041" cy="1429616"/>
          </a:xfrm>
          <a:prstGeom prst="straightConnector1">
            <a:avLst/>
          </a:prstGeom>
          <a:ln w="28575">
            <a:solidFill>
              <a:srgbClr val="74C274"/>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79F32F9E-DAF4-4F13-A1CB-F0EB36F2B661}"/>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أَخْتارُ الْإِجابَةَ الصَّحيحَةَ</a:t>
            </a:r>
          </a:p>
        </p:txBody>
      </p:sp>
      <p:sp>
        <p:nvSpPr>
          <p:cNvPr id="33" name="Rectangle 32">
            <a:extLst>
              <a:ext uri="{FF2B5EF4-FFF2-40B4-BE49-F238E27FC236}">
                <a16:creationId xmlns:a16="http://schemas.microsoft.com/office/drawing/2014/main" id="{E6F645E6-4605-429A-8CB1-B6153178E24B}"/>
              </a:ext>
            </a:extLst>
          </p:cNvPr>
          <p:cNvSpPr/>
          <p:nvPr/>
        </p:nvSpPr>
        <p:spPr>
          <a:xfrm>
            <a:off x="0" y="1401490"/>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a:solidFill>
                  <a:schemeClr val="tx1">
                    <a:lumMod val="65000"/>
                    <a:lumOff val="35000"/>
                  </a:schemeClr>
                </a:solidFill>
                <a:latin typeface="Adobe Arabic" panose="02040503050201020203" pitchFamily="18" charset="-78"/>
                <a:cs typeface="Adobe Arabic" panose="02040503050201020203" pitchFamily="18" charset="-78"/>
              </a:rPr>
              <a:t>أَرْبُطُ بَيْنَ الْاِسْمِ وَالْجُمْلَةِ الَّتي تُناسِبُهُ لِإِتْمامِ مَعْناها:</a:t>
            </a:r>
          </a:p>
        </p:txBody>
      </p:sp>
      <p:sp>
        <p:nvSpPr>
          <p:cNvPr id="18" name="Rectangle 17">
            <a:extLst>
              <a:ext uri="{FF2B5EF4-FFF2-40B4-BE49-F238E27FC236}">
                <a16:creationId xmlns:a16="http://schemas.microsoft.com/office/drawing/2014/main" id="{7E1FB139-88D5-4DED-882E-B580CB89CFA4}"/>
              </a:ext>
            </a:extLst>
          </p:cNvPr>
          <p:cNvSpPr/>
          <p:nvPr/>
        </p:nvSpPr>
        <p:spPr>
          <a:xfrm>
            <a:off x="1530220" y="5359753"/>
            <a:ext cx="2929963" cy="640080"/>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LB" sz="3200">
                <a:solidFill>
                  <a:schemeClr val="tx1">
                    <a:lumMod val="65000"/>
                    <a:lumOff val="35000"/>
                  </a:schemeClr>
                </a:solidFill>
                <a:latin typeface="Adobe Arabic" panose="02040503050201020203" pitchFamily="18" charset="-78"/>
                <a:cs typeface="Adobe Arabic" panose="02040503050201020203" pitchFamily="18" charset="-78"/>
              </a:rPr>
              <a:t>مُرَتَّبَةٌ عَلى الرُّفوفِ.</a:t>
            </a:r>
            <a:endParaRPr lang="en-US" sz="32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22" name="Rectangle 21">
            <a:extLst>
              <a:ext uri="{FF2B5EF4-FFF2-40B4-BE49-F238E27FC236}">
                <a16:creationId xmlns:a16="http://schemas.microsoft.com/office/drawing/2014/main" id="{E99FC1EF-CDA1-4708-80D5-5EF14CE8D0CD}"/>
              </a:ext>
            </a:extLst>
          </p:cNvPr>
          <p:cNvSpPr/>
          <p:nvPr/>
        </p:nvSpPr>
        <p:spPr>
          <a:xfrm>
            <a:off x="1530220" y="2495688"/>
            <a:ext cx="2929963" cy="640080"/>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LB" sz="3200">
                <a:solidFill>
                  <a:schemeClr val="tx1">
                    <a:lumMod val="65000"/>
                    <a:lumOff val="35000"/>
                  </a:schemeClr>
                </a:solidFill>
                <a:latin typeface="Adobe Arabic" panose="02040503050201020203" pitchFamily="18" charset="-78"/>
                <a:cs typeface="Adobe Arabic" panose="02040503050201020203" pitchFamily="18" charset="-78"/>
              </a:rPr>
              <a:t>في الثَّلّاجاتِ.</a:t>
            </a:r>
            <a:endParaRPr lang="en-US" sz="32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23" name="3">
            <a:extLst>
              <a:ext uri="{FF2B5EF4-FFF2-40B4-BE49-F238E27FC236}">
                <a16:creationId xmlns:a16="http://schemas.microsoft.com/office/drawing/2014/main" id="{36D9F9E6-3339-4734-8785-D463A64AF523}"/>
              </a:ext>
            </a:extLst>
          </p:cNvPr>
          <p:cNvSpPr/>
          <p:nvPr/>
        </p:nvSpPr>
        <p:spPr>
          <a:xfrm>
            <a:off x="7231224" y="5359753"/>
            <a:ext cx="1859596" cy="640080"/>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LB" sz="3200">
                <a:solidFill>
                  <a:schemeClr val="tx1">
                    <a:lumMod val="65000"/>
                    <a:lumOff val="35000"/>
                  </a:schemeClr>
                </a:solidFill>
                <a:latin typeface="Adobe Arabic" panose="02040503050201020203" pitchFamily="18" charset="-78"/>
                <a:cs typeface="Adobe Arabic" panose="02040503050201020203" pitchFamily="18" charset="-78"/>
              </a:rPr>
              <a:t>الْأَلْبانُ وَاللُّحومُ  </a:t>
            </a:r>
            <a:endParaRPr lang="en-US" sz="32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34" name="2">
            <a:extLst>
              <a:ext uri="{FF2B5EF4-FFF2-40B4-BE49-F238E27FC236}">
                <a16:creationId xmlns:a16="http://schemas.microsoft.com/office/drawing/2014/main" id="{8E59D124-2178-4467-BDF0-8E31E92CE023}"/>
              </a:ext>
            </a:extLst>
          </p:cNvPr>
          <p:cNvSpPr/>
          <p:nvPr/>
        </p:nvSpPr>
        <p:spPr>
          <a:xfrm>
            <a:off x="7235218" y="3925304"/>
            <a:ext cx="1859596" cy="640080"/>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LB" sz="3200" dirty="0">
                <a:solidFill>
                  <a:schemeClr val="tx1">
                    <a:lumMod val="65000"/>
                    <a:lumOff val="35000"/>
                  </a:schemeClr>
                </a:solidFill>
                <a:latin typeface="Adobe Arabic" panose="02040503050201020203" pitchFamily="18" charset="-78"/>
                <a:cs typeface="Adobe Arabic" panose="02040503050201020203" pitchFamily="18" charset="-78"/>
              </a:rPr>
              <a:t> أَكْياسُ الْحُبوبِ </a:t>
            </a:r>
            <a:endParaRPr lang="en-US" sz="3200" dirty="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35" name="Rectangle 34">
            <a:extLst>
              <a:ext uri="{FF2B5EF4-FFF2-40B4-BE49-F238E27FC236}">
                <a16:creationId xmlns:a16="http://schemas.microsoft.com/office/drawing/2014/main" id="{40D2ACFA-AA2E-4C86-87FC-9CD3CEABA679}"/>
              </a:ext>
            </a:extLst>
          </p:cNvPr>
          <p:cNvSpPr/>
          <p:nvPr/>
        </p:nvSpPr>
        <p:spPr>
          <a:xfrm>
            <a:off x="1530220" y="3925304"/>
            <a:ext cx="2929963" cy="640080"/>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LB" sz="3200">
                <a:solidFill>
                  <a:schemeClr val="tx1">
                    <a:lumMod val="65000"/>
                    <a:lumOff val="35000"/>
                  </a:schemeClr>
                </a:solidFill>
                <a:latin typeface="Adobe Arabic" panose="02040503050201020203" pitchFamily="18" charset="-78"/>
                <a:cs typeface="Adobe Arabic" panose="02040503050201020203" pitchFamily="18" charset="-78"/>
              </a:rPr>
              <a:t>مَلْأى بِالْمُنْتَجاتِ الطَّبيعِيَّةِ.</a:t>
            </a:r>
            <a:endParaRPr lang="en-US" sz="32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36" name="1">
            <a:extLst>
              <a:ext uri="{FF2B5EF4-FFF2-40B4-BE49-F238E27FC236}">
                <a16:creationId xmlns:a16="http://schemas.microsoft.com/office/drawing/2014/main" id="{86A0B456-C5B2-4BE4-A073-43EEA2E99AF9}"/>
              </a:ext>
            </a:extLst>
          </p:cNvPr>
          <p:cNvSpPr/>
          <p:nvPr/>
        </p:nvSpPr>
        <p:spPr>
          <a:xfrm>
            <a:off x="7231224" y="2495688"/>
            <a:ext cx="1859596" cy="640080"/>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LB" sz="3200" dirty="0">
                <a:solidFill>
                  <a:schemeClr val="tx1">
                    <a:lumMod val="65000"/>
                    <a:lumOff val="35000"/>
                  </a:schemeClr>
                </a:solidFill>
                <a:latin typeface="Adobe Arabic" panose="02040503050201020203" pitchFamily="18" charset="-78"/>
                <a:cs typeface="Adobe Arabic" panose="02040503050201020203" pitchFamily="18" charset="-78"/>
              </a:rPr>
              <a:t>الرُّفوفُ</a:t>
            </a:r>
            <a:endParaRPr lang="en-US" sz="3200" dirty="0">
              <a:solidFill>
                <a:schemeClr val="tx1">
                  <a:lumMod val="65000"/>
                  <a:lumOff val="35000"/>
                </a:schemeClr>
              </a:solidFill>
              <a:latin typeface="Adobe Arabic" panose="02040503050201020203" pitchFamily="18" charset="-78"/>
              <a:cs typeface="Adobe Arabic" panose="02040503050201020203" pitchFamily="18" charset="-78"/>
            </a:endParaRPr>
          </a:p>
        </p:txBody>
      </p:sp>
      <p:pic>
        <p:nvPicPr>
          <p:cNvPr id="37" name="Picture 36">
            <a:extLst>
              <a:ext uri="{FF2B5EF4-FFF2-40B4-BE49-F238E27FC236}">
                <a16:creationId xmlns:a16="http://schemas.microsoft.com/office/drawing/2014/main" id="{12FD07F8-F0BF-47D6-AC32-D223BB5E0CF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9384555" y="2092831"/>
            <a:ext cx="1548106" cy="1438932"/>
          </a:xfrm>
          <a:prstGeom prst="rect">
            <a:avLst/>
          </a:prstGeom>
        </p:spPr>
      </p:pic>
      <p:pic>
        <p:nvPicPr>
          <p:cNvPr id="38" name="Picture 37">
            <a:extLst>
              <a:ext uri="{FF2B5EF4-FFF2-40B4-BE49-F238E27FC236}">
                <a16:creationId xmlns:a16="http://schemas.microsoft.com/office/drawing/2014/main" id="{84CDC79C-ACE8-4881-850C-2B09A1CAAD2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9383235" y="3525879"/>
            <a:ext cx="1546787" cy="1438931"/>
          </a:xfrm>
          <a:prstGeom prst="rect">
            <a:avLst/>
          </a:prstGeom>
        </p:spPr>
      </p:pic>
      <p:pic>
        <p:nvPicPr>
          <p:cNvPr id="39" name="Picture 38">
            <a:extLst>
              <a:ext uri="{FF2B5EF4-FFF2-40B4-BE49-F238E27FC236}">
                <a16:creationId xmlns:a16="http://schemas.microsoft.com/office/drawing/2014/main" id="{BE1729DA-6153-4202-BAEF-CA8E31AD0F2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9394273" y="4964810"/>
            <a:ext cx="1546787" cy="1438341"/>
          </a:xfrm>
          <a:prstGeom prst="rect">
            <a:avLst/>
          </a:prstGeom>
        </p:spPr>
      </p:pic>
    </p:spTree>
    <p:custDataLst>
      <p:tags r:id="rId1"/>
    </p:custDataLst>
    <p:extLst>
      <p:ext uri="{BB962C8B-B14F-4D97-AF65-F5344CB8AC3E}">
        <p14:creationId xmlns:p14="http://schemas.microsoft.com/office/powerpoint/2010/main" val="384210423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6"/>
                    </p:tgtEl>
                  </p:cond>
                </p:stCondLst>
                <p:endSync evt="end" delay="0">
                  <p:rtn val="all"/>
                </p:endSync>
                <p:childTnLst>
                  <p:par>
                    <p:cTn id="3" fill="hold">
                      <p:stCondLst>
                        <p:cond delay="0"/>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right)">
                                      <p:cBhvr>
                                        <p:cTn id="7" dur="500"/>
                                        <p:tgtEl>
                                          <p:spTgt spid="19"/>
                                        </p:tgtEl>
                                      </p:cBhvr>
                                    </p:animEffect>
                                  </p:childTnLst>
                                </p:cTn>
                              </p:par>
                            </p:childTnLst>
                          </p:cTn>
                        </p:par>
                      </p:childTnLst>
                    </p:cTn>
                  </p:par>
                </p:childTnLst>
              </p:cTn>
              <p:nextCondLst>
                <p:cond evt="onClick" delay="0">
                  <p:tgtEl>
                    <p:spTgt spid="36"/>
                  </p:tgtEl>
                </p:cond>
              </p:nextCondLst>
            </p:seq>
            <p:seq concurrent="1" nextAc="seek">
              <p:cTn id="8" restart="whenNotActive" fill="hold" evtFilter="cancelBubble" nodeType="interactiveSeq">
                <p:stCondLst>
                  <p:cond evt="onClick" delay="0">
                    <p:tgtEl>
                      <p:spTgt spid="34"/>
                    </p:tgtEl>
                  </p:cond>
                </p:stCondLst>
                <p:endSync evt="end" delay="0">
                  <p:rtn val="all"/>
                </p:endSync>
                <p:childTnLst>
                  <p:par>
                    <p:cTn id="9" fill="hold">
                      <p:stCondLst>
                        <p:cond delay="0"/>
                      </p:stCondLst>
                      <p:childTnLst>
                        <p:par>
                          <p:cTn id="10" fill="hold">
                            <p:stCondLst>
                              <p:cond delay="0"/>
                            </p:stCondLst>
                            <p:childTnLst>
                              <p:par>
                                <p:cTn id="11" presetID="22" presetClass="entr" presetSubtype="2"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right)">
                                      <p:cBhvr>
                                        <p:cTn id="13" dur="500"/>
                                        <p:tgtEl>
                                          <p:spTgt spid="17"/>
                                        </p:tgtEl>
                                      </p:cBhvr>
                                    </p:animEffect>
                                  </p:childTnLst>
                                </p:cTn>
                              </p:par>
                            </p:childTnLst>
                          </p:cTn>
                        </p:par>
                      </p:childTnLst>
                    </p:cTn>
                  </p:par>
                </p:childTnLst>
              </p:cTn>
              <p:nextCondLst>
                <p:cond evt="onClick" delay="0">
                  <p:tgtEl>
                    <p:spTgt spid="34"/>
                  </p:tgtEl>
                </p:cond>
              </p:nextCondLst>
            </p:seq>
            <p:seq concurrent="1" nextAc="seek">
              <p:cTn id="14" restart="whenNotActive" fill="hold" evtFilter="cancelBubble" nodeType="interactiveSeq">
                <p:stCondLst>
                  <p:cond evt="onClick" delay="0">
                    <p:tgtEl>
                      <p:spTgt spid="23"/>
                    </p:tgtEl>
                  </p:cond>
                </p:stCondLst>
                <p:endSync evt="end" delay="0">
                  <p:rtn val="all"/>
                </p:endSync>
                <p:childTnLst>
                  <p:par>
                    <p:cTn id="15" fill="hold">
                      <p:stCondLst>
                        <p:cond delay="0"/>
                      </p:stCondLst>
                      <p:childTnLst>
                        <p:par>
                          <p:cTn id="16" fill="hold">
                            <p:stCondLst>
                              <p:cond delay="0"/>
                            </p:stCondLst>
                            <p:childTnLst>
                              <p:par>
                                <p:cTn id="17" presetID="22" presetClass="entr" presetSubtype="2"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right)">
                                      <p:cBhvr>
                                        <p:cTn id="19" dur="500"/>
                                        <p:tgtEl>
                                          <p:spTgt spid="16"/>
                                        </p:tgtEl>
                                      </p:cBhvr>
                                    </p:animEffect>
                                  </p:childTnLst>
                                </p:cTn>
                              </p:par>
                            </p:childTnLst>
                          </p:cTn>
                        </p:par>
                      </p:childTnLst>
                    </p:cTn>
                  </p:par>
                </p:childTnLst>
              </p:cTn>
              <p:nextCondLst>
                <p:cond evt="onClick" delay="0">
                  <p:tgtEl>
                    <p:spTgt spid="2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2B5F068-4B0B-4E89-ADCB-DB11BA279A43}"/>
              </a:ext>
            </a:extLst>
          </p:cNvPr>
          <p:cNvSpPr txBox="1">
            <a:spLocks/>
          </p:cNvSpPr>
          <p:nvPr/>
        </p:nvSpPr>
        <p:spPr>
          <a:xfrm>
            <a:off x="6923314" y="2247334"/>
            <a:ext cx="5268686" cy="2363331"/>
          </a:xfrm>
          <a:prstGeom prst="rect">
            <a:avLst/>
          </a:prstGeom>
          <a:solidFill>
            <a:schemeClr val="accent5">
              <a:lumMod val="40000"/>
              <a:lumOff val="60000"/>
            </a:schemeClr>
          </a:solidFill>
          <a:ln>
            <a:solidFill>
              <a:schemeClr val="accent5">
                <a:lumMod val="40000"/>
                <a:lumOff val="60000"/>
              </a:schemeClr>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algn="r" rtl="1">
              <a:defRPr/>
            </a:pPr>
            <a:r>
              <a:rPr lang="ar-LB" sz="6600">
                <a:solidFill>
                  <a:schemeClr val="tx1">
                    <a:lumMod val="65000"/>
                    <a:lumOff val="35000"/>
                  </a:schemeClr>
                </a:solidFill>
                <a:latin typeface="Adobe Arabic" panose="02040503050201020203" pitchFamily="18" charset="-78"/>
                <a:cs typeface="Adobe Arabic" panose="02040503050201020203" pitchFamily="18" charset="-78"/>
              </a:rPr>
              <a:t>الدَّرْسُ الرّابع</a:t>
            </a:r>
            <a:r>
              <a:rPr lang="en-US" sz="6600">
                <a:solidFill>
                  <a:schemeClr val="tx1">
                    <a:lumMod val="65000"/>
                    <a:lumOff val="35000"/>
                  </a:schemeClr>
                </a:solidFill>
                <a:latin typeface="Adobe Arabic" panose="02040503050201020203" pitchFamily="18" charset="-78"/>
                <a:cs typeface="Adobe Arabic" panose="02040503050201020203" pitchFamily="18" charset="-78"/>
              </a:rPr>
              <a:t>:</a:t>
            </a:r>
            <a:r>
              <a:rPr lang="ar-LB" sz="6600">
                <a:solidFill>
                  <a:schemeClr val="tx1">
                    <a:lumMod val="65000"/>
                    <a:lumOff val="35000"/>
                  </a:schemeClr>
                </a:solidFill>
                <a:latin typeface="Adobe Arabic" panose="02040503050201020203" pitchFamily="18" charset="-78"/>
                <a:cs typeface="Adobe Arabic" panose="02040503050201020203" pitchFamily="18" charset="-78"/>
              </a:rPr>
              <a:t>  </a:t>
            </a:r>
          </a:p>
          <a:p>
            <a:pPr marL="457200" algn="r" rtl="1">
              <a:defRPr/>
            </a:pPr>
            <a:r>
              <a:rPr lang="ar-LB" sz="6600">
                <a:solidFill>
                  <a:schemeClr val="tx1">
                    <a:lumMod val="65000"/>
                    <a:lumOff val="35000"/>
                  </a:schemeClr>
                </a:solidFill>
                <a:latin typeface="Adobe Arabic" panose="02040503050201020203" pitchFamily="18" charset="-78"/>
                <a:cs typeface="Adobe Arabic" panose="02040503050201020203" pitchFamily="18" charset="-78"/>
              </a:rPr>
              <a:t>"في السّوقِ الْكَبيرِ"</a:t>
            </a:r>
          </a:p>
        </p:txBody>
      </p:sp>
      <p:grpSp>
        <p:nvGrpSpPr>
          <p:cNvPr id="7" name="Group 6">
            <a:extLst>
              <a:ext uri="{FF2B5EF4-FFF2-40B4-BE49-F238E27FC236}">
                <a16:creationId xmlns:a16="http://schemas.microsoft.com/office/drawing/2014/main" id="{61D96BB1-4B96-E3BC-DEDE-91A7B62E8214}"/>
              </a:ext>
            </a:extLst>
          </p:cNvPr>
          <p:cNvGrpSpPr/>
          <p:nvPr/>
        </p:nvGrpSpPr>
        <p:grpSpPr>
          <a:xfrm>
            <a:off x="1657827" y="576736"/>
            <a:ext cx="4190661" cy="5630356"/>
            <a:chOff x="1657827" y="576736"/>
            <a:chExt cx="4190661" cy="5630356"/>
          </a:xfrm>
        </p:grpSpPr>
        <p:graphicFrame>
          <p:nvGraphicFramePr>
            <p:cNvPr id="5" name="Object 4">
              <a:extLst>
                <a:ext uri="{FF2B5EF4-FFF2-40B4-BE49-F238E27FC236}">
                  <a16:creationId xmlns:a16="http://schemas.microsoft.com/office/drawing/2014/main" id="{97A805F6-56A7-FDC9-6293-84C500943090}"/>
                </a:ext>
              </a:extLst>
            </p:cNvPr>
            <p:cNvGraphicFramePr>
              <a:graphicFrameLocks noChangeAspect="1"/>
            </p:cNvGraphicFramePr>
            <p:nvPr/>
          </p:nvGraphicFramePr>
          <p:xfrm>
            <a:off x="3938085" y="576736"/>
            <a:ext cx="1910402" cy="2667437"/>
          </p:xfrm>
          <a:graphic>
            <a:graphicData uri="http://schemas.openxmlformats.org/presentationml/2006/ole">
              <mc:AlternateContent xmlns:mc="http://schemas.openxmlformats.org/markup-compatibility/2006">
                <mc:Choice xmlns:v="urn:schemas-microsoft-com:vml" Requires="v">
                  <p:oleObj r:id="rId4" imgW="5421960" imgH="7555320" progId="">
                    <p:embed/>
                  </p:oleObj>
                </mc:Choice>
                <mc:Fallback>
                  <p:oleObj r:id="rId4" imgW="5421960" imgH="7555320" progId="">
                    <p:embed/>
                    <p:pic>
                      <p:nvPicPr>
                        <p:cNvPr id="5" name="Object 4">
                          <a:extLst>
                            <a:ext uri="{FF2B5EF4-FFF2-40B4-BE49-F238E27FC236}">
                              <a16:creationId xmlns:a16="http://schemas.microsoft.com/office/drawing/2014/main" id="{97A805F6-56A7-FDC9-6293-84C500943090}"/>
                            </a:ext>
                          </a:extLst>
                        </p:cNvPr>
                        <p:cNvPicPr/>
                        <p:nvPr/>
                      </p:nvPicPr>
                      <p:blipFill>
                        <a:blip r:embed="rId5"/>
                        <a:stretch>
                          <a:fillRect/>
                        </a:stretch>
                      </p:blipFill>
                      <p:spPr>
                        <a:xfrm>
                          <a:off x="3938085" y="576736"/>
                          <a:ext cx="1910402" cy="2667437"/>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565C8E98-2EF5-5182-C7C4-9B697AA35999}"/>
                </a:ext>
              </a:extLst>
            </p:cNvPr>
            <p:cNvGraphicFramePr>
              <a:graphicFrameLocks noChangeAspect="1"/>
            </p:cNvGraphicFramePr>
            <p:nvPr/>
          </p:nvGraphicFramePr>
          <p:xfrm>
            <a:off x="3938086" y="3521412"/>
            <a:ext cx="1910402" cy="2636266"/>
          </p:xfrm>
          <a:graphic>
            <a:graphicData uri="http://schemas.openxmlformats.org/presentationml/2006/ole">
              <mc:AlternateContent xmlns:mc="http://schemas.openxmlformats.org/markup-compatibility/2006">
                <mc:Choice xmlns:v="urn:schemas-microsoft-com:vml" Requires="v">
                  <p:oleObj r:id="rId6" imgW="5421960" imgH="7466400" progId="">
                    <p:embed/>
                  </p:oleObj>
                </mc:Choice>
                <mc:Fallback>
                  <p:oleObj r:id="rId6" imgW="5421960" imgH="7466400" progId="">
                    <p:embed/>
                    <p:pic>
                      <p:nvPicPr>
                        <p:cNvPr id="4" name="Object 3">
                          <a:extLst>
                            <a:ext uri="{FF2B5EF4-FFF2-40B4-BE49-F238E27FC236}">
                              <a16:creationId xmlns:a16="http://schemas.microsoft.com/office/drawing/2014/main" id="{565C8E98-2EF5-5182-C7C4-9B697AA35999}"/>
                            </a:ext>
                          </a:extLst>
                        </p:cNvPr>
                        <p:cNvPicPr/>
                        <p:nvPr/>
                      </p:nvPicPr>
                      <p:blipFill>
                        <a:blip r:embed="rId7"/>
                        <a:stretch>
                          <a:fillRect/>
                        </a:stretch>
                      </p:blipFill>
                      <p:spPr>
                        <a:xfrm>
                          <a:off x="3938086" y="3521412"/>
                          <a:ext cx="1910402" cy="2636266"/>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35E21A88-D467-4AC5-9340-BF84121992D1}"/>
                </a:ext>
              </a:extLst>
            </p:cNvPr>
            <p:cNvGraphicFramePr>
              <a:graphicFrameLocks noChangeAspect="1"/>
            </p:cNvGraphicFramePr>
            <p:nvPr/>
          </p:nvGraphicFramePr>
          <p:xfrm>
            <a:off x="1657827" y="576736"/>
            <a:ext cx="1946508" cy="2667437"/>
          </p:xfrm>
          <a:graphic>
            <a:graphicData uri="http://schemas.openxmlformats.org/presentationml/2006/ole">
              <mc:AlternateContent xmlns:mc="http://schemas.openxmlformats.org/markup-compatibility/2006">
                <mc:Choice xmlns:v="urn:schemas-microsoft-com:vml" Requires="v">
                  <p:oleObj r:id="rId8" imgW="5447520" imgH="7466400" progId="">
                    <p:embed/>
                  </p:oleObj>
                </mc:Choice>
                <mc:Fallback>
                  <p:oleObj r:id="rId8" imgW="5447520" imgH="7466400" progId="">
                    <p:embed/>
                    <p:pic>
                      <p:nvPicPr>
                        <p:cNvPr id="6" name="Object 5">
                          <a:extLst>
                            <a:ext uri="{FF2B5EF4-FFF2-40B4-BE49-F238E27FC236}">
                              <a16:creationId xmlns:a16="http://schemas.microsoft.com/office/drawing/2014/main" id="{35E21A88-D467-4AC5-9340-BF84121992D1}"/>
                            </a:ext>
                          </a:extLst>
                        </p:cNvPr>
                        <p:cNvPicPr/>
                        <p:nvPr/>
                      </p:nvPicPr>
                      <p:blipFill>
                        <a:blip r:embed="rId9"/>
                        <a:stretch>
                          <a:fillRect/>
                        </a:stretch>
                      </p:blipFill>
                      <p:spPr>
                        <a:xfrm>
                          <a:off x="1657827" y="576736"/>
                          <a:ext cx="1946508" cy="2667437"/>
                        </a:xfrm>
                        <a:prstGeom prst="rect">
                          <a:avLst/>
                        </a:prstGeom>
                      </p:spPr>
                    </p:pic>
                  </p:oleObj>
                </mc:Fallback>
              </mc:AlternateContent>
            </a:graphicData>
          </a:graphic>
        </p:graphicFrame>
        <p:graphicFrame>
          <p:nvGraphicFramePr>
            <p:cNvPr id="2" name="Object 1">
              <a:extLst>
                <a:ext uri="{FF2B5EF4-FFF2-40B4-BE49-F238E27FC236}">
                  <a16:creationId xmlns:a16="http://schemas.microsoft.com/office/drawing/2014/main" id="{34475458-2B8C-85EC-9B22-2D6E9B559B9D}"/>
                </a:ext>
              </a:extLst>
            </p:cNvPr>
            <p:cNvGraphicFramePr>
              <a:graphicFrameLocks noChangeAspect="1"/>
            </p:cNvGraphicFramePr>
            <p:nvPr/>
          </p:nvGraphicFramePr>
          <p:xfrm>
            <a:off x="1683615" y="3521412"/>
            <a:ext cx="1989738" cy="2685680"/>
          </p:xfrm>
          <a:graphic>
            <a:graphicData uri="http://schemas.openxmlformats.org/presentationml/2006/ole">
              <mc:AlternateContent xmlns:mc="http://schemas.openxmlformats.org/markup-compatibility/2006">
                <mc:Choice xmlns:v="urn:schemas-microsoft-com:vml" Requires="v">
                  <p:oleObj r:id="rId10" imgW="5383800" imgH="7250760" progId="">
                    <p:embed/>
                  </p:oleObj>
                </mc:Choice>
                <mc:Fallback>
                  <p:oleObj r:id="rId10" imgW="5383800" imgH="7250760" progId="">
                    <p:embed/>
                    <p:pic>
                      <p:nvPicPr>
                        <p:cNvPr id="2" name="Object 1">
                          <a:extLst>
                            <a:ext uri="{FF2B5EF4-FFF2-40B4-BE49-F238E27FC236}">
                              <a16:creationId xmlns:a16="http://schemas.microsoft.com/office/drawing/2014/main" id="{34475458-2B8C-85EC-9B22-2D6E9B559B9D}"/>
                            </a:ext>
                          </a:extLst>
                        </p:cNvPr>
                        <p:cNvPicPr/>
                        <p:nvPr/>
                      </p:nvPicPr>
                      <p:blipFill>
                        <a:blip r:embed="rId11"/>
                        <a:stretch>
                          <a:fillRect/>
                        </a:stretch>
                      </p:blipFill>
                      <p:spPr>
                        <a:xfrm>
                          <a:off x="1683615" y="3521412"/>
                          <a:ext cx="1989738" cy="2685680"/>
                        </a:xfrm>
                        <a:prstGeom prst="rect">
                          <a:avLst/>
                        </a:prstGeom>
                      </p:spPr>
                    </p:pic>
                  </p:oleObj>
                </mc:Fallback>
              </mc:AlternateContent>
            </a:graphicData>
          </a:graphic>
        </p:graphicFrame>
      </p:grpSp>
    </p:spTree>
    <p:custDataLst>
      <p:tags r:id="rId1"/>
    </p:custDataLst>
    <p:extLst>
      <p:ext uri="{BB962C8B-B14F-4D97-AF65-F5344CB8AC3E}">
        <p14:creationId xmlns:p14="http://schemas.microsoft.com/office/powerpoint/2010/main" val="21654712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70FD86C-0523-AA1F-18F7-ED3F98D68B88}"/>
              </a:ext>
            </a:extLst>
          </p:cNvPr>
          <p:cNvGrpSpPr/>
          <p:nvPr/>
        </p:nvGrpSpPr>
        <p:grpSpPr>
          <a:xfrm>
            <a:off x="4437967" y="2263077"/>
            <a:ext cx="3316065" cy="4456080"/>
            <a:chOff x="1657827" y="1222868"/>
            <a:chExt cx="4190661" cy="5631348"/>
          </a:xfrm>
        </p:grpSpPr>
        <p:graphicFrame>
          <p:nvGraphicFramePr>
            <p:cNvPr id="3" name="Object 2">
              <a:extLst>
                <a:ext uri="{FF2B5EF4-FFF2-40B4-BE49-F238E27FC236}">
                  <a16:creationId xmlns:a16="http://schemas.microsoft.com/office/drawing/2014/main" id="{73935F4B-C81A-EE51-D38F-25A47B1C467C}"/>
                </a:ext>
              </a:extLst>
            </p:cNvPr>
            <p:cNvGraphicFramePr>
              <a:graphicFrameLocks noChangeAspect="1"/>
            </p:cNvGraphicFramePr>
            <p:nvPr>
              <p:extLst>
                <p:ext uri="{D42A27DB-BD31-4B8C-83A1-F6EECF244321}">
                  <p14:modId xmlns:p14="http://schemas.microsoft.com/office/powerpoint/2010/main" val="2616679940"/>
                </p:ext>
              </p:extLst>
            </p:nvPr>
          </p:nvGraphicFramePr>
          <p:xfrm>
            <a:off x="3937728" y="1222868"/>
            <a:ext cx="1909898" cy="2668240"/>
          </p:xfrm>
          <a:graphic>
            <a:graphicData uri="http://schemas.openxmlformats.org/presentationml/2006/ole">
              <mc:AlternateContent xmlns:mc="http://schemas.openxmlformats.org/markup-compatibility/2006">
                <mc:Choice xmlns:v="urn:schemas-microsoft-com:vml" Requires="v">
                  <p:oleObj r:id="rId4" imgW="5421960" imgH="7555320" progId="">
                    <p:embed/>
                  </p:oleObj>
                </mc:Choice>
                <mc:Fallback>
                  <p:oleObj r:id="rId4" imgW="5421960" imgH="7555320" progId="">
                    <p:embed/>
                    <p:pic>
                      <p:nvPicPr>
                        <p:cNvPr id="3" name="Object 2">
                          <a:extLst>
                            <a:ext uri="{FF2B5EF4-FFF2-40B4-BE49-F238E27FC236}">
                              <a16:creationId xmlns:a16="http://schemas.microsoft.com/office/drawing/2014/main" id="{73935F4B-C81A-EE51-D38F-25A47B1C467C}"/>
                            </a:ext>
                          </a:extLst>
                        </p:cNvPr>
                        <p:cNvPicPr/>
                        <p:nvPr/>
                      </p:nvPicPr>
                      <p:blipFill>
                        <a:blip r:embed="rId5"/>
                        <a:stretch>
                          <a:fillRect/>
                        </a:stretch>
                      </p:blipFill>
                      <p:spPr>
                        <a:xfrm>
                          <a:off x="3937728" y="1222868"/>
                          <a:ext cx="1909898" cy="266824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50A306D1-14AE-9E96-8693-6F7D6FD27044}"/>
                </a:ext>
              </a:extLst>
            </p:cNvPr>
            <p:cNvGraphicFramePr>
              <a:graphicFrameLocks noChangeAspect="1"/>
            </p:cNvGraphicFramePr>
            <p:nvPr>
              <p:extLst>
                <p:ext uri="{D42A27DB-BD31-4B8C-83A1-F6EECF244321}">
                  <p14:modId xmlns:p14="http://schemas.microsoft.com/office/powerpoint/2010/main" val="2896103045"/>
                </p:ext>
              </p:extLst>
            </p:nvPr>
          </p:nvGraphicFramePr>
          <p:xfrm>
            <a:off x="3938086" y="4168536"/>
            <a:ext cx="1910402" cy="2636265"/>
          </p:xfrm>
          <a:graphic>
            <a:graphicData uri="http://schemas.openxmlformats.org/presentationml/2006/ole">
              <mc:AlternateContent xmlns:mc="http://schemas.openxmlformats.org/markup-compatibility/2006">
                <mc:Choice xmlns:v="urn:schemas-microsoft-com:vml" Requires="v">
                  <p:oleObj r:id="rId6" imgW="5421960" imgH="7466400" progId="">
                    <p:embed/>
                  </p:oleObj>
                </mc:Choice>
                <mc:Fallback>
                  <p:oleObj r:id="rId6" imgW="5421960" imgH="7466400" progId="">
                    <p:embed/>
                    <p:pic>
                      <p:nvPicPr>
                        <p:cNvPr id="5" name="Object 4">
                          <a:extLst>
                            <a:ext uri="{FF2B5EF4-FFF2-40B4-BE49-F238E27FC236}">
                              <a16:creationId xmlns:a16="http://schemas.microsoft.com/office/drawing/2014/main" id="{50A306D1-14AE-9E96-8693-6F7D6FD27044}"/>
                            </a:ext>
                          </a:extLst>
                        </p:cNvPr>
                        <p:cNvPicPr/>
                        <p:nvPr/>
                      </p:nvPicPr>
                      <p:blipFill>
                        <a:blip r:embed="rId7"/>
                        <a:stretch>
                          <a:fillRect/>
                        </a:stretch>
                      </p:blipFill>
                      <p:spPr>
                        <a:xfrm>
                          <a:off x="3938086" y="4168536"/>
                          <a:ext cx="1910402" cy="2636265"/>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23C4D0C4-B537-F9FD-2040-2A0352C0CBD8}"/>
                </a:ext>
              </a:extLst>
            </p:cNvPr>
            <p:cNvGraphicFramePr>
              <a:graphicFrameLocks noChangeAspect="1"/>
            </p:cNvGraphicFramePr>
            <p:nvPr>
              <p:extLst>
                <p:ext uri="{D42A27DB-BD31-4B8C-83A1-F6EECF244321}">
                  <p14:modId xmlns:p14="http://schemas.microsoft.com/office/powerpoint/2010/main" val="3887902330"/>
                </p:ext>
              </p:extLst>
            </p:nvPr>
          </p:nvGraphicFramePr>
          <p:xfrm>
            <a:off x="1657827" y="1223860"/>
            <a:ext cx="1946507" cy="2667437"/>
          </p:xfrm>
          <a:graphic>
            <a:graphicData uri="http://schemas.openxmlformats.org/presentationml/2006/ole">
              <mc:AlternateContent xmlns:mc="http://schemas.openxmlformats.org/markup-compatibility/2006">
                <mc:Choice xmlns:v="urn:schemas-microsoft-com:vml" Requires="v">
                  <p:oleObj r:id="rId8" imgW="5447520" imgH="7466400" progId="">
                    <p:embed/>
                  </p:oleObj>
                </mc:Choice>
                <mc:Fallback>
                  <p:oleObj r:id="rId8" imgW="5447520" imgH="7466400" progId="">
                    <p:embed/>
                    <p:pic>
                      <p:nvPicPr>
                        <p:cNvPr id="7" name="Object 6">
                          <a:extLst>
                            <a:ext uri="{FF2B5EF4-FFF2-40B4-BE49-F238E27FC236}">
                              <a16:creationId xmlns:a16="http://schemas.microsoft.com/office/drawing/2014/main" id="{23C4D0C4-B537-F9FD-2040-2A0352C0CBD8}"/>
                            </a:ext>
                          </a:extLst>
                        </p:cNvPr>
                        <p:cNvPicPr/>
                        <p:nvPr/>
                      </p:nvPicPr>
                      <p:blipFill>
                        <a:blip r:embed="rId9"/>
                        <a:stretch>
                          <a:fillRect/>
                        </a:stretch>
                      </p:blipFill>
                      <p:spPr>
                        <a:xfrm>
                          <a:off x="1657827" y="1223860"/>
                          <a:ext cx="1946507" cy="2667437"/>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C435575D-B8B3-A084-2253-8E8579781E15}"/>
                </a:ext>
              </a:extLst>
            </p:cNvPr>
            <p:cNvGraphicFramePr>
              <a:graphicFrameLocks noChangeAspect="1"/>
            </p:cNvGraphicFramePr>
            <p:nvPr>
              <p:extLst>
                <p:ext uri="{D42A27DB-BD31-4B8C-83A1-F6EECF244321}">
                  <p14:modId xmlns:p14="http://schemas.microsoft.com/office/powerpoint/2010/main" val="2568295566"/>
                </p:ext>
              </p:extLst>
            </p:nvPr>
          </p:nvGraphicFramePr>
          <p:xfrm>
            <a:off x="1683615" y="4168536"/>
            <a:ext cx="1989738" cy="2685680"/>
          </p:xfrm>
          <a:graphic>
            <a:graphicData uri="http://schemas.openxmlformats.org/presentationml/2006/ole">
              <mc:AlternateContent xmlns:mc="http://schemas.openxmlformats.org/markup-compatibility/2006">
                <mc:Choice xmlns:v="urn:schemas-microsoft-com:vml" Requires="v">
                  <p:oleObj r:id="rId10" imgW="5383800" imgH="7250760" progId="">
                    <p:embed/>
                  </p:oleObj>
                </mc:Choice>
                <mc:Fallback>
                  <p:oleObj r:id="rId10" imgW="5383800" imgH="7250760" progId="">
                    <p:embed/>
                    <p:pic>
                      <p:nvPicPr>
                        <p:cNvPr id="8" name="Object 7">
                          <a:extLst>
                            <a:ext uri="{FF2B5EF4-FFF2-40B4-BE49-F238E27FC236}">
                              <a16:creationId xmlns:a16="http://schemas.microsoft.com/office/drawing/2014/main" id="{C435575D-B8B3-A084-2253-8E8579781E15}"/>
                            </a:ext>
                          </a:extLst>
                        </p:cNvPr>
                        <p:cNvPicPr/>
                        <p:nvPr/>
                      </p:nvPicPr>
                      <p:blipFill>
                        <a:blip r:embed="rId11"/>
                        <a:stretch>
                          <a:fillRect/>
                        </a:stretch>
                      </p:blipFill>
                      <p:spPr>
                        <a:xfrm>
                          <a:off x="1683615" y="4168536"/>
                          <a:ext cx="1989738" cy="2685680"/>
                        </a:xfrm>
                        <a:prstGeom prst="rect">
                          <a:avLst/>
                        </a:prstGeom>
                      </p:spPr>
                    </p:pic>
                  </p:oleObj>
                </mc:Fallback>
              </mc:AlternateContent>
            </a:graphicData>
          </a:graphic>
        </p:graphicFrame>
      </p:grpSp>
      <p:sp>
        <p:nvSpPr>
          <p:cNvPr id="6" name="Rectangle 5">
            <a:extLst>
              <a:ext uri="{FF2B5EF4-FFF2-40B4-BE49-F238E27FC236}">
                <a16:creationId xmlns:a16="http://schemas.microsoft.com/office/drawing/2014/main" id="{47EEB310-0630-1D7C-F0E9-D6DADFDCD071}"/>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أُصْغي إِلى النَّصِّ لِلْمَرَّةِ الثّانِيَةِ لِأُجيبَ عَنِ الْأَسْئِلَةِ إِجابَةً تامَّةً:</a:t>
            </a:r>
          </a:p>
        </p:txBody>
      </p:sp>
      <p:sp>
        <p:nvSpPr>
          <p:cNvPr id="9" name="Rectangle 8">
            <a:extLst>
              <a:ext uri="{FF2B5EF4-FFF2-40B4-BE49-F238E27FC236}">
                <a16:creationId xmlns:a16="http://schemas.microsoft.com/office/drawing/2014/main" id="{7F3AE387-1ED0-3AEA-C617-1F17F0847C9F}"/>
              </a:ext>
            </a:extLst>
          </p:cNvPr>
          <p:cNvSpPr/>
          <p:nvPr/>
        </p:nvSpPr>
        <p:spPr>
          <a:xfrm>
            <a:off x="0" y="1401490"/>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dirty="0">
                <a:solidFill>
                  <a:schemeClr val="tx1">
                    <a:lumMod val="65000"/>
                    <a:lumOff val="35000"/>
                  </a:schemeClr>
                </a:solidFill>
                <a:latin typeface="Adobe Arabic" panose="02040503050201020203" pitchFamily="18" charset="-78"/>
                <a:cs typeface="Adobe Arabic" panose="02040503050201020203" pitchFamily="18" charset="-78"/>
              </a:rPr>
              <a:t>في السّوقِ الْكَبيرِ</a:t>
            </a:r>
          </a:p>
        </p:txBody>
      </p:sp>
    </p:spTree>
    <p:custDataLst>
      <p:tags r:id="rId1"/>
    </p:custDataLst>
    <p:extLst>
      <p:ext uri="{BB962C8B-B14F-4D97-AF65-F5344CB8AC3E}">
        <p14:creationId xmlns:p14="http://schemas.microsoft.com/office/powerpoint/2010/main" val="25398731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343914" y="1833914"/>
            <a:ext cx="7409476" cy="4524315"/>
          </a:xfrm>
          <a:prstGeom prst="rect">
            <a:avLst/>
          </a:prstGeom>
          <a:noFill/>
        </p:spPr>
        <p:txBody>
          <a:bodyPr wrap="square" rtlCol="0">
            <a:spAutoFit/>
          </a:bodyPr>
          <a:lstStyle/>
          <a:p>
            <a:pPr algn="r"/>
            <a:r>
              <a:rPr lang="ar-LB" sz="3600">
                <a:solidFill>
                  <a:schemeClr val="tx1">
                    <a:lumMod val="65000"/>
                    <a:lumOff val="35000"/>
                  </a:schemeClr>
                </a:solidFill>
                <a:latin typeface="Adobe Arabic" panose="02040503050201020203" pitchFamily="18" charset="-78"/>
                <a:cs typeface="Adobe Arabic" panose="02040503050201020203" pitchFamily="18" charset="-78"/>
              </a:rPr>
              <a:t>"تَعالَوْا نَذْهَبْ إِلى السّوقِ الْكَبيرِ في الْمَدينَةِ." قالَ الْوالِدُ لِأَفْرادِ الْعائِلَةِ. </a:t>
            </a:r>
          </a:p>
          <a:p>
            <a:pPr algn="r"/>
            <a:r>
              <a:rPr lang="ar-LB" sz="3600">
                <a:solidFill>
                  <a:schemeClr val="tx1">
                    <a:lumMod val="65000"/>
                    <a:lumOff val="35000"/>
                  </a:schemeClr>
                </a:solidFill>
                <a:latin typeface="Adobe Arabic" panose="02040503050201020203" pitchFamily="18" charset="-78"/>
                <a:cs typeface="Adobe Arabic" panose="02040503050201020203" pitchFamily="18" charset="-78"/>
              </a:rPr>
              <a:t>نَزَلَتْ بِهِمُ السَّيّارَةُ مِنَ الْجَبَلِ وَوَصَلَتْ إِلى طَريقِ السّاحِلِ. </a:t>
            </a:r>
          </a:p>
          <a:p>
            <a:pPr algn="r"/>
            <a:r>
              <a:rPr lang="ar-LB" sz="3600">
                <a:solidFill>
                  <a:schemeClr val="tx1">
                    <a:lumMod val="65000"/>
                    <a:lumOff val="35000"/>
                  </a:schemeClr>
                </a:solidFill>
                <a:latin typeface="Adobe Arabic" panose="02040503050201020203" pitchFamily="18" charset="-78"/>
                <a:cs typeface="Adobe Arabic" panose="02040503050201020203" pitchFamily="18" charset="-78"/>
              </a:rPr>
              <a:t>قالَتْ سَمَرُ: "ما أَحْلى الْبَحْرَ! وَما أَجْمَلَ الْبَواخِرَ الْبَيْضاءَ الَّتي تَسيرُ في مائِهِ!</a:t>
            </a:r>
          </a:p>
          <a:p>
            <a:pPr algn="r"/>
            <a:r>
              <a:rPr lang="ar-LB" sz="3600">
                <a:solidFill>
                  <a:schemeClr val="tx1">
                    <a:lumMod val="65000"/>
                    <a:lumOff val="35000"/>
                  </a:schemeClr>
                </a:solidFill>
                <a:latin typeface="Adobe Arabic" panose="02040503050201020203" pitchFamily="18" charset="-78"/>
                <a:cs typeface="Adobe Arabic" panose="02040503050201020203" pitchFamily="18" charset="-78"/>
              </a:rPr>
              <a:t>قالَ سامِرٌ: "ما أَرْوَعَ بَساتينَ الْمَوْزِ بِثِمارِها الْخَضْراءِ! ....</a:t>
            </a:r>
          </a:p>
          <a:p>
            <a:pPr algn="r"/>
            <a:r>
              <a:rPr lang="ar-LB" sz="3600">
                <a:solidFill>
                  <a:schemeClr val="tx1">
                    <a:lumMod val="65000"/>
                    <a:lumOff val="35000"/>
                  </a:schemeClr>
                </a:solidFill>
                <a:latin typeface="Adobe Arabic" panose="02040503050201020203" pitchFamily="18" charset="-78"/>
                <a:cs typeface="Adobe Arabic" panose="02040503050201020203" pitchFamily="18" charset="-78"/>
              </a:rPr>
              <a:t> بَعْدَ وَقْتٍ وَصَلَتِ الْعائِلَةُ إِلى السّوقِ الْكَبيرِ- "السّوبِّرْمارْكِتِ" وَاسْتَقَبَلَتْها الْموسيقى بِأَلْحانٍ حُلْوَةٍ.</a:t>
            </a:r>
            <a:endParaRPr lang="en-US" sz="36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5" name="Rectangle 4">
            <a:extLst>
              <a:ext uri="{FF2B5EF4-FFF2-40B4-BE49-F238E27FC236}">
                <a16:creationId xmlns:a16="http://schemas.microsoft.com/office/drawing/2014/main" id="{399F3156-34A5-4DCF-9FA4-A58DE5699244}"/>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في السّوقِ الْكَبيرِ</a:t>
            </a:r>
          </a:p>
        </p:txBody>
      </p:sp>
      <p:graphicFrame>
        <p:nvGraphicFramePr>
          <p:cNvPr id="2" name="Object 1">
            <a:extLst>
              <a:ext uri="{FF2B5EF4-FFF2-40B4-BE49-F238E27FC236}">
                <a16:creationId xmlns:a16="http://schemas.microsoft.com/office/drawing/2014/main" id="{A59D2CDB-F372-D1BC-351A-65F8998984F2}"/>
              </a:ext>
            </a:extLst>
          </p:cNvPr>
          <p:cNvGraphicFramePr>
            <a:graphicFrameLocks noChangeAspect="1"/>
          </p:cNvGraphicFramePr>
          <p:nvPr/>
        </p:nvGraphicFramePr>
        <p:xfrm>
          <a:off x="608817" y="1694046"/>
          <a:ext cx="2894779" cy="4041893"/>
        </p:xfrm>
        <a:graphic>
          <a:graphicData uri="http://schemas.openxmlformats.org/presentationml/2006/ole">
            <mc:AlternateContent xmlns:mc="http://schemas.openxmlformats.org/markup-compatibility/2006">
              <mc:Choice xmlns:v="urn:schemas-microsoft-com:vml" Requires="v">
                <p:oleObj r:id="rId4" imgW="5421960" imgH="7555320" progId="">
                  <p:embed/>
                </p:oleObj>
              </mc:Choice>
              <mc:Fallback>
                <p:oleObj r:id="rId4" imgW="5421960" imgH="7555320" progId="">
                  <p:embed/>
                  <p:pic>
                    <p:nvPicPr>
                      <p:cNvPr id="2" name="Object 1">
                        <a:extLst>
                          <a:ext uri="{FF2B5EF4-FFF2-40B4-BE49-F238E27FC236}">
                            <a16:creationId xmlns:a16="http://schemas.microsoft.com/office/drawing/2014/main" id="{A59D2CDB-F372-D1BC-351A-65F8998984F2}"/>
                          </a:ext>
                        </a:extLst>
                      </p:cNvPr>
                      <p:cNvPicPr/>
                      <p:nvPr/>
                    </p:nvPicPr>
                    <p:blipFill>
                      <a:blip r:embed="rId5"/>
                      <a:stretch>
                        <a:fillRect/>
                      </a:stretch>
                    </p:blipFill>
                    <p:spPr>
                      <a:xfrm>
                        <a:off x="608817" y="1694046"/>
                        <a:ext cx="2894779" cy="4041893"/>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13630224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860646" y="1773529"/>
            <a:ext cx="8855041" cy="4524315"/>
          </a:xfrm>
          <a:prstGeom prst="rect">
            <a:avLst/>
          </a:prstGeom>
          <a:noFill/>
        </p:spPr>
        <p:txBody>
          <a:bodyPr wrap="square" rtlCol="0">
            <a:spAutoFit/>
          </a:bodyPr>
          <a:lstStyle/>
          <a:p>
            <a:pPr algn="r" rtl="1"/>
            <a:r>
              <a:rPr lang="ar-LB" sz="3600">
                <a:solidFill>
                  <a:schemeClr val="tx1">
                    <a:lumMod val="65000"/>
                    <a:lumOff val="35000"/>
                  </a:schemeClr>
                </a:solidFill>
                <a:latin typeface="Adobe Arabic" panose="02040503050201020203" pitchFamily="18" charset="-78"/>
                <a:cs typeface="Adobe Arabic" panose="02040503050201020203" pitchFamily="18" charset="-78"/>
              </a:rPr>
              <a:t>سارَ أَفْرادُ الْعائِلَةِ عَبْرَ مَمَرّاتٍ تُحيطُ بِها رُفوفٌ مَلْأى بِالْمُنْتَجاتِ الطَّبيعِيَّةِ وَالْمُصَنَّعَةِ. ثُمَّ نَزَلوا عَلى سُلَّمٍ كَهْرَبائِيٍّ مُتَحَرِّكٍ إِلى قِسْمِ الْمَأْكولاتِ. </a:t>
            </a:r>
          </a:p>
          <a:p>
            <a:pPr algn="r" rtl="1"/>
            <a:r>
              <a:rPr lang="ar-LB" sz="3600">
                <a:solidFill>
                  <a:schemeClr val="tx1">
                    <a:lumMod val="65000"/>
                    <a:lumOff val="35000"/>
                  </a:schemeClr>
                </a:solidFill>
                <a:latin typeface="Adobe Arabic" panose="02040503050201020203" pitchFamily="18" charset="-78"/>
                <a:cs typeface="Adobe Arabic" panose="02040503050201020203" pitchFamily="18" charset="-78"/>
              </a:rPr>
              <a:t>صاحَتْ سَمَرُ: أَبي أَبي... هذا عَميّ ماجِدٌ يَقِفُ قُرْبَ ميزانٍ كَبيرٍ.</a:t>
            </a:r>
          </a:p>
          <a:p>
            <a:pPr algn="r" rtl="1"/>
            <a:r>
              <a:rPr lang="ar-LB" sz="3600">
                <a:solidFill>
                  <a:schemeClr val="tx1">
                    <a:lumMod val="65000"/>
                    <a:lumOff val="35000"/>
                  </a:schemeClr>
                </a:solidFill>
                <a:latin typeface="Adobe Arabic" panose="02040503050201020203" pitchFamily="18" charset="-78"/>
                <a:cs typeface="Adobe Arabic" panose="02040503050201020203" pitchFamily="18" charset="-78"/>
              </a:rPr>
              <a:t>قالَ الْوالِدُ: "أَخْفَيْتُ عَنْكُمُ الْأَمْرَ لِأَنَّني أَحْبَبْتُ أَنْ أَجْعَلَها مُفاجَأَةً. عَمُّكُمْ يا أَعِزّائي هُوَ مُديرُ هذا السّوقِ الْكَبيرِ."</a:t>
            </a:r>
          </a:p>
          <a:p>
            <a:pPr algn="r" rtl="1"/>
            <a:r>
              <a:rPr lang="ar-LB" sz="3600">
                <a:solidFill>
                  <a:schemeClr val="tx1">
                    <a:lumMod val="65000"/>
                    <a:lumOff val="35000"/>
                  </a:schemeClr>
                </a:solidFill>
                <a:latin typeface="Adobe Arabic" panose="02040503050201020203" pitchFamily="18" charset="-78"/>
                <a:cs typeface="Adobe Arabic" panose="02040503050201020203" pitchFamily="18" charset="-78"/>
              </a:rPr>
              <a:t>إِلْتَفَّتِ الْعائِلَةُ حَوْلَ الْعَمِّ ماجِدٍ بِفَرَحٍ وَهُوَ يَقولُ: أَهْلًا وَسَهْلًا بِكُمْ. هذِهِ أَحْلى مُفاجَأَةٍ! تَعالَوْا وَانْظُروا قِسْمَ الْمَأْكولاتِ. وَاخْتاروا ما تَحْتاجونَ إِلَيْهِ وَتُحِبّونَهُ. </a:t>
            </a:r>
            <a:endParaRPr lang="en-US" sz="36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8" name="Rectangle 7">
            <a:extLst>
              <a:ext uri="{FF2B5EF4-FFF2-40B4-BE49-F238E27FC236}">
                <a16:creationId xmlns:a16="http://schemas.microsoft.com/office/drawing/2014/main" id="{5507CEA2-5CC8-4414-AF1B-57A21559E3AC}"/>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في السّوقِ الْكَبيرِ</a:t>
            </a:r>
          </a:p>
        </p:txBody>
      </p:sp>
      <p:graphicFrame>
        <p:nvGraphicFramePr>
          <p:cNvPr id="2" name="Object 1">
            <a:extLst>
              <a:ext uri="{FF2B5EF4-FFF2-40B4-BE49-F238E27FC236}">
                <a16:creationId xmlns:a16="http://schemas.microsoft.com/office/drawing/2014/main" id="{D00DF1D8-17F0-509A-53C2-6C4C08172DBD}"/>
              </a:ext>
            </a:extLst>
          </p:cNvPr>
          <p:cNvGraphicFramePr>
            <a:graphicFrameLocks noChangeAspect="1"/>
          </p:cNvGraphicFramePr>
          <p:nvPr/>
        </p:nvGraphicFramePr>
        <p:xfrm>
          <a:off x="872634" y="3816167"/>
          <a:ext cx="1511699" cy="2086074"/>
        </p:xfrm>
        <a:graphic>
          <a:graphicData uri="http://schemas.openxmlformats.org/presentationml/2006/ole">
            <mc:AlternateContent xmlns:mc="http://schemas.openxmlformats.org/markup-compatibility/2006">
              <mc:Choice xmlns:v="urn:schemas-microsoft-com:vml" Requires="v">
                <p:oleObj r:id="rId4" imgW="5421960" imgH="7466400" progId="">
                  <p:embed/>
                </p:oleObj>
              </mc:Choice>
              <mc:Fallback>
                <p:oleObj r:id="rId4" imgW="5421960" imgH="7466400" progId="">
                  <p:embed/>
                  <p:pic>
                    <p:nvPicPr>
                      <p:cNvPr id="2" name="Object 1">
                        <a:extLst>
                          <a:ext uri="{FF2B5EF4-FFF2-40B4-BE49-F238E27FC236}">
                            <a16:creationId xmlns:a16="http://schemas.microsoft.com/office/drawing/2014/main" id="{D00DF1D8-17F0-509A-53C2-6C4C08172DBD}"/>
                          </a:ext>
                        </a:extLst>
                      </p:cNvPr>
                      <p:cNvPicPr/>
                      <p:nvPr/>
                    </p:nvPicPr>
                    <p:blipFill>
                      <a:blip r:embed="rId5"/>
                      <a:stretch>
                        <a:fillRect/>
                      </a:stretch>
                    </p:blipFill>
                    <p:spPr>
                      <a:xfrm>
                        <a:off x="872634" y="3816167"/>
                        <a:ext cx="1511699" cy="2086074"/>
                      </a:xfrm>
                      <a:prstGeom prst="rect">
                        <a:avLst/>
                      </a:prstGeom>
                    </p:spPr>
                  </p:pic>
                </p:oleObj>
              </mc:Fallback>
            </mc:AlternateContent>
          </a:graphicData>
        </a:graphic>
      </p:graphicFrame>
      <p:graphicFrame>
        <p:nvGraphicFramePr>
          <p:cNvPr id="3" name="Object 2">
            <a:extLst>
              <a:ext uri="{FF2B5EF4-FFF2-40B4-BE49-F238E27FC236}">
                <a16:creationId xmlns:a16="http://schemas.microsoft.com/office/drawing/2014/main" id="{2DEF1E4A-480D-F9CB-C56C-44BEA17B8924}"/>
              </a:ext>
            </a:extLst>
          </p:cNvPr>
          <p:cNvGraphicFramePr>
            <a:graphicFrameLocks noChangeAspect="1"/>
          </p:cNvGraphicFramePr>
          <p:nvPr/>
        </p:nvGraphicFramePr>
        <p:xfrm>
          <a:off x="887972" y="1554010"/>
          <a:ext cx="1540269" cy="2110740"/>
        </p:xfrm>
        <a:graphic>
          <a:graphicData uri="http://schemas.openxmlformats.org/presentationml/2006/ole">
            <mc:AlternateContent xmlns:mc="http://schemas.openxmlformats.org/markup-compatibility/2006">
              <mc:Choice xmlns:v="urn:schemas-microsoft-com:vml" Requires="v">
                <p:oleObj r:id="rId6" imgW="5447520" imgH="7466400" progId="">
                  <p:embed/>
                </p:oleObj>
              </mc:Choice>
              <mc:Fallback>
                <p:oleObj r:id="rId6" imgW="5447520" imgH="7466400" progId="">
                  <p:embed/>
                  <p:pic>
                    <p:nvPicPr>
                      <p:cNvPr id="3" name="Object 2">
                        <a:extLst>
                          <a:ext uri="{FF2B5EF4-FFF2-40B4-BE49-F238E27FC236}">
                            <a16:creationId xmlns:a16="http://schemas.microsoft.com/office/drawing/2014/main" id="{2DEF1E4A-480D-F9CB-C56C-44BEA17B8924}"/>
                          </a:ext>
                        </a:extLst>
                      </p:cNvPr>
                      <p:cNvPicPr/>
                      <p:nvPr/>
                    </p:nvPicPr>
                    <p:blipFill>
                      <a:blip r:embed="rId7"/>
                      <a:stretch>
                        <a:fillRect/>
                      </a:stretch>
                    </p:blipFill>
                    <p:spPr>
                      <a:xfrm>
                        <a:off x="887972" y="1554010"/>
                        <a:ext cx="1540269" cy="2110740"/>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2718287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398130" y="1790782"/>
            <a:ext cx="7360234" cy="4524315"/>
          </a:xfrm>
          <a:prstGeom prst="rect">
            <a:avLst/>
          </a:prstGeom>
          <a:noFill/>
        </p:spPr>
        <p:txBody>
          <a:bodyPr wrap="square" rtlCol="0">
            <a:spAutoFit/>
          </a:bodyPr>
          <a:lstStyle/>
          <a:p>
            <a:pPr algn="r" rtl="1"/>
            <a:r>
              <a:rPr lang="ar-LB" sz="3600">
                <a:solidFill>
                  <a:schemeClr val="tx1">
                    <a:lumMod val="65000"/>
                    <a:lumOff val="35000"/>
                  </a:schemeClr>
                </a:solidFill>
                <a:latin typeface="Adobe Arabic" panose="02040503050201020203" pitchFamily="18" charset="-78"/>
                <a:cs typeface="Adobe Arabic" panose="02040503050201020203" pitchFamily="18" charset="-78"/>
              </a:rPr>
              <a:t>حَمَلَ سامِرٌ سَلًّا وَمَشى مَعْ سَمَرَ بَيْنَ رُفوفٍ مُنَظَّمَةٍ تَحْتَوي عَلى أَكْياسٍ مِنَ الْحُبوبِ، وَعَلى أَكْياسٍ صَغيرَةٍ مِنَ الطَّحينِ وَالْمَعْكَرونَةِ وَالْمُعَجَّناتِ وَالْمُرَبِّياتِ. </a:t>
            </a:r>
          </a:p>
          <a:p>
            <a:pPr algn="r" rtl="1"/>
            <a:r>
              <a:rPr lang="ar-LB" sz="3600">
                <a:solidFill>
                  <a:schemeClr val="tx1">
                    <a:lumMod val="65000"/>
                    <a:lumOff val="35000"/>
                  </a:schemeClr>
                </a:solidFill>
                <a:latin typeface="Adobe Arabic" panose="02040503050201020203" pitchFamily="18" charset="-78"/>
                <a:cs typeface="Adobe Arabic" panose="02040503050201020203" pitchFamily="18" charset="-78"/>
              </a:rPr>
              <a:t>قالَ سامِرٌ: " أَنا أُحِبُّ مُرَبّى الْمِشْمِشِ يا أَبي." </a:t>
            </a:r>
          </a:p>
          <a:p>
            <a:pPr algn="r" rtl="1"/>
            <a:r>
              <a:rPr lang="ar-LB" sz="3600">
                <a:solidFill>
                  <a:schemeClr val="tx1">
                    <a:lumMod val="65000"/>
                    <a:lumOff val="35000"/>
                  </a:schemeClr>
                </a:solidFill>
                <a:latin typeface="Adobe Arabic" panose="02040503050201020203" pitchFamily="18" charset="-78"/>
                <a:cs typeface="Adobe Arabic" panose="02040503050201020203" pitchFamily="18" charset="-78"/>
              </a:rPr>
              <a:t>وَقالَتْ سَمَرُ: "وَأَنا أُحِبُّ الْمَوْزَ وَاللَّوْزَ."</a:t>
            </a:r>
          </a:p>
          <a:p>
            <a:pPr algn="r" rtl="1"/>
            <a:r>
              <a:rPr lang="ar-LB" sz="3600">
                <a:solidFill>
                  <a:schemeClr val="tx1">
                    <a:lumMod val="65000"/>
                    <a:lumOff val="35000"/>
                  </a:schemeClr>
                </a:solidFill>
                <a:latin typeface="Adobe Arabic" panose="02040503050201020203" pitchFamily="18" charset="-78"/>
                <a:cs typeface="Adobe Arabic" panose="02040503050201020203" pitchFamily="18" charset="-78"/>
              </a:rPr>
              <a:t>قالَ الْعَمُّ ماجِدٌ: "كُلُّ فاكِهَةِ لُبْنانَ وَخُضارِهِ وَحُبوبِهِ صارَتْ هُنا في الْعُلَبِ وَالْأَكْياسِ. وَكُلُّ إِنْتاجِ الْمَزارِعِ مِنْ أَلْبانٍ وَلُحومٍ هُنا في الثَّلّاجاتِ. </a:t>
            </a:r>
          </a:p>
        </p:txBody>
      </p:sp>
      <p:sp>
        <p:nvSpPr>
          <p:cNvPr id="6" name="Rectangle 5">
            <a:extLst>
              <a:ext uri="{FF2B5EF4-FFF2-40B4-BE49-F238E27FC236}">
                <a16:creationId xmlns:a16="http://schemas.microsoft.com/office/drawing/2014/main" id="{578703B1-6EE3-4FDC-A3F6-FBF5B2FFFECE}"/>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في السّوقِ الْكَبيرِ</a:t>
            </a:r>
          </a:p>
        </p:txBody>
      </p:sp>
      <p:graphicFrame>
        <p:nvGraphicFramePr>
          <p:cNvPr id="2" name="Object 1">
            <a:extLst>
              <a:ext uri="{FF2B5EF4-FFF2-40B4-BE49-F238E27FC236}">
                <a16:creationId xmlns:a16="http://schemas.microsoft.com/office/drawing/2014/main" id="{6FE4483E-5BD2-8FE0-C177-DD487C22FE00}"/>
              </a:ext>
            </a:extLst>
          </p:cNvPr>
          <p:cNvGraphicFramePr>
            <a:graphicFrameLocks noChangeAspect="1"/>
          </p:cNvGraphicFramePr>
          <p:nvPr/>
        </p:nvGraphicFramePr>
        <p:xfrm>
          <a:off x="661492" y="1919138"/>
          <a:ext cx="2945252" cy="3975400"/>
        </p:xfrm>
        <a:graphic>
          <a:graphicData uri="http://schemas.openxmlformats.org/presentationml/2006/ole">
            <mc:AlternateContent xmlns:mc="http://schemas.openxmlformats.org/markup-compatibility/2006">
              <mc:Choice xmlns:v="urn:schemas-microsoft-com:vml" Requires="v">
                <p:oleObj r:id="rId4" imgW="5383800" imgH="7250760" progId="">
                  <p:embed/>
                </p:oleObj>
              </mc:Choice>
              <mc:Fallback>
                <p:oleObj r:id="rId4" imgW="5383800" imgH="7250760" progId="">
                  <p:embed/>
                  <p:pic>
                    <p:nvPicPr>
                      <p:cNvPr id="2" name="Object 1">
                        <a:extLst>
                          <a:ext uri="{FF2B5EF4-FFF2-40B4-BE49-F238E27FC236}">
                            <a16:creationId xmlns:a16="http://schemas.microsoft.com/office/drawing/2014/main" id="{6FE4483E-5BD2-8FE0-C177-DD487C22FE00}"/>
                          </a:ext>
                        </a:extLst>
                      </p:cNvPr>
                      <p:cNvPicPr/>
                      <p:nvPr/>
                    </p:nvPicPr>
                    <p:blipFill>
                      <a:blip r:embed="rId5"/>
                      <a:stretch>
                        <a:fillRect/>
                      </a:stretch>
                    </p:blipFill>
                    <p:spPr>
                      <a:xfrm>
                        <a:off x="661492" y="1919138"/>
                        <a:ext cx="2945252" cy="3975400"/>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35255273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260372" y="1402593"/>
            <a:ext cx="6405724" cy="4385816"/>
          </a:xfrm>
          <a:prstGeom prst="rect">
            <a:avLst/>
          </a:prstGeom>
          <a:noFill/>
        </p:spPr>
        <p:txBody>
          <a:bodyPr wrap="square" rtlCol="0">
            <a:spAutoFit/>
          </a:bodyPr>
          <a:lstStyle/>
          <a:p>
            <a:pPr algn="r" rtl="1">
              <a:lnSpc>
                <a:spcPct val="200000"/>
              </a:lnSpc>
            </a:pPr>
            <a:r>
              <a:rPr lang="ar-LB" sz="3600" dirty="0">
                <a:solidFill>
                  <a:schemeClr val="tx1">
                    <a:lumMod val="65000"/>
                    <a:lumOff val="35000"/>
                  </a:schemeClr>
                </a:solidFill>
                <a:latin typeface="Adobe Arabic" panose="02040503050201020203" pitchFamily="18" charset="-78"/>
                <a:cs typeface="Adobe Arabic" panose="02040503050201020203" pitchFamily="18" charset="-78"/>
              </a:rPr>
              <a:t>قالَ سامِرٌ: "عَجَبًا! رَأَيْنا فاكِهَةَ الْمَوْزِ خَضْراءَ في الْبَساتينِ. فَكَيْفَ صارَتْ صَفْراءَ هُنا؟" </a:t>
            </a:r>
          </a:p>
          <a:p>
            <a:pPr algn="r" rtl="1">
              <a:lnSpc>
                <a:spcPct val="200000"/>
              </a:lnSpc>
            </a:pPr>
            <a:r>
              <a:rPr lang="ar-LB" sz="3600" dirty="0">
                <a:solidFill>
                  <a:schemeClr val="tx1">
                    <a:lumMod val="65000"/>
                    <a:lumOff val="35000"/>
                  </a:schemeClr>
                </a:solidFill>
                <a:latin typeface="Adobe Arabic" panose="02040503050201020203" pitchFamily="18" charset="-78"/>
                <a:cs typeface="Adobe Arabic" panose="02040503050201020203" pitchFamily="18" charset="-78"/>
              </a:rPr>
              <a:t>أَجابَ الْعَمُّ ماجِدٌ: "قَبْلَ أَنْ تَصِلَ إِلَيْنا، يَنْقُلُها الْمُزارِعونَ إِلى مَخْمَرٍ خاصٍّ حَتّى تَنْضَجَ وَتَصْفَرَّ..." </a:t>
            </a:r>
            <a:endParaRPr lang="en-US" sz="3600" dirty="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8" name="Rectangle 7">
            <a:extLst>
              <a:ext uri="{FF2B5EF4-FFF2-40B4-BE49-F238E27FC236}">
                <a16:creationId xmlns:a16="http://schemas.microsoft.com/office/drawing/2014/main" id="{65887094-EBB3-457D-BA2B-2811DEBF18AE}"/>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في السّوقِ الْكَبيرِ</a:t>
            </a:r>
          </a:p>
        </p:txBody>
      </p:sp>
      <p:pic>
        <p:nvPicPr>
          <p:cNvPr id="3" name="Picture 2" descr="A bunch of bananas on a tree&#10;&#10;Description automatically generated with medium confidence">
            <a:extLst>
              <a:ext uri="{FF2B5EF4-FFF2-40B4-BE49-F238E27FC236}">
                <a16:creationId xmlns:a16="http://schemas.microsoft.com/office/drawing/2014/main" id="{8FFCDCC5-44BE-0136-6F42-7C99448EC0D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680626" y="1744516"/>
            <a:ext cx="3245410" cy="2009571"/>
          </a:xfrm>
          <a:prstGeom prst="rect">
            <a:avLst/>
          </a:prstGeom>
        </p:spPr>
      </p:pic>
      <p:pic>
        <p:nvPicPr>
          <p:cNvPr id="7" name="Picture 6" descr="A pile of french fries&#10;&#10;Description automatically generated with medium confidence">
            <a:extLst>
              <a:ext uri="{FF2B5EF4-FFF2-40B4-BE49-F238E27FC236}">
                <a16:creationId xmlns:a16="http://schemas.microsoft.com/office/drawing/2014/main" id="{3C36092A-D293-6335-C524-F11EAABA4F5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1680625" y="4158641"/>
            <a:ext cx="3245411" cy="2009571"/>
          </a:xfrm>
          <a:prstGeom prst="rect">
            <a:avLst/>
          </a:prstGeom>
        </p:spPr>
      </p:pic>
    </p:spTree>
    <p:custDataLst>
      <p:tags r:id="rId1"/>
    </p:custDataLst>
    <p:extLst>
      <p:ext uri="{BB962C8B-B14F-4D97-AF65-F5344CB8AC3E}">
        <p14:creationId xmlns:p14="http://schemas.microsoft.com/office/powerpoint/2010/main" val="36207977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713104" y="1402593"/>
            <a:ext cx="7969141" cy="5092163"/>
          </a:xfrm>
          <a:prstGeom prst="rect">
            <a:avLst/>
          </a:prstGeom>
          <a:noFill/>
        </p:spPr>
        <p:txBody>
          <a:bodyPr wrap="square" rtlCol="0">
            <a:spAutoFit/>
          </a:bodyPr>
          <a:lstStyle/>
          <a:p>
            <a:pPr algn="r" rtl="1">
              <a:lnSpc>
                <a:spcPct val="130000"/>
              </a:lnSpc>
            </a:pPr>
            <a:r>
              <a:rPr lang="ar-LB" sz="3600">
                <a:solidFill>
                  <a:schemeClr val="tx1">
                    <a:lumMod val="65000"/>
                    <a:lumOff val="35000"/>
                  </a:schemeClr>
                </a:solidFill>
                <a:latin typeface="Adobe Arabic" panose="02040503050201020203" pitchFamily="18" charset="-78"/>
                <a:cs typeface="Adobe Arabic" panose="02040503050201020203" pitchFamily="18" charset="-78"/>
              </a:rPr>
              <a:t>قالَتْ سَمَرُ: "وَكَيْفَ وَصَلَتْ هذِهِ الْمَأْكولاتُ مِنَ الْبُسْتانِ إِلى السّوقِ؟"</a:t>
            </a:r>
          </a:p>
          <a:p>
            <a:pPr algn="r" rtl="1">
              <a:lnSpc>
                <a:spcPct val="130000"/>
              </a:lnSpc>
            </a:pPr>
            <a:r>
              <a:rPr lang="ar-LB" sz="3600">
                <a:solidFill>
                  <a:schemeClr val="tx1">
                    <a:lumMod val="65000"/>
                    <a:lumOff val="35000"/>
                  </a:schemeClr>
                </a:solidFill>
                <a:latin typeface="Adobe Arabic" panose="02040503050201020203" pitchFamily="18" charset="-78"/>
                <a:cs typeface="Adobe Arabic" panose="02040503050201020203" pitchFamily="18" charset="-78"/>
              </a:rPr>
              <a:t>أجابَ الْعَمُّ ماجِدٌ: مَعامِلُ كَثيرَةٌ وَعُمّالٌ كَثيرونَ </a:t>
            </a:r>
          </a:p>
          <a:p>
            <a:pPr algn="r" rtl="1">
              <a:lnSpc>
                <a:spcPct val="130000"/>
              </a:lnSpc>
            </a:pPr>
            <a:r>
              <a:rPr lang="ar-LB" sz="3600">
                <a:solidFill>
                  <a:schemeClr val="tx1">
                    <a:lumMod val="65000"/>
                    <a:lumOff val="35000"/>
                  </a:schemeClr>
                </a:solidFill>
                <a:latin typeface="Adobe Arabic" panose="02040503050201020203" pitchFamily="18" charset="-78"/>
                <a:cs typeface="Adobe Arabic" panose="02040503050201020203" pitchFamily="18" charset="-78"/>
              </a:rPr>
              <a:t>جَمَعوها وَأَعَدّوها وَوَزَّعوها عَلى الْمَحَلّاتِ وَالْمَخازِنِ. </a:t>
            </a:r>
          </a:p>
          <a:p>
            <a:pPr algn="r" rtl="1">
              <a:lnSpc>
                <a:spcPct val="130000"/>
              </a:lnSpc>
            </a:pPr>
            <a:r>
              <a:rPr lang="ar-LB" sz="3600">
                <a:solidFill>
                  <a:schemeClr val="tx1">
                    <a:lumMod val="65000"/>
                    <a:lumOff val="35000"/>
                  </a:schemeClr>
                </a:solidFill>
                <a:latin typeface="Adobe Arabic" panose="02040503050201020203" pitchFamily="18" charset="-78"/>
                <a:cs typeface="Adobe Arabic" panose="02040503050201020203" pitchFamily="18" charset="-78"/>
              </a:rPr>
              <a:t>قالَتْ سَمَرُ: لَقَدْ تَعَلَّمْنا الْكَثيرَ عَنْ مُنْتَجاتِ بِلادِنا</a:t>
            </a:r>
          </a:p>
          <a:p>
            <a:pPr algn="r" rtl="1">
              <a:lnSpc>
                <a:spcPct val="130000"/>
              </a:lnSpc>
            </a:pPr>
            <a:r>
              <a:rPr lang="ar-LB" sz="3600">
                <a:solidFill>
                  <a:schemeClr val="tx1">
                    <a:lumMod val="65000"/>
                    <a:lumOff val="35000"/>
                  </a:schemeClr>
                </a:solidFill>
                <a:latin typeface="Adobe Arabic" panose="02040503050201020203" pitchFamily="18" charset="-78"/>
                <a:cs typeface="Adobe Arabic" panose="02040503050201020203" pitchFamily="18" charset="-78"/>
              </a:rPr>
              <a:t>في هذِهِ الزِّيارَةِ. </a:t>
            </a:r>
          </a:p>
          <a:p>
            <a:pPr algn="r" rtl="1">
              <a:lnSpc>
                <a:spcPct val="130000"/>
              </a:lnSpc>
            </a:pPr>
            <a:r>
              <a:rPr lang="ar-LB" sz="3600">
                <a:solidFill>
                  <a:schemeClr val="tx1">
                    <a:lumMod val="65000"/>
                    <a:lumOff val="35000"/>
                  </a:schemeClr>
                </a:solidFill>
                <a:latin typeface="Adobe Arabic" panose="02040503050201020203" pitchFamily="18" charset="-78"/>
                <a:cs typeface="Adobe Arabic" panose="02040503050201020203" pitchFamily="18" charset="-78"/>
              </a:rPr>
              <a:t>فَشُكْرًا لَكَ يا عَمَّ ماجِدٍ، وَشُكْرًا لِلّهِ الَّذي أَنْعَمَ عَلَيْنا</a:t>
            </a:r>
            <a:endParaRPr lang="en-US" sz="3600">
              <a:solidFill>
                <a:schemeClr val="tx1">
                  <a:lumMod val="65000"/>
                  <a:lumOff val="35000"/>
                </a:schemeClr>
              </a:solidFill>
              <a:latin typeface="Adobe Arabic" panose="02040503050201020203" pitchFamily="18" charset="-78"/>
              <a:cs typeface="Adobe Arabic" panose="02040503050201020203" pitchFamily="18" charset="-78"/>
            </a:endParaRPr>
          </a:p>
          <a:p>
            <a:pPr algn="r" rtl="1">
              <a:lnSpc>
                <a:spcPct val="130000"/>
              </a:lnSpc>
            </a:pPr>
            <a:r>
              <a:rPr lang="ar-LB" sz="3600">
                <a:solidFill>
                  <a:schemeClr val="tx1">
                    <a:lumMod val="65000"/>
                    <a:lumOff val="35000"/>
                  </a:schemeClr>
                </a:solidFill>
                <a:latin typeface="Adobe Arabic" panose="02040503050201020203" pitchFamily="18" charset="-78"/>
                <a:cs typeface="Adobe Arabic" panose="02040503050201020203" pitchFamily="18" charset="-78"/>
              </a:rPr>
              <a:t>بِكُلِّ هذِهِ الْخَيْراتِ. </a:t>
            </a:r>
            <a:endParaRPr lang="en-US" sz="36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8" name="Rectangle 7">
            <a:extLst>
              <a:ext uri="{FF2B5EF4-FFF2-40B4-BE49-F238E27FC236}">
                <a16:creationId xmlns:a16="http://schemas.microsoft.com/office/drawing/2014/main" id="{C7E798F4-8F11-4736-B564-ECABCAFB25C0}"/>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في السّوقِ الْكَبيرِ</a:t>
            </a:r>
          </a:p>
        </p:txBody>
      </p:sp>
      <p:pic>
        <p:nvPicPr>
          <p:cNvPr id="7" name="Picture 6">
            <a:extLst>
              <a:ext uri="{FF2B5EF4-FFF2-40B4-BE49-F238E27FC236}">
                <a16:creationId xmlns:a16="http://schemas.microsoft.com/office/drawing/2014/main" id="{D8400EDF-BA62-4DD2-9D24-AFEED586D32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569541" y="1993929"/>
            <a:ext cx="4389120" cy="4083070"/>
          </a:xfrm>
          <a:prstGeom prst="rect">
            <a:avLst/>
          </a:prstGeom>
        </p:spPr>
      </p:pic>
    </p:spTree>
    <p:custDataLst>
      <p:tags r:id="rId1"/>
    </p:custDataLst>
    <p:extLst>
      <p:ext uri="{BB962C8B-B14F-4D97-AF65-F5344CB8AC3E}">
        <p14:creationId xmlns:p14="http://schemas.microsoft.com/office/powerpoint/2010/main" val="3879082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1447611-11AE-4D30-B259-5AB9C01A0E2A}"/>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أَخْتارُ الْإِجابَةَ الصَّحيحَةَ</a:t>
            </a:r>
          </a:p>
        </p:txBody>
      </p:sp>
      <p:sp>
        <p:nvSpPr>
          <p:cNvPr id="12" name="Rectangle 11">
            <a:extLst>
              <a:ext uri="{FF2B5EF4-FFF2-40B4-BE49-F238E27FC236}">
                <a16:creationId xmlns:a16="http://schemas.microsoft.com/office/drawing/2014/main" id="{1105F189-68A8-4DD5-AAB2-937C0674D67A}"/>
              </a:ext>
            </a:extLst>
          </p:cNvPr>
          <p:cNvSpPr/>
          <p:nvPr/>
        </p:nvSpPr>
        <p:spPr>
          <a:xfrm>
            <a:off x="0" y="1401490"/>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a:solidFill>
                  <a:schemeClr val="tx1">
                    <a:lumMod val="65000"/>
                    <a:lumOff val="35000"/>
                  </a:schemeClr>
                </a:solidFill>
                <a:latin typeface="Adobe Arabic" panose="02040503050201020203" pitchFamily="18" charset="-78"/>
                <a:cs typeface="Adobe Arabic" panose="02040503050201020203" pitchFamily="18" charset="-78"/>
              </a:rPr>
              <a:t>ما هُوَ عُنْوانُ النَّصِّ؟</a:t>
            </a:r>
          </a:p>
        </p:txBody>
      </p:sp>
      <p:sp>
        <p:nvSpPr>
          <p:cNvPr id="13" name="1ST ANSWER">
            <a:extLst>
              <a:ext uri="{FF2B5EF4-FFF2-40B4-BE49-F238E27FC236}">
                <a16:creationId xmlns:a16="http://schemas.microsoft.com/office/drawing/2014/main" id="{6C1E0571-0C0B-4D98-B5C5-84CD37935861}"/>
              </a:ext>
            </a:extLst>
          </p:cNvPr>
          <p:cNvSpPr txBox="1">
            <a:spLocks/>
          </p:cNvSpPr>
          <p:nvPr/>
        </p:nvSpPr>
        <p:spPr>
          <a:xfrm>
            <a:off x="3271520" y="3930449"/>
            <a:ext cx="8908909"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0" indent="-457200" algn="r" rtl="1">
              <a:lnSpc>
                <a:spcPct val="100000"/>
              </a:lnSpc>
              <a:spcBef>
                <a:spcPts val="0"/>
              </a:spcBef>
              <a:buClr>
                <a:srgbClr val="5B9BD5">
                  <a:lumMod val="75000"/>
                </a:srgbClr>
              </a:buClr>
              <a:buSzPct val="80000"/>
              <a:buFont typeface="Courier New" panose="02070309020205020404" pitchFamily="49" charset="0"/>
              <a:buChar char="o"/>
              <a:defRPr/>
            </a:pPr>
            <a:r>
              <a:rPr lang="ar-LB" sz="3600" cap="all" spc="100">
                <a:solidFill>
                  <a:prstClr val="black">
                    <a:lumMod val="65000"/>
                    <a:lumOff val="35000"/>
                  </a:prstClr>
                </a:solidFill>
                <a:latin typeface="Adobe Arabic" panose="02040503050201020203" pitchFamily="18" charset="-78"/>
                <a:cs typeface="Adobe Arabic" panose="02040503050201020203" pitchFamily="18" charset="-78"/>
              </a:rPr>
              <a:t>عُنْوانُ النَّصِّ هُوَ "الْمُنْتَجاتُ الْغِذائِيَّةُ".</a:t>
            </a:r>
          </a:p>
        </p:txBody>
      </p:sp>
      <p:sp>
        <p:nvSpPr>
          <p:cNvPr id="14" name="2ND ANSWER">
            <a:extLst>
              <a:ext uri="{FF2B5EF4-FFF2-40B4-BE49-F238E27FC236}">
                <a16:creationId xmlns:a16="http://schemas.microsoft.com/office/drawing/2014/main" id="{69FEC79E-5236-403F-8ED5-E75C8867F391}"/>
              </a:ext>
            </a:extLst>
          </p:cNvPr>
          <p:cNvSpPr txBox="1">
            <a:spLocks/>
          </p:cNvSpPr>
          <p:nvPr/>
        </p:nvSpPr>
        <p:spPr>
          <a:xfrm>
            <a:off x="3271522" y="2827030"/>
            <a:ext cx="8908908" cy="722091"/>
          </a:xfrm>
          <a:prstGeom prst="rect">
            <a:avLst/>
          </a:prstGeom>
        </p:spPr>
        <p:txBody>
          <a:bodyPr vert="horz" lIns="91440" tIns="45720" rIns="91440" bIns="45720" rtlCol="0" anchor="t" anchorCtr="0">
            <a:noAutofit/>
          </a:bodyPr>
          <a:lstStyle>
            <a:defPPr>
              <a:defRPr lang="en-US"/>
            </a:defPPr>
            <a:lvl1pPr marL="914400" indent="-457200" algn="r" rtl="1">
              <a:lnSpc>
                <a:spcPct val="100000"/>
              </a:lnSpc>
              <a:spcBef>
                <a:spcPts val="0"/>
              </a:spcBef>
              <a:buClr>
                <a:schemeClr val="accent5">
                  <a:lumMod val="75000"/>
                </a:schemeClr>
              </a:buClr>
              <a:buFont typeface="Courier New" panose="02070309020205020404" pitchFamily="49" charset="0"/>
              <a:buChar char="o"/>
              <a:defRPr sz="3600" cap="all" spc="100">
                <a:solidFill>
                  <a:schemeClr val="tx1">
                    <a:lumMod val="65000"/>
                    <a:lumOff val="35000"/>
                  </a:schemeClr>
                </a:solidFill>
                <a:latin typeface="Adobe Arabic" panose="02040503050201090203" pitchFamily="18" charset="-78"/>
                <a:cs typeface="Adobe Arabic" panose="02040503050201090203" pitchFamily="18" charset="-78"/>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buClr>
                <a:srgbClr val="5B9BD5">
                  <a:lumMod val="75000"/>
                </a:srgbClr>
              </a:buClr>
              <a:buSzPct val="80000"/>
            </a:pPr>
            <a:r>
              <a:rPr lang="ar-LB" kern="0">
                <a:solidFill>
                  <a:prstClr val="black">
                    <a:lumMod val="65000"/>
                    <a:lumOff val="35000"/>
                  </a:prstClr>
                </a:solidFill>
                <a:latin typeface="Adobe Arabic" panose="02040503050201020203" pitchFamily="18" charset="-78"/>
                <a:cs typeface="Adobe Arabic" panose="02040503050201020203" pitchFamily="18" charset="-78"/>
              </a:rPr>
              <a:t>عُنْوانُ النَّصِّ هُوَ "الْعَمُّ ماجِدٌ".</a:t>
            </a:r>
          </a:p>
        </p:txBody>
      </p:sp>
      <p:sp>
        <p:nvSpPr>
          <p:cNvPr id="16" name="3RD ANSWER">
            <a:extLst>
              <a:ext uri="{FF2B5EF4-FFF2-40B4-BE49-F238E27FC236}">
                <a16:creationId xmlns:a16="http://schemas.microsoft.com/office/drawing/2014/main" id="{04822F62-9332-44A6-B147-0E5891809BC0}"/>
              </a:ext>
            </a:extLst>
          </p:cNvPr>
          <p:cNvSpPr txBox="1">
            <a:spLocks/>
          </p:cNvSpPr>
          <p:nvPr/>
        </p:nvSpPr>
        <p:spPr>
          <a:xfrm>
            <a:off x="3271522" y="5033868"/>
            <a:ext cx="8908908"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0" indent="-457200" algn="r" rtl="1">
              <a:lnSpc>
                <a:spcPct val="100000"/>
              </a:lnSpc>
              <a:spcBef>
                <a:spcPts val="0"/>
              </a:spcBef>
              <a:buClr>
                <a:srgbClr val="5B9BD5">
                  <a:lumMod val="75000"/>
                </a:srgbClr>
              </a:buClr>
              <a:buSzPct val="80000"/>
              <a:buFont typeface="Courier New" panose="02070309020205020404" pitchFamily="49" charset="0"/>
              <a:buChar char="o"/>
              <a:defRPr/>
            </a:pPr>
            <a:r>
              <a:rPr lang="ar-LB" sz="3600" cap="all" spc="100">
                <a:solidFill>
                  <a:prstClr val="black">
                    <a:lumMod val="65000"/>
                    <a:lumOff val="35000"/>
                  </a:prstClr>
                </a:solidFill>
                <a:latin typeface="Adobe Arabic" panose="02040503050201020203" pitchFamily="18" charset="-78"/>
                <a:cs typeface="Adobe Arabic" panose="02040503050201020203" pitchFamily="18" charset="-78"/>
              </a:rPr>
              <a:t>عُنْوانُ النَّصِّ هُوَ "في السّوقِ الْكَبيرِ".</a:t>
            </a:r>
          </a:p>
        </p:txBody>
      </p:sp>
      <p:pic>
        <p:nvPicPr>
          <p:cNvPr id="17" name="true">
            <a:extLst>
              <a:ext uri="{FF2B5EF4-FFF2-40B4-BE49-F238E27FC236}">
                <a16:creationId xmlns:a16="http://schemas.microsoft.com/office/drawing/2014/main" id="{42851A26-DB30-45A4-B90F-5162AA429C1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323215" y="4903609"/>
            <a:ext cx="690281" cy="640080"/>
          </a:xfrm>
          <a:prstGeom prst="rect">
            <a:avLst/>
          </a:prstGeom>
        </p:spPr>
      </p:pic>
      <p:pic>
        <p:nvPicPr>
          <p:cNvPr id="18" name="x2">
            <a:extLst>
              <a:ext uri="{FF2B5EF4-FFF2-40B4-BE49-F238E27FC236}">
                <a16:creationId xmlns:a16="http://schemas.microsoft.com/office/drawing/2014/main" id="{CF900930-F7C2-4EFA-91D5-B5CACDDCDD3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301379" y="2797660"/>
            <a:ext cx="544005" cy="640080"/>
          </a:xfrm>
          <a:prstGeom prst="rect">
            <a:avLst/>
          </a:prstGeom>
        </p:spPr>
      </p:pic>
      <p:pic>
        <p:nvPicPr>
          <p:cNvPr id="19" name="x2">
            <a:extLst>
              <a:ext uri="{FF2B5EF4-FFF2-40B4-BE49-F238E27FC236}">
                <a16:creationId xmlns:a16="http://schemas.microsoft.com/office/drawing/2014/main" id="{B3DD0432-D7BF-400D-A918-2C917F3F5E3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291548" y="3930449"/>
            <a:ext cx="544005" cy="640080"/>
          </a:xfrm>
          <a:prstGeom prst="rect">
            <a:avLst/>
          </a:prstGeom>
        </p:spPr>
      </p:pic>
      <p:pic>
        <p:nvPicPr>
          <p:cNvPr id="2" name="Picture 4">
            <a:extLst>
              <a:ext uri="{FF2B5EF4-FFF2-40B4-BE49-F238E27FC236}">
                <a16:creationId xmlns:a16="http://schemas.microsoft.com/office/drawing/2014/main" id="{D2638E57-B958-C008-88C8-B96702A37D0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2503" y="5270085"/>
            <a:ext cx="1981200" cy="19812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668510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4"/>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childTnLst>
              </p:cTn>
              <p:nextCondLst>
                <p:cond evt="onClick" delay="0">
                  <p:tgtEl>
                    <p:spTgt spid="14"/>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childTnLst>
                    </p:cTn>
                  </p:par>
                </p:childTnLst>
              </p:cTn>
              <p:nextCondLst>
                <p:cond evt="onClick" delay="0">
                  <p:tgtEl>
                    <p:spTgt spid="13"/>
                  </p:tgtEl>
                </p:cond>
              </p:nextCondLst>
            </p:seq>
            <p:seq concurrent="1" nextAc="seek">
              <p:cTn id="26" restart="whenNotActive" fill="hold" evtFilter="cancelBubble" nodeType="interactiveSeq">
                <p:stCondLst>
                  <p:cond evt="onClick" delay="0">
                    <p:tgtEl>
                      <p:spTgt spid="16"/>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par>
                                <p:cTn id="32" presetID="3" presetClass="emph" presetSubtype="2" fill="hold" grpId="1" nodeType="withEffect">
                                  <p:stCondLst>
                                    <p:cond delay="0"/>
                                  </p:stCondLst>
                                  <p:childTnLst>
                                    <p:animClr clrSpc="rgb" dir="cw">
                                      <p:cBhvr override="childStyle">
                                        <p:cTn id="33" dur="500" fill="hold"/>
                                        <p:tgtEl>
                                          <p:spTgt spid="16"/>
                                        </p:tgtEl>
                                        <p:attrNameLst>
                                          <p:attrName>style.color</p:attrName>
                                        </p:attrNameLst>
                                      </p:cBhvr>
                                      <p:to>
                                        <a:srgbClr val="74C274"/>
                                      </p:to>
                                    </p:animClr>
                                  </p:childTnLst>
                                </p:cTn>
                              </p:par>
                            </p:childTnLst>
                          </p:cTn>
                        </p:par>
                      </p:childTnLst>
                    </p:cTn>
                  </p:par>
                </p:childTnLst>
              </p:cTn>
              <p:nextCondLst>
                <p:cond evt="onClick" delay="0">
                  <p:tgtEl>
                    <p:spTgt spid="16"/>
                  </p:tgtEl>
                </p:cond>
              </p:nextCondLst>
            </p:seq>
          </p:childTnLst>
        </p:cTn>
      </p:par>
    </p:tnLst>
    <p:bldLst>
      <p:bldP spid="13" grpId="0"/>
      <p:bldP spid="14" grpId="0"/>
      <p:bldP spid="16" grpId="0"/>
      <p:bldP spid="16"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640D944-62CA-48C2-9EE3-D53D94F2DE0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29154" y="2529061"/>
            <a:ext cx="3840421" cy="3571166"/>
          </a:xfrm>
          <a:prstGeom prst="rect">
            <a:avLst/>
          </a:prstGeom>
        </p:spPr>
      </p:pic>
      <p:sp>
        <p:nvSpPr>
          <p:cNvPr id="17" name="Rectangle 16">
            <a:extLst>
              <a:ext uri="{FF2B5EF4-FFF2-40B4-BE49-F238E27FC236}">
                <a16:creationId xmlns:a16="http://schemas.microsoft.com/office/drawing/2014/main" id="{4D5340E5-3CD4-472E-ACF3-67132BE31F5D}"/>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أَخْتارُ الْإِجابَةَ الصَّحيحَةَ</a:t>
            </a:r>
          </a:p>
        </p:txBody>
      </p:sp>
      <p:sp>
        <p:nvSpPr>
          <p:cNvPr id="19" name="Rectangle 18">
            <a:extLst>
              <a:ext uri="{FF2B5EF4-FFF2-40B4-BE49-F238E27FC236}">
                <a16:creationId xmlns:a16="http://schemas.microsoft.com/office/drawing/2014/main" id="{342EAF96-F75B-4BD4-9FB3-2C346CB480FB}"/>
              </a:ext>
            </a:extLst>
          </p:cNvPr>
          <p:cNvSpPr/>
          <p:nvPr/>
        </p:nvSpPr>
        <p:spPr>
          <a:xfrm>
            <a:off x="0" y="1401490"/>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a:solidFill>
                  <a:schemeClr val="tx1">
                    <a:lumMod val="65000"/>
                    <a:lumOff val="35000"/>
                  </a:schemeClr>
                </a:solidFill>
                <a:latin typeface="Adobe Arabic" panose="02040503050201020203" pitchFamily="18" charset="-78"/>
                <a:cs typeface="Adobe Arabic" panose="02040503050201020203" pitchFamily="18" charset="-78"/>
              </a:rPr>
              <a:t>إِلى أَيْنَ ذَهَبَتْ عائِلَةُ سامِرٍ وَسَمَر؟ </a:t>
            </a:r>
          </a:p>
        </p:txBody>
      </p:sp>
      <p:sp>
        <p:nvSpPr>
          <p:cNvPr id="11" name="1ST ANSWER">
            <a:extLst>
              <a:ext uri="{FF2B5EF4-FFF2-40B4-BE49-F238E27FC236}">
                <a16:creationId xmlns:a16="http://schemas.microsoft.com/office/drawing/2014/main" id="{96DD25D5-74DC-40F0-9860-F171EF004CEB}"/>
              </a:ext>
            </a:extLst>
          </p:cNvPr>
          <p:cNvSpPr txBox="1">
            <a:spLocks/>
          </p:cNvSpPr>
          <p:nvPr/>
        </p:nvSpPr>
        <p:spPr>
          <a:xfrm>
            <a:off x="3271520" y="3930449"/>
            <a:ext cx="8908909"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0" indent="-457200" algn="r" rtl="1">
              <a:lnSpc>
                <a:spcPct val="100000"/>
              </a:lnSpc>
              <a:spcBef>
                <a:spcPts val="0"/>
              </a:spcBef>
              <a:buClr>
                <a:srgbClr val="5B9BD5">
                  <a:lumMod val="75000"/>
                </a:srgbClr>
              </a:buClr>
              <a:buSzPct val="80000"/>
              <a:buFont typeface="Courier New" panose="02070309020205020404" pitchFamily="49" charset="0"/>
              <a:buChar char="o"/>
              <a:defRPr/>
            </a:pPr>
            <a:r>
              <a:rPr lang="ar-LB" sz="3600" cap="all" spc="100">
                <a:solidFill>
                  <a:prstClr val="black">
                    <a:lumMod val="65000"/>
                    <a:lumOff val="35000"/>
                  </a:prstClr>
                </a:solidFill>
                <a:latin typeface="Adobe Arabic" panose="02040503050201020203" pitchFamily="18" charset="-78"/>
                <a:cs typeface="Adobe Arabic" panose="02040503050201020203" pitchFamily="18" charset="-78"/>
              </a:rPr>
              <a:t>ذَهَبَتْ عائِلَةُ سامِرٍ وَسَمَرَ إِلى الْبَحْرِ.</a:t>
            </a:r>
          </a:p>
        </p:txBody>
      </p:sp>
      <p:sp>
        <p:nvSpPr>
          <p:cNvPr id="12" name="2ND ANSWER">
            <a:extLst>
              <a:ext uri="{FF2B5EF4-FFF2-40B4-BE49-F238E27FC236}">
                <a16:creationId xmlns:a16="http://schemas.microsoft.com/office/drawing/2014/main" id="{B3520012-C02C-4D8D-838C-69C31CA52C2B}"/>
              </a:ext>
            </a:extLst>
          </p:cNvPr>
          <p:cNvSpPr txBox="1">
            <a:spLocks/>
          </p:cNvSpPr>
          <p:nvPr/>
        </p:nvSpPr>
        <p:spPr>
          <a:xfrm>
            <a:off x="3271522" y="2827030"/>
            <a:ext cx="8908908" cy="722091"/>
          </a:xfrm>
          <a:prstGeom prst="rect">
            <a:avLst/>
          </a:prstGeom>
        </p:spPr>
        <p:txBody>
          <a:bodyPr vert="horz" lIns="91440" tIns="45720" rIns="91440" bIns="45720" rtlCol="0" anchor="t" anchorCtr="0">
            <a:noAutofit/>
          </a:bodyPr>
          <a:lstStyle>
            <a:defPPr>
              <a:defRPr lang="en-US"/>
            </a:defPPr>
            <a:lvl1pPr marL="914400" indent="-457200" algn="r" rtl="1">
              <a:lnSpc>
                <a:spcPct val="100000"/>
              </a:lnSpc>
              <a:spcBef>
                <a:spcPts val="0"/>
              </a:spcBef>
              <a:buClr>
                <a:schemeClr val="accent5">
                  <a:lumMod val="75000"/>
                </a:schemeClr>
              </a:buClr>
              <a:buFont typeface="Courier New" panose="02070309020205020404" pitchFamily="49" charset="0"/>
              <a:buChar char="o"/>
              <a:defRPr sz="3600" cap="all" spc="100">
                <a:solidFill>
                  <a:schemeClr val="tx1">
                    <a:lumMod val="65000"/>
                    <a:lumOff val="35000"/>
                  </a:schemeClr>
                </a:solidFill>
                <a:latin typeface="Adobe Arabic" panose="02040503050201090203" pitchFamily="18" charset="-78"/>
                <a:cs typeface="Adobe Arabic" panose="02040503050201090203" pitchFamily="18" charset="-78"/>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buClr>
                <a:srgbClr val="5B9BD5">
                  <a:lumMod val="75000"/>
                </a:srgbClr>
              </a:buClr>
              <a:buSzPct val="80000"/>
            </a:pPr>
            <a:r>
              <a:rPr lang="ar-LB" kern="0" dirty="0">
                <a:solidFill>
                  <a:prstClr val="black">
                    <a:lumMod val="65000"/>
                    <a:lumOff val="35000"/>
                  </a:prstClr>
                </a:solidFill>
                <a:latin typeface="Adobe Arabic" panose="02040503050201020203" pitchFamily="18" charset="-78"/>
                <a:cs typeface="Adobe Arabic" panose="02040503050201020203" pitchFamily="18" charset="-78"/>
              </a:rPr>
              <a:t>ذَهَبَتْ عائِلَةُ سامِرٍ وَسَمَرَ إِلى السّاحِلِ.</a:t>
            </a:r>
          </a:p>
        </p:txBody>
      </p:sp>
      <p:sp>
        <p:nvSpPr>
          <p:cNvPr id="13" name="3RD ANSWER">
            <a:extLst>
              <a:ext uri="{FF2B5EF4-FFF2-40B4-BE49-F238E27FC236}">
                <a16:creationId xmlns:a16="http://schemas.microsoft.com/office/drawing/2014/main" id="{C33AC9C7-7054-4854-A5F5-7A2F43810284}"/>
              </a:ext>
            </a:extLst>
          </p:cNvPr>
          <p:cNvSpPr txBox="1">
            <a:spLocks/>
          </p:cNvSpPr>
          <p:nvPr/>
        </p:nvSpPr>
        <p:spPr>
          <a:xfrm>
            <a:off x="3271522" y="5033868"/>
            <a:ext cx="8908908"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0" indent="-457200" algn="r" rtl="1">
              <a:lnSpc>
                <a:spcPct val="100000"/>
              </a:lnSpc>
              <a:spcBef>
                <a:spcPts val="0"/>
              </a:spcBef>
              <a:buClr>
                <a:srgbClr val="5B9BD5">
                  <a:lumMod val="75000"/>
                </a:srgbClr>
              </a:buClr>
              <a:buSzPct val="80000"/>
              <a:buFont typeface="Courier New" panose="02070309020205020404" pitchFamily="49" charset="0"/>
              <a:buChar char="o"/>
              <a:defRPr/>
            </a:pPr>
            <a:r>
              <a:rPr lang="ar-LB" sz="3600" cap="all" spc="100">
                <a:solidFill>
                  <a:prstClr val="black">
                    <a:lumMod val="65000"/>
                    <a:lumOff val="35000"/>
                  </a:prstClr>
                </a:solidFill>
                <a:latin typeface="Adobe Arabic" panose="02040503050201020203" pitchFamily="18" charset="-78"/>
                <a:cs typeface="Adobe Arabic" panose="02040503050201020203" pitchFamily="18" charset="-78"/>
              </a:rPr>
              <a:t>ذَهَبَتْ عائِلَةُ سامِرٍ وَسَمَرَ إِلى السّوقِ الْكَبيرِ.</a:t>
            </a:r>
          </a:p>
        </p:txBody>
      </p:sp>
      <p:pic>
        <p:nvPicPr>
          <p:cNvPr id="14" name="true">
            <a:extLst>
              <a:ext uri="{FF2B5EF4-FFF2-40B4-BE49-F238E27FC236}">
                <a16:creationId xmlns:a16="http://schemas.microsoft.com/office/drawing/2014/main" id="{46DFA7FE-296F-465E-A487-7B414F712DD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1323215" y="4876313"/>
            <a:ext cx="690281" cy="640080"/>
          </a:xfrm>
          <a:prstGeom prst="rect">
            <a:avLst/>
          </a:prstGeom>
        </p:spPr>
      </p:pic>
      <p:pic>
        <p:nvPicPr>
          <p:cNvPr id="16" name="x2">
            <a:extLst>
              <a:ext uri="{FF2B5EF4-FFF2-40B4-BE49-F238E27FC236}">
                <a16:creationId xmlns:a16="http://schemas.microsoft.com/office/drawing/2014/main" id="{0DEA140D-FEFB-4FA1-AFA1-6C1A1A55B37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1301379" y="2797660"/>
            <a:ext cx="544005" cy="640080"/>
          </a:xfrm>
          <a:prstGeom prst="rect">
            <a:avLst/>
          </a:prstGeom>
        </p:spPr>
      </p:pic>
      <p:pic>
        <p:nvPicPr>
          <p:cNvPr id="18" name="x2">
            <a:extLst>
              <a:ext uri="{FF2B5EF4-FFF2-40B4-BE49-F238E27FC236}">
                <a16:creationId xmlns:a16="http://schemas.microsoft.com/office/drawing/2014/main" id="{898343F0-297F-4282-B20A-6C57F296AA9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1291548" y="3930449"/>
            <a:ext cx="544005" cy="640080"/>
          </a:xfrm>
          <a:prstGeom prst="rect">
            <a:avLst/>
          </a:prstGeom>
        </p:spPr>
      </p:pic>
      <p:pic>
        <p:nvPicPr>
          <p:cNvPr id="2" name="Picture 4">
            <a:extLst>
              <a:ext uri="{FF2B5EF4-FFF2-40B4-BE49-F238E27FC236}">
                <a16:creationId xmlns:a16="http://schemas.microsoft.com/office/drawing/2014/main" id="{AC5445AE-F552-0501-ABA8-BAEBB34CDEA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2503" y="5270085"/>
            <a:ext cx="1981200" cy="19812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030727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2"/>
                    </p:tgtEl>
                  </p:cond>
                </p:stCondLst>
                <p:endSync evt="end" delay="0">
                  <p:rtn val="all"/>
                </p:endSync>
                <p:childTnLst>
                  <p:par>
                    <p:cTn id="18" fill="hold">
                      <p:stCondLst>
                        <p:cond delay="0"/>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childTnLst>
              </p:cTn>
              <p:nextCondLst>
                <p:cond evt="onClick" delay="0">
                  <p:tgtEl>
                    <p:spTgt spid="12"/>
                  </p:tgtEl>
                </p:cond>
              </p:nextCondLst>
            </p:seq>
            <p:seq concurrent="1" nextAc="seek">
              <p:cTn id="23" restart="whenNotActive" fill="hold" evtFilter="cancelBubble" nodeType="interactiveSeq">
                <p:stCondLst>
                  <p:cond evt="onClick" delay="0">
                    <p:tgtEl>
                      <p:spTgt spid="11"/>
                    </p:tgtEl>
                  </p:cond>
                </p:stCondLst>
                <p:endSync evt="end" delay="0">
                  <p:rtn val="all"/>
                </p:endSync>
                <p:childTnLst>
                  <p:par>
                    <p:cTn id="24" fill="hold">
                      <p:stCondLst>
                        <p:cond delay="0"/>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childTnLst>
                          </p:cTn>
                        </p:par>
                      </p:childTnLst>
                    </p:cTn>
                  </p:par>
                </p:childTnLst>
              </p:cTn>
              <p:nextCondLst>
                <p:cond evt="onClick" delay="0">
                  <p:tgtEl>
                    <p:spTgt spid="11"/>
                  </p:tgtEl>
                </p:cond>
              </p:nextCondLst>
            </p:seq>
            <p:seq concurrent="1" nextAc="seek">
              <p:cTn id="29" restart="whenNotActive" fill="hold" evtFilter="cancelBubble" nodeType="interactiveSeq">
                <p:stCondLst>
                  <p:cond evt="onClick" delay="0">
                    <p:tgtEl>
                      <p:spTgt spid="13"/>
                    </p:tgtEl>
                  </p:cond>
                </p:stCondLst>
                <p:endSync evt="end" delay="0">
                  <p:rtn val="all"/>
                </p:endSync>
                <p:childTnLst>
                  <p:par>
                    <p:cTn id="30" fill="hold">
                      <p:stCondLst>
                        <p:cond delay="0"/>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par>
                                <p:cTn id="35" presetID="3" presetClass="emph" presetSubtype="2" fill="hold" grpId="1" nodeType="withEffect">
                                  <p:stCondLst>
                                    <p:cond delay="0"/>
                                  </p:stCondLst>
                                  <p:childTnLst>
                                    <p:animClr clrSpc="rgb" dir="cw">
                                      <p:cBhvr override="childStyle">
                                        <p:cTn id="36" dur="500" fill="hold"/>
                                        <p:tgtEl>
                                          <p:spTgt spid="13"/>
                                        </p:tgtEl>
                                        <p:attrNameLst>
                                          <p:attrName>style.color</p:attrName>
                                        </p:attrNameLst>
                                      </p:cBhvr>
                                      <p:to>
                                        <a:srgbClr val="74C274"/>
                                      </p:to>
                                    </p:animClr>
                                  </p:childTnLst>
                                </p:cTn>
                              </p:par>
                            </p:childTnLst>
                          </p:cTn>
                        </p:par>
                      </p:childTnLst>
                    </p:cTn>
                  </p:par>
                </p:childTnLst>
              </p:cTn>
              <p:nextCondLst>
                <p:cond evt="onClick" delay="0">
                  <p:tgtEl>
                    <p:spTgt spid="13"/>
                  </p:tgtEl>
                </p:cond>
              </p:nextCondLst>
            </p:seq>
          </p:childTnLst>
        </p:cTn>
      </p:par>
    </p:tnLst>
    <p:bldLst>
      <p:bldP spid="11" grpId="0"/>
      <p:bldP spid="12" grpId="0"/>
      <p:bldP spid="13" grpId="0"/>
      <p:bldP spid="13"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59CD48A-95DB-415A-8158-293E8D8F518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29160" y="2528295"/>
            <a:ext cx="3840420" cy="3572631"/>
          </a:xfrm>
          <a:prstGeom prst="rect">
            <a:avLst/>
          </a:prstGeom>
        </p:spPr>
      </p:pic>
      <p:sp>
        <p:nvSpPr>
          <p:cNvPr id="15" name="Rectangle 14">
            <a:extLst>
              <a:ext uri="{FF2B5EF4-FFF2-40B4-BE49-F238E27FC236}">
                <a16:creationId xmlns:a16="http://schemas.microsoft.com/office/drawing/2014/main" id="{07927DC3-801C-442C-8A06-B47ED8E9A3ED}"/>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أَخْتارُ الْإِجابَةَ الصَّحيحَةَ</a:t>
            </a:r>
          </a:p>
        </p:txBody>
      </p:sp>
      <p:sp>
        <p:nvSpPr>
          <p:cNvPr id="16" name="Rectangle 15">
            <a:extLst>
              <a:ext uri="{FF2B5EF4-FFF2-40B4-BE49-F238E27FC236}">
                <a16:creationId xmlns:a16="http://schemas.microsoft.com/office/drawing/2014/main" id="{9F1F2222-B33F-478A-B422-F348B1BBE000}"/>
              </a:ext>
            </a:extLst>
          </p:cNvPr>
          <p:cNvSpPr/>
          <p:nvPr/>
        </p:nvSpPr>
        <p:spPr>
          <a:xfrm>
            <a:off x="0" y="1401490"/>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a:solidFill>
                  <a:schemeClr val="tx1">
                    <a:lumMod val="65000"/>
                    <a:lumOff val="35000"/>
                  </a:schemeClr>
                </a:solidFill>
                <a:latin typeface="Adobe Arabic" panose="02040503050201020203" pitchFamily="18" charset="-78"/>
                <a:cs typeface="Adobe Arabic" panose="02040503050201020203" pitchFamily="18" charset="-78"/>
              </a:rPr>
              <a:t>ماذا رَأى سامِرٌ في طَريقِهِ إِلى السّوقِ الْكَبيرِ؟</a:t>
            </a:r>
          </a:p>
        </p:txBody>
      </p:sp>
      <p:sp>
        <p:nvSpPr>
          <p:cNvPr id="9" name="1ST ANSWER">
            <a:extLst>
              <a:ext uri="{FF2B5EF4-FFF2-40B4-BE49-F238E27FC236}">
                <a16:creationId xmlns:a16="http://schemas.microsoft.com/office/drawing/2014/main" id="{285DD4BB-626A-4CA6-9D27-773D8D040347}"/>
              </a:ext>
            </a:extLst>
          </p:cNvPr>
          <p:cNvSpPr txBox="1">
            <a:spLocks/>
          </p:cNvSpPr>
          <p:nvPr/>
        </p:nvSpPr>
        <p:spPr>
          <a:xfrm>
            <a:off x="3271520" y="3930449"/>
            <a:ext cx="8908909"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0" indent="-457200" algn="r" rtl="1">
              <a:lnSpc>
                <a:spcPct val="100000"/>
              </a:lnSpc>
              <a:spcBef>
                <a:spcPts val="0"/>
              </a:spcBef>
              <a:buClr>
                <a:srgbClr val="5B9BD5">
                  <a:lumMod val="75000"/>
                </a:srgbClr>
              </a:buClr>
              <a:buSzPct val="80000"/>
              <a:buFont typeface="Courier New" panose="02070309020205020404" pitchFamily="49" charset="0"/>
              <a:buChar char="o"/>
              <a:defRPr/>
            </a:pPr>
            <a:r>
              <a:rPr lang="ar-LB" sz="3600" cap="all" spc="100">
                <a:solidFill>
                  <a:prstClr val="black">
                    <a:lumMod val="65000"/>
                    <a:lumOff val="35000"/>
                  </a:prstClr>
                </a:solidFill>
                <a:latin typeface="Adobe Arabic" panose="02040503050201020203" pitchFamily="18" charset="-78"/>
                <a:cs typeface="Adobe Arabic" panose="02040503050201020203" pitchFamily="18" charset="-78"/>
              </a:rPr>
              <a:t>رأى سامِرٌ بَساتينَ الْمَوْزِ بِثِمارِها الْخَضْراءِ. </a:t>
            </a:r>
          </a:p>
        </p:txBody>
      </p:sp>
      <p:sp>
        <p:nvSpPr>
          <p:cNvPr id="11" name="2ND ANSWER">
            <a:extLst>
              <a:ext uri="{FF2B5EF4-FFF2-40B4-BE49-F238E27FC236}">
                <a16:creationId xmlns:a16="http://schemas.microsoft.com/office/drawing/2014/main" id="{2C95E024-6EE9-4F8C-A1D3-AE9130214018}"/>
              </a:ext>
            </a:extLst>
          </p:cNvPr>
          <p:cNvSpPr txBox="1">
            <a:spLocks/>
          </p:cNvSpPr>
          <p:nvPr/>
        </p:nvSpPr>
        <p:spPr>
          <a:xfrm>
            <a:off x="3271522" y="2827030"/>
            <a:ext cx="8908908" cy="722091"/>
          </a:xfrm>
          <a:prstGeom prst="rect">
            <a:avLst/>
          </a:prstGeom>
        </p:spPr>
        <p:txBody>
          <a:bodyPr vert="horz" lIns="91440" tIns="45720" rIns="91440" bIns="45720" rtlCol="0" anchor="t" anchorCtr="0">
            <a:noAutofit/>
          </a:bodyPr>
          <a:lstStyle>
            <a:defPPr>
              <a:defRPr lang="en-US"/>
            </a:defPPr>
            <a:lvl1pPr marL="914400" indent="-457200" algn="r" rtl="1">
              <a:lnSpc>
                <a:spcPct val="100000"/>
              </a:lnSpc>
              <a:spcBef>
                <a:spcPts val="0"/>
              </a:spcBef>
              <a:buClr>
                <a:schemeClr val="accent5">
                  <a:lumMod val="75000"/>
                </a:schemeClr>
              </a:buClr>
              <a:buFont typeface="Courier New" panose="02070309020205020404" pitchFamily="49" charset="0"/>
              <a:buChar char="o"/>
              <a:defRPr sz="3600" cap="all" spc="100">
                <a:solidFill>
                  <a:schemeClr val="tx1">
                    <a:lumMod val="65000"/>
                    <a:lumOff val="35000"/>
                  </a:schemeClr>
                </a:solidFill>
                <a:latin typeface="Adobe Arabic" panose="02040503050201090203" pitchFamily="18" charset="-78"/>
                <a:cs typeface="Adobe Arabic" panose="02040503050201090203" pitchFamily="18" charset="-78"/>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buClr>
                <a:srgbClr val="5B9BD5">
                  <a:lumMod val="75000"/>
                </a:srgbClr>
              </a:buClr>
              <a:buSzPct val="80000"/>
            </a:pPr>
            <a:r>
              <a:rPr lang="ar-LB" kern="0" dirty="0">
                <a:solidFill>
                  <a:prstClr val="black">
                    <a:lumMod val="65000"/>
                    <a:lumOff val="35000"/>
                  </a:prstClr>
                </a:solidFill>
                <a:latin typeface="Adobe Arabic" panose="02040503050201020203" pitchFamily="18" charset="-78"/>
                <a:cs typeface="Adobe Arabic" panose="02040503050201020203" pitchFamily="18" charset="-78"/>
              </a:rPr>
              <a:t>رَأى سامِرٌ الْبَواخِرَ الْمُلَوَّنَةَ في الْبَحْرِ. </a:t>
            </a:r>
          </a:p>
        </p:txBody>
      </p:sp>
      <p:sp>
        <p:nvSpPr>
          <p:cNvPr id="17" name="3RD ANSWER">
            <a:extLst>
              <a:ext uri="{FF2B5EF4-FFF2-40B4-BE49-F238E27FC236}">
                <a16:creationId xmlns:a16="http://schemas.microsoft.com/office/drawing/2014/main" id="{E900F7B0-3E9A-4B79-8CB8-DD39AAF64C38}"/>
              </a:ext>
            </a:extLst>
          </p:cNvPr>
          <p:cNvSpPr txBox="1">
            <a:spLocks/>
          </p:cNvSpPr>
          <p:nvPr/>
        </p:nvSpPr>
        <p:spPr>
          <a:xfrm>
            <a:off x="3271522" y="5033868"/>
            <a:ext cx="8908908"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0" indent="-457200" algn="r" rtl="1">
              <a:lnSpc>
                <a:spcPct val="100000"/>
              </a:lnSpc>
              <a:spcBef>
                <a:spcPts val="0"/>
              </a:spcBef>
              <a:buClr>
                <a:srgbClr val="5B9BD5">
                  <a:lumMod val="75000"/>
                </a:srgbClr>
              </a:buClr>
              <a:buSzPct val="80000"/>
              <a:buFont typeface="Courier New" panose="02070309020205020404" pitchFamily="49" charset="0"/>
              <a:buChar char="o"/>
              <a:defRPr/>
            </a:pPr>
            <a:r>
              <a:rPr lang="ar-LB" sz="3600" cap="all" spc="100">
                <a:solidFill>
                  <a:prstClr val="black">
                    <a:lumMod val="65000"/>
                    <a:lumOff val="35000"/>
                  </a:prstClr>
                </a:solidFill>
                <a:latin typeface="Adobe Arabic" panose="02040503050201020203" pitchFamily="18" charset="-78"/>
                <a:cs typeface="Adobe Arabic" panose="02040503050201020203" pitchFamily="18" charset="-78"/>
              </a:rPr>
              <a:t>رأى سامِرٌ بَساتينَ الْخُضارِ وَاللَّيْمونِ. </a:t>
            </a:r>
          </a:p>
        </p:txBody>
      </p:sp>
      <p:pic>
        <p:nvPicPr>
          <p:cNvPr id="18" name="true">
            <a:extLst>
              <a:ext uri="{FF2B5EF4-FFF2-40B4-BE49-F238E27FC236}">
                <a16:creationId xmlns:a16="http://schemas.microsoft.com/office/drawing/2014/main" id="{39E80D27-793C-45A2-B41E-F3CCD4E549A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1323215" y="3793759"/>
            <a:ext cx="690281" cy="640080"/>
          </a:xfrm>
          <a:prstGeom prst="rect">
            <a:avLst/>
          </a:prstGeom>
        </p:spPr>
      </p:pic>
      <p:pic>
        <p:nvPicPr>
          <p:cNvPr id="20" name="x2">
            <a:extLst>
              <a:ext uri="{FF2B5EF4-FFF2-40B4-BE49-F238E27FC236}">
                <a16:creationId xmlns:a16="http://schemas.microsoft.com/office/drawing/2014/main" id="{C2DD61E2-2969-401C-89A3-1AFF55458FD6}"/>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1301379" y="2797660"/>
            <a:ext cx="544005" cy="640080"/>
          </a:xfrm>
          <a:prstGeom prst="rect">
            <a:avLst/>
          </a:prstGeom>
        </p:spPr>
      </p:pic>
      <p:pic>
        <p:nvPicPr>
          <p:cNvPr id="21" name="x2">
            <a:extLst>
              <a:ext uri="{FF2B5EF4-FFF2-40B4-BE49-F238E27FC236}">
                <a16:creationId xmlns:a16="http://schemas.microsoft.com/office/drawing/2014/main" id="{41E29863-C44B-4145-B1DC-783D0C82CA1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1291548" y="5070376"/>
            <a:ext cx="544005" cy="640080"/>
          </a:xfrm>
          <a:prstGeom prst="rect">
            <a:avLst/>
          </a:prstGeom>
        </p:spPr>
      </p:pic>
      <p:pic>
        <p:nvPicPr>
          <p:cNvPr id="2" name="Picture 4">
            <a:extLst>
              <a:ext uri="{FF2B5EF4-FFF2-40B4-BE49-F238E27FC236}">
                <a16:creationId xmlns:a16="http://schemas.microsoft.com/office/drawing/2014/main" id="{5D38111B-19D9-4DEC-397A-FE395F1A24B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2503" y="5270085"/>
            <a:ext cx="1981200" cy="19812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607215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1"/>
                    </p:tgtEl>
                  </p:cond>
                </p:stCondLst>
                <p:endSync evt="end" delay="0">
                  <p:rtn val="all"/>
                </p:endSync>
                <p:childTnLst>
                  <p:par>
                    <p:cTn id="18" fill="hold">
                      <p:stCondLst>
                        <p:cond delay="0"/>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childTnLst>
              </p:cTn>
              <p:nextCondLst>
                <p:cond evt="onClick" delay="0">
                  <p:tgtEl>
                    <p:spTgt spid="11"/>
                  </p:tgtEl>
                </p:cond>
              </p:nextCondLst>
            </p:seq>
            <p:seq concurrent="1" nextAc="seek">
              <p:cTn id="23" restart="whenNotActive" fill="hold" evtFilter="cancelBubble" nodeType="interactiveSeq">
                <p:stCondLst>
                  <p:cond evt="onClick" delay="0">
                    <p:tgtEl>
                      <p:spTgt spid="9"/>
                    </p:tgtEl>
                  </p:cond>
                </p:stCondLst>
                <p:endSync evt="end" delay="0">
                  <p:rtn val="all"/>
                </p:endSync>
                <p:childTnLst>
                  <p:par>
                    <p:cTn id="24" fill="hold">
                      <p:stCondLst>
                        <p:cond delay="0"/>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par>
                                <p:cTn id="29" presetID="3" presetClass="emph" presetSubtype="2" fill="hold" grpId="1" nodeType="withEffect">
                                  <p:stCondLst>
                                    <p:cond delay="0"/>
                                  </p:stCondLst>
                                  <p:childTnLst>
                                    <p:animClr clrSpc="rgb" dir="cw">
                                      <p:cBhvr override="childStyle">
                                        <p:cTn id="30" dur="500" fill="hold"/>
                                        <p:tgtEl>
                                          <p:spTgt spid="9"/>
                                        </p:tgtEl>
                                        <p:attrNameLst>
                                          <p:attrName>style.color</p:attrName>
                                        </p:attrNameLst>
                                      </p:cBhvr>
                                      <p:to>
                                        <a:srgbClr val="74C274"/>
                                      </p:to>
                                    </p:animClr>
                                  </p:childTnLst>
                                </p:cTn>
                              </p:par>
                            </p:childTnLst>
                          </p:cTn>
                        </p:par>
                      </p:childTnLst>
                    </p:cTn>
                  </p:par>
                </p:childTnLst>
              </p:cTn>
              <p:nextCondLst>
                <p:cond evt="onClick" delay="0">
                  <p:tgtEl>
                    <p:spTgt spid="9"/>
                  </p:tgtEl>
                </p:cond>
              </p:nextCondLst>
            </p:seq>
            <p:seq concurrent="1" nextAc="seek">
              <p:cTn id="31" restart="whenNotActive" fill="hold" evtFilter="cancelBubble" nodeType="interactiveSeq">
                <p:stCondLst>
                  <p:cond evt="onClick" delay="0">
                    <p:tgtEl>
                      <p:spTgt spid="17"/>
                    </p:tgtEl>
                  </p:cond>
                </p:stCondLst>
                <p:endSync evt="end" delay="0">
                  <p:rtn val="all"/>
                </p:endSync>
                <p:childTnLst>
                  <p:par>
                    <p:cTn id="32" fill="hold">
                      <p:stCondLst>
                        <p:cond delay="0"/>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childTnLst>
                                </p:cTn>
                              </p:par>
                            </p:childTnLst>
                          </p:cTn>
                        </p:par>
                      </p:childTnLst>
                    </p:cTn>
                  </p:par>
                </p:childTnLst>
              </p:cTn>
              <p:nextCondLst>
                <p:cond evt="onClick" delay="0">
                  <p:tgtEl>
                    <p:spTgt spid="17"/>
                  </p:tgtEl>
                </p:cond>
              </p:nextCondLst>
            </p:seq>
          </p:childTnLst>
        </p:cTn>
      </p:par>
    </p:tnLst>
    <p:bldLst>
      <p:bldP spid="9" grpId="0"/>
      <p:bldP spid="9" grpId="1"/>
      <p:bldP spid="11" grpId="0"/>
      <p:bldP spid="1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6B66644-F3E7-4821-997B-DFD56673E49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29159" y="2517507"/>
            <a:ext cx="3840421" cy="3571055"/>
          </a:xfrm>
          <a:prstGeom prst="rect">
            <a:avLst/>
          </a:prstGeom>
        </p:spPr>
      </p:pic>
      <p:sp>
        <p:nvSpPr>
          <p:cNvPr id="17" name="Rectangle 16">
            <a:extLst>
              <a:ext uri="{FF2B5EF4-FFF2-40B4-BE49-F238E27FC236}">
                <a16:creationId xmlns:a16="http://schemas.microsoft.com/office/drawing/2014/main" id="{682BD6B7-CA1A-4575-AEDE-668E5454D274}"/>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أَخْتارُ الْإِجابَةَ الصَّحيحَةَ</a:t>
            </a:r>
          </a:p>
        </p:txBody>
      </p:sp>
      <p:sp>
        <p:nvSpPr>
          <p:cNvPr id="19" name="Rectangle 18">
            <a:extLst>
              <a:ext uri="{FF2B5EF4-FFF2-40B4-BE49-F238E27FC236}">
                <a16:creationId xmlns:a16="http://schemas.microsoft.com/office/drawing/2014/main" id="{5750464F-EAA2-4AB6-BF82-FD42F0DB4BC6}"/>
              </a:ext>
            </a:extLst>
          </p:cNvPr>
          <p:cNvSpPr/>
          <p:nvPr/>
        </p:nvSpPr>
        <p:spPr>
          <a:xfrm>
            <a:off x="0" y="1401490"/>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a:solidFill>
                  <a:schemeClr val="tx1">
                    <a:lumMod val="65000"/>
                    <a:lumOff val="35000"/>
                  </a:schemeClr>
                </a:solidFill>
                <a:latin typeface="Adobe Arabic" panose="02040503050201020203" pitchFamily="18" charset="-78"/>
                <a:cs typeface="Adobe Arabic" panose="02040503050201020203" pitchFamily="18" charset="-78"/>
              </a:rPr>
              <a:t>كَيْفَ نَزَلَتِ الْعائِلَةُ إِلى قِسْمِ الْمَأْكولاتِ؟</a:t>
            </a:r>
          </a:p>
        </p:txBody>
      </p:sp>
      <p:sp>
        <p:nvSpPr>
          <p:cNvPr id="10" name="1ST ANSWER">
            <a:extLst>
              <a:ext uri="{FF2B5EF4-FFF2-40B4-BE49-F238E27FC236}">
                <a16:creationId xmlns:a16="http://schemas.microsoft.com/office/drawing/2014/main" id="{7435CA35-9DDC-4794-93D7-B50708B72BCC}"/>
              </a:ext>
            </a:extLst>
          </p:cNvPr>
          <p:cNvSpPr txBox="1">
            <a:spLocks/>
          </p:cNvSpPr>
          <p:nvPr/>
        </p:nvSpPr>
        <p:spPr>
          <a:xfrm>
            <a:off x="3271520" y="3930449"/>
            <a:ext cx="8908909"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0" indent="-457200" algn="r" rtl="1">
              <a:lnSpc>
                <a:spcPct val="100000"/>
              </a:lnSpc>
              <a:spcBef>
                <a:spcPts val="0"/>
              </a:spcBef>
              <a:buClr>
                <a:srgbClr val="5B9BD5">
                  <a:lumMod val="75000"/>
                </a:srgbClr>
              </a:buClr>
              <a:buSzPct val="80000"/>
              <a:buFont typeface="Courier New" panose="02070309020205020404" pitchFamily="49" charset="0"/>
              <a:buChar char="o"/>
              <a:defRPr/>
            </a:pPr>
            <a:r>
              <a:rPr lang="ar-LB" sz="3600" cap="all" spc="100">
                <a:solidFill>
                  <a:prstClr val="black">
                    <a:lumMod val="65000"/>
                    <a:lumOff val="35000"/>
                  </a:prstClr>
                </a:solidFill>
                <a:latin typeface="Adobe Arabic" panose="02040503050201020203" pitchFamily="18" charset="-78"/>
                <a:cs typeface="Adobe Arabic" panose="02040503050201020203" pitchFamily="18" charset="-78"/>
              </a:rPr>
              <a:t>نَزَلَتِ الْعائِلَةُ بِالْمِصْعَدِ إِلى قِسْمِ الْمَأْكولاتِ. </a:t>
            </a:r>
          </a:p>
        </p:txBody>
      </p:sp>
      <p:sp>
        <p:nvSpPr>
          <p:cNvPr id="11" name="2ND ANSWER">
            <a:extLst>
              <a:ext uri="{FF2B5EF4-FFF2-40B4-BE49-F238E27FC236}">
                <a16:creationId xmlns:a16="http://schemas.microsoft.com/office/drawing/2014/main" id="{33EB7CD6-7024-4A4B-B0BA-8F9E1EB88E6F}"/>
              </a:ext>
            </a:extLst>
          </p:cNvPr>
          <p:cNvSpPr txBox="1">
            <a:spLocks/>
          </p:cNvSpPr>
          <p:nvPr/>
        </p:nvSpPr>
        <p:spPr>
          <a:xfrm>
            <a:off x="3271522" y="2827030"/>
            <a:ext cx="8908908" cy="722091"/>
          </a:xfrm>
          <a:prstGeom prst="rect">
            <a:avLst/>
          </a:prstGeom>
        </p:spPr>
        <p:txBody>
          <a:bodyPr vert="horz" lIns="91440" tIns="45720" rIns="91440" bIns="45720" rtlCol="0" anchor="t" anchorCtr="0">
            <a:noAutofit/>
          </a:bodyPr>
          <a:lstStyle>
            <a:defPPr>
              <a:defRPr lang="en-US"/>
            </a:defPPr>
            <a:lvl1pPr marL="914400" indent="-457200" algn="r" rtl="1">
              <a:lnSpc>
                <a:spcPct val="100000"/>
              </a:lnSpc>
              <a:spcBef>
                <a:spcPts val="0"/>
              </a:spcBef>
              <a:buClr>
                <a:schemeClr val="accent5">
                  <a:lumMod val="75000"/>
                </a:schemeClr>
              </a:buClr>
              <a:buFont typeface="Courier New" panose="02070309020205020404" pitchFamily="49" charset="0"/>
              <a:buChar char="o"/>
              <a:defRPr sz="3600" cap="all" spc="100">
                <a:solidFill>
                  <a:schemeClr val="tx1">
                    <a:lumMod val="65000"/>
                    <a:lumOff val="35000"/>
                  </a:schemeClr>
                </a:solidFill>
                <a:latin typeface="Adobe Arabic" panose="02040503050201090203" pitchFamily="18" charset="-78"/>
                <a:cs typeface="Adobe Arabic" panose="02040503050201090203" pitchFamily="18" charset="-78"/>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buClr>
                <a:srgbClr val="5B9BD5">
                  <a:lumMod val="75000"/>
                </a:srgbClr>
              </a:buClr>
              <a:buSzPct val="80000"/>
            </a:pPr>
            <a:r>
              <a:rPr lang="ar-LB" kern="0" dirty="0">
                <a:solidFill>
                  <a:prstClr val="black">
                    <a:lumMod val="65000"/>
                    <a:lumOff val="35000"/>
                  </a:prstClr>
                </a:solidFill>
                <a:latin typeface="Adobe Arabic" panose="02040503050201020203" pitchFamily="18" charset="-78"/>
                <a:cs typeface="Adobe Arabic" panose="02040503050201020203" pitchFamily="18" charset="-78"/>
              </a:rPr>
              <a:t>نَزَلَتِ الْعائِلَةُ عَلى الدَّرَجِ إِلى قِسْمِ الْمَأْكولاتِ. </a:t>
            </a:r>
          </a:p>
        </p:txBody>
      </p:sp>
      <p:sp>
        <p:nvSpPr>
          <p:cNvPr id="18" name="3RD ANSWER">
            <a:extLst>
              <a:ext uri="{FF2B5EF4-FFF2-40B4-BE49-F238E27FC236}">
                <a16:creationId xmlns:a16="http://schemas.microsoft.com/office/drawing/2014/main" id="{4B54E7D7-5D7F-4897-9E55-544A001250BB}"/>
              </a:ext>
            </a:extLst>
          </p:cNvPr>
          <p:cNvSpPr txBox="1">
            <a:spLocks/>
          </p:cNvSpPr>
          <p:nvPr/>
        </p:nvSpPr>
        <p:spPr>
          <a:xfrm>
            <a:off x="3271522" y="5033868"/>
            <a:ext cx="8908908"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0" indent="-457200" algn="r" rtl="1">
              <a:lnSpc>
                <a:spcPct val="100000"/>
              </a:lnSpc>
              <a:spcBef>
                <a:spcPts val="0"/>
              </a:spcBef>
              <a:buClr>
                <a:srgbClr val="5B9BD5">
                  <a:lumMod val="75000"/>
                </a:srgbClr>
              </a:buClr>
              <a:buSzPct val="80000"/>
              <a:buFont typeface="Courier New" panose="02070309020205020404" pitchFamily="49" charset="0"/>
              <a:buChar char="o"/>
              <a:defRPr/>
            </a:pPr>
            <a:r>
              <a:rPr lang="ar-LB" sz="3600" cap="all" spc="100">
                <a:solidFill>
                  <a:prstClr val="black">
                    <a:lumMod val="65000"/>
                    <a:lumOff val="35000"/>
                  </a:prstClr>
                </a:solidFill>
                <a:latin typeface="Adobe Arabic" panose="02040503050201020203" pitchFamily="18" charset="-78"/>
                <a:cs typeface="Adobe Arabic" panose="02040503050201020203" pitchFamily="18" charset="-78"/>
              </a:rPr>
              <a:t>نَزَلَتِ الْعائِلَةُ عَلى السُّلَّمِ الْكَهْرَبائِيِّ إِلى قِسْمِ الْمَأْكولاتِ. </a:t>
            </a:r>
          </a:p>
        </p:txBody>
      </p:sp>
      <p:pic>
        <p:nvPicPr>
          <p:cNvPr id="20" name="true">
            <a:extLst>
              <a:ext uri="{FF2B5EF4-FFF2-40B4-BE49-F238E27FC236}">
                <a16:creationId xmlns:a16="http://schemas.microsoft.com/office/drawing/2014/main" id="{E8C1AB8F-3C2D-46B3-BDEA-27C4DB7D978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1323215" y="4889961"/>
            <a:ext cx="690281" cy="640080"/>
          </a:xfrm>
          <a:prstGeom prst="rect">
            <a:avLst/>
          </a:prstGeom>
        </p:spPr>
      </p:pic>
      <p:pic>
        <p:nvPicPr>
          <p:cNvPr id="21" name="x2">
            <a:extLst>
              <a:ext uri="{FF2B5EF4-FFF2-40B4-BE49-F238E27FC236}">
                <a16:creationId xmlns:a16="http://schemas.microsoft.com/office/drawing/2014/main" id="{55B1D13F-A16E-4E6C-8272-06CEA6ADDE9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1301379" y="2797660"/>
            <a:ext cx="544005" cy="640080"/>
          </a:xfrm>
          <a:prstGeom prst="rect">
            <a:avLst/>
          </a:prstGeom>
        </p:spPr>
      </p:pic>
      <p:pic>
        <p:nvPicPr>
          <p:cNvPr id="22" name="x2">
            <a:extLst>
              <a:ext uri="{FF2B5EF4-FFF2-40B4-BE49-F238E27FC236}">
                <a16:creationId xmlns:a16="http://schemas.microsoft.com/office/drawing/2014/main" id="{F33FB3EC-662F-441B-9DD1-6D64FB2A96D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1291548" y="3981832"/>
            <a:ext cx="544005" cy="640080"/>
          </a:xfrm>
          <a:prstGeom prst="rect">
            <a:avLst/>
          </a:prstGeom>
        </p:spPr>
      </p:pic>
      <p:pic>
        <p:nvPicPr>
          <p:cNvPr id="2" name="Picture 4">
            <a:extLst>
              <a:ext uri="{FF2B5EF4-FFF2-40B4-BE49-F238E27FC236}">
                <a16:creationId xmlns:a16="http://schemas.microsoft.com/office/drawing/2014/main" id="{D65F010E-16F2-CA33-46AA-D50C9F47964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2503" y="5270085"/>
            <a:ext cx="1981200" cy="19812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642849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1"/>
                    </p:tgtEl>
                  </p:cond>
                </p:stCondLst>
                <p:endSync evt="end" delay="0">
                  <p:rtn val="all"/>
                </p:endSync>
                <p:childTnLst>
                  <p:par>
                    <p:cTn id="18" fill="hold">
                      <p:stCondLst>
                        <p:cond delay="0"/>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childTnLst>
              </p:cTn>
              <p:nextCondLst>
                <p:cond evt="onClick" delay="0">
                  <p:tgtEl>
                    <p:spTgt spid="11"/>
                  </p:tgtEl>
                </p:cond>
              </p:nextCondLst>
            </p:seq>
            <p:seq concurrent="1" nextAc="seek">
              <p:cTn id="23" restart="whenNotActive" fill="hold" evtFilter="cancelBubble" nodeType="interactiveSeq">
                <p:stCondLst>
                  <p:cond evt="onClick" delay="0">
                    <p:tgtEl>
                      <p:spTgt spid="10"/>
                    </p:tgtEl>
                  </p:cond>
                </p:stCondLst>
                <p:endSync evt="end" delay="0">
                  <p:rtn val="all"/>
                </p:endSync>
                <p:childTnLst>
                  <p:par>
                    <p:cTn id="24" fill="hold">
                      <p:stCondLst>
                        <p:cond delay="0"/>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childTnLst>
                          </p:cTn>
                        </p:par>
                      </p:childTnLst>
                    </p:cTn>
                  </p:par>
                </p:childTnLst>
              </p:cTn>
              <p:nextCondLst>
                <p:cond evt="onClick" delay="0">
                  <p:tgtEl>
                    <p:spTgt spid="10"/>
                  </p:tgtEl>
                </p:cond>
              </p:nextCondLst>
            </p:seq>
            <p:seq concurrent="1" nextAc="seek">
              <p:cTn id="29" restart="whenNotActive" fill="hold" evtFilter="cancelBubble" nodeType="interactiveSeq">
                <p:stCondLst>
                  <p:cond evt="onClick" delay="0">
                    <p:tgtEl>
                      <p:spTgt spid="18"/>
                    </p:tgtEl>
                  </p:cond>
                </p:stCondLst>
                <p:endSync evt="end" delay="0">
                  <p:rtn val="all"/>
                </p:endSync>
                <p:childTnLst>
                  <p:par>
                    <p:cTn id="30" fill="hold">
                      <p:stCondLst>
                        <p:cond delay="0"/>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cTn>
                              </p:par>
                              <p:par>
                                <p:cTn id="35" presetID="3" presetClass="emph" presetSubtype="2" fill="hold" grpId="1" nodeType="withEffect">
                                  <p:stCondLst>
                                    <p:cond delay="0"/>
                                  </p:stCondLst>
                                  <p:childTnLst>
                                    <p:animClr clrSpc="rgb" dir="cw">
                                      <p:cBhvr override="childStyle">
                                        <p:cTn id="36" dur="500" fill="hold"/>
                                        <p:tgtEl>
                                          <p:spTgt spid="18"/>
                                        </p:tgtEl>
                                        <p:attrNameLst>
                                          <p:attrName>style.color</p:attrName>
                                        </p:attrNameLst>
                                      </p:cBhvr>
                                      <p:to>
                                        <a:srgbClr val="74C274"/>
                                      </p:to>
                                    </p:animClr>
                                  </p:childTnLst>
                                </p:cTn>
                              </p:par>
                            </p:childTnLst>
                          </p:cTn>
                        </p:par>
                      </p:childTnLst>
                    </p:cTn>
                  </p:par>
                </p:childTnLst>
              </p:cTn>
              <p:nextCondLst>
                <p:cond evt="onClick" delay="0">
                  <p:tgtEl>
                    <p:spTgt spid="18"/>
                  </p:tgtEl>
                </p:cond>
              </p:nextCondLst>
            </p:seq>
          </p:childTnLst>
        </p:cTn>
      </p:par>
    </p:tnLst>
    <p:bldLst>
      <p:bldP spid="10" grpId="0"/>
      <p:bldP spid="11" grpId="0"/>
      <p:bldP spid="18" grpId="0"/>
      <p:bldP spid="18"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1">
            <a:extLst>
              <a:ext uri="{FF2B5EF4-FFF2-40B4-BE49-F238E27FC236}">
                <a16:creationId xmlns:a16="http://schemas.microsoft.com/office/drawing/2014/main" id="{FA484205-1BC4-4C22-A4C0-E98ED2DE5B7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08585" y="787400"/>
            <a:ext cx="1574828" cy="2952802"/>
          </a:xfrm>
          <a:prstGeom prst="rect">
            <a:avLst/>
          </a:prstGeom>
        </p:spPr>
      </p:pic>
      <p:sp>
        <p:nvSpPr>
          <p:cNvPr id="5" name="Rectangle 16">
            <a:extLst>
              <a:ext uri="{FF2B5EF4-FFF2-40B4-BE49-F238E27FC236}">
                <a16:creationId xmlns:a16="http://schemas.microsoft.com/office/drawing/2014/main" id="{C2EFCA93-ED36-4477-BB1C-64A2618F22E9}"/>
              </a:ext>
            </a:extLst>
          </p:cNvPr>
          <p:cNvSpPr>
            <a:spLocks noChangeArrowheads="1"/>
          </p:cNvSpPr>
          <p:nvPr/>
        </p:nvSpPr>
        <p:spPr bwMode="gray">
          <a:xfrm>
            <a:off x="2460171" y="4102593"/>
            <a:ext cx="7271657" cy="1968007"/>
          </a:xfrm>
          <a:custGeom>
            <a:avLst/>
            <a:gdLst>
              <a:gd name="connsiteX0" fmla="*/ 0 w 7271657"/>
              <a:gd name="connsiteY0" fmla="*/ 0 h 1968007"/>
              <a:gd name="connsiteX1" fmla="*/ 806493 w 7271657"/>
              <a:gd name="connsiteY1" fmla="*/ 0 h 1968007"/>
              <a:gd name="connsiteX2" fmla="*/ 1612986 w 7271657"/>
              <a:gd name="connsiteY2" fmla="*/ 0 h 1968007"/>
              <a:gd name="connsiteX3" fmla="*/ 2274045 w 7271657"/>
              <a:gd name="connsiteY3" fmla="*/ 0 h 1968007"/>
              <a:gd name="connsiteX4" fmla="*/ 2862389 w 7271657"/>
              <a:gd name="connsiteY4" fmla="*/ 0 h 1968007"/>
              <a:gd name="connsiteX5" fmla="*/ 3450732 w 7271657"/>
              <a:gd name="connsiteY5" fmla="*/ 0 h 1968007"/>
              <a:gd name="connsiteX6" fmla="*/ 4257225 w 7271657"/>
              <a:gd name="connsiteY6" fmla="*/ 0 h 1968007"/>
              <a:gd name="connsiteX7" fmla="*/ 5063718 w 7271657"/>
              <a:gd name="connsiteY7" fmla="*/ 0 h 1968007"/>
              <a:gd name="connsiteX8" fmla="*/ 5797494 w 7271657"/>
              <a:gd name="connsiteY8" fmla="*/ 0 h 1968007"/>
              <a:gd name="connsiteX9" fmla="*/ 6458554 w 7271657"/>
              <a:gd name="connsiteY9" fmla="*/ 0 h 1968007"/>
              <a:gd name="connsiteX10" fmla="*/ 7271657 w 7271657"/>
              <a:gd name="connsiteY10" fmla="*/ 0 h 1968007"/>
              <a:gd name="connsiteX11" fmla="*/ 7271657 w 7271657"/>
              <a:gd name="connsiteY11" fmla="*/ 675682 h 1968007"/>
              <a:gd name="connsiteX12" fmla="*/ 7271657 w 7271657"/>
              <a:gd name="connsiteY12" fmla="*/ 1331685 h 1968007"/>
              <a:gd name="connsiteX13" fmla="*/ 7271657 w 7271657"/>
              <a:gd name="connsiteY13" fmla="*/ 1968007 h 1968007"/>
              <a:gd name="connsiteX14" fmla="*/ 6828747 w 7271657"/>
              <a:gd name="connsiteY14" fmla="*/ 1968007 h 1968007"/>
              <a:gd name="connsiteX15" fmla="*/ 6094971 w 7271657"/>
              <a:gd name="connsiteY15" fmla="*/ 1968007 h 1968007"/>
              <a:gd name="connsiteX16" fmla="*/ 5579344 w 7271657"/>
              <a:gd name="connsiteY16" fmla="*/ 1968007 h 1968007"/>
              <a:gd name="connsiteX17" fmla="*/ 4845568 w 7271657"/>
              <a:gd name="connsiteY17" fmla="*/ 1968007 h 1968007"/>
              <a:gd name="connsiteX18" fmla="*/ 4111792 w 7271657"/>
              <a:gd name="connsiteY18" fmla="*/ 1968007 h 1968007"/>
              <a:gd name="connsiteX19" fmla="*/ 3378015 w 7271657"/>
              <a:gd name="connsiteY19" fmla="*/ 1968007 h 1968007"/>
              <a:gd name="connsiteX20" fmla="*/ 2935105 w 7271657"/>
              <a:gd name="connsiteY20" fmla="*/ 1968007 h 1968007"/>
              <a:gd name="connsiteX21" fmla="*/ 2492195 w 7271657"/>
              <a:gd name="connsiteY21" fmla="*/ 1968007 h 1968007"/>
              <a:gd name="connsiteX22" fmla="*/ 1685702 w 7271657"/>
              <a:gd name="connsiteY22" fmla="*/ 1968007 h 1968007"/>
              <a:gd name="connsiteX23" fmla="*/ 1024643 w 7271657"/>
              <a:gd name="connsiteY23" fmla="*/ 1968007 h 1968007"/>
              <a:gd name="connsiteX24" fmla="*/ 0 w 7271657"/>
              <a:gd name="connsiteY24" fmla="*/ 1968007 h 1968007"/>
              <a:gd name="connsiteX25" fmla="*/ 0 w 7271657"/>
              <a:gd name="connsiteY25" fmla="*/ 1292325 h 1968007"/>
              <a:gd name="connsiteX26" fmla="*/ 0 w 7271657"/>
              <a:gd name="connsiteY26" fmla="*/ 695362 h 1968007"/>
              <a:gd name="connsiteX27" fmla="*/ 0 w 7271657"/>
              <a:gd name="connsiteY27" fmla="*/ 0 h 196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271657" h="1968007" fill="none" extrusionOk="0">
                <a:moveTo>
                  <a:pt x="0" y="0"/>
                </a:moveTo>
                <a:cubicBezTo>
                  <a:pt x="284609" y="-24822"/>
                  <a:pt x="445962" y="34040"/>
                  <a:pt x="806493" y="0"/>
                </a:cubicBezTo>
                <a:cubicBezTo>
                  <a:pt x="1167024" y="-34040"/>
                  <a:pt x="1253469" y="-21704"/>
                  <a:pt x="1612986" y="0"/>
                </a:cubicBezTo>
                <a:cubicBezTo>
                  <a:pt x="1972503" y="21704"/>
                  <a:pt x="2101869" y="1362"/>
                  <a:pt x="2274045" y="0"/>
                </a:cubicBezTo>
                <a:cubicBezTo>
                  <a:pt x="2446221" y="-1362"/>
                  <a:pt x="2703859" y="6961"/>
                  <a:pt x="2862389" y="0"/>
                </a:cubicBezTo>
                <a:cubicBezTo>
                  <a:pt x="3020919" y="-6961"/>
                  <a:pt x="3255073" y="-13773"/>
                  <a:pt x="3450732" y="0"/>
                </a:cubicBezTo>
                <a:cubicBezTo>
                  <a:pt x="3646391" y="13773"/>
                  <a:pt x="3959284" y="17934"/>
                  <a:pt x="4257225" y="0"/>
                </a:cubicBezTo>
                <a:cubicBezTo>
                  <a:pt x="4555166" y="-17934"/>
                  <a:pt x="4761533" y="-12559"/>
                  <a:pt x="5063718" y="0"/>
                </a:cubicBezTo>
                <a:cubicBezTo>
                  <a:pt x="5365903" y="12559"/>
                  <a:pt x="5444451" y="-17982"/>
                  <a:pt x="5797494" y="0"/>
                </a:cubicBezTo>
                <a:cubicBezTo>
                  <a:pt x="6150537" y="17982"/>
                  <a:pt x="6264912" y="14645"/>
                  <a:pt x="6458554" y="0"/>
                </a:cubicBezTo>
                <a:cubicBezTo>
                  <a:pt x="6652196" y="-14645"/>
                  <a:pt x="6991932" y="10086"/>
                  <a:pt x="7271657" y="0"/>
                </a:cubicBezTo>
                <a:cubicBezTo>
                  <a:pt x="7251575" y="299857"/>
                  <a:pt x="7287303" y="367818"/>
                  <a:pt x="7271657" y="675682"/>
                </a:cubicBezTo>
                <a:cubicBezTo>
                  <a:pt x="7256011" y="983546"/>
                  <a:pt x="7262823" y="1113703"/>
                  <a:pt x="7271657" y="1331685"/>
                </a:cubicBezTo>
                <a:cubicBezTo>
                  <a:pt x="7280491" y="1549667"/>
                  <a:pt x="7279285" y="1688025"/>
                  <a:pt x="7271657" y="1968007"/>
                </a:cubicBezTo>
                <a:cubicBezTo>
                  <a:pt x="7095927" y="1962265"/>
                  <a:pt x="6940141" y="1946673"/>
                  <a:pt x="6828747" y="1968007"/>
                </a:cubicBezTo>
                <a:cubicBezTo>
                  <a:pt x="6717353" y="1989342"/>
                  <a:pt x="6444233" y="1943852"/>
                  <a:pt x="6094971" y="1968007"/>
                </a:cubicBezTo>
                <a:cubicBezTo>
                  <a:pt x="5745709" y="1992162"/>
                  <a:pt x="5811082" y="1952078"/>
                  <a:pt x="5579344" y="1968007"/>
                </a:cubicBezTo>
                <a:cubicBezTo>
                  <a:pt x="5347606" y="1983936"/>
                  <a:pt x="5162495" y="1968702"/>
                  <a:pt x="4845568" y="1968007"/>
                </a:cubicBezTo>
                <a:cubicBezTo>
                  <a:pt x="4528641" y="1967312"/>
                  <a:pt x="4297920" y="1990247"/>
                  <a:pt x="4111792" y="1968007"/>
                </a:cubicBezTo>
                <a:cubicBezTo>
                  <a:pt x="3925664" y="1945767"/>
                  <a:pt x="3577388" y="1952327"/>
                  <a:pt x="3378015" y="1968007"/>
                </a:cubicBezTo>
                <a:cubicBezTo>
                  <a:pt x="3178642" y="1983687"/>
                  <a:pt x="3047716" y="1968372"/>
                  <a:pt x="2935105" y="1968007"/>
                </a:cubicBezTo>
                <a:cubicBezTo>
                  <a:pt x="2822494" y="1967643"/>
                  <a:pt x="2678600" y="1985328"/>
                  <a:pt x="2492195" y="1968007"/>
                </a:cubicBezTo>
                <a:cubicBezTo>
                  <a:pt x="2305790" y="1950687"/>
                  <a:pt x="1938245" y="2000585"/>
                  <a:pt x="1685702" y="1968007"/>
                </a:cubicBezTo>
                <a:cubicBezTo>
                  <a:pt x="1433159" y="1935429"/>
                  <a:pt x="1330506" y="1963408"/>
                  <a:pt x="1024643" y="1968007"/>
                </a:cubicBezTo>
                <a:cubicBezTo>
                  <a:pt x="718780" y="1972606"/>
                  <a:pt x="454183" y="1997606"/>
                  <a:pt x="0" y="1968007"/>
                </a:cubicBezTo>
                <a:cubicBezTo>
                  <a:pt x="-23705" y="1761888"/>
                  <a:pt x="-9" y="1620553"/>
                  <a:pt x="0" y="1292325"/>
                </a:cubicBezTo>
                <a:cubicBezTo>
                  <a:pt x="9" y="964097"/>
                  <a:pt x="-24264" y="917151"/>
                  <a:pt x="0" y="695362"/>
                </a:cubicBezTo>
                <a:cubicBezTo>
                  <a:pt x="24264" y="473573"/>
                  <a:pt x="3258" y="341913"/>
                  <a:pt x="0" y="0"/>
                </a:cubicBezTo>
                <a:close/>
              </a:path>
              <a:path w="7271657" h="1968007" stroke="0" extrusionOk="0">
                <a:moveTo>
                  <a:pt x="0" y="0"/>
                </a:moveTo>
                <a:cubicBezTo>
                  <a:pt x="158667" y="-17041"/>
                  <a:pt x="425224" y="-10675"/>
                  <a:pt x="661060" y="0"/>
                </a:cubicBezTo>
                <a:cubicBezTo>
                  <a:pt x="896896" y="10675"/>
                  <a:pt x="1150727" y="31645"/>
                  <a:pt x="1322119" y="0"/>
                </a:cubicBezTo>
                <a:cubicBezTo>
                  <a:pt x="1493511" y="-31645"/>
                  <a:pt x="1599649" y="4988"/>
                  <a:pt x="1765029" y="0"/>
                </a:cubicBezTo>
                <a:cubicBezTo>
                  <a:pt x="1930409" y="-4988"/>
                  <a:pt x="2303441" y="-24346"/>
                  <a:pt x="2498806" y="0"/>
                </a:cubicBezTo>
                <a:cubicBezTo>
                  <a:pt x="2694171" y="24346"/>
                  <a:pt x="3032092" y="28020"/>
                  <a:pt x="3305299" y="0"/>
                </a:cubicBezTo>
                <a:cubicBezTo>
                  <a:pt x="3578506" y="-28020"/>
                  <a:pt x="3611171" y="16906"/>
                  <a:pt x="3748209" y="0"/>
                </a:cubicBezTo>
                <a:cubicBezTo>
                  <a:pt x="3885247" y="-16906"/>
                  <a:pt x="4091970" y="-13166"/>
                  <a:pt x="4191119" y="0"/>
                </a:cubicBezTo>
                <a:cubicBezTo>
                  <a:pt x="4290268" y="13166"/>
                  <a:pt x="4412993" y="-87"/>
                  <a:pt x="4634029" y="0"/>
                </a:cubicBezTo>
                <a:cubicBezTo>
                  <a:pt x="4855065" y="87"/>
                  <a:pt x="5103411" y="9676"/>
                  <a:pt x="5222372" y="0"/>
                </a:cubicBezTo>
                <a:cubicBezTo>
                  <a:pt x="5341333" y="-9676"/>
                  <a:pt x="5548901" y="-24847"/>
                  <a:pt x="5737998" y="0"/>
                </a:cubicBezTo>
                <a:cubicBezTo>
                  <a:pt x="5927095" y="24847"/>
                  <a:pt x="6030272" y="13177"/>
                  <a:pt x="6253625" y="0"/>
                </a:cubicBezTo>
                <a:cubicBezTo>
                  <a:pt x="6476978" y="-13177"/>
                  <a:pt x="6897983" y="-25635"/>
                  <a:pt x="7271657" y="0"/>
                </a:cubicBezTo>
                <a:cubicBezTo>
                  <a:pt x="7258984" y="133838"/>
                  <a:pt x="7268398" y="341205"/>
                  <a:pt x="7271657" y="616642"/>
                </a:cubicBezTo>
                <a:cubicBezTo>
                  <a:pt x="7274916" y="892079"/>
                  <a:pt x="7298817" y="1028383"/>
                  <a:pt x="7271657" y="1312005"/>
                </a:cubicBezTo>
                <a:cubicBezTo>
                  <a:pt x="7244497" y="1595627"/>
                  <a:pt x="7284618" y="1741944"/>
                  <a:pt x="7271657" y="1968007"/>
                </a:cubicBezTo>
                <a:cubicBezTo>
                  <a:pt x="7015690" y="1987906"/>
                  <a:pt x="6837011" y="1974663"/>
                  <a:pt x="6610597" y="1968007"/>
                </a:cubicBezTo>
                <a:cubicBezTo>
                  <a:pt x="6384183" y="1961351"/>
                  <a:pt x="6184807" y="1972334"/>
                  <a:pt x="5876821" y="1968007"/>
                </a:cubicBezTo>
                <a:cubicBezTo>
                  <a:pt x="5568835" y="1963680"/>
                  <a:pt x="5467900" y="1962655"/>
                  <a:pt x="5288478" y="1968007"/>
                </a:cubicBezTo>
                <a:cubicBezTo>
                  <a:pt x="5109056" y="1973359"/>
                  <a:pt x="4905676" y="1963164"/>
                  <a:pt x="4772851" y="1968007"/>
                </a:cubicBezTo>
                <a:cubicBezTo>
                  <a:pt x="4640026" y="1972850"/>
                  <a:pt x="4364124" y="1946197"/>
                  <a:pt x="4111792" y="1968007"/>
                </a:cubicBezTo>
                <a:cubicBezTo>
                  <a:pt x="3859460" y="1989817"/>
                  <a:pt x="3715849" y="1972356"/>
                  <a:pt x="3596165" y="1968007"/>
                </a:cubicBezTo>
                <a:cubicBezTo>
                  <a:pt x="3476481" y="1963658"/>
                  <a:pt x="3151778" y="1971387"/>
                  <a:pt x="2789672" y="1968007"/>
                </a:cubicBezTo>
                <a:cubicBezTo>
                  <a:pt x="2427566" y="1964627"/>
                  <a:pt x="2421655" y="1952732"/>
                  <a:pt x="2201329" y="1968007"/>
                </a:cubicBezTo>
                <a:cubicBezTo>
                  <a:pt x="1981003" y="1983282"/>
                  <a:pt x="1792969" y="1964482"/>
                  <a:pt x="1394836" y="1968007"/>
                </a:cubicBezTo>
                <a:cubicBezTo>
                  <a:pt x="996703" y="1971532"/>
                  <a:pt x="809044" y="1994020"/>
                  <a:pt x="588343" y="1968007"/>
                </a:cubicBezTo>
                <a:cubicBezTo>
                  <a:pt x="367642" y="1941994"/>
                  <a:pt x="277476" y="1954202"/>
                  <a:pt x="0" y="1968007"/>
                </a:cubicBezTo>
                <a:cubicBezTo>
                  <a:pt x="-15338" y="1693731"/>
                  <a:pt x="-31674" y="1522968"/>
                  <a:pt x="0" y="1312005"/>
                </a:cubicBezTo>
                <a:cubicBezTo>
                  <a:pt x="31674" y="1101042"/>
                  <a:pt x="-31065" y="867099"/>
                  <a:pt x="0" y="616642"/>
                </a:cubicBezTo>
                <a:cubicBezTo>
                  <a:pt x="31065" y="366185"/>
                  <a:pt x="4015" y="135126"/>
                  <a:pt x="0" y="0"/>
                </a:cubicBezTo>
                <a:close/>
              </a:path>
            </a:pathLst>
          </a:custGeom>
          <a:solidFill>
            <a:schemeClr val="accent5">
              <a:lumMod val="20000"/>
              <a:lumOff val="80000"/>
            </a:schemeClr>
          </a:solidFill>
          <a:ln w="9525">
            <a:solidFill>
              <a:schemeClr val="accent5">
                <a:lumMod val="40000"/>
                <a:lumOff val="60000"/>
              </a:schemeClr>
            </a:solidFill>
            <a:miter lim="800000"/>
            <a:headEnd/>
            <a:tailEnd/>
            <a:extLst>
              <a:ext uri="{C807C97D-BFC1-408E-A445-0C87EB9F89A2}">
                <ask:lineSketchStyleProps xmlns:ask="http://schemas.microsoft.com/office/drawing/2018/sketchyshapes" sd="3618615166">
                  <a:prstGeom prst="rect">
                    <a:avLst/>
                  </a:prstGeom>
                  <ask:type>
                    <ask:lineSketchFreehand/>
                  </ask:type>
                </ask:lineSketchStyleProps>
              </a:ext>
            </a:extLst>
          </a:ln>
          <a:effectLst>
            <a:outerShdw blurRad="50800" dist="38100" dir="5400000" algn="t" rotWithShape="0">
              <a:prstClr val="black">
                <a:alpha val="40000"/>
              </a:prstClr>
            </a:outerShdw>
          </a:effectLst>
        </p:spPr>
        <p:txBody>
          <a:bodyPr lIns="72000" tIns="36000" rIns="72000" bIns="36000" anchor="ctr"/>
          <a:lstStyle/>
          <a:p>
            <a:pPr algn="ctr" rtl="1">
              <a:buClr>
                <a:srgbClr val="4472C4">
                  <a:lumMod val="75000"/>
                </a:srgbClr>
              </a:buClr>
              <a:buSzPct val="90000"/>
            </a:pPr>
            <a:r>
              <a:rPr lang="ar-LB" sz="5400">
                <a:solidFill>
                  <a:prstClr val="black">
                    <a:lumMod val="65000"/>
                    <a:lumOff val="35000"/>
                  </a:prstClr>
                </a:solidFill>
                <a:latin typeface="Adobe Arabic" panose="02040503050201020203" pitchFamily="18" charset="-78"/>
                <a:cs typeface="Adobe Arabic" panose="02040503050201020203" pitchFamily="18" charset="-78"/>
              </a:rPr>
              <a:t>الْمَجالُ الْقِراءَةُ </a:t>
            </a:r>
            <a:r>
              <a:rPr lang="en-US" sz="5400">
                <a:solidFill>
                  <a:prstClr val="black">
                    <a:lumMod val="65000"/>
                    <a:lumOff val="35000"/>
                  </a:prstClr>
                </a:solidFill>
                <a:latin typeface="Adobe Arabic" panose="02040503050201020203" pitchFamily="18" charset="-78"/>
                <a:cs typeface="Adobe Arabic" panose="02040503050201020203" pitchFamily="18" charset="-78"/>
              </a:rPr>
              <a:t>-</a:t>
            </a:r>
            <a:r>
              <a:rPr lang="ar-LB" sz="5400">
                <a:solidFill>
                  <a:prstClr val="black">
                    <a:lumMod val="65000"/>
                    <a:lumOff val="35000"/>
                  </a:prstClr>
                </a:solidFill>
                <a:latin typeface="Adobe Arabic" panose="02040503050201020203" pitchFamily="18" charset="-78"/>
                <a:cs typeface="Adobe Arabic" panose="02040503050201020203" pitchFamily="18" charset="-78"/>
              </a:rPr>
              <a:t> الْفَهْمُ الْقِرائِيُّ</a:t>
            </a:r>
          </a:p>
        </p:txBody>
      </p:sp>
    </p:spTree>
    <p:custDataLst>
      <p:tags r:id="rId1"/>
    </p:custDataLst>
    <p:extLst>
      <p:ext uri="{BB962C8B-B14F-4D97-AF65-F5344CB8AC3E}">
        <p14:creationId xmlns:p14="http://schemas.microsoft.com/office/powerpoint/2010/main" val="38186494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CA54FD9-8462-445F-8E6A-E0B037BDD68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29163" y="2518241"/>
            <a:ext cx="3840421" cy="3569591"/>
          </a:xfrm>
          <a:prstGeom prst="rect">
            <a:avLst/>
          </a:prstGeom>
        </p:spPr>
      </p:pic>
      <p:sp>
        <p:nvSpPr>
          <p:cNvPr id="17" name="Rectangle 16">
            <a:extLst>
              <a:ext uri="{FF2B5EF4-FFF2-40B4-BE49-F238E27FC236}">
                <a16:creationId xmlns:a16="http://schemas.microsoft.com/office/drawing/2014/main" id="{50A92410-943B-42EF-8808-3702198DE771}"/>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أَخْتارُ الْإِجابَةَ الصَّحيحَةَ</a:t>
            </a:r>
          </a:p>
        </p:txBody>
      </p:sp>
      <p:sp>
        <p:nvSpPr>
          <p:cNvPr id="19" name="Rectangle 18">
            <a:extLst>
              <a:ext uri="{FF2B5EF4-FFF2-40B4-BE49-F238E27FC236}">
                <a16:creationId xmlns:a16="http://schemas.microsoft.com/office/drawing/2014/main" id="{45D426EB-EB12-4491-ACDE-C134E3F8D40E}"/>
              </a:ext>
            </a:extLst>
          </p:cNvPr>
          <p:cNvSpPr/>
          <p:nvPr/>
        </p:nvSpPr>
        <p:spPr>
          <a:xfrm>
            <a:off x="0" y="1401490"/>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a:solidFill>
                  <a:schemeClr val="tx1">
                    <a:lumMod val="65000"/>
                    <a:lumOff val="35000"/>
                  </a:schemeClr>
                </a:solidFill>
                <a:latin typeface="Adobe Arabic" panose="02040503050201020203" pitchFamily="18" charset="-78"/>
                <a:cs typeface="Adobe Arabic" panose="02040503050201020203" pitchFamily="18" charset="-78"/>
              </a:rPr>
              <a:t>ما الْمُفاجَأَةُ الَّتي كانَتْ تَنْتَظِرُ الْعائِلَةَ؟</a:t>
            </a:r>
          </a:p>
        </p:txBody>
      </p:sp>
      <p:sp>
        <p:nvSpPr>
          <p:cNvPr id="10" name="1ST ANSWER">
            <a:extLst>
              <a:ext uri="{FF2B5EF4-FFF2-40B4-BE49-F238E27FC236}">
                <a16:creationId xmlns:a16="http://schemas.microsoft.com/office/drawing/2014/main" id="{01FC58D7-C68C-416A-90AC-E9D1BB3F4C50}"/>
              </a:ext>
            </a:extLst>
          </p:cNvPr>
          <p:cNvSpPr txBox="1">
            <a:spLocks/>
          </p:cNvSpPr>
          <p:nvPr/>
        </p:nvSpPr>
        <p:spPr>
          <a:xfrm>
            <a:off x="3271520" y="3930449"/>
            <a:ext cx="8908909"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0" indent="-457200" algn="r" rtl="1">
              <a:lnSpc>
                <a:spcPct val="100000"/>
              </a:lnSpc>
              <a:spcBef>
                <a:spcPts val="0"/>
              </a:spcBef>
              <a:buClr>
                <a:srgbClr val="5B9BD5">
                  <a:lumMod val="75000"/>
                </a:srgbClr>
              </a:buClr>
              <a:buSzPct val="80000"/>
              <a:buFont typeface="Courier New" panose="02070309020205020404" pitchFamily="49" charset="0"/>
              <a:buChar char="o"/>
              <a:defRPr/>
            </a:pPr>
            <a:r>
              <a:rPr lang="ar-LB" sz="3600" cap="all" spc="100">
                <a:solidFill>
                  <a:prstClr val="black">
                    <a:lumMod val="65000"/>
                    <a:lumOff val="35000"/>
                  </a:prstClr>
                </a:solidFill>
                <a:latin typeface="Adobe Arabic" panose="02040503050201020203" pitchFamily="18" charset="-78"/>
                <a:cs typeface="Adobe Arabic" panose="02040503050201020203" pitchFamily="18" charset="-78"/>
              </a:rPr>
              <a:t>كانَ الْأَصْدِقاءُ يَنْتَظِرونَ الْعائِلَةَ في قِسْمِ الْمَأْكولاتِ.</a:t>
            </a:r>
          </a:p>
        </p:txBody>
      </p:sp>
      <p:sp>
        <p:nvSpPr>
          <p:cNvPr id="11" name="2ND ANSWER">
            <a:extLst>
              <a:ext uri="{FF2B5EF4-FFF2-40B4-BE49-F238E27FC236}">
                <a16:creationId xmlns:a16="http://schemas.microsoft.com/office/drawing/2014/main" id="{2CC3A545-744A-4073-AAE8-9A298FF4C7E9}"/>
              </a:ext>
            </a:extLst>
          </p:cNvPr>
          <p:cNvSpPr txBox="1">
            <a:spLocks/>
          </p:cNvSpPr>
          <p:nvPr/>
        </p:nvSpPr>
        <p:spPr>
          <a:xfrm>
            <a:off x="3271522" y="2827030"/>
            <a:ext cx="8908908" cy="722091"/>
          </a:xfrm>
          <a:prstGeom prst="rect">
            <a:avLst/>
          </a:prstGeom>
        </p:spPr>
        <p:txBody>
          <a:bodyPr vert="horz" lIns="91440" tIns="45720" rIns="91440" bIns="45720" rtlCol="0" anchor="t" anchorCtr="0">
            <a:noAutofit/>
          </a:bodyPr>
          <a:lstStyle>
            <a:defPPr>
              <a:defRPr lang="en-US"/>
            </a:defPPr>
            <a:lvl1pPr marL="914400" indent="-457200" algn="r" rtl="1">
              <a:lnSpc>
                <a:spcPct val="100000"/>
              </a:lnSpc>
              <a:spcBef>
                <a:spcPts val="0"/>
              </a:spcBef>
              <a:buClr>
                <a:schemeClr val="accent5">
                  <a:lumMod val="75000"/>
                </a:schemeClr>
              </a:buClr>
              <a:buFont typeface="Courier New" panose="02070309020205020404" pitchFamily="49" charset="0"/>
              <a:buChar char="o"/>
              <a:defRPr sz="3600" cap="all" spc="100">
                <a:solidFill>
                  <a:schemeClr val="tx1">
                    <a:lumMod val="65000"/>
                    <a:lumOff val="35000"/>
                  </a:schemeClr>
                </a:solidFill>
                <a:latin typeface="Adobe Arabic" panose="02040503050201090203" pitchFamily="18" charset="-78"/>
                <a:cs typeface="Adobe Arabic" panose="02040503050201090203" pitchFamily="18" charset="-78"/>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buClr>
                <a:srgbClr val="5B9BD5">
                  <a:lumMod val="75000"/>
                </a:srgbClr>
              </a:buClr>
              <a:buSzPct val="80000"/>
            </a:pPr>
            <a:r>
              <a:rPr lang="ar-LB" kern="0">
                <a:solidFill>
                  <a:prstClr val="black">
                    <a:lumMod val="65000"/>
                    <a:lumOff val="35000"/>
                  </a:prstClr>
                </a:solidFill>
                <a:latin typeface="Adobe Arabic" panose="02040503050201020203" pitchFamily="18" charset="-78"/>
                <a:cs typeface="Adobe Arabic" panose="02040503050201020203" pitchFamily="18" charset="-78"/>
              </a:rPr>
              <a:t>كانَ الْعَمُّ ماجِدٌ يَنْتَظِرُ الْعائِلَةَ قُرْبَ ميزانٍ كَبيرٍ. </a:t>
            </a:r>
          </a:p>
        </p:txBody>
      </p:sp>
      <p:sp>
        <p:nvSpPr>
          <p:cNvPr id="18" name="3RD ANSWER">
            <a:extLst>
              <a:ext uri="{FF2B5EF4-FFF2-40B4-BE49-F238E27FC236}">
                <a16:creationId xmlns:a16="http://schemas.microsoft.com/office/drawing/2014/main" id="{F15387FF-D116-4D0E-865C-03F92E5BE7C3}"/>
              </a:ext>
            </a:extLst>
          </p:cNvPr>
          <p:cNvSpPr txBox="1">
            <a:spLocks/>
          </p:cNvSpPr>
          <p:nvPr/>
        </p:nvSpPr>
        <p:spPr>
          <a:xfrm>
            <a:off x="3271522" y="5033868"/>
            <a:ext cx="8908908"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0" indent="-457200" algn="r" rtl="1">
              <a:lnSpc>
                <a:spcPct val="100000"/>
              </a:lnSpc>
              <a:spcBef>
                <a:spcPts val="0"/>
              </a:spcBef>
              <a:buClr>
                <a:srgbClr val="5B9BD5">
                  <a:lumMod val="75000"/>
                </a:srgbClr>
              </a:buClr>
              <a:buSzPct val="80000"/>
              <a:buFont typeface="Courier New" panose="02070309020205020404" pitchFamily="49" charset="0"/>
              <a:buChar char="o"/>
              <a:defRPr/>
            </a:pPr>
            <a:r>
              <a:rPr lang="ar-LB" sz="3600" cap="all" spc="100">
                <a:solidFill>
                  <a:prstClr val="black">
                    <a:lumMod val="65000"/>
                    <a:lumOff val="35000"/>
                  </a:prstClr>
                </a:solidFill>
                <a:latin typeface="Adobe Arabic" panose="02040503050201020203" pitchFamily="18" charset="-78"/>
                <a:cs typeface="Adobe Arabic" panose="02040503050201020203" pitchFamily="18" charset="-78"/>
              </a:rPr>
              <a:t>كانَ الْبائِعُ يَنْتَظِرُ الْعائِلَةَ في قِسْمِ الْمَأْكولاتِ. </a:t>
            </a:r>
          </a:p>
        </p:txBody>
      </p:sp>
      <p:pic>
        <p:nvPicPr>
          <p:cNvPr id="20" name="true">
            <a:extLst>
              <a:ext uri="{FF2B5EF4-FFF2-40B4-BE49-F238E27FC236}">
                <a16:creationId xmlns:a16="http://schemas.microsoft.com/office/drawing/2014/main" id="{12764993-0021-4B87-8D62-15ECE9D1879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1323215" y="2683590"/>
            <a:ext cx="690281" cy="640080"/>
          </a:xfrm>
          <a:prstGeom prst="rect">
            <a:avLst/>
          </a:prstGeom>
        </p:spPr>
      </p:pic>
      <p:pic>
        <p:nvPicPr>
          <p:cNvPr id="21" name="x2">
            <a:extLst>
              <a:ext uri="{FF2B5EF4-FFF2-40B4-BE49-F238E27FC236}">
                <a16:creationId xmlns:a16="http://schemas.microsoft.com/office/drawing/2014/main" id="{7C3FA244-740F-4C6F-84C9-822BDC8952D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1301379" y="5070376"/>
            <a:ext cx="544005" cy="640080"/>
          </a:xfrm>
          <a:prstGeom prst="rect">
            <a:avLst/>
          </a:prstGeom>
        </p:spPr>
      </p:pic>
      <p:pic>
        <p:nvPicPr>
          <p:cNvPr id="22" name="x2">
            <a:extLst>
              <a:ext uri="{FF2B5EF4-FFF2-40B4-BE49-F238E27FC236}">
                <a16:creationId xmlns:a16="http://schemas.microsoft.com/office/drawing/2014/main" id="{DAC2F0FD-363F-483D-B038-88E6EF11F2F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1291548" y="3981832"/>
            <a:ext cx="544005" cy="640080"/>
          </a:xfrm>
          <a:prstGeom prst="rect">
            <a:avLst/>
          </a:prstGeom>
        </p:spPr>
      </p:pic>
      <p:pic>
        <p:nvPicPr>
          <p:cNvPr id="2" name="Picture 4">
            <a:extLst>
              <a:ext uri="{FF2B5EF4-FFF2-40B4-BE49-F238E27FC236}">
                <a16:creationId xmlns:a16="http://schemas.microsoft.com/office/drawing/2014/main" id="{15CA1719-F0CE-E170-80D8-F99188C5BAF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2503" y="5270085"/>
            <a:ext cx="1981200" cy="19812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381421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1"/>
                    </p:tgtEl>
                  </p:cond>
                </p:stCondLst>
                <p:endSync evt="end" delay="0">
                  <p:rtn val="all"/>
                </p:endSync>
                <p:childTnLst>
                  <p:par>
                    <p:cTn id="18" fill="hold">
                      <p:stCondLst>
                        <p:cond delay="0"/>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par>
                                <p:cTn id="23" presetID="3" presetClass="emph" presetSubtype="2" fill="hold" grpId="1" nodeType="withEffect">
                                  <p:stCondLst>
                                    <p:cond delay="0"/>
                                  </p:stCondLst>
                                  <p:childTnLst>
                                    <p:animClr clrSpc="rgb" dir="cw">
                                      <p:cBhvr override="childStyle">
                                        <p:cTn id="24" dur="500" fill="hold"/>
                                        <p:tgtEl>
                                          <p:spTgt spid="11"/>
                                        </p:tgtEl>
                                        <p:attrNameLst>
                                          <p:attrName>style.color</p:attrName>
                                        </p:attrNameLst>
                                      </p:cBhvr>
                                      <p:to>
                                        <a:srgbClr val="74C274"/>
                                      </p:to>
                                    </p:animClr>
                                  </p:childTnLst>
                                </p:cTn>
                              </p:par>
                            </p:childTnLst>
                          </p:cTn>
                        </p:par>
                      </p:childTnLst>
                    </p:cTn>
                  </p:par>
                </p:childTnLst>
              </p:cTn>
              <p:nextCondLst>
                <p:cond evt="onClick" delay="0">
                  <p:tgtEl>
                    <p:spTgt spid="11"/>
                  </p:tgtEl>
                </p:cond>
              </p:nextCondLst>
            </p:seq>
            <p:seq concurrent="1" nextAc="seek">
              <p:cTn id="25" restart="whenNotActive" fill="hold" evtFilter="cancelBubble" nodeType="interactiveSeq">
                <p:stCondLst>
                  <p:cond evt="onClick" delay="0">
                    <p:tgtEl>
                      <p:spTgt spid="10"/>
                    </p:tgtEl>
                  </p:cond>
                </p:stCondLst>
                <p:endSync evt="end" delay="0">
                  <p:rtn val="all"/>
                </p:endSync>
                <p:childTnLst>
                  <p:par>
                    <p:cTn id="26" fill="hold">
                      <p:stCondLst>
                        <p:cond delay="0"/>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childTnLst>
                          </p:cTn>
                        </p:par>
                      </p:childTnLst>
                    </p:cTn>
                  </p:par>
                </p:childTnLst>
              </p:cTn>
              <p:nextCondLst>
                <p:cond evt="onClick" delay="0">
                  <p:tgtEl>
                    <p:spTgt spid="10"/>
                  </p:tgtEl>
                </p:cond>
              </p:nextCondLst>
            </p:seq>
            <p:seq concurrent="1" nextAc="seek">
              <p:cTn id="31" restart="whenNotActive" fill="hold" evtFilter="cancelBubble" nodeType="interactiveSeq">
                <p:stCondLst>
                  <p:cond evt="onClick" delay="0">
                    <p:tgtEl>
                      <p:spTgt spid="18"/>
                    </p:tgtEl>
                  </p:cond>
                </p:stCondLst>
                <p:endSync evt="end" delay="0">
                  <p:rtn val="all"/>
                </p:endSync>
                <p:childTnLst>
                  <p:par>
                    <p:cTn id="32" fill="hold">
                      <p:stCondLst>
                        <p:cond delay="0"/>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childTnLst>
                                </p:cTn>
                              </p:par>
                            </p:childTnLst>
                          </p:cTn>
                        </p:par>
                      </p:childTnLst>
                    </p:cTn>
                  </p:par>
                </p:childTnLst>
              </p:cTn>
              <p:nextCondLst>
                <p:cond evt="onClick" delay="0">
                  <p:tgtEl>
                    <p:spTgt spid="18"/>
                  </p:tgtEl>
                </p:cond>
              </p:nextCondLst>
            </p:seq>
          </p:childTnLst>
        </p:cTn>
      </p:par>
    </p:tnLst>
    <p:bldLst>
      <p:bldP spid="10" grpId="0"/>
      <p:bldP spid="11" grpId="0"/>
      <p:bldP spid="11" grpId="1"/>
      <p:bldP spid="1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92FA18E-49AF-48FA-90E4-D554E05813C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29158" y="2518240"/>
            <a:ext cx="3840421" cy="3569591"/>
          </a:xfrm>
          <a:prstGeom prst="rect">
            <a:avLst/>
          </a:prstGeom>
        </p:spPr>
      </p:pic>
      <p:sp>
        <p:nvSpPr>
          <p:cNvPr id="17" name="Rectangle 16">
            <a:extLst>
              <a:ext uri="{FF2B5EF4-FFF2-40B4-BE49-F238E27FC236}">
                <a16:creationId xmlns:a16="http://schemas.microsoft.com/office/drawing/2014/main" id="{8BC6B4EB-2F69-40E8-B1CB-BBBED5048FF1}"/>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أَخْتارُ الْإِجابَةَ الصَّحيحَةَ</a:t>
            </a:r>
          </a:p>
        </p:txBody>
      </p:sp>
      <p:sp>
        <p:nvSpPr>
          <p:cNvPr id="19" name="Rectangle 18">
            <a:extLst>
              <a:ext uri="{FF2B5EF4-FFF2-40B4-BE49-F238E27FC236}">
                <a16:creationId xmlns:a16="http://schemas.microsoft.com/office/drawing/2014/main" id="{713D417E-79EC-40F6-A58E-F50185042BBC}"/>
              </a:ext>
            </a:extLst>
          </p:cNvPr>
          <p:cNvSpPr/>
          <p:nvPr/>
        </p:nvSpPr>
        <p:spPr>
          <a:xfrm>
            <a:off x="0" y="1401490"/>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a:solidFill>
                  <a:schemeClr val="tx1">
                    <a:lumMod val="65000"/>
                    <a:lumOff val="35000"/>
                  </a:schemeClr>
                </a:solidFill>
                <a:latin typeface="Adobe Arabic" panose="02040503050201020203" pitchFamily="18" charset="-78"/>
                <a:cs typeface="Adobe Arabic" panose="02040503050201020203" pitchFamily="18" charset="-78"/>
              </a:rPr>
              <a:t>ما الْعِبارَةُ الَّتي قالَها الْعَمُّ ماجِدٌ عِنْدَما اِلْتَقى الْعائِلَةَ؟</a:t>
            </a:r>
          </a:p>
        </p:txBody>
      </p:sp>
      <p:sp>
        <p:nvSpPr>
          <p:cNvPr id="10" name="1ST ANSWER">
            <a:extLst>
              <a:ext uri="{FF2B5EF4-FFF2-40B4-BE49-F238E27FC236}">
                <a16:creationId xmlns:a16="http://schemas.microsoft.com/office/drawing/2014/main" id="{4B3AB782-3D19-4350-8633-5C555B5AC821}"/>
              </a:ext>
            </a:extLst>
          </p:cNvPr>
          <p:cNvSpPr txBox="1">
            <a:spLocks/>
          </p:cNvSpPr>
          <p:nvPr/>
        </p:nvSpPr>
        <p:spPr>
          <a:xfrm>
            <a:off x="3271520" y="3930449"/>
            <a:ext cx="8908909"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0" indent="-457200" algn="r" rtl="1">
              <a:lnSpc>
                <a:spcPct val="100000"/>
              </a:lnSpc>
              <a:spcBef>
                <a:spcPts val="0"/>
              </a:spcBef>
              <a:buClr>
                <a:srgbClr val="5B9BD5">
                  <a:lumMod val="75000"/>
                </a:srgbClr>
              </a:buClr>
              <a:buSzPct val="80000"/>
              <a:buFont typeface="Courier New" panose="02070309020205020404" pitchFamily="49" charset="0"/>
              <a:buChar char="o"/>
              <a:defRPr/>
            </a:pPr>
            <a:r>
              <a:rPr lang="ar-LB" sz="3600" cap="all" spc="100">
                <a:solidFill>
                  <a:prstClr val="black">
                    <a:lumMod val="65000"/>
                    <a:lumOff val="35000"/>
                  </a:prstClr>
                </a:solidFill>
                <a:latin typeface="Adobe Arabic" panose="02040503050201020203" pitchFamily="18" charset="-78"/>
                <a:cs typeface="Adobe Arabic" panose="02040503050201020203" pitchFamily="18" charset="-78"/>
              </a:rPr>
              <a:t>قالَ: "مرحبًا بِكُمْ في السّوقِ الْكَبيرِ."</a:t>
            </a:r>
          </a:p>
        </p:txBody>
      </p:sp>
      <p:sp>
        <p:nvSpPr>
          <p:cNvPr id="11" name="2ND ANSWER">
            <a:extLst>
              <a:ext uri="{FF2B5EF4-FFF2-40B4-BE49-F238E27FC236}">
                <a16:creationId xmlns:a16="http://schemas.microsoft.com/office/drawing/2014/main" id="{27FDA6DA-1B3D-4BB4-A73D-DBDCBA6FA88C}"/>
              </a:ext>
            </a:extLst>
          </p:cNvPr>
          <p:cNvSpPr txBox="1">
            <a:spLocks/>
          </p:cNvSpPr>
          <p:nvPr/>
        </p:nvSpPr>
        <p:spPr>
          <a:xfrm>
            <a:off x="3271522" y="2827030"/>
            <a:ext cx="8908908" cy="722091"/>
          </a:xfrm>
          <a:prstGeom prst="rect">
            <a:avLst/>
          </a:prstGeom>
        </p:spPr>
        <p:txBody>
          <a:bodyPr vert="horz" lIns="91440" tIns="45720" rIns="91440" bIns="45720" rtlCol="0" anchor="t" anchorCtr="0">
            <a:noAutofit/>
          </a:bodyPr>
          <a:lstStyle>
            <a:defPPr>
              <a:defRPr lang="en-US"/>
            </a:defPPr>
            <a:lvl1pPr marL="914400" indent="-457200" algn="r" rtl="1">
              <a:lnSpc>
                <a:spcPct val="100000"/>
              </a:lnSpc>
              <a:spcBef>
                <a:spcPts val="0"/>
              </a:spcBef>
              <a:buClr>
                <a:schemeClr val="accent5">
                  <a:lumMod val="75000"/>
                </a:schemeClr>
              </a:buClr>
              <a:buFont typeface="Courier New" panose="02070309020205020404" pitchFamily="49" charset="0"/>
              <a:buChar char="o"/>
              <a:defRPr sz="3600" cap="all" spc="100">
                <a:solidFill>
                  <a:schemeClr val="tx1">
                    <a:lumMod val="65000"/>
                    <a:lumOff val="35000"/>
                  </a:schemeClr>
                </a:solidFill>
                <a:latin typeface="Adobe Arabic" panose="02040503050201090203" pitchFamily="18" charset="-78"/>
                <a:cs typeface="Adobe Arabic" panose="02040503050201090203" pitchFamily="18" charset="-78"/>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buClr>
                <a:srgbClr val="5B9BD5">
                  <a:lumMod val="75000"/>
                </a:srgbClr>
              </a:buClr>
              <a:buSzPct val="80000"/>
            </a:pPr>
            <a:r>
              <a:rPr lang="ar-LB" kern="0" dirty="0">
                <a:solidFill>
                  <a:prstClr val="black">
                    <a:lumMod val="65000"/>
                    <a:lumOff val="35000"/>
                  </a:prstClr>
                </a:solidFill>
                <a:latin typeface="Adobe Arabic" panose="02040503050201020203" pitchFamily="18" charset="-78"/>
                <a:cs typeface="Adobe Arabic" panose="02040503050201020203" pitchFamily="18" charset="-78"/>
              </a:rPr>
              <a:t>قالَ: "أَهْلًا بِكُمْ في السّوقِ الْكَبيرِ."</a:t>
            </a:r>
          </a:p>
        </p:txBody>
      </p:sp>
      <p:sp>
        <p:nvSpPr>
          <p:cNvPr id="18" name="3RD ANSWER">
            <a:extLst>
              <a:ext uri="{FF2B5EF4-FFF2-40B4-BE49-F238E27FC236}">
                <a16:creationId xmlns:a16="http://schemas.microsoft.com/office/drawing/2014/main" id="{5651D853-AC56-453C-A6E2-71F1E4AAB7DB}"/>
              </a:ext>
            </a:extLst>
          </p:cNvPr>
          <p:cNvSpPr txBox="1">
            <a:spLocks/>
          </p:cNvSpPr>
          <p:nvPr/>
        </p:nvSpPr>
        <p:spPr>
          <a:xfrm>
            <a:off x="3271522" y="5033868"/>
            <a:ext cx="8908908"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0" indent="-457200" algn="r" rtl="1">
              <a:lnSpc>
                <a:spcPct val="100000"/>
              </a:lnSpc>
              <a:spcBef>
                <a:spcPts val="0"/>
              </a:spcBef>
              <a:buClr>
                <a:srgbClr val="5B9BD5">
                  <a:lumMod val="75000"/>
                </a:srgbClr>
              </a:buClr>
              <a:buSzPct val="80000"/>
              <a:buFont typeface="Courier New" panose="02070309020205020404" pitchFamily="49" charset="0"/>
              <a:buChar char="o"/>
              <a:defRPr/>
            </a:pPr>
            <a:r>
              <a:rPr lang="ar-LB" sz="3600" cap="all" spc="100">
                <a:solidFill>
                  <a:prstClr val="black">
                    <a:lumMod val="65000"/>
                    <a:lumOff val="35000"/>
                  </a:prstClr>
                </a:solidFill>
                <a:latin typeface="Adobe Arabic" panose="02040503050201020203" pitchFamily="18" charset="-78"/>
                <a:cs typeface="Adobe Arabic" panose="02040503050201020203" pitchFamily="18" charset="-78"/>
              </a:rPr>
              <a:t>قالَ: "أَهْلًا وَسَهْلًا بِكُمْ، هذِهِ أَحْلى مُفاجَأَةٍ!"</a:t>
            </a:r>
          </a:p>
        </p:txBody>
      </p:sp>
      <p:pic>
        <p:nvPicPr>
          <p:cNvPr id="20" name="true">
            <a:extLst>
              <a:ext uri="{FF2B5EF4-FFF2-40B4-BE49-F238E27FC236}">
                <a16:creationId xmlns:a16="http://schemas.microsoft.com/office/drawing/2014/main" id="{873BA480-4B45-451F-833C-365484E69A3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1323215" y="4903609"/>
            <a:ext cx="690281" cy="640080"/>
          </a:xfrm>
          <a:prstGeom prst="rect">
            <a:avLst/>
          </a:prstGeom>
        </p:spPr>
      </p:pic>
      <p:pic>
        <p:nvPicPr>
          <p:cNvPr id="21" name="x2">
            <a:extLst>
              <a:ext uri="{FF2B5EF4-FFF2-40B4-BE49-F238E27FC236}">
                <a16:creationId xmlns:a16="http://schemas.microsoft.com/office/drawing/2014/main" id="{10280E95-F764-40A5-9A7C-CFFDB3A94E5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1287731" y="2863539"/>
            <a:ext cx="544005" cy="640080"/>
          </a:xfrm>
          <a:prstGeom prst="rect">
            <a:avLst/>
          </a:prstGeom>
        </p:spPr>
      </p:pic>
      <p:pic>
        <p:nvPicPr>
          <p:cNvPr id="22" name="x2">
            <a:extLst>
              <a:ext uri="{FF2B5EF4-FFF2-40B4-BE49-F238E27FC236}">
                <a16:creationId xmlns:a16="http://schemas.microsoft.com/office/drawing/2014/main" id="{97766FF9-8A93-4AFC-9A9D-EFAA5D2EAA1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1291548" y="3981832"/>
            <a:ext cx="544005" cy="640080"/>
          </a:xfrm>
          <a:prstGeom prst="rect">
            <a:avLst/>
          </a:prstGeom>
        </p:spPr>
      </p:pic>
      <p:pic>
        <p:nvPicPr>
          <p:cNvPr id="2" name="Picture 4">
            <a:extLst>
              <a:ext uri="{FF2B5EF4-FFF2-40B4-BE49-F238E27FC236}">
                <a16:creationId xmlns:a16="http://schemas.microsoft.com/office/drawing/2014/main" id="{3DD1AB59-6AB4-0505-3B80-D71E75CBA9A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2503" y="5270085"/>
            <a:ext cx="1981200" cy="19812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217810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1"/>
                    </p:tgtEl>
                  </p:cond>
                </p:stCondLst>
                <p:endSync evt="end" delay="0">
                  <p:rtn val="all"/>
                </p:endSync>
                <p:childTnLst>
                  <p:par>
                    <p:cTn id="18" fill="hold">
                      <p:stCondLst>
                        <p:cond delay="0"/>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childTnLst>
              </p:cTn>
              <p:nextCondLst>
                <p:cond evt="onClick" delay="0">
                  <p:tgtEl>
                    <p:spTgt spid="11"/>
                  </p:tgtEl>
                </p:cond>
              </p:nextCondLst>
            </p:seq>
            <p:seq concurrent="1" nextAc="seek">
              <p:cTn id="23" restart="whenNotActive" fill="hold" evtFilter="cancelBubble" nodeType="interactiveSeq">
                <p:stCondLst>
                  <p:cond evt="onClick" delay="0">
                    <p:tgtEl>
                      <p:spTgt spid="10"/>
                    </p:tgtEl>
                  </p:cond>
                </p:stCondLst>
                <p:endSync evt="end" delay="0">
                  <p:rtn val="all"/>
                </p:endSync>
                <p:childTnLst>
                  <p:par>
                    <p:cTn id="24" fill="hold">
                      <p:stCondLst>
                        <p:cond delay="0"/>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childTnLst>
                          </p:cTn>
                        </p:par>
                      </p:childTnLst>
                    </p:cTn>
                  </p:par>
                </p:childTnLst>
              </p:cTn>
              <p:nextCondLst>
                <p:cond evt="onClick" delay="0">
                  <p:tgtEl>
                    <p:spTgt spid="10"/>
                  </p:tgtEl>
                </p:cond>
              </p:nextCondLst>
            </p:seq>
            <p:seq concurrent="1" nextAc="seek">
              <p:cTn id="29" restart="whenNotActive" fill="hold" evtFilter="cancelBubble" nodeType="interactiveSeq">
                <p:stCondLst>
                  <p:cond evt="onClick" delay="0">
                    <p:tgtEl>
                      <p:spTgt spid="18"/>
                    </p:tgtEl>
                  </p:cond>
                </p:stCondLst>
                <p:endSync evt="end" delay="0">
                  <p:rtn val="all"/>
                </p:endSync>
                <p:childTnLst>
                  <p:par>
                    <p:cTn id="30" fill="hold">
                      <p:stCondLst>
                        <p:cond delay="0"/>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cTn>
                              </p:par>
                              <p:par>
                                <p:cTn id="35" presetID="3" presetClass="emph" presetSubtype="2" fill="hold" grpId="1" nodeType="withEffect">
                                  <p:stCondLst>
                                    <p:cond delay="0"/>
                                  </p:stCondLst>
                                  <p:childTnLst>
                                    <p:animClr clrSpc="rgb" dir="cw">
                                      <p:cBhvr override="childStyle">
                                        <p:cTn id="36" dur="500" fill="hold"/>
                                        <p:tgtEl>
                                          <p:spTgt spid="18"/>
                                        </p:tgtEl>
                                        <p:attrNameLst>
                                          <p:attrName>style.color</p:attrName>
                                        </p:attrNameLst>
                                      </p:cBhvr>
                                      <p:to>
                                        <a:srgbClr val="74C274"/>
                                      </p:to>
                                    </p:animClr>
                                  </p:childTnLst>
                                </p:cTn>
                              </p:par>
                            </p:childTnLst>
                          </p:cTn>
                        </p:par>
                      </p:childTnLst>
                    </p:cTn>
                  </p:par>
                </p:childTnLst>
              </p:cTn>
              <p:nextCondLst>
                <p:cond evt="onClick" delay="0">
                  <p:tgtEl>
                    <p:spTgt spid="18"/>
                  </p:tgtEl>
                </p:cond>
              </p:nextCondLst>
            </p:seq>
          </p:childTnLst>
        </p:cTn>
      </p:par>
    </p:tnLst>
    <p:bldLst>
      <p:bldP spid="10" grpId="0"/>
      <p:bldP spid="11" grpId="0"/>
      <p:bldP spid="18" grpId="0"/>
      <p:bldP spid="18"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2E53EA28-202D-4ECE-BA6E-5870F72AA8F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29161" y="2517509"/>
            <a:ext cx="3840421" cy="3571055"/>
          </a:xfrm>
          <a:prstGeom prst="rect">
            <a:avLst/>
          </a:prstGeom>
        </p:spPr>
      </p:pic>
      <p:sp>
        <p:nvSpPr>
          <p:cNvPr id="17" name="Rectangle 16">
            <a:extLst>
              <a:ext uri="{FF2B5EF4-FFF2-40B4-BE49-F238E27FC236}">
                <a16:creationId xmlns:a16="http://schemas.microsoft.com/office/drawing/2014/main" id="{079A52D3-F8CC-4C18-A2DE-A86B868280B0}"/>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أَخْتارُ الْإِجابَةَ الصَّحيحَةَ</a:t>
            </a:r>
          </a:p>
        </p:txBody>
      </p:sp>
      <p:sp>
        <p:nvSpPr>
          <p:cNvPr id="19" name="Rectangle 18">
            <a:extLst>
              <a:ext uri="{FF2B5EF4-FFF2-40B4-BE49-F238E27FC236}">
                <a16:creationId xmlns:a16="http://schemas.microsoft.com/office/drawing/2014/main" id="{83D38F0F-DCD9-477A-AF79-E691D885C7DE}"/>
              </a:ext>
            </a:extLst>
          </p:cNvPr>
          <p:cNvSpPr/>
          <p:nvPr/>
        </p:nvSpPr>
        <p:spPr>
          <a:xfrm>
            <a:off x="0" y="1401490"/>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a:solidFill>
                  <a:schemeClr val="tx1">
                    <a:lumMod val="65000"/>
                    <a:lumOff val="35000"/>
                  </a:schemeClr>
                </a:solidFill>
                <a:latin typeface="Adobe Arabic" panose="02040503050201020203" pitchFamily="18" charset="-78"/>
                <a:cs typeface="Adobe Arabic" panose="02040503050201020203" pitchFamily="18" charset="-78"/>
              </a:rPr>
              <a:t>أَيْنَ مَشى سامِرٌ وَسَمَرُ؟</a:t>
            </a:r>
          </a:p>
        </p:txBody>
      </p:sp>
      <p:sp>
        <p:nvSpPr>
          <p:cNvPr id="10" name="1ST ANSWER">
            <a:extLst>
              <a:ext uri="{FF2B5EF4-FFF2-40B4-BE49-F238E27FC236}">
                <a16:creationId xmlns:a16="http://schemas.microsoft.com/office/drawing/2014/main" id="{2BBAFBAC-0EB5-4A4E-BED8-485F567BEEE1}"/>
              </a:ext>
            </a:extLst>
          </p:cNvPr>
          <p:cNvSpPr txBox="1">
            <a:spLocks/>
          </p:cNvSpPr>
          <p:nvPr/>
        </p:nvSpPr>
        <p:spPr>
          <a:xfrm>
            <a:off x="3271520" y="3930449"/>
            <a:ext cx="8908909"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0" indent="-457200" algn="r" rtl="1">
              <a:lnSpc>
                <a:spcPct val="100000"/>
              </a:lnSpc>
              <a:spcBef>
                <a:spcPts val="0"/>
              </a:spcBef>
              <a:buClr>
                <a:srgbClr val="5B9BD5">
                  <a:lumMod val="75000"/>
                </a:srgbClr>
              </a:buClr>
              <a:buSzPct val="80000"/>
              <a:buFont typeface="Courier New" panose="02070309020205020404" pitchFamily="49" charset="0"/>
              <a:buChar char="o"/>
              <a:defRPr/>
            </a:pPr>
            <a:r>
              <a:rPr lang="ar-LB" sz="3600" cap="all" spc="100">
                <a:solidFill>
                  <a:prstClr val="black">
                    <a:lumMod val="65000"/>
                    <a:lumOff val="35000"/>
                  </a:prstClr>
                </a:solidFill>
                <a:latin typeface="Adobe Arabic" panose="02040503050201020203" pitchFamily="18" charset="-78"/>
                <a:cs typeface="Adobe Arabic" panose="02040503050201020203" pitchFamily="18" charset="-78"/>
              </a:rPr>
              <a:t>مَشى سامِرٌ وَسَمَرُ بَيْنَ الثَّلّاجاتِ.</a:t>
            </a:r>
          </a:p>
        </p:txBody>
      </p:sp>
      <p:sp>
        <p:nvSpPr>
          <p:cNvPr id="11" name="2ND ANSWER">
            <a:extLst>
              <a:ext uri="{FF2B5EF4-FFF2-40B4-BE49-F238E27FC236}">
                <a16:creationId xmlns:a16="http://schemas.microsoft.com/office/drawing/2014/main" id="{05312EB4-7CFB-4B54-BCAA-335C6DC0944C}"/>
              </a:ext>
            </a:extLst>
          </p:cNvPr>
          <p:cNvSpPr txBox="1">
            <a:spLocks/>
          </p:cNvSpPr>
          <p:nvPr/>
        </p:nvSpPr>
        <p:spPr>
          <a:xfrm>
            <a:off x="3271522" y="2827030"/>
            <a:ext cx="8908908" cy="722091"/>
          </a:xfrm>
          <a:prstGeom prst="rect">
            <a:avLst/>
          </a:prstGeom>
        </p:spPr>
        <p:txBody>
          <a:bodyPr vert="horz" lIns="91440" tIns="45720" rIns="91440" bIns="45720" rtlCol="0" anchor="t" anchorCtr="0">
            <a:noAutofit/>
          </a:bodyPr>
          <a:lstStyle>
            <a:defPPr>
              <a:defRPr lang="en-US"/>
            </a:defPPr>
            <a:lvl1pPr marL="914400" indent="-457200" algn="r" rtl="1">
              <a:lnSpc>
                <a:spcPct val="100000"/>
              </a:lnSpc>
              <a:spcBef>
                <a:spcPts val="0"/>
              </a:spcBef>
              <a:buClr>
                <a:schemeClr val="accent5">
                  <a:lumMod val="75000"/>
                </a:schemeClr>
              </a:buClr>
              <a:buFont typeface="Courier New" panose="02070309020205020404" pitchFamily="49" charset="0"/>
              <a:buChar char="o"/>
              <a:defRPr sz="3600" cap="all" spc="100">
                <a:solidFill>
                  <a:schemeClr val="tx1">
                    <a:lumMod val="65000"/>
                    <a:lumOff val="35000"/>
                  </a:schemeClr>
                </a:solidFill>
                <a:latin typeface="Adobe Arabic" panose="02040503050201090203" pitchFamily="18" charset="-78"/>
                <a:cs typeface="Adobe Arabic" panose="02040503050201090203" pitchFamily="18" charset="-78"/>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buClr>
                <a:srgbClr val="5B9BD5">
                  <a:lumMod val="75000"/>
                </a:srgbClr>
              </a:buClr>
              <a:buSzPct val="80000"/>
            </a:pPr>
            <a:r>
              <a:rPr lang="ar-LB" kern="0" dirty="0">
                <a:solidFill>
                  <a:prstClr val="black">
                    <a:lumMod val="65000"/>
                    <a:lumOff val="35000"/>
                  </a:prstClr>
                </a:solidFill>
                <a:latin typeface="Adobe Arabic" panose="02040503050201020203" pitchFamily="18" charset="-78"/>
                <a:cs typeface="Adobe Arabic" panose="02040503050201020203" pitchFamily="18" charset="-78"/>
              </a:rPr>
              <a:t>مَشى سامِرٌ وَسَمَرُ في الْمَمَرِّ بَيْنَ الرُّفوفِ. </a:t>
            </a:r>
          </a:p>
        </p:txBody>
      </p:sp>
      <p:sp>
        <p:nvSpPr>
          <p:cNvPr id="18" name="3RD ANSWER">
            <a:extLst>
              <a:ext uri="{FF2B5EF4-FFF2-40B4-BE49-F238E27FC236}">
                <a16:creationId xmlns:a16="http://schemas.microsoft.com/office/drawing/2014/main" id="{A1AD8E5C-5238-493F-B6D0-E12AEBDBA0BB}"/>
              </a:ext>
            </a:extLst>
          </p:cNvPr>
          <p:cNvSpPr txBox="1">
            <a:spLocks/>
          </p:cNvSpPr>
          <p:nvPr/>
        </p:nvSpPr>
        <p:spPr>
          <a:xfrm>
            <a:off x="3271522" y="5033868"/>
            <a:ext cx="8908908"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0" indent="-457200" algn="r" rtl="1">
              <a:lnSpc>
                <a:spcPct val="100000"/>
              </a:lnSpc>
              <a:spcBef>
                <a:spcPts val="0"/>
              </a:spcBef>
              <a:buClr>
                <a:srgbClr val="5B9BD5">
                  <a:lumMod val="75000"/>
                </a:srgbClr>
              </a:buClr>
              <a:buSzPct val="80000"/>
              <a:buFont typeface="Courier New" panose="02070309020205020404" pitchFamily="49" charset="0"/>
              <a:buChar char="o"/>
              <a:defRPr/>
            </a:pPr>
            <a:r>
              <a:rPr lang="ar-LB" sz="3600" cap="all" spc="100">
                <a:solidFill>
                  <a:prstClr val="black">
                    <a:lumMod val="65000"/>
                    <a:lumOff val="35000"/>
                  </a:prstClr>
                </a:solidFill>
                <a:latin typeface="Adobe Arabic" panose="02040503050201020203" pitchFamily="18" charset="-78"/>
                <a:cs typeface="Adobe Arabic" panose="02040503050201020203" pitchFamily="18" charset="-78"/>
              </a:rPr>
              <a:t>مَشى سامِرٌ وَسَمَرُ في قِسْمِ الْخُضارِ. </a:t>
            </a:r>
          </a:p>
        </p:txBody>
      </p:sp>
      <p:pic>
        <p:nvPicPr>
          <p:cNvPr id="20" name="true">
            <a:extLst>
              <a:ext uri="{FF2B5EF4-FFF2-40B4-BE49-F238E27FC236}">
                <a16:creationId xmlns:a16="http://schemas.microsoft.com/office/drawing/2014/main" id="{C276BAF7-9ACE-42FA-9666-232F0984DEB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1322398" y="2692056"/>
            <a:ext cx="690281" cy="640080"/>
          </a:xfrm>
          <a:prstGeom prst="rect">
            <a:avLst/>
          </a:prstGeom>
        </p:spPr>
      </p:pic>
      <p:pic>
        <p:nvPicPr>
          <p:cNvPr id="21" name="x2">
            <a:extLst>
              <a:ext uri="{FF2B5EF4-FFF2-40B4-BE49-F238E27FC236}">
                <a16:creationId xmlns:a16="http://schemas.microsoft.com/office/drawing/2014/main" id="{36F02F32-53F1-4741-85DB-250F1241B4E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1301379" y="5027598"/>
            <a:ext cx="544005" cy="640080"/>
          </a:xfrm>
          <a:prstGeom prst="rect">
            <a:avLst/>
          </a:prstGeom>
        </p:spPr>
      </p:pic>
      <p:pic>
        <p:nvPicPr>
          <p:cNvPr id="22" name="x2">
            <a:extLst>
              <a:ext uri="{FF2B5EF4-FFF2-40B4-BE49-F238E27FC236}">
                <a16:creationId xmlns:a16="http://schemas.microsoft.com/office/drawing/2014/main" id="{53D327D2-8C16-4AC9-B3F4-9D884B9EA68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1291548" y="3981832"/>
            <a:ext cx="544005" cy="640080"/>
          </a:xfrm>
          <a:prstGeom prst="rect">
            <a:avLst/>
          </a:prstGeom>
        </p:spPr>
      </p:pic>
      <p:pic>
        <p:nvPicPr>
          <p:cNvPr id="2" name="Picture 4">
            <a:extLst>
              <a:ext uri="{FF2B5EF4-FFF2-40B4-BE49-F238E27FC236}">
                <a16:creationId xmlns:a16="http://schemas.microsoft.com/office/drawing/2014/main" id="{BCBF3644-BCE3-091A-B290-481F74DAEF2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2503" y="5270085"/>
            <a:ext cx="1981200" cy="19812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248963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1"/>
                    </p:tgtEl>
                  </p:cond>
                </p:stCondLst>
                <p:endSync evt="end" delay="0">
                  <p:rtn val="all"/>
                </p:endSync>
                <p:childTnLst>
                  <p:par>
                    <p:cTn id="18" fill="hold">
                      <p:stCondLst>
                        <p:cond delay="0"/>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par>
                                <p:cTn id="23" presetID="3" presetClass="emph" presetSubtype="2" fill="hold" grpId="1" nodeType="withEffect">
                                  <p:stCondLst>
                                    <p:cond delay="0"/>
                                  </p:stCondLst>
                                  <p:childTnLst>
                                    <p:animClr clrSpc="rgb" dir="cw">
                                      <p:cBhvr override="childStyle">
                                        <p:cTn id="24" dur="500" fill="hold"/>
                                        <p:tgtEl>
                                          <p:spTgt spid="11"/>
                                        </p:tgtEl>
                                        <p:attrNameLst>
                                          <p:attrName>style.color</p:attrName>
                                        </p:attrNameLst>
                                      </p:cBhvr>
                                      <p:to>
                                        <a:srgbClr val="74C274"/>
                                      </p:to>
                                    </p:animClr>
                                  </p:childTnLst>
                                </p:cTn>
                              </p:par>
                            </p:childTnLst>
                          </p:cTn>
                        </p:par>
                      </p:childTnLst>
                    </p:cTn>
                  </p:par>
                </p:childTnLst>
              </p:cTn>
              <p:nextCondLst>
                <p:cond evt="onClick" delay="0">
                  <p:tgtEl>
                    <p:spTgt spid="11"/>
                  </p:tgtEl>
                </p:cond>
              </p:nextCondLst>
            </p:seq>
            <p:seq concurrent="1" nextAc="seek">
              <p:cTn id="25" restart="whenNotActive" fill="hold" evtFilter="cancelBubble" nodeType="interactiveSeq">
                <p:stCondLst>
                  <p:cond evt="onClick" delay="0">
                    <p:tgtEl>
                      <p:spTgt spid="10"/>
                    </p:tgtEl>
                  </p:cond>
                </p:stCondLst>
                <p:endSync evt="end" delay="0">
                  <p:rtn val="all"/>
                </p:endSync>
                <p:childTnLst>
                  <p:par>
                    <p:cTn id="26" fill="hold">
                      <p:stCondLst>
                        <p:cond delay="0"/>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childTnLst>
                          </p:cTn>
                        </p:par>
                      </p:childTnLst>
                    </p:cTn>
                  </p:par>
                </p:childTnLst>
              </p:cTn>
              <p:nextCondLst>
                <p:cond evt="onClick" delay="0">
                  <p:tgtEl>
                    <p:spTgt spid="10"/>
                  </p:tgtEl>
                </p:cond>
              </p:nextCondLst>
            </p:seq>
            <p:seq concurrent="1" nextAc="seek">
              <p:cTn id="31" restart="whenNotActive" fill="hold" evtFilter="cancelBubble" nodeType="interactiveSeq">
                <p:stCondLst>
                  <p:cond evt="onClick" delay="0">
                    <p:tgtEl>
                      <p:spTgt spid="18"/>
                    </p:tgtEl>
                  </p:cond>
                </p:stCondLst>
                <p:endSync evt="end" delay="0">
                  <p:rtn val="all"/>
                </p:endSync>
                <p:childTnLst>
                  <p:par>
                    <p:cTn id="32" fill="hold">
                      <p:stCondLst>
                        <p:cond delay="0"/>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childTnLst>
                                </p:cTn>
                              </p:par>
                            </p:childTnLst>
                          </p:cTn>
                        </p:par>
                      </p:childTnLst>
                    </p:cTn>
                  </p:par>
                </p:childTnLst>
              </p:cTn>
              <p:nextCondLst>
                <p:cond evt="onClick" delay="0">
                  <p:tgtEl>
                    <p:spTgt spid="18"/>
                  </p:tgtEl>
                </p:cond>
              </p:nextCondLst>
            </p:seq>
          </p:childTnLst>
        </p:cTn>
      </p:par>
    </p:tnLst>
    <p:bldLst>
      <p:bldP spid="10" grpId="0"/>
      <p:bldP spid="11" grpId="0"/>
      <p:bldP spid="11" grpId="1"/>
      <p:bldP spid="1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0DAF9665-D9BA-4115-A18A-E1E675139CD5}"/>
              </a:ext>
            </a:extLst>
          </p:cNvPr>
          <p:cNvSpPr txBox="1"/>
          <p:nvPr/>
        </p:nvSpPr>
        <p:spPr>
          <a:xfrm>
            <a:off x="3224931" y="2745657"/>
            <a:ext cx="2011680" cy="640080"/>
          </a:xfrm>
          <a:prstGeom prst="rect">
            <a:avLst/>
          </a:prstGeom>
          <a:noFill/>
          <a:ln w="3175">
            <a:solidFill>
              <a:schemeClr val="bg1">
                <a:lumMod val="75000"/>
              </a:schemeClr>
            </a:solidFill>
          </a:ln>
        </p:spPr>
        <p:txBody>
          <a:bodyPr wrap="square">
            <a:spAutoFit/>
          </a:bodyPr>
          <a:lstStyle/>
          <a:p>
            <a:pPr marL="128016" marR="0" lvl="1" algn="r" defTabSz="914400" rtl="1" eaLnBrk="1" fontAlgn="auto" latinLnBrk="0" hangingPunct="1">
              <a:spcBef>
                <a:spcPts val="0"/>
              </a:spcBef>
              <a:spcAft>
                <a:spcPts val="0"/>
              </a:spcAft>
              <a:buClrTx/>
              <a:buSzTx/>
              <a:tabLst/>
              <a:defRPr/>
            </a:pPr>
            <a:r>
              <a:rPr lang="ar-LB" sz="3600" b="0">
                <a:solidFill>
                  <a:schemeClr val="tx1">
                    <a:lumMod val="65000"/>
                    <a:lumOff val="35000"/>
                  </a:schemeClr>
                </a:solidFill>
                <a:latin typeface="Adobe Arabic" panose="02040503050201020203" pitchFamily="18" charset="-78"/>
                <a:cs typeface="Adobe Arabic" panose="02040503050201020203" pitchFamily="18" charset="-78"/>
              </a:rPr>
              <a:t>الْمَوْزَ وَاللَّوْزَ. </a:t>
            </a:r>
          </a:p>
        </p:txBody>
      </p:sp>
      <p:sp>
        <p:nvSpPr>
          <p:cNvPr id="15" name="TextBox 14">
            <a:extLst>
              <a:ext uri="{FF2B5EF4-FFF2-40B4-BE49-F238E27FC236}">
                <a16:creationId xmlns:a16="http://schemas.microsoft.com/office/drawing/2014/main" id="{BC13AAE7-53DE-4BA5-AD37-212D0851BA74}"/>
              </a:ext>
            </a:extLst>
          </p:cNvPr>
          <p:cNvSpPr txBox="1"/>
          <p:nvPr/>
        </p:nvSpPr>
        <p:spPr>
          <a:xfrm>
            <a:off x="3224931" y="4943920"/>
            <a:ext cx="2011680" cy="640080"/>
          </a:xfrm>
          <a:prstGeom prst="rect">
            <a:avLst/>
          </a:prstGeom>
          <a:noFill/>
          <a:ln w="3175">
            <a:solidFill>
              <a:schemeClr val="bg1">
                <a:lumMod val="75000"/>
              </a:schemeClr>
            </a:solidFill>
          </a:ln>
        </p:spPr>
        <p:txBody>
          <a:bodyPr wrap="square">
            <a:spAutoFit/>
          </a:bodyPr>
          <a:lstStyle/>
          <a:p>
            <a:pPr marL="128016" lvl="1" algn="r" rtl="1"/>
            <a:r>
              <a:rPr lang="ar-LB" sz="3600" b="0">
                <a:solidFill>
                  <a:schemeClr val="tx1">
                    <a:lumMod val="65000"/>
                    <a:lumOff val="35000"/>
                  </a:schemeClr>
                </a:solidFill>
                <a:latin typeface="Adobe Arabic" panose="02040503050201020203" pitchFamily="18" charset="-78"/>
                <a:cs typeface="Adobe Arabic" panose="02040503050201020203" pitchFamily="18" charset="-78"/>
              </a:rPr>
              <a:t>مُرَبّى الْمِشْمِشِ</a:t>
            </a:r>
          </a:p>
        </p:txBody>
      </p:sp>
      <p:cxnSp>
        <p:nvCxnSpPr>
          <p:cNvPr id="3" name="Straight Arrow Connector 2">
            <a:extLst>
              <a:ext uri="{FF2B5EF4-FFF2-40B4-BE49-F238E27FC236}">
                <a16:creationId xmlns:a16="http://schemas.microsoft.com/office/drawing/2014/main" id="{B7A7CC16-D413-4BE7-A1DD-9BF76FCEFFA9}"/>
              </a:ext>
            </a:extLst>
          </p:cNvPr>
          <p:cNvCxnSpPr>
            <a:cxnSpLocks/>
            <a:stCxn id="20" idx="1"/>
            <a:endCxn id="15" idx="3"/>
          </p:cNvCxnSpPr>
          <p:nvPr/>
        </p:nvCxnSpPr>
        <p:spPr>
          <a:xfrm flipH="1">
            <a:off x="5236611" y="3065697"/>
            <a:ext cx="1718779" cy="2198263"/>
          </a:xfrm>
          <a:prstGeom prst="straightConnector1">
            <a:avLst/>
          </a:prstGeom>
          <a:ln w="57150">
            <a:solidFill>
              <a:srgbClr val="74C274"/>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1D4DAFC0-BE56-4921-86BB-F37CBA2ADBD9}"/>
              </a:ext>
            </a:extLst>
          </p:cNvPr>
          <p:cNvCxnSpPr>
            <a:cxnSpLocks/>
            <a:stCxn id="21" idx="1"/>
            <a:endCxn id="14" idx="3"/>
          </p:cNvCxnSpPr>
          <p:nvPr/>
        </p:nvCxnSpPr>
        <p:spPr>
          <a:xfrm flipH="1" flipV="1">
            <a:off x="5236611" y="3065697"/>
            <a:ext cx="1718779" cy="2198263"/>
          </a:xfrm>
          <a:prstGeom prst="straightConnector1">
            <a:avLst/>
          </a:prstGeom>
          <a:ln w="57150">
            <a:solidFill>
              <a:srgbClr val="74C274"/>
            </a:solidFill>
            <a:tailEnd type="triangle"/>
          </a:ln>
        </p:spPr>
        <p:style>
          <a:lnRef idx="1">
            <a:schemeClr val="accent1"/>
          </a:lnRef>
          <a:fillRef idx="0">
            <a:schemeClr val="accent1"/>
          </a:fillRef>
          <a:effectRef idx="0">
            <a:schemeClr val="accent1"/>
          </a:effectRef>
          <a:fontRef idx="minor">
            <a:schemeClr val="tx1"/>
          </a:fontRef>
        </p:style>
      </p:cxnSp>
      <p:sp>
        <p:nvSpPr>
          <p:cNvPr id="20" name="1">
            <a:extLst>
              <a:ext uri="{FF2B5EF4-FFF2-40B4-BE49-F238E27FC236}">
                <a16:creationId xmlns:a16="http://schemas.microsoft.com/office/drawing/2014/main" id="{0DAF9665-D9BA-4115-A18A-E1E675139CD5}"/>
              </a:ext>
            </a:extLst>
          </p:cNvPr>
          <p:cNvSpPr txBox="1"/>
          <p:nvPr/>
        </p:nvSpPr>
        <p:spPr>
          <a:xfrm>
            <a:off x="6955390" y="2745657"/>
            <a:ext cx="2011680" cy="640080"/>
          </a:xfrm>
          <a:prstGeom prst="rect">
            <a:avLst/>
          </a:prstGeom>
          <a:noFill/>
          <a:ln w="3175">
            <a:solidFill>
              <a:schemeClr val="bg1">
                <a:lumMod val="75000"/>
              </a:schemeClr>
            </a:solidFill>
          </a:ln>
        </p:spPr>
        <p:txBody>
          <a:bodyPr wrap="square">
            <a:spAutoFit/>
          </a:bodyPr>
          <a:lstStyle/>
          <a:p>
            <a:pPr marL="128016" marR="0" lvl="1" algn="r" defTabSz="914400" rtl="1" eaLnBrk="1" fontAlgn="auto" latinLnBrk="0" hangingPunct="1">
              <a:spcBef>
                <a:spcPts val="0"/>
              </a:spcBef>
              <a:spcAft>
                <a:spcPts val="0"/>
              </a:spcAft>
              <a:buClrTx/>
              <a:buSzTx/>
              <a:tabLst/>
              <a:defRPr/>
            </a:pPr>
            <a:r>
              <a:rPr lang="ar-LB" sz="3600" b="0" dirty="0">
                <a:solidFill>
                  <a:schemeClr val="tx1">
                    <a:lumMod val="65000"/>
                    <a:lumOff val="35000"/>
                  </a:schemeClr>
                </a:solidFill>
                <a:latin typeface="Adobe Arabic" panose="02040503050201020203" pitchFamily="18" charset="-78"/>
                <a:cs typeface="Adobe Arabic" panose="02040503050201020203" pitchFamily="18" charset="-78"/>
              </a:rPr>
              <a:t>سامِرٌ يُحِبُّ</a:t>
            </a:r>
          </a:p>
        </p:txBody>
      </p:sp>
      <p:sp>
        <p:nvSpPr>
          <p:cNvPr id="21" name="2">
            <a:extLst>
              <a:ext uri="{FF2B5EF4-FFF2-40B4-BE49-F238E27FC236}">
                <a16:creationId xmlns:a16="http://schemas.microsoft.com/office/drawing/2014/main" id="{0DAF9665-D9BA-4115-A18A-E1E675139CD5}"/>
              </a:ext>
            </a:extLst>
          </p:cNvPr>
          <p:cNvSpPr txBox="1"/>
          <p:nvPr/>
        </p:nvSpPr>
        <p:spPr>
          <a:xfrm>
            <a:off x="6955390" y="4943920"/>
            <a:ext cx="2011680" cy="640080"/>
          </a:xfrm>
          <a:prstGeom prst="rect">
            <a:avLst/>
          </a:prstGeom>
          <a:noFill/>
          <a:ln w="3175">
            <a:solidFill>
              <a:schemeClr val="bg1">
                <a:lumMod val="75000"/>
              </a:schemeClr>
            </a:solidFill>
          </a:ln>
        </p:spPr>
        <p:txBody>
          <a:bodyPr wrap="square">
            <a:spAutoFit/>
          </a:bodyPr>
          <a:lstStyle/>
          <a:p>
            <a:pPr marL="128016" marR="0" lvl="1" algn="r" defTabSz="914400" rtl="1" eaLnBrk="1" fontAlgn="auto" latinLnBrk="0" hangingPunct="1">
              <a:spcBef>
                <a:spcPts val="0"/>
              </a:spcBef>
              <a:spcAft>
                <a:spcPts val="0"/>
              </a:spcAft>
              <a:buClrTx/>
              <a:buSzTx/>
              <a:tabLst/>
              <a:defRPr/>
            </a:pPr>
            <a:r>
              <a:rPr lang="ar-LB" sz="3600" b="0" dirty="0">
                <a:solidFill>
                  <a:schemeClr val="tx1">
                    <a:lumMod val="65000"/>
                    <a:lumOff val="35000"/>
                  </a:schemeClr>
                </a:solidFill>
                <a:latin typeface="Adobe Arabic" panose="02040503050201020203" pitchFamily="18" charset="-78"/>
                <a:cs typeface="Adobe Arabic" panose="02040503050201020203" pitchFamily="18" charset="-78"/>
              </a:rPr>
              <a:t>سَمَرُ تُحِبُّ</a:t>
            </a:r>
          </a:p>
        </p:txBody>
      </p:sp>
      <p:pic>
        <p:nvPicPr>
          <p:cNvPr id="24" name="Picture 23">
            <a:extLst>
              <a:ext uri="{FF2B5EF4-FFF2-40B4-BE49-F238E27FC236}">
                <a16:creationId xmlns:a16="http://schemas.microsoft.com/office/drawing/2014/main" id="{6F353B2E-A745-465E-BFD8-4721BDA0DC9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123836" y="2105577"/>
            <a:ext cx="2065085" cy="1920240"/>
          </a:xfrm>
          <a:prstGeom prst="rect">
            <a:avLst/>
          </a:prstGeom>
        </p:spPr>
      </p:pic>
      <p:pic>
        <p:nvPicPr>
          <p:cNvPr id="25" name="Picture 24">
            <a:extLst>
              <a:ext uri="{FF2B5EF4-FFF2-40B4-BE49-F238E27FC236}">
                <a16:creationId xmlns:a16="http://schemas.microsoft.com/office/drawing/2014/main" id="{6656AFB1-4D76-4E96-BA73-4545625E62F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123836" y="4303840"/>
            <a:ext cx="2065931" cy="1920240"/>
          </a:xfrm>
          <a:prstGeom prst="rect">
            <a:avLst/>
          </a:prstGeom>
        </p:spPr>
      </p:pic>
      <p:pic>
        <p:nvPicPr>
          <p:cNvPr id="26" name="Picture 25">
            <a:extLst>
              <a:ext uri="{FF2B5EF4-FFF2-40B4-BE49-F238E27FC236}">
                <a16:creationId xmlns:a16="http://schemas.microsoft.com/office/drawing/2014/main" id="{01AD31C6-E909-4548-89EA-00F30CC6E1B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9003080" y="2105577"/>
            <a:ext cx="2065084" cy="1920240"/>
          </a:xfrm>
          <a:prstGeom prst="rect">
            <a:avLst/>
          </a:prstGeom>
        </p:spPr>
      </p:pic>
      <p:pic>
        <p:nvPicPr>
          <p:cNvPr id="27" name="Picture 26">
            <a:extLst>
              <a:ext uri="{FF2B5EF4-FFF2-40B4-BE49-F238E27FC236}">
                <a16:creationId xmlns:a16="http://schemas.microsoft.com/office/drawing/2014/main" id="{86C2C14B-44B0-4EAB-BE22-B950ACD84515}"/>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9003080" y="4303840"/>
            <a:ext cx="2065084" cy="1920240"/>
          </a:xfrm>
          <a:prstGeom prst="rect">
            <a:avLst/>
          </a:prstGeom>
        </p:spPr>
      </p:pic>
      <p:sp>
        <p:nvSpPr>
          <p:cNvPr id="16" name="Rectangle 15">
            <a:extLst>
              <a:ext uri="{FF2B5EF4-FFF2-40B4-BE49-F238E27FC236}">
                <a16:creationId xmlns:a16="http://schemas.microsoft.com/office/drawing/2014/main" id="{42A6ED66-CE4E-4F41-8EED-F7D2D44E1914}"/>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أَخْتارُ الْإِجابَةَ الصَّحيحَةَ</a:t>
            </a:r>
          </a:p>
        </p:txBody>
      </p:sp>
      <p:sp>
        <p:nvSpPr>
          <p:cNvPr id="17" name="Rectangle 16">
            <a:extLst>
              <a:ext uri="{FF2B5EF4-FFF2-40B4-BE49-F238E27FC236}">
                <a16:creationId xmlns:a16="http://schemas.microsoft.com/office/drawing/2014/main" id="{CC295E84-1621-4DD5-BBF1-0951837D3307}"/>
              </a:ext>
            </a:extLst>
          </p:cNvPr>
          <p:cNvSpPr/>
          <p:nvPr/>
        </p:nvSpPr>
        <p:spPr>
          <a:xfrm>
            <a:off x="0" y="1401490"/>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dirty="0">
                <a:solidFill>
                  <a:schemeClr val="tx1">
                    <a:lumMod val="65000"/>
                    <a:lumOff val="35000"/>
                  </a:schemeClr>
                </a:solidFill>
                <a:latin typeface="Adobe Arabic" panose="02040503050201020203" pitchFamily="18" charset="-78"/>
                <a:cs typeface="Adobe Arabic" panose="02040503050201020203" pitchFamily="18" charset="-78"/>
              </a:rPr>
              <a:t>أَرْبُطُ بَيْنَ سامِرٍ وَما يُحِبُّهُ، وَبَيْنَ سَمَرٍ وَما تُحِبُّهُ.</a:t>
            </a:r>
          </a:p>
        </p:txBody>
      </p:sp>
    </p:spTree>
    <p:custDataLst>
      <p:tags r:id="rId1"/>
    </p:custDataLst>
    <p:extLst>
      <p:ext uri="{BB962C8B-B14F-4D97-AF65-F5344CB8AC3E}">
        <p14:creationId xmlns:p14="http://schemas.microsoft.com/office/powerpoint/2010/main" val="28547485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childTnLst>
                          </p:cTn>
                        </p:par>
                      </p:childTnLst>
                    </p:cTn>
                  </p:par>
                </p:childTnLst>
              </p:cTn>
              <p:nextCondLst>
                <p:cond evt="onClick" delay="0">
                  <p:tgtEl>
                    <p:spTgt spid="20"/>
                  </p:tgtEl>
                </p:cond>
              </p:nextCondLst>
            </p:seq>
            <p:seq concurrent="1" nextAc="seek">
              <p:cTn id="8" restart="whenNotActive" fill="hold" evtFilter="cancelBubble" nodeType="interactiveSeq">
                <p:stCondLst>
                  <p:cond evt="onClick" delay="0">
                    <p:tgtEl>
                      <p:spTgt spid="21"/>
                    </p:tgtEl>
                  </p:cond>
                </p:stCondLst>
                <p:endSync evt="end" delay="0">
                  <p:rtn val="all"/>
                </p:endSync>
                <p:childTnLst>
                  <p:par>
                    <p:cTn id="9" fill="hold">
                      <p:stCondLst>
                        <p:cond delay="0"/>
                      </p:stCondLst>
                      <p:childTnLst>
                        <p:par>
                          <p:cTn id="10" fill="hold">
                            <p:stCondLst>
                              <p:cond delay="0"/>
                            </p:stCondLst>
                            <p:childTnLst>
                              <p:par>
                                <p:cTn id="11" presetID="22" presetClass="entr" presetSubtype="2"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right)">
                                      <p:cBhvr>
                                        <p:cTn id="13" dur="500"/>
                                        <p:tgtEl>
                                          <p:spTgt spid="19"/>
                                        </p:tgtEl>
                                      </p:cBhvr>
                                    </p:animEffect>
                                  </p:childTnLst>
                                </p:cTn>
                              </p:par>
                            </p:childTnLst>
                          </p:cTn>
                        </p:par>
                      </p:childTnLst>
                    </p:cTn>
                  </p:par>
                </p:childTnLst>
              </p:cTn>
              <p:nextCondLst>
                <p:cond evt="onClick" delay="0">
                  <p:tgtEl>
                    <p:spTgt spid="21"/>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8593880-0543-442E-B1F9-FF0A1AF551B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28212" y="2520024"/>
            <a:ext cx="3840480" cy="3572687"/>
          </a:xfrm>
          <a:prstGeom prst="rect">
            <a:avLst/>
          </a:prstGeom>
        </p:spPr>
      </p:pic>
      <p:sp>
        <p:nvSpPr>
          <p:cNvPr id="17" name="Rectangle 16">
            <a:extLst>
              <a:ext uri="{FF2B5EF4-FFF2-40B4-BE49-F238E27FC236}">
                <a16:creationId xmlns:a16="http://schemas.microsoft.com/office/drawing/2014/main" id="{A09DE5CC-EB93-4A7C-9CCB-42968DC40E81}"/>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أَخْتارُ الْإِجابَةَ الصَّحيحَةَ</a:t>
            </a:r>
          </a:p>
        </p:txBody>
      </p:sp>
      <p:sp>
        <p:nvSpPr>
          <p:cNvPr id="19" name="Rectangle 18">
            <a:extLst>
              <a:ext uri="{FF2B5EF4-FFF2-40B4-BE49-F238E27FC236}">
                <a16:creationId xmlns:a16="http://schemas.microsoft.com/office/drawing/2014/main" id="{8F14A555-7A37-404E-8745-A49F93596DD5}"/>
              </a:ext>
            </a:extLst>
          </p:cNvPr>
          <p:cNvSpPr/>
          <p:nvPr/>
        </p:nvSpPr>
        <p:spPr>
          <a:xfrm>
            <a:off x="0" y="1401490"/>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a:solidFill>
                  <a:schemeClr val="tx1">
                    <a:lumMod val="65000"/>
                    <a:lumOff val="35000"/>
                  </a:schemeClr>
                </a:solidFill>
                <a:latin typeface="Adobe Arabic" panose="02040503050201020203" pitchFamily="18" charset="-78"/>
                <a:cs typeface="Adobe Arabic" panose="02040503050201020203" pitchFamily="18" charset="-78"/>
              </a:rPr>
              <a:t>كَيْفَ يُصْبِحُ لَوْنُ الْمَوْزِ أَصْفَرَ؟</a:t>
            </a:r>
          </a:p>
        </p:txBody>
      </p:sp>
      <p:sp>
        <p:nvSpPr>
          <p:cNvPr id="10" name="1ST ANSWER">
            <a:extLst>
              <a:ext uri="{FF2B5EF4-FFF2-40B4-BE49-F238E27FC236}">
                <a16:creationId xmlns:a16="http://schemas.microsoft.com/office/drawing/2014/main" id="{C0EBCBF1-8296-4748-AEB5-61D405BE9FA0}"/>
              </a:ext>
            </a:extLst>
          </p:cNvPr>
          <p:cNvSpPr txBox="1">
            <a:spLocks/>
          </p:cNvSpPr>
          <p:nvPr/>
        </p:nvSpPr>
        <p:spPr>
          <a:xfrm>
            <a:off x="3271520" y="3930449"/>
            <a:ext cx="8908909"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0" indent="-457200" algn="r" rtl="1">
              <a:lnSpc>
                <a:spcPct val="100000"/>
              </a:lnSpc>
              <a:spcBef>
                <a:spcPts val="0"/>
              </a:spcBef>
              <a:buClr>
                <a:srgbClr val="5B9BD5">
                  <a:lumMod val="75000"/>
                </a:srgbClr>
              </a:buClr>
              <a:buSzPct val="80000"/>
              <a:buFont typeface="Courier New" panose="02070309020205020404" pitchFamily="49" charset="0"/>
              <a:buChar char="o"/>
              <a:defRPr/>
            </a:pPr>
            <a:r>
              <a:rPr lang="ar-LB" sz="3600" cap="all" spc="100">
                <a:solidFill>
                  <a:prstClr val="black">
                    <a:lumMod val="65000"/>
                    <a:lumOff val="35000"/>
                  </a:prstClr>
                </a:solidFill>
                <a:latin typeface="Adobe Arabic" panose="02040503050201020203" pitchFamily="18" charset="-78"/>
                <a:cs typeface="Adobe Arabic" panose="02040503050201020203" pitchFamily="18" charset="-78"/>
              </a:rPr>
              <a:t>يَضَعُ الْمُزارِعُ الْمَوْزَ في الْمَخازِنِ حَتّى يَنْضَجَ وَيَصْفَرَّ. </a:t>
            </a:r>
          </a:p>
        </p:txBody>
      </p:sp>
      <p:sp>
        <p:nvSpPr>
          <p:cNvPr id="11" name="2ND ANSWER">
            <a:extLst>
              <a:ext uri="{FF2B5EF4-FFF2-40B4-BE49-F238E27FC236}">
                <a16:creationId xmlns:a16="http://schemas.microsoft.com/office/drawing/2014/main" id="{893C6653-B22B-4656-BAD2-45F025C43925}"/>
              </a:ext>
            </a:extLst>
          </p:cNvPr>
          <p:cNvSpPr txBox="1">
            <a:spLocks/>
          </p:cNvSpPr>
          <p:nvPr/>
        </p:nvSpPr>
        <p:spPr>
          <a:xfrm>
            <a:off x="3271522" y="2827030"/>
            <a:ext cx="8908908" cy="722091"/>
          </a:xfrm>
          <a:prstGeom prst="rect">
            <a:avLst/>
          </a:prstGeom>
        </p:spPr>
        <p:txBody>
          <a:bodyPr vert="horz" lIns="91440" tIns="45720" rIns="91440" bIns="45720" rtlCol="0" anchor="t" anchorCtr="0">
            <a:noAutofit/>
          </a:bodyPr>
          <a:lstStyle>
            <a:defPPr>
              <a:defRPr lang="en-US"/>
            </a:defPPr>
            <a:lvl1pPr marL="914400" indent="-457200" algn="r" rtl="1">
              <a:lnSpc>
                <a:spcPct val="100000"/>
              </a:lnSpc>
              <a:spcBef>
                <a:spcPts val="0"/>
              </a:spcBef>
              <a:buClr>
                <a:schemeClr val="accent5">
                  <a:lumMod val="75000"/>
                </a:schemeClr>
              </a:buClr>
              <a:buFont typeface="Courier New" panose="02070309020205020404" pitchFamily="49" charset="0"/>
              <a:buChar char="o"/>
              <a:defRPr sz="3600" cap="all" spc="100">
                <a:solidFill>
                  <a:schemeClr val="tx1">
                    <a:lumMod val="65000"/>
                    <a:lumOff val="35000"/>
                  </a:schemeClr>
                </a:solidFill>
                <a:latin typeface="Adobe Arabic" panose="02040503050201090203" pitchFamily="18" charset="-78"/>
                <a:cs typeface="Adobe Arabic" panose="02040503050201090203" pitchFamily="18" charset="-78"/>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buClr>
                <a:srgbClr val="5B9BD5">
                  <a:lumMod val="75000"/>
                </a:srgbClr>
              </a:buClr>
              <a:buSzPct val="80000"/>
            </a:pPr>
            <a:r>
              <a:rPr lang="ar-LB" kern="0" dirty="0">
                <a:solidFill>
                  <a:prstClr val="black">
                    <a:lumMod val="65000"/>
                    <a:lumOff val="35000"/>
                  </a:prstClr>
                </a:solidFill>
                <a:latin typeface="Adobe Arabic" panose="02040503050201020203" pitchFamily="18" charset="-78"/>
                <a:cs typeface="Adobe Arabic" panose="02040503050201020203" pitchFamily="18" charset="-78"/>
              </a:rPr>
              <a:t>يَضَعُ الْمُزارِعُ الْمَوْزَ في الثَّلّاجاتِ حَتّى يَنْضَجَ وَيَصْفَرَّ. </a:t>
            </a:r>
          </a:p>
        </p:txBody>
      </p:sp>
      <p:sp>
        <p:nvSpPr>
          <p:cNvPr id="18" name="3RD ANSWER">
            <a:extLst>
              <a:ext uri="{FF2B5EF4-FFF2-40B4-BE49-F238E27FC236}">
                <a16:creationId xmlns:a16="http://schemas.microsoft.com/office/drawing/2014/main" id="{7AFACE95-50DA-4C94-9D38-8330EB6952D0}"/>
              </a:ext>
            </a:extLst>
          </p:cNvPr>
          <p:cNvSpPr txBox="1">
            <a:spLocks/>
          </p:cNvSpPr>
          <p:nvPr/>
        </p:nvSpPr>
        <p:spPr>
          <a:xfrm>
            <a:off x="3271522" y="5033868"/>
            <a:ext cx="8908908"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0" indent="-457200" algn="r" rtl="1">
              <a:lnSpc>
                <a:spcPct val="100000"/>
              </a:lnSpc>
              <a:spcBef>
                <a:spcPts val="0"/>
              </a:spcBef>
              <a:buClr>
                <a:srgbClr val="5B9BD5">
                  <a:lumMod val="75000"/>
                </a:srgbClr>
              </a:buClr>
              <a:buSzPct val="80000"/>
              <a:buFont typeface="Courier New" panose="02070309020205020404" pitchFamily="49" charset="0"/>
              <a:buChar char="o"/>
              <a:defRPr/>
            </a:pPr>
            <a:r>
              <a:rPr lang="ar-LB" sz="3600" cap="all" spc="100">
                <a:solidFill>
                  <a:prstClr val="black">
                    <a:lumMod val="65000"/>
                    <a:lumOff val="35000"/>
                  </a:prstClr>
                </a:solidFill>
                <a:latin typeface="Adobe Arabic" panose="02040503050201020203" pitchFamily="18" charset="-78"/>
                <a:cs typeface="Adobe Arabic" panose="02040503050201020203" pitchFamily="18" charset="-78"/>
              </a:rPr>
              <a:t>يَضَعُ الْمُزارِعُ الْمَوْزَ في الْمَخْمَرِ حَتّى يَنْضَجَ وَيَصْفَرَّ. </a:t>
            </a:r>
          </a:p>
        </p:txBody>
      </p:sp>
      <p:pic>
        <p:nvPicPr>
          <p:cNvPr id="20" name="true">
            <a:extLst>
              <a:ext uri="{FF2B5EF4-FFF2-40B4-BE49-F238E27FC236}">
                <a16:creationId xmlns:a16="http://schemas.microsoft.com/office/drawing/2014/main" id="{9D7910EF-FF3C-4E0A-819A-42A9930A679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1323215" y="4869737"/>
            <a:ext cx="690281" cy="640080"/>
          </a:xfrm>
          <a:prstGeom prst="rect">
            <a:avLst/>
          </a:prstGeom>
        </p:spPr>
      </p:pic>
      <p:pic>
        <p:nvPicPr>
          <p:cNvPr id="21" name="x2">
            <a:extLst>
              <a:ext uri="{FF2B5EF4-FFF2-40B4-BE49-F238E27FC236}">
                <a16:creationId xmlns:a16="http://schemas.microsoft.com/office/drawing/2014/main" id="{CB0987BA-8CE6-478B-8D39-34DD4D59B33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1287731" y="2865615"/>
            <a:ext cx="544005" cy="640080"/>
          </a:xfrm>
          <a:prstGeom prst="rect">
            <a:avLst/>
          </a:prstGeom>
        </p:spPr>
      </p:pic>
      <p:pic>
        <p:nvPicPr>
          <p:cNvPr id="22" name="x2">
            <a:extLst>
              <a:ext uri="{FF2B5EF4-FFF2-40B4-BE49-F238E27FC236}">
                <a16:creationId xmlns:a16="http://schemas.microsoft.com/office/drawing/2014/main" id="{6803F18F-63E6-44E6-8F73-354AEEBB388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1291548" y="3981832"/>
            <a:ext cx="544005" cy="640080"/>
          </a:xfrm>
          <a:prstGeom prst="rect">
            <a:avLst/>
          </a:prstGeom>
        </p:spPr>
      </p:pic>
      <p:pic>
        <p:nvPicPr>
          <p:cNvPr id="2" name="Picture 4">
            <a:extLst>
              <a:ext uri="{FF2B5EF4-FFF2-40B4-BE49-F238E27FC236}">
                <a16:creationId xmlns:a16="http://schemas.microsoft.com/office/drawing/2014/main" id="{EAEA4BD2-674C-226A-50FE-3448E684E38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2503" y="5270085"/>
            <a:ext cx="1981200" cy="19812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160324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1"/>
                    </p:tgtEl>
                  </p:cond>
                </p:stCondLst>
                <p:endSync evt="end" delay="0">
                  <p:rtn val="all"/>
                </p:endSync>
                <p:childTnLst>
                  <p:par>
                    <p:cTn id="18" fill="hold">
                      <p:stCondLst>
                        <p:cond delay="0"/>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childTnLst>
              </p:cTn>
              <p:nextCondLst>
                <p:cond evt="onClick" delay="0">
                  <p:tgtEl>
                    <p:spTgt spid="11"/>
                  </p:tgtEl>
                </p:cond>
              </p:nextCondLst>
            </p:seq>
            <p:seq concurrent="1" nextAc="seek">
              <p:cTn id="23" restart="whenNotActive" fill="hold" evtFilter="cancelBubble" nodeType="interactiveSeq">
                <p:stCondLst>
                  <p:cond evt="onClick" delay="0">
                    <p:tgtEl>
                      <p:spTgt spid="10"/>
                    </p:tgtEl>
                  </p:cond>
                </p:stCondLst>
                <p:endSync evt="end" delay="0">
                  <p:rtn val="all"/>
                </p:endSync>
                <p:childTnLst>
                  <p:par>
                    <p:cTn id="24" fill="hold">
                      <p:stCondLst>
                        <p:cond delay="0"/>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childTnLst>
                          </p:cTn>
                        </p:par>
                      </p:childTnLst>
                    </p:cTn>
                  </p:par>
                </p:childTnLst>
              </p:cTn>
              <p:nextCondLst>
                <p:cond evt="onClick" delay="0">
                  <p:tgtEl>
                    <p:spTgt spid="10"/>
                  </p:tgtEl>
                </p:cond>
              </p:nextCondLst>
            </p:seq>
            <p:seq concurrent="1" nextAc="seek">
              <p:cTn id="29" restart="whenNotActive" fill="hold" evtFilter="cancelBubble" nodeType="interactiveSeq">
                <p:stCondLst>
                  <p:cond evt="onClick" delay="0">
                    <p:tgtEl>
                      <p:spTgt spid="18"/>
                    </p:tgtEl>
                  </p:cond>
                </p:stCondLst>
                <p:endSync evt="end" delay="0">
                  <p:rtn val="all"/>
                </p:endSync>
                <p:childTnLst>
                  <p:par>
                    <p:cTn id="30" fill="hold">
                      <p:stCondLst>
                        <p:cond delay="0"/>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cTn>
                              </p:par>
                              <p:par>
                                <p:cTn id="35" presetID="3" presetClass="emph" presetSubtype="2" fill="hold" grpId="1" nodeType="withEffect">
                                  <p:stCondLst>
                                    <p:cond delay="0"/>
                                  </p:stCondLst>
                                  <p:childTnLst>
                                    <p:animClr clrSpc="rgb" dir="cw">
                                      <p:cBhvr override="childStyle">
                                        <p:cTn id="36" dur="500" fill="hold"/>
                                        <p:tgtEl>
                                          <p:spTgt spid="18"/>
                                        </p:tgtEl>
                                        <p:attrNameLst>
                                          <p:attrName>style.color</p:attrName>
                                        </p:attrNameLst>
                                      </p:cBhvr>
                                      <p:to>
                                        <a:srgbClr val="74C274"/>
                                      </p:to>
                                    </p:animClr>
                                  </p:childTnLst>
                                </p:cTn>
                              </p:par>
                            </p:childTnLst>
                          </p:cTn>
                        </p:par>
                      </p:childTnLst>
                    </p:cTn>
                  </p:par>
                </p:childTnLst>
              </p:cTn>
              <p:nextCondLst>
                <p:cond evt="onClick" delay="0">
                  <p:tgtEl>
                    <p:spTgt spid="18"/>
                  </p:tgtEl>
                </p:cond>
              </p:nextCondLst>
            </p:seq>
          </p:childTnLst>
        </p:cTn>
      </p:par>
    </p:tnLst>
    <p:bldLst>
      <p:bldP spid="10" grpId="0"/>
      <p:bldP spid="11" grpId="0"/>
      <p:bldP spid="18" grpId="0"/>
      <p:bldP spid="18" grpId="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D7856B1B-F725-45B8-8598-0424C201BFC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99260" y="2660447"/>
            <a:ext cx="3298384" cy="3291840"/>
          </a:xfrm>
          <a:prstGeom prst="rect">
            <a:avLst/>
          </a:prstGeom>
        </p:spPr>
      </p:pic>
      <p:sp>
        <p:nvSpPr>
          <p:cNvPr id="13" name="Rectangle 12">
            <a:extLst>
              <a:ext uri="{FF2B5EF4-FFF2-40B4-BE49-F238E27FC236}">
                <a16:creationId xmlns:a16="http://schemas.microsoft.com/office/drawing/2014/main" id="{CEC31824-19C5-48B1-A668-C8B95AD59D4D}"/>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أَخْتارُ الْإِجابَةَ الصَّحيحَةَ</a:t>
            </a:r>
          </a:p>
        </p:txBody>
      </p:sp>
      <p:sp>
        <p:nvSpPr>
          <p:cNvPr id="14" name="Rectangle 13">
            <a:extLst>
              <a:ext uri="{FF2B5EF4-FFF2-40B4-BE49-F238E27FC236}">
                <a16:creationId xmlns:a16="http://schemas.microsoft.com/office/drawing/2014/main" id="{54241957-9A9C-41C2-8AF1-967393E7BDB7}"/>
              </a:ext>
            </a:extLst>
          </p:cNvPr>
          <p:cNvSpPr/>
          <p:nvPr/>
        </p:nvSpPr>
        <p:spPr>
          <a:xfrm>
            <a:off x="0" y="1401490"/>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a:solidFill>
                  <a:schemeClr val="tx1">
                    <a:lumMod val="65000"/>
                    <a:lumOff val="35000"/>
                  </a:schemeClr>
                </a:solidFill>
                <a:latin typeface="Adobe Arabic" panose="02040503050201020203" pitchFamily="18" charset="-78"/>
                <a:cs typeface="Adobe Arabic" panose="02040503050201020203" pitchFamily="18" charset="-78"/>
              </a:rPr>
              <a:t>مَنْ يُوَزِّعُ الْمُنْتَجاتِ الْغِذائِيَّةَ إِلى السّوقِ؟</a:t>
            </a:r>
          </a:p>
        </p:txBody>
      </p:sp>
      <p:sp>
        <p:nvSpPr>
          <p:cNvPr id="11" name="1ST ANSWER">
            <a:extLst>
              <a:ext uri="{FF2B5EF4-FFF2-40B4-BE49-F238E27FC236}">
                <a16:creationId xmlns:a16="http://schemas.microsoft.com/office/drawing/2014/main" id="{5646235D-0AD5-420D-861D-0977B45A8CAE}"/>
              </a:ext>
            </a:extLst>
          </p:cNvPr>
          <p:cNvSpPr txBox="1">
            <a:spLocks/>
          </p:cNvSpPr>
          <p:nvPr/>
        </p:nvSpPr>
        <p:spPr>
          <a:xfrm>
            <a:off x="3271520" y="3930449"/>
            <a:ext cx="8908909"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0" indent="-457200" algn="r" rtl="1">
              <a:lnSpc>
                <a:spcPct val="100000"/>
              </a:lnSpc>
              <a:spcBef>
                <a:spcPts val="0"/>
              </a:spcBef>
              <a:buClr>
                <a:srgbClr val="5B9BD5">
                  <a:lumMod val="75000"/>
                </a:srgbClr>
              </a:buClr>
              <a:buSzPct val="80000"/>
              <a:buFont typeface="Courier New" panose="02070309020205020404" pitchFamily="49" charset="0"/>
              <a:buChar char="o"/>
              <a:defRPr/>
            </a:pPr>
            <a:r>
              <a:rPr lang="ar-LB" sz="3600" cap="all" spc="100">
                <a:solidFill>
                  <a:prstClr val="black">
                    <a:lumMod val="65000"/>
                    <a:lumOff val="35000"/>
                  </a:prstClr>
                </a:solidFill>
                <a:latin typeface="Adobe Arabic" panose="02040503050201020203" pitchFamily="18" charset="-78"/>
                <a:cs typeface="Adobe Arabic" panose="02040503050201020203" pitchFamily="18" charset="-78"/>
              </a:rPr>
              <a:t>يُوَزِّعُ الْعامِلونَ الْمُنْتَجاتِ الْغِذائِيَّةَ إِلى السّوقِ. </a:t>
            </a:r>
          </a:p>
        </p:txBody>
      </p:sp>
      <p:sp>
        <p:nvSpPr>
          <p:cNvPr id="18" name="2ND ANSWER">
            <a:extLst>
              <a:ext uri="{FF2B5EF4-FFF2-40B4-BE49-F238E27FC236}">
                <a16:creationId xmlns:a16="http://schemas.microsoft.com/office/drawing/2014/main" id="{B4252F04-0EA7-47F2-9158-BC073B162AB9}"/>
              </a:ext>
            </a:extLst>
          </p:cNvPr>
          <p:cNvSpPr txBox="1">
            <a:spLocks/>
          </p:cNvSpPr>
          <p:nvPr/>
        </p:nvSpPr>
        <p:spPr>
          <a:xfrm>
            <a:off x="3271522" y="2827030"/>
            <a:ext cx="8908908" cy="722091"/>
          </a:xfrm>
          <a:prstGeom prst="rect">
            <a:avLst/>
          </a:prstGeom>
        </p:spPr>
        <p:txBody>
          <a:bodyPr vert="horz" lIns="91440" tIns="45720" rIns="91440" bIns="45720" rtlCol="0" anchor="t" anchorCtr="0">
            <a:noAutofit/>
          </a:bodyPr>
          <a:lstStyle>
            <a:defPPr>
              <a:defRPr lang="en-US"/>
            </a:defPPr>
            <a:lvl1pPr marL="914400" indent="-457200" algn="r" rtl="1">
              <a:lnSpc>
                <a:spcPct val="100000"/>
              </a:lnSpc>
              <a:spcBef>
                <a:spcPts val="0"/>
              </a:spcBef>
              <a:buClr>
                <a:schemeClr val="accent5">
                  <a:lumMod val="75000"/>
                </a:schemeClr>
              </a:buClr>
              <a:buFont typeface="Courier New" panose="02070309020205020404" pitchFamily="49" charset="0"/>
              <a:buChar char="o"/>
              <a:defRPr sz="3600" cap="all" spc="100">
                <a:solidFill>
                  <a:schemeClr val="tx1">
                    <a:lumMod val="65000"/>
                    <a:lumOff val="35000"/>
                  </a:schemeClr>
                </a:solidFill>
                <a:latin typeface="Adobe Arabic" panose="02040503050201090203" pitchFamily="18" charset="-78"/>
                <a:cs typeface="Adobe Arabic" panose="02040503050201090203" pitchFamily="18" charset="-78"/>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buClr>
                <a:srgbClr val="5B9BD5">
                  <a:lumMod val="75000"/>
                </a:srgbClr>
              </a:buClr>
              <a:buSzPct val="80000"/>
            </a:pPr>
            <a:r>
              <a:rPr lang="ar-LB" kern="0" dirty="0">
                <a:solidFill>
                  <a:prstClr val="black">
                    <a:lumMod val="65000"/>
                    <a:lumOff val="35000"/>
                  </a:prstClr>
                </a:solidFill>
                <a:latin typeface="Adobe Arabic" panose="02040503050201020203" pitchFamily="18" charset="-78"/>
                <a:cs typeface="Adobe Arabic" panose="02040503050201020203" pitchFamily="18" charset="-78"/>
              </a:rPr>
              <a:t>تُوَزِّعُ الْمَصانِعُ الْمُنْتَجاتِ الْغِذائِيَّةَ إِلى السّوقِ. </a:t>
            </a:r>
          </a:p>
        </p:txBody>
      </p:sp>
      <p:sp>
        <p:nvSpPr>
          <p:cNvPr id="19" name="3RD ANSWER">
            <a:extLst>
              <a:ext uri="{FF2B5EF4-FFF2-40B4-BE49-F238E27FC236}">
                <a16:creationId xmlns:a16="http://schemas.microsoft.com/office/drawing/2014/main" id="{EC353659-F93E-46CF-B237-925AA4E347CC}"/>
              </a:ext>
            </a:extLst>
          </p:cNvPr>
          <p:cNvSpPr txBox="1">
            <a:spLocks/>
          </p:cNvSpPr>
          <p:nvPr/>
        </p:nvSpPr>
        <p:spPr>
          <a:xfrm>
            <a:off x="3271522" y="5033868"/>
            <a:ext cx="8908908"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0" indent="-457200" algn="r" rtl="1">
              <a:lnSpc>
                <a:spcPct val="100000"/>
              </a:lnSpc>
              <a:spcBef>
                <a:spcPts val="0"/>
              </a:spcBef>
              <a:buClr>
                <a:srgbClr val="5B9BD5">
                  <a:lumMod val="75000"/>
                </a:srgbClr>
              </a:buClr>
              <a:buSzPct val="80000"/>
              <a:buFont typeface="Courier New" panose="02070309020205020404" pitchFamily="49" charset="0"/>
              <a:buChar char="o"/>
              <a:defRPr/>
            </a:pPr>
            <a:r>
              <a:rPr lang="ar-LB" sz="3600" cap="all" spc="100">
                <a:solidFill>
                  <a:prstClr val="black">
                    <a:lumMod val="65000"/>
                    <a:lumOff val="35000"/>
                  </a:prstClr>
                </a:solidFill>
                <a:latin typeface="Adobe Arabic" panose="02040503050201020203" pitchFamily="18" charset="-78"/>
                <a:cs typeface="Adobe Arabic" panose="02040503050201020203" pitchFamily="18" charset="-78"/>
              </a:rPr>
              <a:t>يُوَزِّعُ الْمُزارِعُ الْمُنْتَجاتِ الْغِذائِيَّةَ إِلى السّوقِ. </a:t>
            </a:r>
          </a:p>
        </p:txBody>
      </p:sp>
      <p:pic>
        <p:nvPicPr>
          <p:cNvPr id="20" name="true">
            <a:extLst>
              <a:ext uri="{FF2B5EF4-FFF2-40B4-BE49-F238E27FC236}">
                <a16:creationId xmlns:a16="http://schemas.microsoft.com/office/drawing/2014/main" id="{90C31377-A168-417F-AFB9-14D42C69934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1323215" y="2663916"/>
            <a:ext cx="690281" cy="640080"/>
          </a:xfrm>
          <a:prstGeom prst="rect">
            <a:avLst/>
          </a:prstGeom>
        </p:spPr>
      </p:pic>
      <p:pic>
        <p:nvPicPr>
          <p:cNvPr id="21" name="x2">
            <a:extLst>
              <a:ext uri="{FF2B5EF4-FFF2-40B4-BE49-F238E27FC236}">
                <a16:creationId xmlns:a16="http://schemas.microsoft.com/office/drawing/2014/main" id="{0A0EC29C-C84C-4CF8-B4E3-C6E02DC3B416}"/>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1301379" y="5070376"/>
            <a:ext cx="544005" cy="640080"/>
          </a:xfrm>
          <a:prstGeom prst="rect">
            <a:avLst/>
          </a:prstGeom>
        </p:spPr>
      </p:pic>
      <p:pic>
        <p:nvPicPr>
          <p:cNvPr id="22" name="x2">
            <a:extLst>
              <a:ext uri="{FF2B5EF4-FFF2-40B4-BE49-F238E27FC236}">
                <a16:creationId xmlns:a16="http://schemas.microsoft.com/office/drawing/2014/main" id="{3991E2A4-0995-44E2-9919-8ED35FE9352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1291548" y="3981832"/>
            <a:ext cx="544005" cy="640080"/>
          </a:xfrm>
          <a:prstGeom prst="rect">
            <a:avLst/>
          </a:prstGeom>
        </p:spPr>
      </p:pic>
      <p:pic>
        <p:nvPicPr>
          <p:cNvPr id="2" name="Picture 4">
            <a:extLst>
              <a:ext uri="{FF2B5EF4-FFF2-40B4-BE49-F238E27FC236}">
                <a16:creationId xmlns:a16="http://schemas.microsoft.com/office/drawing/2014/main" id="{455030C2-F0C3-6690-619A-89AB35FF083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2503" y="5270085"/>
            <a:ext cx="1981200" cy="19812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58459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10"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8"/>
                    </p:tgtEl>
                  </p:cond>
                </p:stCondLst>
                <p:endSync evt="end" delay="0">
                  <p:rtn val="all"/>
                </p:endSync>
                <p:childTnLst>
                  <p:par>
                    <p:cTn id="18" fill="hold">
                      <p:stCondLst>
                        <p:cond delay="0"/>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par>
                                <p:cTn id="23" presetID="3" presetClass="emph" presetSubtype="2" fill="hold" grpId="1" nodeType="withEffect">
                                  <p:stCondLst>
                                    <p:cond delay="0"/>
                                  </p:stCondLst>
                                  <p:childTnLst>
                                    <p:animClr clrSpc="rgb" dir="cw">
                                      <p:cBhvr override="childStyle">
                                        <p:cTn id="24" dur="500" fill="hold"/>
                                        <p:tgtEl>
                                          <p:spTgt spid="18"/>
                                        </p:tgtEl>
                                        <p:attrNameLst>
                                          <p:attrName>style.color</p:attrName>
                                        </p:attrNameLst>
                                      </p:cBhvr>
                                      <p:to>
                                        <a:srgbClr val="74C274"/>
                                      </p:to>
                                    </p:animClr>
                                  </p:childTnLst>
                                </p:cTn>
                              </p:par>
                            </p:childTnLst>
                          </p:cTn>
                        </p:par>
                      </p:childTnLst>
                    </p:cTn>
                  </p:par>
                </p:childTnLst>
              </p:cTn>
              <p:nextCondLst>
                <p:cond evt="onClick" delay="0">
                  <p:tgtEl>
                    <p:spTgt spid="18"/>
                  </p:tgtEl>
                </p:cond>
              </p:nextCondLst>
            </p:seq>
            <p:seq concurrent="1" nextAc="seek">
              <p:cTn id="25" restart="whenNotActive" fill="hold" evtFilter="cancelBubble" nodeType="interactiveSeq">
                <p:stCondLst>
                  <p:cond evt="onClick" delay="0">
                    <p:tgtEl>
                      <p:spTgt spid="11"/>
                    </p:tgtEl>
                  </p:cond>
                </p:stCondLst>
                <p:endSync evt="end" delay="0">
                  <p:rtn val="all"/>
                </p:endSync>
                <p:childTnLst>
                  <p:par>
                    <p:cTn id="26" fill="hold">
                      <p:stCondLst>
                        <p:cond delay="0"/>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childTnLst>
                          </p:cTn>
                        </p:par>
                      </p:childTnLst>
                    </p:cTn>
                  </p:par>
                </p:childTnLst>
              </p:cTn>
              <p:nextCondLst>
                <p:cond evt="onClick" delay="0">
                  <p:tgtEl>
                    <p:spTgt spid="11"/>
                  </p:tgtEl>
                </p:cond>
              </p:nextCondLst>
            </p:seq>
            <p:seq concurrent="1" nextAc="seek">
              <p:cTn id="31" restart="whenNotActive" fill="hold" evtFilter="cancelBubble" nodeType="interactiveSeq">
                <p:stCondLst>
                  <p:cond evt="onClick" delay="0">
                    <p:tgtEl>
                      <p:spTgt spid="19"/>
                    </p:tgtEl>
                  </p:cond>
                </p:stCondLst>
                <p:endSync evt="end" delay="0">
                  <p:rtn val="all"/>
                </p:endSync>
                <p:childTnLst>
                  <p:par>
                    <p:cTn id="32" fill="hold">
                      <p:stCondLst>
                        <p:cond delay="0"/>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childTnLst>
                                </p:cTn>
                              </p:par>
                            </p:childTnLst>
                          </p:cTn>
                        </p:par>
                      </p:childTnLst>
                    </p:cTn>
                  </p:par>
                </p:childTnLst>
              </p:cTn>
              <p:nextCondLst>
                <p:cond evt="onClick" delay="0">
                  <p:tgtEl>
                    <p:spTgt spid="19"/>
                  </p:tgtEl>
                </p:cond>
              </p:nextCondLst>
            </p:seq>
          </p:childTnLst>
        </p:cTn>
      </p:par>
    </p:tnLst>
    <p:bldLst>
      <p:bldP spid="11" grpId="0"/>
      <p:bldP spid="18" grpId="0"/>
      <p:bldP spid="18" grpId="1"/>
      <p:bldP spid="1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3D857A8-C2D5-4B5A-8CA1-E9A78683351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71003" y="2528301"/>
            <a:ext cx="3840480" cy="3572686"/>
          </a:xfrm>
          <a:prstGeom prst="rect">
            <a:avLst/>
          </a:prstGeom>
        </p:spPr>
      </p:pic>
      <p:sp>
        <p:nvSpPr>
          <p:cNvPr id="12" name="Rectangle 11">
            <a:extLst>
              <a:ext uri="{FF2B5EF4-FFF2-40B4-BE49-F238E27FC236}">
                <a16:creationId xmlns:a16="http://schemas.microsoft.com/office/drawing/2014/main" id="{881CA221-2447-4551-9AAA-35012B7DDEF7}"/>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أَخْتارُ الْإِجابَةَ الصَّحيحَةَ</a:t>
            </a:r>
          </a:p>
        </p:txBody>
      </p:sp>
      <p:sp>
        <p:nvSpPr>
          <p:cNvPr id="15" name="Rectangle 14">
            <a:extLst>
              <a:ext uri="{FF2B5EF4-FFF2-40B4-BE49-F238E27FC236}">
                <a16:creationId xmlns:a16="http://schemas.microsoft.com/office/drawing/2014/main" id="{5AF41C49-E082-46D8-992B-7B8F7ADC0DC0}"/>
              </a:ext>
            </a:extLst>
          </p:cNvPr>
          <p:cNvSpPr/>
          <p:nvPr/>
        </p:nvSpPr>
        <p:spPr>
          <a:xfrm>
            <a:off x="0" y="1401490"/>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a:solidFill>
                  <a:schemeClr val="tx1">
                    <a:lumMod val="65000"/>
                    <a:lumOff val="35000"/>
                  </a:schemeClr>
                </a:solidFill>
                <a:latin typeface="Adobe Arabic" panose="02040503050201020203" pitchFamily="18" charset="-78"/>
                <a:cs typeface="Adobe Arabic" panose="02040503050201020203" pitchFamily="18" charset="-78"/>
              </a:rPr>
              <a:t>ماذا قالَتْ سَمَرُ لِعَمِّها؟</a:t>
            </a:r>
          </a:p>
        </p:txBody>
      </p:sp>
      <p:sp>
        <p:nvSpPr>
          <p:cNvPr id="11" name="1ST ANSWER">
            <a:extLst>
              <a:ext uri="{FF2B5EF4-FFF2-40B4-BE49-F238E27FC236}">
                <a16:creationId xmlns:a16="http://schemas.microsoft.com/office/drawing/2014/main" id="{CE0F5820-6ADF-433B-B02E-88595BC822D5}"/>
              </a:ext>
            </a:extLst>
          </p:cNvPr>
          <p:cNvSpPr txBox="1">
            <a:spLocks/>
          </p:cNvSpPr>
          <p:nvPr/>
        </p:nvSpPr>
        <p:spPr>
          <a:xfrm>
            <a:off x="3271520" y="3930449"/>
            <a:ext cx="8908909"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0" indent="-457200" algn="r" rtl="1">
              <a:lnSpc>
                <a:spcPct val="100000"/>
              </a:lnSpc>
              <a:spcBef>
                <a:spcPts val="0"/>
              </a:spcBef>
              <a:buClr>
                <a:srgbClr val="5B9BD5">
                  <a:lumMod val="75000"/>
                </a:srgbClr>
              </a:buClr>
              <a:buSzPct val="80000"/>
              <a:buFont typeface="Courier New" panose="02070309020205020404" pitchFamily="49" charset="0"/>
              <a:buChar char="o"/>
              <a:defRPr/>
            </a:pPr>
            <a:r>
              <a:rPr lang="ar-LB" sz="3600" cap="all" spc="100">
                <a:solidFill>
                  <a:prstClr val="black">
                    <a:lumMod val="65000"/>
                    <a:lumOff val="35000"/>
                  </a:prstClr>
                </a:solidFill>
                <a:latin typeface="Adobe Arabic" panose="02040503050201020203" pitchFamily="18" charset="-78"/>
                <a:cs typeface="Adobe Arabic" panose="02040503050201020203" pitchFamily="18" charset="-78"/>
              </a:rPr>
              <a:t>قالَتْ سَمَرُ لِعَمِّها: "لَقَدْ تَعَلَّمْنا الْكَثيرَ عَنْ مُنْتَجاتِ بِلادِنا".</a:t>
            </a:r>
          </a:p>
        </p:txBody>
      </p:sp>
      <p:sp>
        <p:nvSpPr>
          <p:cNvPr id="18" name="2ND ANSWER">
            <a:extLst>
              <a:ext uri="{FF2B5EF4-FFF2-40B4-BE49-F238E27FC236}">
                <a16:creationId xmlns:a16="http://schemas.microsoft.com/office/drawing/2014/main" id="{69BADC22-EB61-42E7-BCC6-E001B0F665D9}"/>
              </a:ext>
            </a:extLst>
          </p:cNvPr>
          <p:cNvSpPr txBox="1">
            <a:spLocks/>
          </p:cNvSpPr>
          <p:nvPr/>
        </p:nvSpPr>
        <p:spPr>
          <a:xfrm>
            <a:off x="3271522" y="2827030"/>
            <a:ext cx="8908908" cy="722091"/>
          </a:xfrm>
          <a:prstGeom prst="rect">
            <a:avLst/>
          </a:prstGeom>
        </p:spPr>
        <p:txBody>
          <a:bodyPr vert="horz" lIns="91440" tIns="45720" rIns="91440" bIns="45720" rtlCol="0" anchor="t" anchorCtr="0">
            <a:noAutofit/>
          </a:bodyPr>
          <a:lstStyle>
            <a:defPPr>
              <a:defRPr lang="en-US"/>
            </a:defPPr>
            <a:lvl1pPr marL="914400" indent="-457200" algn="r" rtl="1">
              <a:lnSpc>
                <a:spcPct val="100000"/>
              </a:lnSpc>
              <a:spcBef>
                <a:spcPts val="0"/>
              </a:spcBef>
              <a:buClr>
                <a:schemeClr val="accent5">
                  <a:lumMod val="75000"/>
                </a:schemeClr>
              </a:buClr>
              <a:buFont typeface="Courier New" panose="02070309020205020404" pitchFamily="49" charset="0"/>
              <a:buChar char="o"/>
              <a:defRPr sz="3600" cap="all" spc="100">
                <a:solidFill>
                  <a:schemeClr val="tx1">
                    <a:lumMod val="65000"/>
                    <a:lumOff val="35000"/>
                  </a:schemeClr>
                </a:solidFill>
                <a:latin typeface="Adobe Arabic" panose="02040503050201090203" pitchFamily="18" charset="-78"/>
                <a:cs typeface="Adobe Arabic" panose="02040503050201090203" pitchFamily="18" charset="-78"/>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buClr>
                <a:srgbClr val="5B9BD5">
                  <a:lumMod val="75000"/>
                </a:srgbClr>
              </a:buClr>
              <a:buSzPct val="80000"/>
            </a:pPr>
            <a:r>
              <a:rPr lang="ar-LB" kern="0">
                <a:solidFill>
                  <a:prstClr val="black">
                    <a:lumMod val="65000"/>
                    <a:lumOff val="35000"/>
                  </a:prstClr>
                </a:solidFill>
                <a:latin typeface="Adobe Arabic" panose="02040503050201020203" pitchFamily="18" charset="-78"/>
                <a:cs typeface="Adobe Arabic" panose="02040503050201020203" pitchFamily="18" charset="-78"/>
              </a:rPr>
              <a:t>قالَتْ سَمَرُ لِعَمِّها: "شُكْرًا لَكَ عَلى وَقْتِكَ".</a:t>
            </a:r>
          </a:p>
        </p:txBody>
      </p:sp>
      <p:sp>
        <p:nvSpPr>
          <p:cNvPr id="19" name="3RD ANSWER">
            <a:extLst>
              <a:ext uri="{FF2B5EF4-FFF2-40B4-BE49-F238E27FC236}">
                <a16:creationId xmlns:a16="http://schemas.microsoft.com/office/drawing/2014/main" id="{44E7E2CC-D24A-4133-ABE0-87F0E628AF69}"/>
              </a:ext>
            </a:extLst>
          </p:cNvPr>
          <p:cNvSpPr txBox="1">
            <a:spLocks/>
          </p:cNvSpPr>
          <p:nvPr/>
        </p:nvSpPr>
        <p:spPr>
          <a:xfrm>
            <a:off x="3271522" y="5033868"/>
            <a:ext cx="8908908" cy="72209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0" indent="-457200" algn="r" rtl="1">
              <a:lnSpc>
                <a:spcPct val="100000"/>
              </a:lnSpc>
              <a:spcBef>
                <a:spcPts val="0"/>
              </a:spcBef>
              <a:buClr>
                <a:srgbClr val="5B9BD5">
                  <a:lumMod val="75000"/>
                </a:srgbClr>
              </a:buClr>
              <a:buSzPct val="80000"/>
              <a:buFont typeface="Courier New" panose="02070309020205020404" pitchFamily="49" charset="0"/>
              <a:buChar char="o"/>
              <a:defRPr/>
            </a:pPr>
            <a:r>
              <a:rPr lang="ar-LB" sz="3600" cap="all" spc="100">
                <a:solidFill>
                  <a:prstClr val="black">
                    <a:lumMod val="65000"/>
                    <a:lumOff val="35000"/>
                  </a:prstClr>
                </a:solidFill>
                <a:latin typeface="Adobe Arabic" panose="02040503050201020203" pitchFamily="18" charset="-78"/>
                <a:cs typeface="Adobe Arabic" panose="02040503050201020203" pitchFamily="18" charset="-78"/>
              </a:rPr>
              <a:t>قالَتْ سَمَرُ لِعَمِّها: " لَقَدِ اسْتَمْتَعْتُ كَثيرًا في السّوقِ الْكَبيرِ".</a:t>
            </a:r>
          </a:p>
        </p:txBody>
      </p:sp>
      <p:pic>
        <p:nvPicPr>
          <p:cNvPr id="20" name="true">
            <a:extLst>
              <a:ext uri="{FF2B5EF4-FFF2-40B4-BE49-F238E27FC236}">
                <a16:creationId xmlns:a16="http://schemas.microsoft.com/office/drawing/2014/main" id="{8EB0689C-5776-460E-82D3-2CE87D4519B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1323215" y="3792949"/>
            <a:ext cx="690281" cy="640080"/>
          </a:xfrm>
          <a:prstGeom prst="rect">
            <a:avLst/>
          </a:prstGeom>
        </p:spPr>
      </p:pic>
      <p:pic>
        <p:nvPicPr>
          <p:cNvPr id="21" name="x2">
            <a:extLst>
              <a:ext uri="{FF2B5EF4-FFF2-40B4-BE49-F238E27FC236}">
                <a16:creationId xmlns:a16="http://schemas.microsoft.com/office/drawing/2014/main" id="{6E95880C-F528-4113-86C8-79CFDEAA3FB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1287731" y="5070376"/>
            <a:ext cx="544005" cy="640080"/>
          </a:xfrm>
          <a:prstGeom prst="rect">
            <a:avLst/>
          </a:prstGeom>
        </p:spPr>
      </p:pic>
      <p:pic>
        <p:nvPicPr>
          <p:cNvPr id="22" name="x2">
            <a:extLst>
              <a:ext uri="{FF2B5EF4-FFF2-40B4-BE49-F238E27FC236}">
                <a16:creationId xmlns:a16="http://schemas.microsoft.com/office/drawing/2014/main" id="{A4439F52-0B17-41F2-ADDC-336C96807AD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1296181" y="2790520"/>
            <a:ext cx="544005" cy="640080"/>
          </a:xfrm>
          <a:prstGeom prst="rect">
            <a:avLst/>
          </a:prstGeom>
        </p:spPr>
      </p:pic>
      <p:pic>
        <p:nvPicPr>
          <p:cNvPr id="2" name="Picture 4">
            <a:extLst>
              <a:ext uri="{FF2B5EF4-FFF2-40B4-BE49-F238E27FC236}">
                <a16:creationId xmlns:a16="http://schemas.microsoft.com/office/drawing/2014/main" id="{331AADFA-ED8B-3F4E-56BC-F0FF081F7C1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2503" y="5270085"/>
            <a:ext cx="1981200" cy="19812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376974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8"/>
                    </p:tgtEl>
                  </p:cond>
                </p:stCondLst>
                <p:endSync evt="end" delay="0">
                  <p:rtn val="all"/>
                </p:endSync>
                <p:childTnLst>
                  <p:par>
                    <p:cTn id="18" fill="hold">
                      <p:stCondLst>
                        <p:cond delay="0"/>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childTnLst>
              </p:cTn>
              <p:nextCondLst>
                <p:cond evt="onClick" delay="0">
                  <p:tgtEl>
                    <p:spTgt spid="18"/>
                  </p:tgtEl>
                </p:cond>
              </p:nextCondLst>
            </p:seq>
            <p:seq concurrent="1" nextAc="seek">
              <p:cTn id="23" restart="whenNotActive" fill="hold" evtFilter="cancelBubble" nodeType="interactiveSeq">
                <p:stCondLst>
                  <p:cond evt="onClick" delay="0">
                    <p:tgtEl>
                      <p:spTgt spid="11"/>
                    </p:tgtEl>
                  </p:cond>
                </p:stCondLst>
                <p:endSync evt="end" delay="0">
                  <p:rtn val="all"/>
                </p:endSync>
                <p:childTnLst>
                  <p:par>
                    <p:cTn id="24" fill="hold">
                      <p:stCondLst>
                        <p:cond delay="0"/>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par>
                                <p:cTn id="29" presetID="3" presetClass="emph" presetSubtype="2" fill="hold" grpId="1" nodeType="withEffect">
                                  <p:stCondLst>
                                    <p:cond delay="0"/>
                                  </p:stCondLst>
                                  <p:childTnLst>
                                    <p:animClr clrSpc="rgb" dir="cw">
                                      <p:cBhvr override="childStyle">
                                        <p:cTn id="30" dur="500" fill="hold"/>
                                        <p:tgtEl>
                                          <p:spTgt spid="11"/>
                                        </p:tgtEl>
                                        <p:attrNameLst>
                                          <p:attrName>style.color</p:attrName>
                                        </p:attrNameLst>
                                      </p:cBhvr>
                                      <p:to>
                                        <a:srgbClr val="74C274"/>
                                      </p:to>
                                    </p:animClr>
                                  </p:childTnLst>
                                </p:cTn>
                              </p:par>
                            </p:childTnLst>
                          </p:cTn>
                        </p:par>
                      </p:childTnLst>
                    </p:cTn>
                  </p:par>
                </p:childTnLst>
              </p:cTn>
              <p:nextCondLst>
                <p:cond evt="onClick" delay="0">
                  <p:tgtEl>
                    <p:spTgt spid="11"/>
                  </p:tgtEl>
                </p:cond>
              </p:nextCondLst>
            </p:seq>
            <p:seq concurrent="1" nextAc="seek">
              <p:cTn id="31" restart="whenNotActive" fill="hold" evtFilter="cancelBubble" nodeType="interactiveSeq">
                <p:stCondLst>
                  <p:cond evt="onClick" delay="0">
                    <p:tgtEl>
                      <p:spTgt spid="19"/>
                    </p:tgtEl>
                  </p:cond>
                </p:stCondLst>
                <p:endSync evt="end" delay="0">
                  <p:rtn val="all"/>
                </p:endSync>
                <p:childTnLst>
                  <p:par>
                    <p:cTn id="32" fill="hold">
                      <p:stCondLst>
                        <p:cond delay="0"/>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childTnLst>
                                </p:cTn>
                              </p:par>
                            </p:childTnLst>
                          </p:cTn>
                        </p:par>
                      </p:childTnLst>
                    </p:cTn>
                  </p:par>
                </p:childTnLst>
              </p:cTn>
              <p:nextCondLst>
                <p:cond evt="onClick" delay="0">
                  <p:tgtEl>
                    <p:spTgt spid="19"/>
                  </p:tgtEl>
                </p:cond>
              </p:nextCondLst>
            </p:seq>
          </p:childTnLst>
        </p:cTn>
      </p:par>
    </p:tnLst>
    <p:bldLst>
      <p:bldP spid="11" grpId="0"/>
      <p:bldP spid="11" grpId="1"/>
      <p:bldP spid="18" grpId="0"/>
      <p:bldP spid="1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620834" y="5083015"/>
            <a:ext cx="2920956" cy="646331"/>
          </a:xfrm>
          <a:prstGeom prst="rect">
            <a:avLst/>
          </a:prstGeom>
          <a:noFill/>
          <a:ln>
            <a:noFill/>
          </a:ln>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LB" sz="3600" b="0" i="0" u="none" strike="noStrike" kern="1200" cap="none" spc="0" normalizeH="0" baseline="0" noProof="0">
                <a:ln>
                  <a:noFill/>
                </a:ln>
                <a:solidFill>
                  <a:schemeClr val="tx1">
                    <a:lumMod val="65000"/>
                    <a:lumOff val="35000"/>
                  </a:schemeClr>
                </a:solidFill>
                <a:effectLst/>
                <a:uLnTx/>
                <a:uFillTx/>
                <a:latin typeface="Adobe Arabic"/>
                <a:ea typeface="+mn-ea"/>
                <a:cs typeface="Adobe Arabic"/>
              </a:rPr>
              <a:t>نَعَمْ، </a:t>
            </a:r>
            <a:r>
              <a:rPr lang="ar-LB" sz="3600" cap="all" spc="100">
                <a:solidFill>
                  <a:schemeClr val="tx1">
                    <a:lumMod val="65000"/>
                    <a:lumOff val="35000"/>
                  </a:schemeClr>
                </a:solidFill>
                <a:latin typeface="Adobe Arabic" panose="02040503050201090203" pitchFamily="18" charset="-78"/>
                <a:cs typeface="Adobe Arabic" panose="02040503050201090203" pitchFamily="18" charset="-78"/>
              </a:rPr>
              <a:t>أَعْجَبَتْني</a:t>
            </a:r>
            <a:r>
              <a:rPr kumimoji="0" lang="ar-LB" sz="3600" b="0" i="0" u="none" strike="noStrike" kern="1200" cap="none" spc="0" normalizeH="0" baseline="0" noProof="0">
                <a:ln>
                  <a:noFill/>
                </a:ln>
                <a:solidFill>
                  <a:schemeClr val="tx1">
                    <a:lumMod val="65000"/>
                    <a:lumOff val="35000"/>
                  </a:schemeClr>
                </a:solidFill>
                <a:effectLst/>
                <a:uLnTx/>
                <a:uFillTx/>
                <a:latin typeface="Adobe Arabic"/>
                <a:ea typeface="+mn-ea"/>
                <a:cs typeface="Adobe Arabic"/>
              </a:rPr>
              <a:t> </a:t>
            </a:r>
            <a:endParaRPr kumimoji="0" lang="en-US" sz="3600" b="0" i="0" u="none" strike="noStrike" kern="1200" cap="none" spc="0" normalizeH="0" baseline="0" noProof="0">
              <a:ln>
                <a:noFill/>
              </a:ln>
              <a:solidFill>
                <a:schemeClr val="tx1">
                  <a:lumMod val="65000"/>
                  <a:lumOff val="35000"/>
                </a:schemeClr>
              </a:solidFill>
              <a:effectLst/>
              <a:uLnTx/>
              <a:uFillTx/>
              <a:latin typeface="Adobe Arabic"/>
              <a:ea typeface="+mn-ea"/>
              <a:cs typeface="Adobe Arabic"/>
            </a:endParaRPr>
          </a:p>
        </p:txBody>
      </p:sp>
      <p:sp>
        <p:nvSpPr>
          <p:cNvPr id="6" name="TextBox 5"/>
          <p:cNvSpPr txBox="1"/>
          <p:nvPr/>
        </p:nvSpPr>
        <p:spPr>
          <a:xfrm>
            <a:off x="650210" y="5083015"/>
            <a:ext cx="2941983" cy="646331"/>
          </a:xfrm>
          <a:prstGeom prst="rect">
            <a:avLst/>
          </a:prstGeom>
          <a:noFill/>
          <a:ln>
            <a:noFill/>
          </a:ln>
        </p:spPr>
        <p:txBody>
          <a:bodyPr wrap="square" rtlCol="0">
            <a:spAutoFit/>
          </a:bodyPr>
          <a:lstStyle/>
          <a:p>
            <a:pPr algn="ctr" rtl="1">
              <a:defRPr/>
            </a:pPr>
            <a:r>
              <a:rPr lang="ar-LB" sz="3600">
                <a:solidFill>
                  <a:schemeClr val="tx1">
                    <a:lumMod val="65000"/>
                    <a:lumOff val="35000"/>
                  </a:schemeClr>
                </a:solidFill>
                <a:latin typeface="Adobe Arabic"/>
                <a:cs typeface="Adobe Arabic"/>
              </a:rPr>
              <a:t>كَلّا، لَمْ تُعْجِبْني </a:t>
            </a:r>
            <a:endParaRPr lang="en-US" sz="3600">
              <a:solidFill>
                <a:schemeClr val="tx1">
                  <a:lumMod val="65000"/>
                  <a:lumOff val="35000"/>
                </a:schemeClr>
              </a:solidFill>
              <a:latin typeface="Adobe Arabic"/>
              <a:cs typeface="Adobe Arabic"/>
            </a:endParaRPr>
          </a:p>
        </p:txBody>
      </p:sp>
      <p:sp>
        <p:nvSpPr>
          <p:cNvPr id="8" name="TextBox 7"/>
          <p:cNvSpPr txBox="1"/>
          <p:nvPr/>
        </p:nvSpPr>
        <p:spPr>
          <a:xfrm>
            <a:off x="4203223" y="5083015"/>
            <a:ext cx="3806581" cy="646331"/>
          </a:xfrm>
          <a:prstGeom prst="rect">
            <a:avLst/>
          </a:prstGeom>
          <a:noFill/>
          <a:ln>
            <a:noFill/>
          </a:ln>
        </p:spPr>
        <p:txBody>
          <a:bodyPr wrap="square" rtlCol="0">
            <a:spAutoFit/>
          </a:bodyPr>
          <a:lstStyle/>
          <a:p>
            <a:pPr algn="ctr" rtl="1">
              <a:defRPr/>
            </a:pPr>
            <a:r>
              <a:rPr lang="ar-LB" sz="3600">
                <a:solidFill>
                  <a:schemeClr val="tx1">
                    <a:lumMod val="65000"/>
                    <a:lumOff val="35000"/>
                  </a:schemeClr>
                </a:solidFill>
                <a:latin typeface="Adobe Arabic"/>
                <a:cs typeface="Adobe Arabic"/>
              </a:rPr>
              <a:t>نَعَمْ، أَعْجَبَتْني قَليلًا</a:t>
            </a:r>
            <a:r>
              <a:rPr lang="en-US" sz="3600">
                <a:solidFill>
                  <a:schemeClr val="tx1">
                    <a:lumMod val="65000"/>
                    <a:lumOff val="35000"/>
                  </a:schemeClr>
                </a:solidFill>
                <a:latin typeface="Adobe Arabic"/>
                <a:cs typeface="Adobe Arabic"/>
              </a:rPr>
              <a:t> </a:t>
            </a:r>
            <a:r>
              <a:rPr lang="ar-LB" sz="3600">
                <a:solidFill>
                  <a:schemeClr val="tx1">
                    <a:lumMod val="65000"/>
                    <a:lumOff val="35000"/>
                  </a:schemeClr>
                </a:solidFill>
                <a:latin typeface="Adobe Arabic"/>
                <a:cs typeface="Adobe Arabic"/>
              </a:rPr>
              <a:t> </a:t>
            </a:r>
            <a:endParaRPr lang="en-US" sz="3600">
              <a:solidFill>
                <a:schemeClr val="tx1">
                  <a:lumMod val="65000"/>
                  <a:lumOff val="35000"/>
                </a:schemeClr>
              </a:solidFill>
              <a:latin typeface="Adobe Arabic"/>
              <a:cs typeface="Adobe Arabic"/>
            </a:endParaRPr>
          </a:p>
        </p:txBody>
      </p:sp>
      <p:pic>
        <p:nvPicPr>
          <p:cNvPr id="15" name="Graphic 14">
            <a:extLst>
              <a:ext uri="{FF2B5EF4-FFF2-40B4-BE49-F238E27FC236}">
                <a16:creationId xmlns:a16="http://schemas.microsoft.com/office/drawing/2014/main" id="{9BA212D4-6318-48C1-823D-8D27D5999D9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4984" y="2746664"/>
            <a:ext cx="2143124" cy="2143124"/>
          </a:xfrm>
          <a:prstGeom prst="rect">
            <a:avLst/>
          </a:prstGeom>
        </p:spPr>
      </p:pic>
      <p:pic>
        <p:nvPicPr>
          <p:cNvPr id="17" name="Graphic 16">
            <a:extLst>
              <a:ext uri="{FF2B5EF4-FFF2-40B4-BE49-F238E27FC236}">
                <a16:creationId xmlns:a16="http://schemas.microsoft.com/office/drawing/2014/main" id="{A0198021-14EE-4573-AC39-3853B0B83F9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034951" y="2746664"/>
            <a:ext cx="2143124" cy="2143124"/>
          </a:xfrm>
          <a:prstGeom prst="rect">
            <a:avLst/>
          </a:prstGeom>
        </p:spPr>
      </p:pic>
      <p:pic>
        <p:nvPicPr>
          <p:cNvPr id="19" name="Graphic 18">
            <a:extLst>
              <a:ext uri="{FF2B5EF4-FFF2-40B4-BE49-F238E27FC236}">
                <a16:creationId xmlns:a16="http://schemas.microsoft.com/office/drawing/2014/main" id="{7E8E0D1B-93B0-43A9-B7DB-8A5DE81A4E4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014918" y="2797982"/>
            <a:ext cx="2103455" cy="2103455"/>
          </a:xfrm>
          <a:prstGeom prst="rect">
            <a:avLst/>
          </a:prstGeom>
        </p:spPr>
      </p:pic>
      <p:sp>
        <p:nvSpPr>
          <p:cNvPr id="14" name="Rectangle 13">
            <a:extLst>
              <a:ext uri="{FF2B5EF4-FFF2-40B4-BE49-F238E27FC236}">
                <a16:creationId xmlns:a16="http://schemas.microsoft.com/office/drawing/2014/main" id="{FBE88181-CF8F-449B-AF6E-A067F0213F6D}"/>
              </a:ext>
            </a:extLst>
          </p:cNvPr>
          <p:cNvSpPr/>
          <p:nvPr/>
        </p:nvSpPr>
        <p:spPr>
          <a:xfrm>
            <a:off x="0" y="696634"/>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a:solidFill>
                  <a:schemeClr val="tx1">
                    <a:lumMod val="65000"/>
                    <a:lumOff val="35000"/>
                  </a:schemeClr>
                </a:solidFill>
                <a:latin typeface="Adobe Arabic" panose="02040503050201020203" pitchFamily="18" charset="-78"/>
                <a:cs typeface="Adobe Arabic" panose="02040503050201020203" pitchFamily="18" charset="-78"/>
              </a:rPr>
              <a:t>هَلْ أَعْجَبَتْني هذِهِ القِصَّةُ؟</a:t>
            </a:r>
          </a:p>
        </p:txBody>
      </p:sp>
    </p:spTree>
    <p:custDataLst>
      <p:tags r:id="rId1"/>
    </p:custDataLst>
    <p:extLst>
      <p:ext uri="{BB962C8B-B14F-4D97-AF65-F5344CB8AC3E}">
        <p14:creationId xmlns:p14="http://schemas.microsoft.com/office/powerpoint/2010/main" val="34386167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0505C16-75B8-46FD-89C2-C55C055C8219}"/>
              </a:ext>
            </a:extLst>
          </p:cNvPr>
          <p:cNvSpPr txBox="1"/>
          <p:nvPr/>
        </p:nvSpPr>
        <p:spPr>
          <a:xfrm>
            <a:off x="4469998" y="3223112"/>
            <a:ext cx="787802" cy="707886"/>
          </a:xfrm>
          <a:prstGeom prst="rect">
            <a:avLst/>
          </a:prstGeom>
          <a:noFill/>
        </p:spPr>
        <p:txBody>
          <a:bodyPr wrap="square" rtlCol="0">
            <a:spAutoFit/>
          </a:bodyPr>
          <a:lstStyle/>
          <a:p>
            <a:pPr algn="ctr"/>
            <a:r>
              <a:rPr lang="ar-LB" sz="4000" b="1">
                <a:solidFill>
                  <a:schemeClr val="bg1"/>
                </a:solidFill>
              </a:rPr>
              <a:t>نَعَمْ</a:t>
            </a:r>
            <a:endParaRPr lang="en-US" sz="4000" b="1">
              <a:solidFill>
                <a:schemeClr val="bg1"/>
              </a:solidFill>
            </a:endParaRPr>
          </a:p>
        </p:txBody>
      </p:sp>
      <p:sp>
        <p:nvSpPr>
          <p:cNvPr id="13" name="Content Placeholder 2">
            <a:extLst>
              <a:ext uri="{FF2B5EF4-FFF2-40B4-BE49-F238E27FC236}">
                <a16:creationId xmlns:a16="http://schemas.microsoft.com/office/drawing/2014/main" id="{F6D97BAF-5E48-42D2-ABE9-BA43173BE881}"/>
              </a:ext>
            </a:extLst>
          </p:cNvPr>
          <p:cNvSpPr txBox="1">
            <a:spLocks/>
          </p:cNvSpPr>
          <p:nvPr/>
        </p:nvSpPr>
        <p:spPr>
          <a:xfrm>
            <a:off x="6181855" y="2108388"/>
            <a:ext cx="5317156" cy="45046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1">
              <a:lnSpc>
                <a:spcPct val="100000"/>
              </a:lnSpc>
              <a:spcBef>
                <a:spcPts val="0"/>
              </a:spcBef>
              <a:buNone/>
            </a:pPr>
            <a:r>
              <a:rPr lang="ar-LB" sz="3200" b="1" dirty="0">
                <a:solidFill>
                  <a:schemeClr val="tx1">
                    <a:lumMod val="65000"/>
                    <a:lumOff val="35000"/>
                  </a:schemeClr>
                </a:solidFill>
                <a:latin typeface="Adobe Arabic" panose="02040503050201020203" pitchFamily="18" charset="-78"/>
                <a:cs typeface="Adobe Arabic" panose="02040503050201020203" pitchFamily="18" charset="-78"/>
              </a:rPr>
              <a:t>ما أَنا؟</a:t>
            </a:r>
          </a:p>
          <a:p>
            <a:pPr marL="0" indent="0" algn="r" rtl="1">
              <a:lnSpc>
                <a:spcPct val="100000"/>
              </a:lnSpc>
              <a:spcBef>
                <a:spcPts val="600"/>
              </a:spcBef>
              <a:buNone/>
            </a:pPr>
            <a:r>
              <a:rPr lang="ar-LB" sz="3200" dirty="0">
                <a:solidFill>
                  <a:schemeClr val="tx1">
                    <a:lumMod val="65000"/>
                    <a:lumOff val="35000"/>
                  </a:schemeClr>
                </a:solidFill>
                <a:latin typeface="Adobe Arabic" panose="02040503050201020203" pitchFamily="18" charset="-78"/>
                <a:cs typeface="Adobe Arabic" panose="02040503050201020203" pitchFamily="18" charset="-78"/>
              </a:rPr>
              <a:t>أَنا آلَةٌ تَجِدُني في مَحَلِّ الْخُضارِ. </a:t>
            </a:r>
          </a:p>
          <a:p>
            <a:pPr marL="0" indent="0" algn="r" rtl="1">
              <a:lnSpc>
                <a:spcPct val="100000"/>
              </a:lnSpc>
              <a:spcBef>
                <a:spcPts val="600"/>
              </a:spcBef>
              <a:buNone/>
            </a:pPr>
            <a:r>
              <a:rPr lang="ar-LB" sz="3200" dirty="0">
                <a:solidFill>
                  <a:schemeClr val="tx1">
                    <a:lumMod val="65000"/>
                    <a:lumOff val="35000"/>
                  </a:schemeClr>
                </a:solidFill>
                <a:latin typeface="Adobe Arabic" panose="02040503050201020203" pitchFamily="18" charset="-78"/>
                <a:cs typeface="Adobe Arabic" panose="02040503050201020203" pitchFamily="18" charset="-78"/>
              </a:rPr>
              <a:t>أَنْواعي عَديدَةٌ. </a:t>
            </a:r>
          </a:p>
          <a:p>
            <a:pPr marL="0" indent="0" algn="r" rtl="1">
              <a:lnSpc>
                <a:spcPct val="100000"/>
              </a:lnSpc>
              <a:spcBef>
                <a:spcPts val="600"/>
              </a:spcBef>
              <a:buNone/>
            </a:pPr>
            <a:r>
              <a:rPr lang="ar-LB" sz="3200" dirty="0">
                <a:solidFill>
                  <a:schemeClr val="tx1">
                    <a:lumMod val="65000"/>
                    <a:lumOff val="35000"/>
                  </a:schemeClr>
                </a:solidFill>
                <a:latin typeface="Adobe Arabic" panose="02040503050201020203" pitchFamily="18" charset="-78"/>
                <a:cs typeface="Adobe Arabic" panose="02040503050201020203" pitchFamily="18" charset="-78"/>
              </a:rPr>
              <a:t>مِنّي الْكَهْرَباِئُّي وَمِنّي الْعادِيُّ. </a:t>
            </a:r>
          </a:p>
          <a:p>
            <a:pPr marL="0" indent="0" algn="r" rtl="1">
              <a:lnSpc>
                <a:spcPct val="100000"/>
              </a:lnSpc>
              <a:spcBef>
                <a:spcPts val="600"/>
              </a:spcBef>
              <a:buNone/>
            </a:pPr>
            <a:r>
              <a:rPr lang="ar-LB" sz="3200" dirty="0">
                <a:solidFill>
                  <a:schemeClr val="tx1">
                    <a:lumMod val="65000"/>
                    <a:lumOff val="35000"/>
                  </a:schemeClr>
                </a:solidFill>
                <a:latin typeface="Adobe Arabic" panose="02040503050201020203" pitchFamily="18" charset="-78"/>
                <a:cs typeface="Adobe Arabic" panose="02040503050201020203" pitchFamily="18" charset="-78"/>
              </a:rPr>
              <a:t>عَلى شاشَتي أَرْقامٌ. </a:t>
            </a:r>
          </a:p>
          <a:p>
            <a:pPr marL="0" indent="0" algn="r" rtl="1">
              <a:lnSpc>
                <a:spcPct val="100000"/>
              </a:lnSpc>
              <a:spcBef>
                <a:spcPts val="600"/>
              </a:spcBef>
              <a:buNone/>
            </a:pPr>
            <a:r>
              <a:rPr lang="ar-LB" sz="3200" dirty="0">
                <a:solidFill>
                  <a:schemeClr val="tx1">
                    <a:lumMod val="65000"/>
                    <a:lumOff val="35000"/>
                  </a:schemeClr>
                </a:solidFill>
                <a:latin typeface="Adobe Arabic" panose="02040503050201020203" pitchFamily="18" charset="-78"/>
                <a:cs typeface="Adobe Arabic" panose="02040503050201020203" pitchFamily="18" charset="-78"/>
              </a:rPr>
              <a:t>أُحَدِّدُ وَزْنَ الْأَشْياءِ.</a:t>
            </a:r>
          </a:p>
          <a:p>
            <a:pPr marL="0" indent="0" algn="r" rtl="1">
              <a:lnSpc>
                <a:spcPct val="100000"/>
              </a:lnSpc>
              <a:spcBef>
                <a:spcPts val="600"/>
              </a:spcBef>
              <a:buNone/>
            </a:pPr>
            <a:r>
              <a:rPr lang="ar-LB" sz="3200" dirty="0">
                <a:solidFill>
                  <a:schemeClr val="tx1">
                    <a:lumMod val="65000"/>
                    <a:lumOff val="35000"/>
                  </a:schemeClr>
                </a:solidFill>
                <a:latin typeface="Adobe Arabic" panose="02040503050201020203" pitchFamily="18" charset="-78"/>
                <a:cs typeface="Adobe Arabic" panose="02040503050201020203" pitchFamily="18" charset="-78"/>
              </a:rPr>
              <a:t>فَهَلْ عَرَفْتَ ما أَنا؟  </a:t>
            </a:r>
          </a:p>
          <a:p>
            <a:pPr marL="0" indent="0" algn="r" rtl="1">
              <a:lnSpc>
                <a:spcPct val="100000"/>
              </a:lnSpc>
              <a:spcBef>
                <a:spcPts val="600"/>
              </a:spcBef>
              <a:buNone/>
            </a:pPr>
            <a:r>
              <a:rPr lang="ar-LB" sz="3200" dirty="0">
                <a:solidFill>
                  <a:schemeClr val="tx1">
                    <a:lumMod val="65000"/>
                    <a:lumOff val="35000"/>
                  </a:schemeClr>
                </a:solidFill>
                <a:latin typeface="Adobe Arabic" panose="02040503050201020203" pitchFamily="18" charset="-78"/>
                <a:cs typeface="Adobe Arabic" panose="02040503050201020203" pitchFamily="18" charset="-78"/>
              </a:rPr>
              <a:t>أَنا-------</a:t>
            </a:r>
            <a:endParaRPr lang="ar-LB" sz="3200" b="1" dirty="0">
              <a:solidFill>
                <a:schemeClr val="tx1">
                  <a:lumMod val="65000"/>
                  <a:lumOff val="35000"/>
                </a:schemeClr>
              </a:solidFill>
              <a:latin typeface="Adobe Arabic" panose="02040503050201020203" pitchFamily="18" charset="-78"/>
              <a:cs typeface="Adobe Arabic" panose="02040503050201020203" pitchFamily="18" charset="-78"/>
            </a:endParaRPr>
          </a:p>
          <a:p>
            <a:pPr marL="0" indent="0" algn="r" rtl="1">
              <a:lnSpc>
                <a:spcPct val="100000"/>
              </a:lnSpc>
              <a:spcBef>
                <a:spcPts val="0"/>
              </a:spcBef>
              <a:buNone/>
            </a:pPr>
            <a:endParaRPr lang="ar-LB" sz="3200" dirty="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14" name="Oval 13"/>
          <p:cNvSpPr/>
          <p:nvPr/>
        </p:nvSpPr>
        <p:spPr>
          <a:xfrm rot="10800000" flipV="1">
            <a:off x="2209509" y="5586725"/>
            <a:ext cx="2308250" cy="707886"/>
          </a:xfrm>
          <a:prstGeom prst="ellipse">
            <a:avLst/>
          </a:prstGeom>
          <a:solidFill>
            <a:srgbClr val="E4FBD8"/>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LB" sz="4000">
                <a:solidFill>
                  <a:schemeClr val="tx1">
                    <a:lumMod val="65000"/>
                    <a:lumOff val="35000"/>
                  </a:schemeClr>
                </a:solidFill>
                <a:latin typeface="Adobe Arabic" panose="02040503050201020203" pitchFamily="18" charset="-78"/>
                <a:cs typeface="Adobe Arabic" panose="02040503050201020203" pitchFamily="18" charset="-78"/>
              </a:rPr>
              <a:t>ميزانٌ</a:t>
            </a:r>
            <a:endParaRPr lang="en-US" sz="4000">
              <a:solidFill>
                <a:schemeClr val="tx1">
                  <a:lumMod val="65000"/>
                  <a:lumOff val="35000"/>
                </a:schemeClr>
              </a:solidFill>
              <a:latin typeface="Adobe Arabic" panose="02040503050201020203" pitchFamily="18" charset="-78"/>
              <a:cs typeface="Adobe Arabic" panose="02040503050201020203" pitchFamily="18" charset="-78"/>
            </a:endParaRPr>
          </a:p>
        </p:txBody>
      </p:sp>
      <p:pic>
        <p:nvPicPr>
          <p:cNvPr id="9" name="Picture 8">
            <a:extLst>
              <a:ext uri="{FF2B5EF4-FFF2-40B4-BE49-F238E27FC236}">
                <a16:creationId xmlns:a16="http://schemas.microsoft.com/office/drawing/2014/main" id="{F574504A-EC1F-4AB4-B63C-B8D0B60C147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582459" y="2105578"/>
            <a:ext cx="3657600" cy="3401162"/>
          </a:xfrm>
          <a:prstGeom prst="rect">
            <a:avLst/>
          </a:prstGeom>
        </p:spPr>
      </p:pic>
      <p:sp>
        <p:nvSpPr>
          <p:cNvPr id="12" name="Rectangle 11">
            <a:extLst>
              <a:ext uri="{FF2B5EF4-FFF2-40B4-BE49-F238E27FC236}">
                <a16:creationId xmlns:a16="http://schemas.microsoft.com/office/drawing/2014/main" id="{B44DFF21-7027-4A4F-BC2A-9D14A952BB25}"/>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أَكْتَشِفُ الْحَرْفَ</a:t>
            </a:r>
          </a:p>
        </p:txBody>
      </p:sp>
      <p:sp>
        <p:nvSpPr>
          <p:cNvPr id="15" name="Rectangle 14">
            <a:extLst>
              <a:ext uri="{FF2B5EF4-FFF2-40B4-BE49-F238E27FC236}">
                <a16:creationId xmlns:a16="http://schemas.microsoft.com/office/drawing/2014/main" id="{F3B7235F-C13C-4070-9D9C-1BD026FE6501}"/>
              </a:ext>
            </a:extLst>
          </p:cNvPr>
          <p:cNvSpPr/>
          <p:nvPr/>
        </p:nvSpPr>
        <p:spPr>
          <a:xfrm>
            <a:off x="0" y="1401490"/>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a:solidFill>
                  <a:schemeClr val="tx1">
                    <a:lumMod val="65000"/>
                    <a:lumOff val="35000"/>
                  </a:schemeClr>
                </a:solidFill>
                <a:latin typeface="Adobe Arabic" panose="02040503050201020203" pitchFamily="18" charset="-78"/>
                <a:cs typeface="Adobe Arabic" panose="02040503050201020203" pitchFamily="18" charset="-78"/>
              </a:rPr>
              <a:t>حَزّورَةُ: "ما أَنا؟"</a:t>
            </a:r>
          </a:p>
        </p:txBody>
      </p:sp>
    </p:spTree>
    <p:custDataLst>
      <p:tags r:id="rId1"/>
    </p:custDataLst>
    <p:extLst>
      <p:ext uri="{BB962C8B-B14F-4D97-AF65-F5344CB8AC3E}">
        <p14:creationId xmlns:p14="http://schemas.microsoft.com/office/powerpoint/2010/main" val="2682381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C0505C16-75B8-46FD-89C2-C55C055C8219}"/>
              </a:ext>
            </a:extLst>
          </p:cNvPr>
          <p:cNvSpPr txBox="1"/>
          <p:nvPr/>
        </p:nvSpPr>
        <p:spPr>
          <a:xfrm>
            <a:off x="4469998" y="3223112"/>
            <a:ext cx="787802" cy="707886"/>
          </a:xfrm>
          <a:prstGeom prst="rect">
            <a:avLst/>
          </a:prstGeom>
          <a:noFill/>
        </p:spPr>
        <p:txBody>
          <a:bodyPr wrap="square" rtlCol="0">
            <a:spAutoFit/>
          </a:bodyPr>
          <a:lstStyle/>
          <a:p>
            <a:pPr algn="ctr"/>
            <a:r>
              <a:rPr lang="ar-LB" sz="4000" b="1">
                <a:solidFill>
                  <a:schemeClr val="bg1"/>
                </a:solidFill>
              </a:rPr>
              <a:t>نَعَمْ</a:t>
            </a:r>
            <a:endParaRPr lang="en-US" sz="4000" b="1">
              <a:solidFill>
                <a:schemeClr val="bg1"/>
              </a:solidFill>
            </a:endParaRPr>
          </a:p>
        </p:txBody>
      </p:sp>
      <p:sp>
        <p:nvSpPr>
          <p:cNvPr id="8" name="Content Placeholder 2">
            <a:extLst>
              <a:ext uri="{FF2B5EF4-FFF2-40B4-BE49-F238E27FC236}">
                <a16:creationId xmlns:a16="http://schemas.microsoft.com/office/drawing/2014/main" id="{F6D97BAF-5E48-42D2-ABE9-BA43173BE881}"/>
              </a:ext>
            </a:extLst>
          </p:cNvPr>
          <p:cNvSpPr txBox="1">
            <a:spLocks/>
          </p:cNvSpPr>
          <p:nvPr/>
        </p:nvSpPr>
        <p:spPr>
          <a:xfrm>
            <a:off x="6096000" y="2243622"/>
            <a:ext cx="5660313" cy="436105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1">
              <a:lnSpc>
                <a:spcPct val="100000"/>
              </a:lnSpc>
              <a:spcBef>
                <a:spcPts val="0"/>
              </a:spcBef>
              <a:buFont typeface="Arial" panose="020B0604020202020204" pitchFamily="34" charset="0"/>
              <a:buNone/>
            </a:pPr>
            <a:r>
              <a:rPr lang="ar-LB" sz="3200" b="1" dirty="0">
                <a:solidFill>
                  <a:schemeClr val="tx1">
                    <a:lumMod val="65000"/>
                    <a:lumOff val="35000"/>
                  </a:schemeClr>
                </a:solidFill>
                <a:latin typeface="Adobe Arabic" panose="02040503050201020203" pitchFamily="18" charset="-78"/>
                <a:cs typeface="Adobe Arabic" panose="02040503050201020203" pitchFamily="18" charset="-78"/>
              </a:rPr>
              <a:t>ما أَنا؟</a:t>
            </a:r>
          </a:p>
          <a:p>
            <a:pPr marL="0" indent="0" algn="ctr" rtl="1">
              <a:lnSpc>
                <a:spcPct val="100000"/>
              </a:lnSpc>
              <a:spcBef>
                <a:spcPts val="0"/>
              </a:spcBef>
              <a:buFont typeface="Arial" panose="020B0604020202020204" pitchFamily="34" charset="0"/>
              <a:buNone/>
            </a:pPr>
            <a:endParaRPr lang="ar-LB" sz="3200" b="1" dirty="0">
              <a:solidFill>
                <a:schemeClr val="tx1">
                  <a:lumMod val="65000"/>
                  <a:lumOff val="35000"/>
                </a:schemeClr>
              </a:solidFill>
              <a:latin typeface="Adobe Arabic" panose="02040503050201020203" pitchFamily="18" charset="-78"/>
              <a:cs typeface="Adobe Arabic" panose="02040503050201020203" pitchFamily="18" charset="-78"/>
            </a:endParaRPr>
          </a:p>
          <a:p>
            <a:pPr marL="0" indent="0" algn="r" rtl="1">
              <a:lnSpc>
                <a:spcPct val="110000"/>
              </a:lnSpc>
              <a:spcBef>
                <a:spcPts val="600"/>
              </a:spcBef>
              <a:buNone/>
            </a:pPr>
            <a:r>
              <a:rPr lang="ar-LB" sz="3200" dirty="0">
                <a:solidFill>
                  <a:schemeClr val="tx1">
                    <a:lumMod val="65000"/>
                    <a:lumOff val="35000"/>
                  </a:schemeClr>
                </a:solidFill>
                <a:latin typeface="Adobe Arabic" panose="02040503050201020203" pitchFamily="18" charset="-78"/>
                <a:cs typeface="Adobe Arabic" panose="02040503050201020203" pitchFamily="18" charset="-78"/>
              </a:rPr>
              <a:t>أَنا مَأْكولاتٌ مُتَنَوِّعَةٌ. </a:t>
            </a:r>
          </a:p>
          <a:p>
            <a:pPr marL="0" indent="0" algn="r" rtl="1">
              <a:lnSpc>
                <a:spcPct val="110000"/>
              </a:lnSpc>
              <a:spcBef>
                <a:spcPts val="600"/>
              </a:spcBef>
              <a:buNone/>
            </a:pPr>
            <a:r>
              <a:rPr lang="ar-LB" sz="3200" dirty="0">
                <a:solidFill>
                  <a:schemeClr val="tx1">
                    <a:lumMod val="65000"/>
                    <a:lumOff val="35000"/>
                  </a:schemeClr>
                </a:solidFill>
                <a:latin typeface="Adobe Arabic" panose="02040503050201020203" pitchFamily="18" charset="-78"/>
                <a:cs typeface="Adobe Arabic" panose="02040503050201020203" pitchFamily="18" charset="-78"/>
              </a:rPr>
              <a:t>أُصْنَعُ مِنَ الْفَواكِهِ، وَالْخُضارِ وَالْحُبوبِ. </a:t>
            </a:r>
          </a:p>
          <a:p>
            <a:pPr marL="0" indent="0" algn="r" rtl="1">
              <a:lnSpc>
                <a:spcPct val="110000"/>
              </a:lnSpc>
              <a:spcBef>
                <a:spcPts val="600"/>
              </a:spcBef>
              <a:buNone/>
            </a:pPr>
            <a:r>
              <a:rPr lang="ar-LB" sz="3200" dirty="0">
                <a:solidFill>
                  <a:schemeClr val="tx1">
                    <a:lumMod val="65000"/>
                    <a:lumOff val="35000"/>
                  </a:schemeClr>
                </a:solidFill>
                <a:latin typeface="Adobe Arabic" panose="02040503050201020203" pitchFamily="18" charset="-78"/>
                <a:cs typeface="Adobe Arabic" panose="02040503050201020203" pitchFamily="18" charset="-78"/>
              </a:rPr>
              <a:t>أَنْواعي عَديدَةٌ مِنْها الْمُجَفَّفُ وَمِنْها السّائِلُ.</a:t>
            </a:r>
          </a:p>
          <a:p>
            <a:pPr marL="0" indent="0" algn="r" rtl="1">
              <a:lnSpc>
                <a:spcPct val="110000"/>
              </a:lnSpc>
              <a:spcBef>
                <a:spcPts val="600"/>
              </a:spcBef>
              <a:buNone/>
            </a:pPr>
            <a:r>
              <a:rPr lang="ar-LB" sz="3200" dirty="0">
                <a:solidFill>
                  <a:schemeClr val="tx1">
                    <a:lumMod val="65000"/>
                    <a:lumOff val="35000"/>
                  </a:schemeClr>
                </a:solidFill>
                <a:latin typeface="Adobe Arabic" panose="02040503050201020203" pitchFamily="18" charset="-78"/>
                <a:cs typeface="Adobe Arabic" panose="02040503050201020203" pitchFamily="18" charset="-78"/>
              </a:rPr>
              <a:t>تَجِدُني مُرَتَّبَةً عَلى رُفوفِ الْمَخازِنِ. </a:t>
            </a:r>
          </a:p>
          <a:p>
            <a:pPr marL="0" indent="0" algn="r" rtl="1">
              <a:lnSpc>
                <a:spcPct val="110000"/>
              </a:lnSpc>
              <a:spcBef>
                <a:spcPts val="600"/>
              </a:spcBef>
              <a:buNone/>
            </a:pPr>
            <a:r>
              <a:rPr lang="ar-LB" sz="3200" dirty="0">
                <a:solidFill>
                  <a:schemeClr val="tx1">
                    <a:lumMod val="65000"/>
                    <a:lumOff val="35000"/>
                  </a:schemeClr>
                </a:solidFill>
                <a:latin typeface="Adobe Arabic" panose="02040503050201020203" pitchFamily="18" charset="-78"/>
                <a:cs typeface="Adobe Arabic" panose="02040503050201020203" pitchFamily="18" charset="-78"/>
              </a:rPr>
              <a:t>أَنْواعي كَثيرَةٌ وَصِحِّيَّةٌ. </a:t>
            </a:r>
          </a:p>
          <a:p>
            <a:pPr marL="0" indent="0" algn="r" rtl="1">
              <a:lnSpc>
                <a:spcPct val="110000"/>
              </a:lnSpc>
              <a:spcBef>
                <a:spcPts val="600"/>
              </a:spcBef>
              <a:buNone/>
            </a:pPr>
            <a:r>
              <a:rPr lang="ar-LB" sz="3200" dirty="0">
                <a:solidFill>
                  <a:schemeClr val="tx1">
                    <a:lumMod val="65000"/>
                    <a:lumOff val="35000"/>
                  </a:schemeClr>
                </a:solidFill>
                <a:latin typeface="Adobe Arabic" panose="02040503050201020203" pitchFamily="18" charset="-78"/>
                <a:cs typeface="Adobe Arabic" panose="02040503050201020203" pitchFamily="18" charset="-78"/>
              </a:rPr>
              <a:t>ما أَنا؟ </a:t>
            </a:r>
          </a:p>
          <a:p>
            <a:pPr marL="0" indent="0" algn="r" rtl="1">
              <a:lnSpc>
                <a:spcPct val="110000"/>
              </a:lnSpc>
              <a:spcBef>
                <a:spcPts val="600"/>
              </a:spcBef>
              <a:buNone/>
            </a:pPr>
            <a:r>
              <a:rPr lang="ar-LB" dirty="0">
                <a:solidFill>
                  <a:schemeClr val="tx1">
                    <a:lumMod val="65000"/>
                    <a:lumOff val="35000"/>
                  </a:schemeClr>
                </a:solidFill>
                <a:latin typeface="Adobe Arabic" panose="02040503050201020203" pitchFamily="18" charset="-78"/>
                <a:cs typeface="Adobe Arabic" panose="02040503050201020203" pitchFamily="18" charset="-78"/>
              </a:rPr>
              <a:t>أَنا ---       </a:t>
            </a:r>
          </a:p>
          <a:p>
            <a:pPr algn="r" rtl="1">
              <a:lnSpc>
                <a:spcPct val="100000"/>
              </a:lnSpc>
              <a:spcBef>
                <a:spcPts val="0"/>
              </a:spcBef>
              <a:buFontTx/>
              <a:buChar char="-"/>
            </a:pPr>
            <a:endParaRPr lang="ar-LB" b="1" dirty="0">
              <a:solidFill>
                <a:schemeClr val="tx1">
                  <a:lumMod val="65000"/>
                  <a:lumOff val="35000"/>
                </a:schemeClr>
              </a:solidFill>
              <a:latin typeface="Adobe Arabic" panose="02040503050201020203" pitchFamily="18" charset="-78"/>
              <a:cs typeface="Adobe Arabic" panose="02040503050201020203" pitchFamily="18" charset="-78"/>
            </a:endParaRPr>
          </a:p>
          <a:p>
            <a:pPr algn="r" rtl="1">
              <a:lnSpc>
                <a:spcPct val="100000"/>
              </a:lnSpc>
              <a:spcBef>
                <a:spcPts val="0"/>
              </a:spcBef>
              <a:buFontTx/>
              <a:buChar char="-"/>
            </a:pPr>
            <a:endParaRPr lang="ar-LB" dirty="0">
              <a:solidFill>
                <a:schemeClr val="tx1">
                  <a:lumMod val="65000"/>
                  <a:lumOff val="35000"/>
                </a:schemeClr>
              </a:solidFill>
              <a:latin typeface="Adobe Arabic" panose="02040503050201020203" pitchFamily="18" charset="-78"/>
              <a:cs typeface="Adobe Arabic" panose="02040503050201020203" pitchFamily="18" charset="-78"/>
            </a:endParaRPr>
          </a:p>
        </p:txBody>
      </p:sp>
      <p:pic>
        <p:nvPicPr>
          <p:cNvPr id="11" name="Picture 10">
            <a:extLst>
              <a:ext uri="{FF2B5EF4-FFF2-40B4-BE49-F238E27FC236}">
                <a16:creationId xmlns:a16="http://schemas.microsoft.com/office/drawing/2014/main" id="{84025C4A-3D95-4B09-A02F-6BC7C88EFAA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793602" y="2243622"/>
            <a:ext cx="3141257" cy="3141257"/>
          </a:xfrm>
          <a:prstGeom prst="rect">
            <a:avLst/>
          </a:prstGeom>
        </p:spPr>
      </p:pic>
      <p:sp>
        <p:nvSpPr>
          <p:cNvPr id="14" name="Rectangle 13">
            <a:extLst>
              <a:ext uri="{FF2B5EF4-FFF2-40B4-BE49-F238E27FC236}">
                <a16:creationId xmlns:a16="http://schemas.microsoft.com/office/drawing/2014/main" id="{7BE68E10-5775-4F4D-B7A7-ACD1A0E89976}"/>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أَكْتَشِفُ الْحَرْفَ</a:t>
            </a:r>
          </a:p>
        </p:txBody>
      </p:sp>
      <p:sp>
        <p:nvSpPr>
          <p:cNvPr id="15" name="Rectangle 14">
            <a:extLst>
              <a:ext uri="{FF2B5EF4-FFF2-40B4-BE49-F238E27FC236}">
                <a16:creationId xmlns:a16="http://schemas.microsoft.com/office/drawing/2014/main" id="{82CF318A-FC7B-42E9-ACD0-0D596F69BBD9}"/>
              </a:ext>
            </a:extLst>
          </p:cNvPr>
          <p:cNvSpPr/>
          <p:nvPr/>
        </p:nvSpPr>
        <p:spPr>
          <a:xfrm>
            <a:off x="0" y="1401490"/>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a:solidFill>
                  <a:schemeClr val="tx1">
                    <a:lumMod val="65000"/>
                    <a:lumOff val="35000"/>
                  </a:schemeClr>
                </a:solidFill>
                <a:latin typeface="Adobe Arabic" panose="02040503050201020203" pitchFamily="18" charset="-78"/>
                <a:cs typeface="Adobe Arabic" panose="02040503050201020203" pitchFamily="18" charset="-78"/>
              </a:rPr>
              <a:t>حَزّورَةُ: "ما أَنا؟"</a:t>
            </a:r>
          </a:p>
        </p:txBody>
      </p:sp>
      <p:sp>
        <p:nvSpPr>
          <p:cNvPr id="12" name="Oval 11">
            <a:extLst>
              <a:ext uri="{FF2B5EF4-FFF2-40B4-BE49-F238E27FC236}">
                <a16:creationId xmlns:a16="http://schemas.microsoft.com/office/drawing/2014/main" id="{AF3DC72B-FA10-4535-85FC-84675BF50F25}"/>
              </a:ext>
            </a:extLst>
          </p:cNvPr>
          <p:cNvSpPr/>
          <p:nvPr/>
        </p:nvSpPr>
        <p:spPr>
          <a:xfrm rot="10800000" flipV="1">
            <a:off x="1376502" y="5586725"/>
            <a:ext cx="3141257" cy="707886"/>
          </a:xfrm>
          <a:prstGeom prst="ellipse">
            <a:avLst/>
          </a:prstGeom>
          <a:solidFill>
            <a:srgbClr val="E4FBD8"/>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LB" sz="4000" dirty="0">
                <a:solidFill>
                  <a:schemeClr val="tx1">
                    <a:lumMod val="65000"/>
                    <a:lumOff val="35000"/>
                  </a:schemeClr>
                </a:solidFill>
                <a:latin typeface="Adobe Arabic" panose="02040503050201020203" pitchFamily="18" charset="-78"/>
                <a:cs typeface="Adobe Arabic" panose="02040503050201020203" pitchFamily="18" charset="-78"/>
              </a:rPr>
              <a:t>مُنْتَجاتٌ غِذائِيَّةٌ</a:t>
            </a:r>
            <a:endParaRPr lang="en-US" sz="4000" dirty="0">
              <a:solidFill>
                <a:schemeClr val="tx1">
                  <a:lumMod val="65000"/>
                  <a:lumOff val="35000"/>
                </a:schemeClr>
              </a:solidFill>
              <a:latin typeface="Adobe Arabic" panose="02040503050201020203" pitchFamily="18" charset="-78"/>
              <a:cs typeface="Adobe Arabic" panose="02040503050201020203" pitchFamily="18" charset="-78"/>
            </a:endParaRPr>
          </a:p>
        </p:txBody>
      </p:sp>
    </p:spTree>
    <p:custDataLst>
      <p:tags r:id="rId1"/>
    </p:custDataLst>
    <p:extLst>
      <p:ext uri="{BB962C8B-B14F-4D97-AF65-F5344CB8AC3E}">
        <p14:creationId xmlns:p14="http://schemas.microsoft.com/office/powerpoint/2010/main" val="417747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hiteboard&#10;&#10;Description automatically generated with medium confidence">
            <a:extLst>
              <a:ext uri="{FF2B5EF4-FFF2-40B4-BE49-F238E27FC236}">
                <a16:creationId xmlns:a16="http://schemas.microsoft.com/office/drawing/2014/main" id="{7278C345-B19B-4F4C-B844-641D8B0ABF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0077" y="1530220"/>
            <a:ext cx="5582132" cy="4808194"/>
          </a:xfrm>
          <a:prstGeom prst="rect">
            <a:avLst/>
          </a:prstGeom>
        </p:spPr>
      </p:pic>
      <p:sp>
        <p:nvSpPr>
          <p:cNvPr id="7" name="Title 1">
            <a:extLst>
              <a:ext uri="{FF2B5EF4-FFF2-40B4-BE49-F238E27FC236}">
                <a16:creationId xmlns:a16="http://schemas.microsoft.com/office/drawing/2014/main" id="{ED42694D-6222-432F-8910-A6882F04EDCC}"/>
              </a:ext>
            </a:extLst>
          </p:cNvPr>
          <p:cNvSpPr txBox="1">
            <a:spLocks/>
          </p:cNvSpPr>
          <p:nvPr/>
        </p:nvSpPr>
        <p:spPr>
          <a:xfrm>
            <a:off x="6573328" y="2901536"/>
            <a:ext cx="5068543" cy="944563"/>
          </a:xfrm>
          <a:prstGeom prst="rect">
            <a:avLst/>
          </a:prstGeom>
        </p:spPr>
        <p:txBody>
          <a:bodyPr vert="horz" lIns="91440" tIns="45720" rIns="91440" bIns="45720" rtlCol="0" anchor="ctr">
            <a:noAutofit/>
          </a:bodyPr>
          <a:lstStyle/>
          <a:p>
            <a:pPr marL="0" marR="0" lvl="0" indent="0" algn="r" defTabSz="914400" rtl="1" eaLnBrk="1" fontAlgn="auto" latinLnBrk="0" hangingPunct="1">
              <a:lnSpc>
                <a:spcPct val="90000"/>
              </a:lnSpc>
              <a:spcBef>
                <a:spcPts val="0"/>
              </a:spcBef>
              <a:spcAft>
                <a:spcPts val="200"/>
              </a:spcAft>
              <a:buClr>
                <a:srgbClr val="5B9BD5"/>
              </a:buClr>
              <a:buSzPct val="100000"/>
              <a:buFontTx/>
              <a:buNone/>
              <a:tabLst/>
              <a:defRPr/>
            </a:pPr>
            <a:r>
              <a:rPr kumimoji="0" lang="ar-LB" sz="5900" b="1" i="0" u="none" strike="noStrike" kern="1200" cap="none" spc="0" normalizeH="0" baseline="0" noProof="0">
                <a:ln>
                  <a:noFill/>
                </a:ln>
                <a:solidFill>
                  <a:srgbClr val="2E75B6"/>
                </a:solidFill>
                <a:effectLst/>
                <a:uLnTx/>
                <a:uFillTx/>
                <a:latin typeface="Adobe Arabic" panose="02040503050201090203" pitchFamily="18" charset="-78"/>
                <a:ea typeface="+mn-ea"/>
                <a:cs typeface="Adobe Arabic" panose="02040503050201090203" pitchFamily="18" charset="-78"/>
              </a:rPr>
              <a:t>طابَ يَوْمُكُمْ يا أَعِزّائي!</a:t>
            </a:r>
            <a:endParaRPr kumimoji="0" lang="en-US" sz="5900" b="1" i="0" u="none" strike="noStrike" kern="1200" cap="none" spc="0" normalizeH="0" baseline="0" noProof="0">
              <a:ln>
                <a:noFill/>
              </a:ln>
              <a:solidFill>
                <a:srgbClr val="2E75B6"/>
              </a:solidFill>
              <a:effectLst/>
              <a:uLnTx/>
              <a:uFillTx/>
              <a:latin typeface="Adobe Arabic" panose="02040503050201090203" pitchFamily="18" charset="-78"/>
              <a:ea typeface="+mn-ea"/>
              <a:cs typeface="Adobe Arabic" panose="02040503050201090203" pitchFamily="18" charset="-78"/>
            </a:endParaRPr>
          </a:p>
        </p:txBody>
      </p:sp>
      <p:sp>
        <p:nvSpPr>
          <p:cNvPr id="8" name="Rectangle 7">
            <a:extLst>
              <a:ext uri="{FF2B5EF4-FFF2-40B4-BE49-F238E27FC236}">
                <a16:creationId xmlns:a16="http://schemas.microsoft.com/office/drawing/2014/main" id="{76D542E5-5241-4C46-8067-593287821AA3}"/>
              </a:ext>
            </a:extLst>
          </p:cNvPr>
          <p:cNvSpPr/>
          <p:nvPr/>
        </p:nvSpPr>
        <p:spPr>
          <a:xfrm>
            <a:off x="0" y="700513"/>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2763" marR="0" lvl="1" indent="0" algn="r" defTabSz="914400" rtl="1" eaLnBrk="1" fontAlgn="auto" latinLnBrk="0" hangingPunct="1">
              <a:lnSpc>
                <a:spcPct val="100000"/>
              </a:lnSpc>
              <a:spcBef>
                <a:spcPts val="0"/>
              </a:spcBef>
              <a:spcAft>
                <a:spcPts val="0"/>
              </a:spcAft>
              <a:buClrTx/>
              <a:buSzTx/>
              <a:buFontTx/>
              <a:buNone/>
              <a:tabLst/>
              <a:defRPr/>
            </a:pPr>
            <a:r>
              <a:rPr kumimoji="0" lang="ar-LB" sz="3500" b="1" i="0" u="none" strike="noStrike" kern="1200" cap="all" spc="100" normalizeH="0" baseline="0" noProof="0">
                <a:ln>
                  <a:noFill/>
                </a:ln>
                <a:solidFill>
                  <a:prstClr val="white"/>
                </a:solidFill>
                <a:effectLst/>
                <a:uLnTx/>
                <a:uFillTx/>
                <a:latin typeface="Adobe Arabic"/>
                <a:ea typeface="+mn-ea"/>
                <a:cs typeface="Adobe Arabic"/>
              </a:rPr>
              <a:t>تَرْحيبٌ</a:t>
            </a:r>
            <a:endParaRPr kumimoji="0" lang="en-US" sz="1800" b="0" i="0" u="none" strike="noStrike" kern="1200" cap="none" spc="0" normalizeH="0" baseline="0" noProof="0">
              <a:ln>
                <a:noFill/>
              </a:ln>
              <a:solidFill>
                <a:prstClr val="white"/>
              </a:solidFill>
              <a:effectLst/>
              <a:uLnTx/>
              <a:uFillTx/>
              <a:latin typeface="Adobe Arabic"/>
              <a:ea typeface="+mn-ea"/>
              <a:cs typeface="Adobe Arabic"/>
            </a:endParaRPr>
          </a:p>
        </p:txBody>
      </p:sp>
      <p:sp>
        <p:nvSpPr>
          <p:cNvPr id="3" name="TextBox 2">
            <a:extLst>
              <a:ext uri="{FF2B5EF4-FFF2-40B4-BE49-F238E27FC236}">
                <a16:creationId xmlns:a16="http://schemas.microsoft.com/office/drawing/2014/main" id="{B8BC1FE6-D0D9-43D5-BD21-455D974CA356}"/>
              </a:ext>
            </a:extLst>
          </p:cNvPr>
          <p:cNvSpPr txBox="1"/>
          <p:nvPr/>
        </p:nvSpPr>
        <p:spPr>
          <a:xfrm>
            <a:off x="2527300" y="2134909"/>
            <a:ext cx="3823490" cy="1533254"/>
          </a:xfrm>
          <a:prstGeom prst="rect">
            <a:avLst/>
          </a:prstGeom>
          <a:ln w="19050">
            <a:noFill/>
          </a:ln>
        </p:spPr>
        <p:txBody>
          <a:bodyPr vert="horz" wrap="square" lIns="91440" tIns="45720" rIns="91440" bIns="45720" rtlCol="0" anchor="ctr">
            <a:normAutofit fontScale="975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LB" sz="4800" b="1" i="0" u="none" strike="noStrike" kern="1200" cap="none" spc="0" normalizeH="0" baseline="0" noProof="0">
                <a:ln>
                  <a:noFill/>
                </a:ln>
                <a:solidFill>
                  <a:schemeClr val="tx1">
                    <a:lumMod val="65000"/>
                    <a:lumOff val="35000"/>
                  </a:schemeClr>
                </a:solidFill>
                <a:effectLst/>
                <a:uLnTx/>
                <a:uFillTx/>
                <a:latin typeface="Adobe Arabic" panose="02040503050201020203" pitchFamily="18" charset="-78"/>
                <a:cs typeface="Adobe Arabic" panose="02040503050201020203" pitchFamily="18" charset="-78"/>
              </a:rPr>
              <a:t>أَهْلًا بِكُمْ في صَفِّ </a:t>
            </a:r>
          </a:p>
          <a:p>
            <a:pPr marL="0" marR="0" lvl="0" indent="0" algn="ctr" defTabSz="914400" rtl="1" eaLnBrk="1" fontAlgn="auto" latinLnBrk="0" hangingPunct="1">
              <a:lnSpc>
                <a:spcPct val="100000"/>
              </a:lnSpc>
              <a:spcBef>
                <a:spcPts val="0"/>
              </a:spcBef>
              <a:spcAft>
                <a:spcPts val="0"/>
              </a:spcAft>
              <a:buClrTx/>
              <a:buSzTx/>
              <a:buFontTx/>
              <a:buNone/>
              <a:tabLst/>
              <a:defRPr/>
            </a:pPr>
            <a:r>
              <a:rPr lang="ar-LB" sz="4800" b="1">
                <a:solidFill>
                  <a:schemeClr val="tx1">
                    <a:lumMod val="65000"/>
                    <a:lumOff val="35000"/>
                  </a:schemeClr>
                </a:solidFill>
                <a:latin typeface="Adobe Arabic" panose="02040503050201020203" pitchFamily="18" charset="-78"/>
                <a:cs typeface="Adobe Arabic" panose="02040503050201020203" pitchFamily="18" charset="-78"/>
              </a:rPr>
              <a:t>الْفَهْمِ الْقِرائِيِّ </a:t>
            </a:r>
            <a:endParaRPr kumimoji="0" lang="en-US" sz="4800" b="1" i="0" u="none" strike="noStrike" kern="1200" cap="none" spc="0" normalizeH="0" baseline="0" noProof="0">
              <a:ln>
                <a:noFill/>
              </a:ln>
              <a:solidFill>
                <a:schemeClr val="tx1">
                  <a:lumMod val="65000"/>
                  <a:lumOff val="35000"/>
                </a:schemeClr>
              </a:solidFill>
              <a:effectLst/>
              <a:uLnTx/>
              <a:uFillTx/>
              <a:latin typeface="Adobe Arabic" panose="02040503050201020203" pitchFamily="18" charset="-78"/>
              <a:cs typeface="Adobe Arabic" panose="02040503050201020203" pitchFamily="18" charset="-78"/>
            </a:endParaRPr>
          </a:p>
        </p:txBody>
      </p:sp>
    </p:spTree>
    <p:custDataLst>
      <p:tags r:id="rId1"/>
    </p:custDataLst>
    <p:extLst>
      <p:ext uri="{BB962C8B-B14F-4D97-AF65-F5344CB8AC3E}">
        <p14:creationId xmlns:p14="http://schemas.microsoft.com/office/powerpoint/2010/main" val="41875466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 11"/>
          <p:cNvSpPr/>
          <p:nvPr/>
        </p:nvSpPr>
        <p:spPr>
          <a:xfrm>
            <a:off x="4928846" y="4981008"/>
            <a:ext cx="1920240" cy="1188720"/>
          </a:xfrm>
          <a:prstGeom prst="ellipse">
            <a:avLst/>
          </a:prstGeom>
          <a:solidFill>
            <a:srgbClr val="E4FBD8"/>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LB" sz="8800">
                <a:solidFill>
                  <a:srgbClr val="C00000"/>
                </a:solidFill>
                <a:latin typeface="Adobe Arabic" panose="02040503050201020203" pitchFamily="18" charset="-78"/>
                <a:cs typeface="Adobe Arabic" panose="02040503050201020203" pitchFamily="18" charset="-78"/>
              </a:rPr>
              <a:t>م</a:t>
            </a:r>
            <a:endParaRPr lang="en-US" sz="8800">
              <a:solidFill>
                <a:srgbClr val="C00000"/>
              </a:solidFill>
              <a:latin typeface="Adobe Arabic" panose="02040503050201020203" pitchFamily="18" charset="-78"/>
              <a:cs typeface="Adobe Arabic" panose="02040503050201020203" pitchFamily="18" charset="-78"/>
            </a:endParaRPr>
          </a:p>
        </p:txBody>
      </p:sp>
      <p:sp>
        <p:nvSpPr>
          <p:cNvPr id="14" name="TextBox 13"/>
          <p:cNvSpPr txBox="1"/>
          <p:nvPr/>
        </p:nvSpPr>
        <p:spPr>
          <a:xfrm>
            <a:off x="8353408" y="5301048"/>
            <a:ext cx="1371600" cy="548640"/>
          </a:xfrm>
          <a:prstGeom prst="rect">
            <a:avLst/>
          </a:prstGeom>
          <a:ln w="3175">
            <a:solidFill>
              <a:schemeClr val="bg1">
                <a:lumMod val="75000"/>
              </a:schemeClr>
            </a:solidFill>
          </a:ln>
        </p:spPr>
        <p:txBody>
          <a:bodyPr vert="horz" wrap="none" lIns="91440" tIns="45720" rIns="91440" bIns="45720" rtlCol="0" anchor="ctr">
            <a:normAutofit fontScale="90000" lnSpcReduction="10000"/>
          </a:bodyPr>
          <a:lstStyle/>
          <a:p>
            <a:pPr algn="ctr" rtl="1"/>
            <a:r>
              <a:rPr lang="ar-LB" sz="3600">
                <a:solidFill>
                  <a:schemeClr val="tx1">
                    <a:lumMod val="65000"/>
                    <a:lumOff val="35000"/>
                  </a:schemeClr>
                </a:solidFill>
                <a:latin typeface="Adobe Arabic" panose="02040503050201090203" pitchFamily="18" charset="-78"/>
                <a:cs typeface="Adobe Arabic" panose="02040503050201090203" pitchFamily="18" charset="-78"/>
              </a:rPr>
              <a:t>ميزانٌ</a:t>
            </a:r>
            <a:endParaRPr lang="en-US" sz="3600">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15" name="TextBox 14"/>
          <p:cNvSpPr txBox="1"/>
          <p:nvPr/>
        </p:nvSpPr>
        <p:spPr>
          <a:xfrm>
            <a:off x="1899015" y="5145600"/>
            <a:ext cx="2150469" cy="704088"/>
          </a:xfrm>
          <a:prstGeom prst="rect">
            <a:avLst/>
          </a:prstGeom>
          <a:ln w="3175">
            <a:solidFill>
              <a:schemeClr val="bg1">
                <a:lumMod val="75000"/>
              </a:schemeClr>
            </a:solidFill>
          </a:ln>
        </p:spPr>
        <p:txBody>
          <a:bodyPr vert="horz" wrap="none" lIns="91440" tIns="45720" rIns="91440" bIns="45720" rtlCol="0" anchor="ctr">
            <a:normAutofit fontScale="97500"/>
          </a:bodyPr>
          <a:lstStyle/>
          <a:p>
            <a:pPr algn="ctr" rtl="1"/>
            <a:r>
              <a:rPr lang="ar-LB" sz="3600" dirty="0">
                <a:solidFill>
                  <a:schemeClr val="tx1">
                    <a:lumMod val="65000"/>
                    <a:lumOff val="35000"/>
                  </a:schemeClr>
                </a:solidFill>
                <a:latin typeface="Adobe Arabic" panose="02040503050201090203" pitchFamily="18" charset="-78"/>
                <a:cs typeface="Adobe Arabic" panose="02040503050201090203" pitchFamily="18" charset="-78"/>
              </a:rPr>
              <a:t>مُنْتَجاتٌ غِذائِيَّةٌ</a:t>
            </a:r>
            <a:endParaRPr lang="en-US" sz="3600" dirty="0">
              <a:solidFill>
                <a:schemeClr val="tx1">
                  <a:lumMod val="65000"/>
                  <a:lumOff val="35000"/>
                </a:schemeClr>
              </a:solidFill>
              <a:latin typeface="Adobe Arabic" panose="02040503050201090203" pitchFamily="18" charset="-78"/>
              <a:cs typeface="Adobe Arabic" panose="02040503050201090203" pitchFamily="18" charset="-78"/>
            </a:endParaRPr>
          </a:p>
        </p:txBody>
      </p:sp>
      <p:pic>
        <p:nvPicPr>
          <p:cNvPr id="11" name="Picture 10">
            <a:extLst>
              <a:ext uri="{FF2B5EF4-FFF2-40B4-BE49-F238E27FC236}">
                <a16:creationId xmlns:a16="http://schemas.microsoft.com/office/drawing/2014/main" id="{F5AE2B63-DBBE-4821-B0AB-9A55F6E3A2F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847023" y="2240932"/>
            <a:ext cx="2560320" cy="2560320"/>
          </a:xfrm>
          <a:prstGeom prst="rect">
            <a:avLst/>
          </a:prstGeom>
        </p:spPr>
      </p:pic>
      <p:pic>
        <p:nvPicPr>
          <p:cNvPr id="13" name="Picture 12">
            <a:extLst>
              <a:ext uri="{FF2B5EF4-FFF2-40B4-BE49-F238E27FC236}">
                <a16:creationId xmlns:a16="http://schemas.microsoft.com/office/drawing/2014/main" id="{839F7FB9-8C56-4478-B220-3590798E32F1}"/>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7531114" y="2105577"/>
            <a:ext cx="3016188" cy="2804721"/>
          </a:xfrm>
          <a:prstGeom prst="rect">
            <a:avLst/>
          </a:prstGeom>
        </p:spPr>
      </p:pic>
      <p:sp>
        <p:nvSpPr>
          <p:cNvPr id="16" name="Rectangle 15">
            <a:extLst>
              <a:ext uri="{FF2B5EF4-FFF2-40B4-BE49-F238E27FC236}">
                <a16:creationId xmlns:a16="http://schemas.microsoft.com/office/drawing/2014/main" id="{F2036A85-E40C-4B26-B074-C0C7F5536837}"/>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أَكْتَشِفُ الْحَرْفَ</a:t>
            </a:r>
          </a:p>
        </p:txBody>
      </p:sp>
      <p:sp>
        <p:nvSpPr>
          <p:cNvPr id="17" name="Rectangle 16">
            <a:extLst>
              <a:ext uri="{FF2B5EF4-FFF2-40B4-BE49-F238E27FC236}">
                <a16:creationId xmlns:a16="http://schemas.microsoft.com/office/drawing/2014/main" id="{8877B745-02B9-412B-B378-B560A8CF671E}"/>
              </a:ext>
            </a:extLst>
          </p:cNvPr>
          <p:cNvSpPr/>
          <p:nvPr/>
        </p:nvSpPr>
        <p:spPr>
          <a:xfrm>
            <a:off x="0" y="1401490"/>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a:solidFill>
                  <a:schemeClr val="tx1">
                    <a:lumMod val="65000"/>
                    <a:lumOff val="35000"/>
                  </a:schemeClr>
                </a:solidFill>
                <a:latin typeface="Adobe Arabic" panose="02040503050201020203" pitchFamily="18" charset="-78"/>
                <a:cs typeface="Adobe Arabic" panose="02040503050201020203" pitchFamily="18" charset="-78"/>
              </a:rPr>
              <a:t>ما اسْمُ الْحَرْفِ الَّذي تَبْدَأُ بِهِ كَلِمَةُ "ميزانٌ" وَكَلِمَةُ "مُنْتَجاتٌ"؟</a:t>
            </a:r>
          </a:p>
        </p:txBody>
      </p:sp>
    </p:spTree>
    <p:custDataLst>
      <p:tags r:id="rId1"/>
    </p:custDataLst>
    <p:extLst>
      <p:ext uri="{BB962C8B-B14F-4D97-AF65-F5344CB8AC3E}">
        <p14:creationId xmlns:p14="http://schemas.microsoft.com/office/powerpoint/2010/main" val="3894718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F6BEE90-D13F-4707-8A88-810735F7FCA9}"/>
              </a:ext>
            </a:extLst>
          </p:cNvPr>
          <p:cNvSpPr txBox="1"/>
          <p:nvPr/>
        </p:nvSpPr>
        <p:spPr>
          <a:xfrm>
            <a:off x="5297906" y="5562441"/>
            <a:ext cx="1596188" cy="646331"/>
          </a:xfrm>
          <a:prstGeom prst="rect">
            <a:avLst/>
          </a:prstGeom>
          <a:noFill/>
          <a:ln w="3175">
            <a:solidFill>
              <a:schemeClr val="bg1">
                <a:lumMod val="75000"/>
              </a:schemeClr>
            </a:solidFill>
          </a:ln>
        </p:spPr>
        <p:txBody>
          <a:bodyPr wrap="square" rtlCol="0">
            <a:spAutoFit/>
          </a:bodyPr>
          <a:lstStyle/>
          <a:p>
            <a:pPr algn="ctr"/>
            <a:r>
              <a:rPr lang="ar-LB" sz="3600">
                <a:solidFill>
                  <a:schemeClr val="tx1">
                    <a:lumMod val="65000"/>
                    <a:lumOff val="35000"/>
                  </a:schemeClr>
                </a:solidFill>
                <a:latin typeface="Adobe Arabic" panose="02040503050201020203" pitchFamily="18" charset="-78"/>
                <a:cs typeface="Adobe Arabic" panose="02040503050201020203" pitchFamily="18" charset="-78"/>
              </a:rPr>
              <a:t>جَمَلٌ </a:t>
            </a:r>
            <a:endParaRPr lang="en-US" sz="36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18" name="TextBox 17">
            <a:extLst>
              <a:ext uri="{FF2B5EF4-FFF2-40B4-BE49-F238E27FC236}">
                <a16:creationId xmlns:a16="http://schemas.microsoft.com/office/drawing/2014/main" id="{9CEF8EB8-68A4-4E2E-85B4-67A8A48EFC6F}"/>
              </a:ext>
            </a:extLst>
          </p:cNvPr>
          <p:cNvSpPr txBox="1"/>
          <p:nvPr/>
        </p:nvSpPr>
        <p:spPr>
          <a:xfrm>
            <a:off x="827534" y="5562440"/>
            <a:ext cx="1596188" cy="646331"/>
          </a:xfrm>
          <a:prstGeom prst="rect">
            <a:avLst/>
          </a:prstGeom>
          <a:noFill/>
          <a:ln w="3175">
            <a:solidFill>
              <a:schemeClr val="bg1">
                <a:lumMod val="75000"/>
              </a:schemeClr>
            </a:solidFill>
          </a:ln>
        </p:spPr>
        <p:txBody>
          <a:bodyPr wrap="square" rtlCol="0">
            <a:spAutoFit/>
          </a:bodyPr>
          <a:lstStyle/>
          <a:p>
            <a:pPr algn="ctr"/>
            <a:r>
              <a:rPr lang="ar-LB" sz="3600">
                <a:solidFill>
                  <a:schemeClr val="tx1">
                    <a:lumMod val="65000"/>
                    <a:lumOff val="35000"/>
                  </a:schemeClr>
                </a:solidFill>
                <a:latin typeface="Adobe Arabic" panose="02040503050201020203" pitchFamily="18" charset="-78"/>
                <a:cs typeface="Adobe Arabic" panose="02040503050201020203" pitchFamily="18" charset="-78"/>
              </a:rPr>
              <a:t>طَبْلٌ </a:t>
            </a:r>
            <a:endParaRPr lang="en-US" sz="36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19" name="TextBox 18">
            <a:extLst>
              <a:ext uri="{FF2B5EF4-FFF2-40B4-BE49-F238E27FC236}">
                <a16:creationId xmlns:a16="http://schemas.microsoft.com/office/drawing/2014/main" id="{ED246B78-313F-450A-B0E8-0830EEBCBF37}"/>
              </a:ext>
            </a:extLst>
          </p:cNvPr>
          <p:cNvSpPr txBox="1"/>
          <p:nvPr/>
        </p:nvSpPr>
        <p:spPr>
          <a:xfrm>
            <a:off x="3062720" y="5562441"/>
            <a:ext cx="1596188" cy="646331"/>
          </a:xfrm>
          <a:prstGeom prst="rect">
            <a:avLst/>
          </a:prstGeom>
          <a:noFill/>
          <a:ln w="3175">
            <a:solidFill>
              <a:schemeClr val="bg1">
                <a:lumMod val="75000"/>
              </a:schemeClr>
            </a:solidFill>
          </a:ln>
        </p:spPr>
        <p:txBody>
          <a:bodyPr wrap="square" rtlCol="0">
            <a:spAutoFit/>
          </a:bodyPr>
          <a:lstStyle/>
          <a:p>
            <a:pPr algn="ctr"/>
            <a:r>
              <a:rPr lang="ar-LB" sz="3600">
                <a:solidFill>
                  <a:schemeClr val="tx1">
                    <a:lumMod val="65000"/>
                    <a:lumOff val="35000"/>
                  </a:schemeClr>
                </a:solidFill>
                <a:latin typeface="Adobe Arabic" panose="02040503050201020203" pitchFamily="18" charset="-78"/>
                <a:cs typeface="Adobe Arabic" panose="02040503050201020203" pitchFamily="18" charset="-78"/>
              </a:rPr>
              <a:t>بُرْتُقالٌ </a:t>
            </a:r>
            <a:endParaRPr lang="en-US" sz="36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20" name="TextBox 19">
            <a:extLst>
              <a:ext uri="{FF2B5EF4-FFF2-40B4-BE49-F238E27FC236}">
                <a16:creationId xmlns:a16="http://schemas.microsoft.com/office/drawing/2014/main" id="{49C31915-16EF-478E-9D22-6BE329DFCCAF}"/>
              </a:ext>
            </a:extLst>
          </p:cNvPr>
          <p:cNvSpPr txBox="1"/>
          <p:nvPr/>
        </p:nvSpPr>
        <p:spPr>
          <a:xfrm>
            <a:off x="7533092" y="5562441"/>
            <a:ext cx="1596188" cy="646331"/>
          </a:xfrm>
          <a:prstGeom prst="rect">
            <a:avLst/>
          </a:prstGeom>
          <a:noFill/>
          <a:ln w="3175">
            <a:solidFill>
              <a:schemeClr val="bg1">
                <a:lumMod val="75000"/>
              </a:schemeClr>
            </a:solidFill>
          </a:ln>
        </p:spPr>
        <p:txBody>
          <a:bodyPr wrap="square" rtlCol="0">
            <a:spAutoFit/>
          </a:bodyPr>
          <a:lstStyle/>
          <a:p>
            <a:pPr algn="ctr"/>
            <a:r>
              <a:rPr lang="ar-LB" sz="3600">
                <a:solidFill>
                  <a:schemeClr val="tx1">
                    <a:lumMod val="65000"/>
                    <a:lumOff val="35000"/>
                  </a:schemeClr>
                </a:solidFill>
                <a:latin typeface="Adobe Arabic" panose="02040503050201020203" pitchFamily="18" charset="-78"/>
                <a:cs typeface="Adobe Arabic" panose="02040503050201020203" pitchFamily="18" charset="-78"/>
              </a:rPr>
              <a:t>حَبْلٌ</a:t>
            </a:r>
            <a:endParaRPr lang="en-US" sz="36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21" name="TextBox 20">
            <a:extLst>
              <a:ext uri="{FF2B5EF4-FFF2-40B4-BE49-F238E27FC236}">
                <a16:creationId xmlns:a16="http://schemas.microsoft.com/office/drawing/2014/main" id="{051F0327-2B0D-42D6-9617-8C0BAE24EC4D}"/>
              </a:ext>
            </a:extLst>
          </p:cNvPr>
          <p:cNvSpPr txBox="1"/>
          <p:nvPr/>
        </p:nvSpPr>
        <p:spPr>
          <a:xfrm>
            <a:off x="9768278" y="5572125"/>
            <a:ext cx="1596188" cy="646331"/>
          </a:xfrm>
          <a:prstGeom prst="rect">
            <a:avLst/>
          </a:prstGeom>
          <a:noFill/>
          <a:ln w="3175">
            <a:solidFill>
              <a:schemeClr val="bg1">
                <a:lumMod val="75000"/>
              </a:schemeClr>
            </a:solidFill>
          </a:ln>
        </p:spPr>
        <p:txBody>
          <a:bodyPr wrap="square" rtlCol="0">
            <a:spAutoFit/>
          </a:bodyPr>
          <a:lstStyle/>
          <a:p>
            <a:pPr algn="ctr"/>
            <a:r>
              <a:rPr lang="ar-LB" sz="3600">
                <a:solidFill>
                  <a:schemeClr val="tx1">
                    <a:lumMod val="65000"/>
                    <a:lumOff val="35000"/>
                  </a:schemeClr>
                </a:solidFill>
                <a:latin typeface="Adobe Arabic" panose="02040503050201020203" pitchFamily="18" charset="-78"/>
                <a:cs typeface="Adobe Arabic" panose="02040503050201020203" pitchFamily="18" charset="-78"/>
              </a:rPr>
              <a:t>سَلَّةٌ </a:t>
            </a:r>
            <a:endParaRPr lang="en-US" sz="36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15" name="Oval 14">
            <a:extLst>
              <a:ext uri="{FF2B5EF4-FFF2-40B4-BE49-F238E27FC236}">
                <a16:creationId xmlns:a16="http://schemas.microsoft.com/office/drawing/2014/main" id="{A8C61BE9-5760-4673-ABC5-EA87F3AAC5E8}"/>
              </a:ext>
            </a:extLst>
          </p:cNvPr>
          <p:cNvSpPr/>
          <p:nvPr/>
        </p:nvSpPr>
        <p:spPr>
          <a:xfrm>
            <a:off x="4891177" y="2118820"/>
            <a:ext cx="1647054" cy="1003942"/>
          </a:xfrm>
          <a:prstGeom prst="ellipse">
            <a:avLst/>
          </a:prstGeom>
          <a:solidFill>
            <a:srgbClr val="E4FBD8"/>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LB" sz="8800">
                <a:solidFill>
                  <a:srgbClr val="C00000"/>
                </a:solidFill>
                <a:latin typeface="Adobe Arabic" panose="02040503050201020203" pitchFamily="18" charset="-78"/>
                <a:cs typeface="Adobe Arabic" panose="02040503050201020203" pitchFamily="18" charset="-78"/>
              </a:rPr>
              <a:t>ل</a:t>
            </a:r>
            <a:endParaRPr lang="en-US" sz="8800">
              <a:solidFill>
                <a:srgbClr val="C00000"/>
              </a:solidFill>
              <a:latin typeface="Adobe Arabic" panose="02040503050201020203" pitchFamily="18" charset="-78"/>
              <a:cs typeface="Adobe Arabic" panose="02040503050201020203" pitchFamily="18" charset="-78"/>
            </a:endParaRPr>
          </a:p>
        </p:txBody>
      </p:sp>
      <p:cxnSp>
        <p:nvCxnSpPr>
          <p:cNvPr id="4" name="Straight Arrow Connector 3">
            <a:extLst>
              <a:ext uri="{FF2B5EF4-FFF2-40B4-BE49-F238E27FC236}">
                <a16:creationId xmlns:a16="http://schemas.microsoft.com/office/drawing/2014/main" id="{7B76AC6D-7ABA-452C-A55F-7FF8B73208ED}"/>
              </a:ext>
            </a:extLst>
          </p:cNvPr>
          <p:cNvCxnSpPr>
            <a:cxnSpLocks/>
            <a:stCxn id="30" idx="2"/>
            <a:endCxn id="2" idx="0"/>
          </p:cNvCxnSpPr>
          <p:nvPr/>
        </p:nvCxnSpPr>
        <p:spPr>
          <a:xfrm>
            <a:off x="1930093" y="4859455"/>
            <a:ext cx="4165907" cy="702986"/>
          </a:xfrm>
          <a:prstGeom prst="straightConnector1">
            <a:avLst/>
          </a:prstGeom>
          <a:ln w="28575">
            <a:solidFill>
              <a:srgbClr val="74C274"/>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BB1259B8-1DC7-4C12-9950-032AAACC8C86}"/>
              </a:ext>
            </a:extLst>
          </p:cNvPr>
          <p:cNvCxnSpPr>
            <a:cxnSpLocks/>
            <a:stCxn id="28" idx="2"/>
            <a:endCxn id="19" idx="0"/>
          </p:cNvCxnSpPr>
          <p:nvPr/>
        </p:nvCxnSpPr>
        <p:spPr>
          <a:xfrm flipH="1">
            <a:off x="3860814" y="4859455"/>
            <a:ext cx="2529469" cy="702986"/>
          </a:xfrm>
          <a:prstGeom prst="straightConnector1">
            <a:avLst/>
          </a:prstGeom>
          <a:ln w="28575">
            <a:solidFill>
              <a:srgbClr val="74C274"/>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DC1AB08C-8B89-4D44-8803-E7ACE7450F25}"/>
              </a:ext>
            </a:extLst>
          </p:cNvPr>
          <p:cNvCxnSpPr>
            <a:cxnSpLocks/>
            <a:stCxn id="29" idx="2"/>
            <a:endCxn id="18" idx="0"/>
          </p:cNvCxnSpPr>
          <p:nvPr/>
        </p:nvCxnSpPr>
        <p:spPr>
          <a:xfrm flipH="1">
            <a:off x="1625628" y="4859455"/>
            <a:ext cx="2534560" cy="702985"/>
          </a:xfrm>
          <a:prstGeom prst="straightConnector1">
            <a:avLst/>
          </a:prstGeom>
          <a:ln w="28575">
            <a:solidFill>
              <a:srgbClr val="74C274"/>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6E1C455E-C416-44A6-961D-F58A175B6C42}"/>
              </a:ext>
            </a:extLst>
          </p:cNvPr>
          <p:cNvCxnSpPr>
            <a:cxnSpLocks/>
            <a:stCxn id="27" idx="2"/>
            <a:endCxn id="21" idx="0"/>
          </p:cNvCxnSpPr>
          <p:nvPr/>
        </p:nvCxnSpPr>
        <p:spPr>
          <a:xfrm>
            <a:off x="8619791" y="4859455"/>
            <a:ext cx="1946581" cy="712670"/>
          </a:xfrm>
          <a:prstGeom prst="straightConnector1">
            <a:avLst/>
          </a:prstGeom>
          <a:ln w="28575">
            <a:solidFill>
              <a:srgbClr val="74C274"/>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BF019361-0EBD-4114-B22B-57A7AD866251}"/>
              </a:ext>
            </a:extLst>
          </p:cNvPr>
          <p:cNvCxnSpPr>
            <a:cxnSpLocks/>
            <a:stCxn id="26" idx="2"/>
            <a:endCxn id="20" idx="0"/>
          </p:cNvCxnSpPr>
          <p:nvPr/>
        </p:nvCxnSpPr>
        <p:spPr>
          <a:xfrm flipH="1">
            <a:off x="8331186" y="4859455"/>
            <a:ext cx="2517754" cy="702986"/>
          </a:xfrm>
          <a:prstGeom prst="straightConnector1">
            <a:avLst/>
          </a:prstGeom>
          <a:ln w="28575">
            <a:solidFill>
              <a:srgbClr val="74C274"/>
            </a:solidFill>
            <a:tailEnd type="triangle"/>
          </a:ln>
        </p:spPr>
        <p:style>
          <a:lnRef idx="1">
            <a:schemeClr val="accent1"/>
          </a:lnRef>
          <a:fillRef idx="0">
            <a:schemeClr val="accent1"/>
          </a:fillRef>
          <a:effectRef idx="0">
            <a:schemeClr val="accent1"/>
          </a:effectRef>
          <a:fontRef idx="minor">
            <a:schemeClr val="tx1"/>
          </a:fontRef>
        </p:style>
      </p:cxnSp>
      <p:pic>
        <p:nvPicPr>
          <p:cNvPr id="26" name="1">
            <a:extLst>
              <a:ext uri="{FF2B5EF4-FFF2-40B4-BE49-F238E27FC236}">
                <a16:creationId xmlns:a16="http://schemas.microsoft.com/office/drawing/2014/main" id="{67BE4610-69BF-40F6-8318-9CDB9C8D7A8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9975529" y="3234437"/>
            <a:ext cx="1746822" cy="1625018"/>
          </a:xfrm>
          <a:prstGeom prst="rect">
            <a:avLst/>
          </a:prstGeom>
        </p:spPr>
      </p:pic>
      <p:pic>
        <p:nvPicPr>
          <p:cNvPr id="27" name="2">
            <a:extLst>
              <a:ext uri="{FF2B5EF4-FFF2-40B4-BE49-F238E27FC236}">
                <a16:creationId xmlns:a16="http://schemas.microsoft.com/office/drawing/2014/main" id="{2B40A4DE-208D-4396-891E-7E2A3604F4B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746380" y="3234437"/>
            <a:ext cx="1746822" cy="1625018"/>
          </a:xfrm>
          <a:prstGeom prst="rect">
            <a:avLst/>
          </a:prstGeom>
        </p:spPr>
      </p:pic>
      <p:pic>
        <p:nvPicPr>
          <p:cNvPr id="28" name="3">
            <a:extLst>
              <a:ext uri="{FF2B5EF4-FFF2-40B4-BE49-F238E27FC236}">
                <a16:creationId xmlns:a16="http://schemas.microsoft.com/office/drawing/2014/main" id="{E3E116B4-602A-4C14-AFF7-5228B0C571E7}"/>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5516513" y="3234437"/>
            <a:ext cx="1747539" cy="1625018"/>
          </a:xfrm>
          <a:prstGeom prst="rect">
            <a:avLst/>
          </a:prstGeom>
        </p:spPr>
      </p:pic>
      <p:pic>
        <p:nvPicPr>
          <p:cNvPr id="29" name="4">
            <a:extLst>
              <a:ext uri="{FF2B5EF4-FFF2-40B4-BE49-F238E27FC236}">
                <a16:creationId xmlns:a16="http://schemas.microsoft.com/office/drawing/2014/main" id="{57E7682D-AC7B-4D06-94C5-6CA8D88C14F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3286418" y="3234437"/>
            <a:ext cx="1747539" cy="1625018"/>
          </a:xfrm>
          <a:prstGeom prst="rect">
            <a:avLst/>
          </a:prstGeom>
        </p:spPr>
      </p:pic>
      <p:pic>
        <p:nvPicPr>
          <p:cNvPr id="30" name="5">
            <a:extLst>
              <a:ext uri="{FF2B5EF4-FFF2-40B4-BE49-F238E27FC236}">
                <a16:creationId xmlns:a16="http://schemas.microsoft.com/office/drawing/2014/main" id="{F04CF6F0-1369-44AF-A0FF-142AD402DA3D}"/>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1056323" y="3234437"/>
            <a:ext cx="1747539" cy="1625018"/>
          </a:xfrm>
          <a:prstGeom prst="rect">
            <a:avLst/>
          </a:prstGeom>
        </p:spPr>
      </p:pic>
      <p:sp>
        <p:nvSpPr>
          <p:cNvPr id="31" name="Rectangle 30">
            <a:extLst>
              <a:ext uri="{FF2B5EF4-FFF2-40B4-BE49-F238E27FC236}">
                <a16:creationId xmlns:a16="http://schemas.microsoft.com/office/drawing/2014/main" id="{23184FF5-4DBD-4DFD-9A8B-B851B6F5EC92}"/>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أَكْتَشِفُ الْحَرْفَ</a:t>
            </a:r>
          </a:p>
        </p:txBody>
      </p:sp>
      <p:sp>
        <p:nvSpPr>
          <p:cNvPr id="32" name="Rectangle 31">
            <a:extLst>
              <a:ext uri="{FF2B5EF4-FFF2-40B4-BE49-F238E27FC236}">
                <a16:creationId xmlns:a16="http://schemas.microsoft.com/office/drawing/2014/main" id="{A17C3FF0-C3E5-46CA-875D-744633D14A5A}"/>
              </a:ext>
            </a:extLst>
          </p:cNvPr>
          <p:cNvSpPr/>
          <p:nvPr/>
        </p:nvSpPr>
        <p:spPr>
          <a:xfrm>
            <a:off x="0" y="1401490"/>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a:solidFill>
                  <a:schemeClr val="tx1">
                    <a:lumMod val="65000"/>
                    <a:lumOff val="35000"/>
                  </a:schemeClr>
                </a:solidFill>
                <a:latin typeface="Adobe Arabic" panose="02040503050201020203" pitchFamily="18" charset="-78"/>
                <a:cs typeface="Adobe Arabic" panose="02040503050201020203" pitchFamily="18" charset="-78"/>
              </a:rPr>
              <a:t>أَرْبُطُ الصّورَةَ بِالْكَلِمَةِ الَّتي تُعَبِّرُ عَنْها:</a:t>
            </a:r>
          </a:p>
        </p:txBody>
      </p:sp>
    </p:spTree>
    <p:custDataLst>
      <p:tags r:id="rId1"/>
    </p:custDataLst>
    <p:extLst>
      <p:ext uri="{BB962C8B-B14F-4D97-AF65-F5344CB8AC3E}">
        <p14:creationId xmlns:p14="http://schemas.microsoft.com/office/powerpoint/2010/main" val="727583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6"/>
                    </p:tgtEl>
                  </p:cond>
                </p:stCondLst>
                <p:endSync evt="end" delay="0">
                  <p:rtn val="all"/>
                </p:endSync>
                <p:childTnLst>
                  <p:par>
                    <p:cTn id="9" fill="hold">
                      <p:stCondLst>
                        <p:cond delay="0"/>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up)">
                                      <p:cBhvr>
                                        <p:cTn id="13" dur="5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25"/>
                                        </p:tgtEl>
                                      </p:cBhvr>
                                    </p:animEffect>
                                    <p:set>
                                      <p:cBhvr>
                                        <p:cTn id="18"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9" restart="whenNotActive" fill="hold" evtFilter="cancelBubble" nodeType="interactiveSeq">
                <p:stCondLst>
                  <p:cond evt="onClick" delay="0">
                    <p:tgtEl>
                      <p:spTgt spid="27"/>
                    </p:tgtEl>
                  </p:cond>
                </p:stCondLst>
                <p:endSync evt="end" delay="0">
                  <p:rtn val="all"/>
                </p:endSync>
                <p:childTnLst>
                  <p:par>
                    <p:cTn id="20" fill="hold">
                      <p:stCondLst>
                        <p:cond delay="0"/>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up)">
                                      <p:cBhvr>
                                        <p:cTn id="24" dur="500"/>
                                        <p:tgtEl>
                                          <p:spTgt spid="2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500"/>
                                        <p:tgtEl>
                                          <p:spTgt spid="24"/>
                                        </p:tgtEl>
                                      </p:cBhvr>
                                    </p:animEffect>
                                    <p:set>
                                      <p:cBhvr>
                                        <p:cTn id="29"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30" restart="whenNotActive" fill="hold" evtFilter="cancelBubble" nodeType="interactiveSeq">
                <p:stCondLst>
                  <p:cond evt="onClick" delay="0">
                    <p:tgtEl>
                      <p:spTgt spid="28"/>
                    </p:tgtEl>
                  </p:cond>
                </p:stCondLst>
                <p:endSync evt="end" delay="0">
                  <p:rtn val="all"/>
                </p:endSync>
                <p:childTnLst>
                  <p:par>
                    <p:cTn id="31" fill="hold">
                      <p:stCondLst>
                        <p:cond delay="0"/>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wipe(up)">
                                      <p:cBhvr>
                                        <p:cTn id="35" dur="50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nodeType="clickEffect">
                                  <p:stCondLst>
                                    <p:cond delay="0"/>
                                  </p:stCondLst>
                                  <p:childTnLst>
                                    <p:animEffect transition="out" filter="fade">
                                      <p:cBhvr>
                                        <p:cTn id="39" dur="500"/>
                                        <p:tgtEl>
                                          <p:spTgt spid="22"/>
                                        </p:tgtEl>
                                      </p:cBhvr>
                                    </p:animEffect>
                                    <p:set>
                                      <p:cBhvr>
                                        <p:cTn id="40"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41" restart="whenNotActive" fill="hold" evtFilter="cancelBubble" nodeType="interactiveSeq">
                <p:stCondLst>
                  <p:cond evt="onClick" delay="0">
                    <p:tgtEl>
                      <p:spTgt spid="29"/>
                    </p:tgtEl>
                  </p:cond>
                </p:stCondLst>
                <p:endSync evt="end" delay="0">
                  <p:rtn val="all"/>
                </p:endSync>
                <p:childTnLst>
                  <p:par>
                    <p:cTn id="42" fill="hold">
                      <p:stCondLst>
                        <p:cond delay="0"/>
                      </p:stCondLst>
                      <p:childTnLst>
                        <p:par>
                          <p:cTn id="43" fill="hold">
                            <p:stCondLst>
                              <p:cond delay="0"/>
                            </p:stCondLst>
                            <p:childTnLst>
                              <p:par>
                                <p:cTn id="44" presetID="22" presetClass="entr" presetSubtype="1" fill="hold"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up)">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23"/>
                                        </p:tgtEl>
                                      </p:cBhvr>
                                    </p:animEffect>
                                    <p:set>
                                      <p:cBhvr>
                                        <p:cTn id="51"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52" restart="whenNotActive" fill="hold" evtFilter="cancelBubble" nodeType="interactiveSeq">
                <p:stCondLst>
                  <p:cond evt="onClick" delay="0">
                    <p:tgtEl>
                      <p:spTgt spid="30"/>
                    </p:tgtEl>
                  </p:cond>
                </p:stCondLst>
                <p:endSync evt="end" delay="0">
                  <p:rtn val="all"/>
                </p:endSync>
                <p:childTnLst>
                  <p:par>
                    <p:cTn id="53" fill="hold">
                      <p:stCondLst>
                        <p:cond delay="0"/>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wipe(up)">
                                      <p:cBhvr>
                                        <p:cTn id="57" dur="500"/>
                                        <p:tgtEl>
                                          <p:spTgt spid="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nodeType="clickEffect">
                                  <p:stCondLst>
                                    <p:cond delay="0"/>
                                  </p:stCondLst>
                                  <p:childTnLst>
                                    <p:animEffect transition="out" filter="fade">
                                      <p:cBhvr>
                                        <p:cTn id="61" dur="500"/>
                                        <p:tgtEl>
                                          <p:spTgt spid="4"/>
                                        </p:tgtEl>
                                      </p:cBhvr>
                                    </p:animEffect>
                                    <p:set>
                                      <p:cBhvr>
                                        <p:cTn id="62"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30"/>
                  </p:tgtEl>
                </p:cond>
              </p:nextCondLst>
            </p:seq>
          </p:childTnLst>
        </p:cTn>
      </p:par>
    </p:tnLst>
    <p:bldLst>
      <p:bldP spid="1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630284" y="2105578"/>
            <a:ext cx="5037827" cy="4385816"/>
          </a:xfrm>
          <a:prstGeom prst="rect">
            <a:avLst/>
          </a:prstGeom>
          <a:noFill/>
        </p:spPr>
        <p:txBody>
          <a:bodyPr wrap="square" rtlCol="0">
            <a:spAutoFit/>
          </a:bodyPr>
          <a:lstStyle/>
          <a:p>
            <a:pPr algn="r" rtl="1">
              <a:spcAft>
                <a:spcPts val="600"/>
              </a:spcAft>
            </a:pPr>
            <a:r>
              <a:rPr lang="ar-LB" sz="3200">
                <a:solidFill>
                  <a:schemeClr val="tx1">
                    <a:lumMod val="65000"/>
                    <a:lumOff val="35000"/>
                  </a:schemeClr>
                </a:solidFill>
                <a:latin typeface="Adobe Arabic" panose="02040503050201020203" pitchFamily="18" charset="-78"/>
                <a:cs typeface="Adobe Arabic" panose="02040503050201020203" pitchFamily="18" charset="-78"/>
              </a:rPr>
              <a:t>سارَ سامِرٌ وَسَمَرُ في الْمَمَرِّ.</a:t>
            </a:r>
          </a:p>
          <a:p>
            <a:pPr algn="r" rtl="1">
              <a:spcAft>
                <a:spcPts val="600"/>
              </a:spcAft>
            </a:pPr>
            <a:r>
              <a:rPr lang="ar-LB" sz="3200">
                <a:solidFill>
                  <a:schemeClr val="tx1">
                    <a:lumMod val="65000"/>
                    <a:lumOff val="35000"/>
                  </a:schemeClr>
                </a:solidFill>
                <a:latin typeface="Adobe Arabic" panose="02040503050201020203" pitchFamily="18" charset="-78"/>
                <a:cs typeface="Adobe Arabic" panose="02040503050201020203" pitchFamily="18" charset="-78"/>
              </a:rPr>
              <a:t>في الْمَمَرِّ مَشى سامِرٌ مَعْ سَمَر.</a:t>
            </a:r>
          </a:p>
          <a:p>
            <a:pPr algn="r" rtl="1">
              <a:spcAft>
                <a:spcPts val="600"/>
              </a:spcAft>
            </a:pPr>
            <a:endParaRPr lang="ar-LB">
              <a:solidFill>
                <a:schemeClr val="tx1">
                  <a:lumMod val="65000"/>
                  <a:lumOff val="35000"/>
                </a:schemeClr>
              </a:solidFill>
              <a:latin typeface="Adobe Arabic" panose="02040503050201020203" pitchFamily="18" charset="-78"/>
              <a:cs typeface="Adobe Arabic" panose="02040503050201020203" pitchFamily="18" charset="-78"/>
            </a:endParaRPr>
          </a:p>
          <a:p>
            <a:pPr algn="r" rtl="1">
              <a:spcAft>
                <a:spcPts val="600"/>
              </a:spcAft>
            </a:pPr>
            <a:r>
              <a:rPr lang="ar-LB" sz="3200">
                <a:solidFill>
                  <a:schemeClr val="tx1">
                    <a:lumMod val="65000"/>
                    <a:lumOff val="35000"/>
                  </a:schemeClr>
                </a:solidFill>
                <a:latin typeface="Adobe Arabic" panose="02040503050201020203" pitchFamily="18" charset="-78"/>
                <a:cs typeface="Adobe Arabic" panose="02040503050201020203" pitchFamily="18" charset="-78"/>
              </a:rPr>
              <a:t>سامِر: مُرَبّى الْمِشْمِشِ طَيِّبٌ.</a:t>
            </a:r>
          </a:p>
          <a:p>
            <a:pPr algn="r" rtl="1">
              <a:spcAft>
                <a:spcPts val="600"/>
              </a:spcAft>
            </a:pPr>
            <a:r>
              <a:rPr lang="ar-LB" sz="3200">
                <a:solidFill>
                  <a:schemeClr val="tx1">
                    <a:lumMod val="65000"/>
                    <a:lumOff val="35000"/>
                  </a:schemeClr>
                </a:solidFill>
                <a:latin typeface="Adobe Arabic" panose="02040503050201020203" pitchFamily="18" charset="-78"/>
                <a:cs typeface="Adobe Arabic" panose="02040503050201020203" pitchFamily="18" charset="-78"/>
              </a:rPr>
              <a:t>سَمَر: وَالْمَوْزُ طَيِّبٌ طَيِّبٌ!</a:t>
            </a:r>
          </a:p>
          <a:p>
            <a:pPr algn="r" rtl="1">
              <a:spcAft>
                <a:spcPts val="600"/>
              </a:spcAft>
            </a:pPr>
            <a:r>
              <a:rPr lang="ar-LB" sz="3200">
                <a:solidFill>
                  <a:schemeClr val="tx1">
                    <a:lumMod val="65000"/>
                    <a:lumOff val="35000"/>
                  </a:schemeClr>
                </a:solidFill>
                <a:latin typeface="Adobe Arabic" panose="02040503050201020203" pitchFamily="18" charset="-78"/>
                <a:cs typeface="Adobe Arabic" panose="02040503050201020203" pitchFamily="18" charset="-78"/>
              </a:rPr>
              <a:t>في سَلِّ سامِرٍ مِشْمِشٌ وَزَبيبٌ.</a:t>
            </a:r>
          </a:p>
          <a:p>
            <a:pPr algn="r" rtl="1">
              <a:spcAft>
                <a:spcPts val="600"/>
              </a:spcAft>
            </a:pPr>
            <a:r>
              <a:rPr lang="ar-LB" sz="3200">
                <a:solidFill>
                  <a:schemeClr val="tx1">
                    <a:lumMod val="65000"/>
                    <a:lumOff val="35000"/>
                  </a:schemeClr>
                </a:solidFill>
                <a:latin typeface="Adobe Arabic" panose="02040503050201020203" pitchFamily="18" charset="-78"/>
                <a:cs typeface="Adobe Arabic" panose="02040503050201020203" pitchFamily="18" charset="-78"/>
              </a:rPr>
              <a:t>وَفي سَلِّ سَمَرَ مَوْزٌ وَجَوْزٌ وَلَوْزٌ.</a:t>
            </a:r>
          </a:p>
          <a:p>
            <a:pPr algn="r" rtl="1">
              <a:spcAft>
                <a:spcPts val="600"/>
              </a:spcAft>
            </a:pPr>
            <a:r>
              <a:rPr lang="ar-LB" sz="3200">
                <a:solidFill>
                  <a:schemeClr val="tx1">
                    <a:lumMod val="65000"/>
                    <a:lumOff val="35000"/>
                  </a:schemeClr>
                </a:solidFill>
                <a:latin typeface="Adobe Arabic" panose="02040503050201020203" pitchFamily="18" charset="-78"/>
                <a:cs typeface="Adobe Arabic" panose="02040503050201020203" pitchFamily="18" charset="-78"/>
              </a:rPr>
              <a:t>مَ  مُ   مِ  مْـ    ما  مو   مي </a:t>
            </a:r>
          </a:p>
        </p:txBody>
      </p:sp>
      <p:pic>
        <p:nvPicPr>
          <p:cNvPr id="16" name="Picture 15">
            <a:extLst>
              <a:ext uri="{FF2B5EF4-FFF2-40B4-BE49-F238E27FC236}">
                <a16:creationId xmlns:a16="http://schemas.microsoft.com/office/drawing/2014/main" id="{84C7182A-F02B-4899-9A4F-515DB948D8A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009825" y="2753489"/>
            <a:ext cx="3014951" cy="2804720"/>
          </a:xfrm>
          <a:prstGeom prst="rect">
            <a:avLst/>
          </a:prstGeom>
        </p:spPr>
      </p:pic>
      <p:sp>
        <p:nvSpPr>
          <p:cNvPr id="7" name="Rectangle 6">
            <a:extLst>
              <a:ext uri="{FF2B5EF4-FFF2-40B4-BE49-F238E27FC236}">
                <a16:creationId xmlns:a16="http://schemas.microsoft.com/office/drawing/2014/main" id="{5A97FD82-419E-472A-A0B0-3105789866D8}"/>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أَقْرَأُ بِاسْتِقْلالِيَّةٍ</a:t>
            </a:r>
          </a:p>
        </p:txBody>
      </p:sp>
      <p:sp>
        <p:nvSpPr>
          <p:cNvPr id="9" name="Rectangle 8">
            <a:extLst>
              <a:ext uri="{FF2B5EF4-FFF2-40B4-BE49-F238E27FC236}">
                <a16:creationId xmlns:a16="http://schemas.microsoft.com/office/drawing/2014/main" id="{2D389FC5-1707-4635-8FCA-E75E3C3AFBC3}"/>
              </a:ext>
            </a:extLst>
          </p:cNvPr>
          <p:cNvSpPr/>
          <p:nvPr/>
        </p:nvSpPr>
        <p:spPr>
          <a:xfrm>
            <a:off x="0" y="1401490"/>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a:solidFill>
                  <a:schemeClr val="tx1">
                    <a:lumMod val="65000"/>
                    <a:lumOff val="35000"/>
                  </a:schemeClr>
                </a:solidFill>
                <a:latin typeface="Adobe Arabic" panose="02040503050201020203" pitchFamily="18" charset="-78"/>
                <a:cs typeface="Adobe Arabic" panose="02040503050201020203" pitchFamily="18" charset="-78"/>
              </a:rPr>
              <a:t>في السّوقِ الْكَبيرِ </a:t>
            </a:r>
          </a:p>
        </p:txBody>
      </p:sp>
      <p:sp>
        <p:nvSpPr>
          <p:cNvPr id="8" name="TextBox 7">
            <a:extLst>
              <a:ext uri="{FF2B5EF4-FFF2-40B4-BE49-F238E27FC236}">
                <a16:creationId xmlns:a16="http://schemas.microsoft.com/office/drawing/2014/main" id="{9780987C-CF3C-4D09-A0BF-336256359472}"/>
              </a:ext>
            </a:extLst>
          </p:cNvPr>
          <p:cNvSpPr txBox="1"/>
          <p:nvPr/>
        </p:nvSpPr>
        <p:spPr>
          <a:xfrm>
            <a:off x="0" y="172734"/>
            <a:ext cx="4071668" cy="348557"/>
          </a:xfrm>
          <a:prstGeom prst="rect">
            <a:avLst/>
          </a:prstGeom>
          <a:solidFill>
            <a:schemeClr val="accent1">
              <a:lumMod val="20000"/>
              <a:lumOff val="80000"/>
            </a:schemeClr>
          </a:solidFill>
          <a:ln w="19050">
            <a:noFill/>
          </a:ln>
        </p:spPr>
        <p:txBody>
          <a:bodyPr wrap="square" rtlCol="0">
            <a:spAutoFit/>
          </a:bodyPr>
          <a:lstStyle/>
          <a:p>
            <a:pPr algn="ctr" rtl="1">
              <a:lnSpc>
                <a:spcPct val="90000"/>
              </a:lnSpc>
              <a:spcBef>
                <a:spcPts val="1000"/>
              </a:spcBef>
            </a:pPr>
            <a:r>
              <a:rPr lang="ar-LB" cap="all" spc="100">
                <a:solidFill>
                  <a:schemeClr val="tx1">
                    <a:lumMod val="65000"/>
                    <a:lumOff val="35000"/>
                  </a:schemeClr>
                </a:solidFill>
                <a:latin typeface="Adobe Arabic" panose="02040503050201020203" pitchFamily="18" charset="-78"/>
                <a:ea typeface="+mj-ea"/>
                <a:cs typeface="Adobe Arabic" panose="02040503050201020203" pitchFamily="18" charset="-78"/>
              </a:rPr>
              <a:t>(التَّدَرُّبُ عَلى مَهاراتِ الْقِراءَةِ الْأَدائِيَّةِ) </a:t>
            </a:r>
          </a:p>
        </p:txBody>
      </p:sp>
    </p:spTree>
    <p:custDataLst>
      <p:tags r:id="rId1"/>
    </p:custDataLst>
    <p:extLst>
      <p:ext uri="{BB962C8B-B14F-4D97-AF65-F5344CB8AC3E}">
        <p14:creationId xmlns:p14="http://schemas.microsoft.com/office/powerpoint/2010/main" val="4316151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7567A52A-F672-4729-A1C9-3C32D982A5CD}"/>
              </a:ext>
            </a:extLst>
          </p:cNvPr>
          <p:cNvSpPr txBox="1"/>
          <p:nvPr/>
        </p:nvSpPr>
        <p:spPr>
          <a:xfrm>
            <a:off x="0" y="172734"/>
            <a:ext cx="4071668" cy="348557"/>
          </a:xfrm>
          <a:prstGeom prst="rect">
            <a:avLst/>
          </a:prstGeom>
          <a:solidFill>
            <a:schemeClr val="accent1">
              <a:lumMod val="20000"/>
              <a:lumOff val="80000"/>
            </a:schemeClr>
          </a:solidFill>
          <a:ln w="19050">
            <a:noFill/>
          </a:ln>
        </p:spPr>
        <p:txBody>
          <a:bodyPr wrap="square" rtlCol="0">
            <a:spAutoFit/>
          </a:bodyPr>
          <a:lstStyle>
            <a:defPPr>
              <a:defRPr lang="en-US"/>
            </a:defPPr>
            <a:lvl1pPr algn="ctr">
              <a:lnSpc>
                <a:spcPct val="90000"/>
              </a:lnSpc>
              <a:spcBef>
                <a:spcPts val="1000"/>
              </a:spcBef>
              <a:defRPr cap="all" spc="100">
                <a:solidFill>
                  <a:schemeClr val="tx1">
                    <a:lumMod val="65000"/>
                    <a:lumOff val="35000"/>
                  </a:schemeClr>
                </a:solidFill>
                <a:latin typeface="Adobe Arabic" panose="02040503050201020203" pitchFamily="18" charset="-78"/>
                <a:ea typeface="+mj-ea"/>
                <a:cs typeface="Adobe Arabic" panose="02040503050201020203" pitchFamily="18" charset="-78"/>
              </a:defRPr>
            </a:lvl1pPr>
          </a:lstStyle>
          <a:p>
            <a:pPr rtl="1"/>
            <a:r>
              <a:rPr lang="ar-LB"/>
              <a:t>(التَّدَرُّبُ عَلى مَهاراتِ الْقِراءَةِ الْأَدائِيَّةِ) </a:t>
            </a:r>
          </a:p>
        </p:txBody>
      </p:sp>
      <p:sp>
        <p:nvSpPr>
          <p:cNvPr id="4" name="TextBox 3">
            <a:extLst>
              <a:ext uri="{FF2B5EF4-FFF2-40B4-BE49-F238E27FC236}">
                <a16:creationId xmlns:a16="http://schemas.microsoft.com/office/drawing/2014/main" id="{9E9172AB-2BAD-40BE-9393-08828E24076F}"/>
              </a:ext>
            </a:extLst>
          </p:cNvPr>
          <p:cNvSpPr txBox="1"/>
          <p:nvPr/>
        </p:nvSpPr>
        <p:spPr>
          <a:xfrm>
            <a:off x="8069888" y="2413645"/>
            <a:ext cx="3524279" cy="584775"/>
          </a:xfrm>
          <a:prstGeom prst="rect">
            <a:avLst/>
          </a:prstGeom>
          <a:noFill/>
        </p:spPr>
        <p:txBody>
          <a:bodyPr wrap="square" rtlCol="0">
            <a:spAutoFit/>
          </a:bodyPr>
          <a:lstStyle/>
          <a:p>
            <a:pPr marL="800100" indent="-571500" algn="r" rtl="1">
              <a:spcBef>
                <a:spcPct val="0"/>
              </a:spcBef>
              <a:buFont typeface="Courier New" panose="02070309020205020404" pitchFamily="49" charset="0"/>
              <a:buChar char="o"/>
              <a:defRPr/>
            </a:pPr>
            <a:r>
              <a:rPr lang="ar-LB" sz="3200" dirty="0">
                <a:solidFill>
                  <a:srgbClr val="A5A5A5">
                    <a:lumMod val="50000"/>
                  </a:srgbClr>
                </a:solidFill>
                <a:latin typeface="Adobe Arabic" panose="02040503050201020203" pitchFamily="18" charset="-78"/>
                <a:cs typeface="Adobe Arabic" panose="02040503050201020203" pitchFamily="18" charset="-78"/>
              </a:rPr>
              <a:t>أَيْنَ سارَ سامِرٌ وَسَمَرُ؟ </a:t>
            </a:r>
            <a:endParaRPr lang="en-US" sz="3200" dirty="0">
              <a:solidFill>
                <a:srgbClr val="A5A5A5">
                  <a:lumMod val="50000"/>
                </a:srgbClr>
              </a:solidFill>
              <a:latin typeface="Adobe Arabic" panose="02040503050201020203" pitchFamily="18" charset="-78"/>
              <a:cs typeface="Adobe Arabic" panose="02040503050201020203" pitchFamily="18" charset="-78"/>
            </a:endParaRPr>
          </a:p>
        </p:txBody>
      </p:sp>
      <p:sp>
        <p:nvSpPr>
          <p:cNvPr id="13" name="TextBox 12">
            <a:extLst>
              <a:ext uri="{FF2B5EF4-FFF2-40B4-BE49-F238E27FC236}">
                <a16:creationId xmlns:a16="http://schemas.microsoft.com/office/drawing/2014/main" id="{B6470AF4-C39B-4734-8DD7-EF31E068FF84}"/>
              </a:ext>
            </a:extLst>
          </p:cNvPr>
          <p:cNvSpPr txBox="1"/>
          <p:nvPr/>
        </p:nvSpPr>
        <p:spPr>
          <a:xfrm>
            <a:off x="8792655" y="4092063"/>
            <a:ext cx="2801512" cy="584775"/>
          </a:xfrm>
          <a:prstGeom prst="rect">
            <a:avLst/>
          </a:prstGeom>
          <a:noFill/>
        </p:spPr>
        <p:txBody>
          <a:bodyPr wrap="square" rtlCol="0">
            <a:spAutoFit/>
          </a:bodyPr>
          <a:lstStyle/>
          <a:p>
            <a:pPr marL="800100" indent="-571500" algn="r" rtl="1">
              <a:spcBef>
                <a:spcPct val="0"/>
              </a:spcBef>
              <a:buFont typeface="Courier New" panose="02070309020205020404" pitchFamily="49" charset="0"/>
              <a:buChar char="o"/>
              <a:defRPr/>
            </a:pPr>
            <a:r>
              <a:rPr lang="ar-LB" sz="3200">
                <a:solidFill>
                  <a:srgbClr val="A5A5A5">
                    <a:lumMod val="50000"/>
                  </a:srgbClr>
                </a:solidFill>
                <a:latin typeface="Adobe Arabic" panose="02040503050201020203" pitchFamily="18" charset="-78"/>
                <a:cs typeface="Adobe Arabic" panose="02040503050201020203" pitchFamily="18" charset="-78"/>
              </a:rPr>
              <a:t>ماذا تُحِبُّ سَمَرُ؟ </a:t>
            </a:r>
            <a:endParaRPr lang="en-US" sz="3200">
              <a:solidFill>
                <a:srgbClr val="A5A5A5">
                  <a:lumMod val="50000"/>
                </a:srgbClr>
              </a:solidFill>
              <a:latin typeface="Adobe Arabic" panose="02040503050201020203" pitchFamily="18" charset="-78"/>
              <a:cs typeface="Adobe Arabic" panose="02040503050201020203" pitchFamily="18" charset="-78"/>
            </a:endParaRPr>
          </a:p>
        </p:txBody>
      </p:sp>
      <p:sp>
        <p:nvSpPr>
          <p:cNvPr id="14" name="TextBox 13">
            <a:extLst>
              <a:ext uri="{FF2B5EF4-FFF2-40B4-BE49-F238E27FC236}">
                <a16:creationId xmlns:a16="http://schemas.microsoft.com/office/drawing/2014/main" id="{30F0D5DA-2DE1-40DF-920D-7E5A2BFB4C5D}"/>
              </a:ext>
            </a:extLst>
          </p:cNvPr>
          <p:cNvSpPr txBox="1"/>
          <p:nvPr/>
        </p:nvSpPr>
        <p:spPr>
          <a:xfrm>
            <a:off x="7206847" y="4931272"/>
            <a:ext cx="4387320" cy="584775"/>
          </a:xfrm>
          <a:prstGeom prst="rect">
            <a:avLst/>
          </a:prstGeom>
          <a:noFill/>
        </p:spPr>
        <p:txBody>
          <a:bodyPr wrap="square" rtlCol="0">
            <a:spAutoFit/>
          </a:bodyPr>
          <a:lstStyle/>
          <a:p>
            <a:pPr marL="800100" indent="-571500" algn="r" rtl="1">
              <a:spcBef>
                <a:spcPct val="0"/>
              </a:spcBef>
              <a:buFont typeface="Courier New" panose="02070309020205020404" pitchFamily="49" charset="0"/>
              <a:buChar char="o"/>
              <a:defRPr/>
            </a:pPr>
            <a:r>
              <a:rPr lang="ar-LB" sz="3200">
                <a:solidFill>
                  <a:srgbClr val="A5A5A5">
                    <a:lumMod val="50000"/>
                  </a:srgbClr>
                </a:solidFill>
                <a:latin typeface="Adobe Arabic" panose="02040503050201020203" pitchFamily="18" charset="-78"/>
                <a:cs typeface="Adobe Arabic" panose="02040503050201020203" pitchFamily="18" charset="-78"/>
              </a:rPr>
              <a:t>ماذا يوجَدُ في سَلِّ سامِرٍ؟ </a:t>
            </a:r>
            <a:endParaRPr lang="en-US" sz="3200">
              <a:solidFill>
                <a:srgbClr val="A5A5A5">
                  <a:lumMod val="50000"/>
                </a:srgbClr>
              </a:solidFill>
              <a:latin typeface="Adobe Arabic" panose="02040503050201020203" pitchFamily="18" charset="-78"/>
              <a:cs typeface="Adobe Arabic" panose="02040503050201020203" pitchFamily="18" charset="-78"/>
            </a:endParaRPr>
          </a:p>
        </p:txBody>
      </p:sp>
      <p:sp>
        <p:nvSpPr>
          <p:cNvPr id="15" name="TextBox 14">
            <a:extLst>
              <a:ext uri="{FF2B5EF4-FFF2-40B4-BE49-F238E27FC236}">
                <a16:creationId xmlns:a16="http://schemas.microsoft.com/office/drawing/2014/main" id="{DD7695EC-245F-442E-8AC5-0AE182C8FB02}"/>
              </a:ext>
            </a:extLst>
          </p:cNvPr>
          <p:cNvSpPr txBox="1"/>
          <p:nvPr/>
        </p:nvSpPr>
        <p:spPr>
          <a:xfrm>
            <a:off x="8069888" y="3252854"/>
            <a:ext cx="3524279" cy="584775"/>
          </a:xfrm>
          <a:prstGeom prst="rect">
            <a:avLst/>
          </a:prstGeom>
          <a:noFill/>
        </p:spPr>
        <p:txBody>
          <a:bodyPr wrap="square" rtlCol="0">
            <a:spAutoFit/>
          </a:bodyPr>
          <a:lstStyle/>
          <a:p>
            <a:pPr marL="800100" indent="-571500" algn="r" rtl="1">
              <a:spcBef>
                <a:spcPct val="0"/>
              </a:spcBef>
              <a:buFont typeface="Courier New" panose="02070309020205020404" pitchFamily="49" charset="0"/>
              <a:buChar char="o"/>
              <a:defRPr/>
            </a:pPr>
            <a:r>
              <a:rPr lang="ar-LB" sz="3200">
                <a:solidFill>
                  <a:srgbClr val="A5A5A5">
                    <a:lumMod val="50000"/>
                  </a:srgbClr>
                </a:solidFill>
                <a:latin typeface="Adobe Arabic" panose="02040503050201020203" pitchFamily="18" charset="-78"/>
                <a:cs typeface="Adobe Arabic" panose="02040503050201020203" pitchFamily="18" charset="-78"/>
              </a:rPr>
              <a:t>ماذا يُحِبُّ سامِرٌ؟ </a:t>
            </a:r>
            <a:endParaRPr lang="en-US" sz="3200">
              <a:solidFill>
                <a:srgbClr val="A5A5A5">
                  <a:lumMod val="50000"/>
                </a:srgbClr>
              </a:solidFill>
              <a:latin typeface="Adobe Arabic" panose="02040503050201020203" pitchFamily="18" charset="-78"/>
              <a:cs typeface="Adobe Arabic" panose="02040503050201020203" pitchFamily="18" charset="-78"/>
            </a:endParaRPr>
          </a:p>
        </p:txBody>
      </p:sp>
      <p:sp>
        <p:nvSpPr>
          <p:cNvPr id="16" name="TextBox 15">
            <a:extLst>
              <a:ext uri="{FF2B5EF4-FFF2-40B4-BE49-F238E27FC236}">
                <a16:creationId xmlns:a16="http://schemas.microsoft.com/office/drawing/2014/main" id="{FA34173D-99A8-4DC2-8CFE-3C83F02F6601}"/>
              </a:ext>
            </a:extLst>
          </p:cNvPr>
          <p:cNvSpPr txBox="1"/>
          <p:nvPr/>
        </p:nvSpPr>
        <p:spPr>
          <a:xfrm>
            <a:off x="7081023" y="5770482"/>
            <a:ext cx="4513144" cy="584775"/>
          </a:xfrm>
          <a:prstGeom prst="rect">
            <a:avLst/>
          </a:prstGeom>
          <a:noFill/>
        </p:spPr>
        <p:txBody>
          <a:bodyPr wrap="square" rtlCol="0">
            <a:spAutoFit/>
          </a:bodyPr>
          <a:lstStyle/>
          <a:p>
            <a:pPr marL="800100" indent="-571500" algn="r" rtl="1">
              <a:spcBef>
                <a:spcPct val="0"/>
              </a:spcBef>
              <a:buFont typeface="Courier New" panose="02070309020205020404" pitchFamily="49" charset="0"/>
              <a:buChar char="o"/>
              <a:defRPr/>
            </a:pPr>
            <a:r>
              <a:rPr lang="ar-LB" sz="3200">
                <a:solidFill>
                  <a:srgbClr val="A5A5A5">
                    <a:lumMod val="50000"/>
                  </a:srgbClr>
                </a:solidFill>
                <a:latin typeface="Adobe Arabic" panose="02040503050201020203" pitchFamily="18" charset="-78"/>
                <a:cs typeface="Adobe Arabic" panose="02040503050201020203" pitchFamily="18" charset="-78"/>
              </a:rPr>
              <a:t>ماذا يوجَدُ في سَلِّ سَمَرَ؟ </a:t>
            </a:r>
            <a:endParaRPr lang="en-US" sz="3200">
              <a:solidFill>
                <a:srgbClr val="A5A5A5">
                  <a:lumMod val="50000"/>
                </a:srgbClr>
              </a:solidFill>
              <a:latin typeface="Adobe Arabic" panose="02040503050201020203" pitchFamily="18" charset="-78"/>
              <a:cs typeface="Adobe Arabic" panose="02040503050201020203" pitchFamily="18" charset="-78"/>
            </a:endParaRPr>
          </a:p>
        </p:txBody>
      </p:sp>
      <p:pic>
        <p:nvPicPr>
          <p:cNvPr id="17" name="Picture 16">
            <a:extLst>
              <a:ext uri="{FF2B5EF4-FFF2-40B4-BE49-F238E27FC236}">
                <a16:creationId xmlns:a16="http://schemas.microsoft.com/office/drawing/2014/main" id="{FAA4D03C-9DC9-42AE-87D0-E2BAECAB103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009825" y="2753489"/>
            <a:ext cx="3014951" cy="2804720"/>
          </a:xfrm>
          <a:prstGeom prst="rect">
            <a:avLst/>
          </a:prstGeom>
        </p:spPr>
      </p:pic>
      <p:sp>
        <p:nvSpPr>
          <p:cNvPr id="22" name="Rectangle 21">
            <a:extLst>
              <a:ext uri="{FF2B5EF4-FFF2-40B4-BE49-F238E27FC236}">
                <a16:creationId xmlns:a16="http://schemas.microsoft.com/office/drawing/2014/main" id="{59BDF363-0F4D-494D-9B2C-4BADFE4D9EA4}"/>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 أُجيبُ إِجابَةً تامَّةً</a:t>
            </a:r>
          </a:p>
        </p:txBody>
      </p:sp>
      <p:sp>
        <p:nvSpPr>
          <p:cNvPr id="23" name="Rectangle 22">
            <a:extLst>
              <a:ext uri="{FF2B5EF4-FFF2-40B4-BE49-F238E27FC236}">
                <a16:creationId xmlns:a16="http://schemas.microsoft.com/office/drawing/2014/main" id="{65F077BE-AFE7-4A1B-8826-366D518912C5}"/>
              </a:ext>
            </a:extLst>
          </p:cNvPr>
          <p:cNvSpPr/>
          <p:nvPr/>
        </p:nvSpPr>
        <p:spPr>
          <a:xfrm>
            <a:off x="0" y="1401490"/>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a:solidFill>
                  <a:schemeClr val="tx1">
                    <a:lumMod val="65000"/>
                    <a:lumOff val="35000"/>
                  </a:schemeClr>
                </a:solidFill>
                <a:latin typeface="Adobe Arabic" panose="02040503050201020203" pitchFamily="18" charset="-78"/>
                <a:cs typeface="Adobe Arabic" panose="02040503050201020203" pitchFamily="18" charset="-78"/>
              </a:rPr>
              <a:t>في السّوقِ الْكَبيرِ </a:t>
            </a:r>
          </a:p>
        </p:txBody>
      </p:sp>
    </p:spTree>
    <p:custDataLst>
      <p:tags r:id="rId1"/>
    </p:custDataLst>
    <p:extLst>
      <p:ext uri="{BB962C8B-B14F-4D97-AF65-F5344CB8AC3E}">
        <p14:creationId xmlns:p14="http://schemas.microsoft.com/office/powerpoint/2010/main" val="3307423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p:bldP spid="14" grpId="0"/>
      <p:bldP spid="15" grpId="0"/>
      <p:bldP spid="1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13787" y="2234050"/>
            <a:ext cx="5037827" cy="4308872"/>
          </a:xfrm>
          <a:prstGeom prst="rect">
            <a:avLst/>
          </a:prstGeom>
          <a:noFill/>
        </p:spPr>
        <p:txBody>
          <a:bodyPr wrap="square" rtlCol="0">
            <a:spAutoFit/>
          </a:bodyPr>
          <a:lstStyle/>
          <a:p>
            <a:pPr algn="r" rtl="1">
              <a:spcAft>
                <a:spcPts val="600"/>
              </a:spcAft>
            </a:pPr>
            <a:r>
              <a:rPr lang="ar-LB" sz="3200" dirty="0">
                <a:solidFill>
                  <a:schemeClr val="tx1">
                    <a:lumMod val="65000"/>
                    <a:lumOff val="35000"/>
                  </a:schemeClr>
                </a:solidFill>
                <a:latin typeface="Adobe Arabic" panose="02040503050201020203" pitchFamily="18" charset="-78"/>
                <a:cs typeface="Adobe Arabic" panose="02040503050201020203" pitchFamily="18" charset="-78"/>
              </a:rPr>
              <a:t>زارَ وَجْدي وَراجي دَلال. </a:t>
            </a:r>
          </a:p>
          <a:p>
            <a:pPr algn="r" rtl="1">
              <a:spcAft>
                <a:spcPts val="600"/>
              </a:spcAft>
            </a:pPr>
            <a:r>
              <a:rPr lang="ar-LB" sz="3200" dirty="0">
                <a:solidFill>
                  <a:schemeClr val="tx1">
                    <a:lumMod val="65000"/>
                    <a:lumOff val="35000"/>
                  </a:schemeClr>
                </a:solidFill>
                <a:latin typeface="Adobe Arabic" panose="02040503050201020203" pitchFamily="18" charset="-78"/>
                <a:cs typeface="Adobe Arabic" panose="02040503050201020203" pitchFamily="18" charset="-78"/>
              </a:rPr>
              <a:t>في بَرّادِ دَلالَ لوبِيا وَشَرابُ الْوَرْدِ.</a:t>
            </a:r>
          </a:p>
          <a:p>
            <a:pPr algn="r" rtl="1">
              <a:spcAft>
                <a:spcPts val="600"/>
              </a:spcAft>
            </a:pPr>
            <a:r>
              <a:rPr lang="ar-LB" sz="3200" dirty="0">
                <a:solidFill>
                  <a:schemeClr val="tx1">
                    <a:lumMod val="65000"/>
                    <a:lumOff val="35000"/>
                  </a:schemeClr>
                </a:solidFill>
                <a:latin typeface="Adobe Arabic" panose="02040503050201020203" pitchFamily="18" charset="-78"/>
                <a:cs typeface="Adobe Arabic" panose="02040503050201020203" pitchFamily="18" charset="-78"/>
              </a:rPr>
              <a:t>شَرِبَ راجي شَرابَ الْوَرْدِ الْبارِدِ مِنَ الْبَرّادِ. </a:t>
            </a:r>
          </a:p>
          <a:p>
            <a:pPr algn="r" rtl="1">
              <a:spcAft>
                <a:spcPts val="600"/>
              </a:spcAft>
            </a:pPr>
            <a:r>
              <a:rPr lang="ar-LB" sz="3200" dirty="0">
                <a:solidFill>
                  <a:schemeClr val="tx1">
                    <a:lumMod val="65000"/>
                    <a:lumOff val="35000"/>
                  </a:schemeClr>
                </a:solidFill>
                <a:latin typeface="Adobe Arabic" panose="02040503050201020203" pitchFamily="18" charset="-78"/>
                <a:cs typeface="Adobe Arabic" panose="02040503050201020203" pitchFamily="18" charset="-78"/>
              </a:rPr>
              <a:t>في سَلِّ راجي لوبِيا وَلَوْزٌ وَجَوْزٌ.</a:t>
            </a:r>
          </a:p>
          <a:p>
            <a:pPr algn="r" rtl="1">
              <a:spcAft>
                <a:spcPts val="600"/>
              </a:spcAft>
            </a:pPr>
            <a:r>
              <a:rPr lang="ar-LB" sz="3200" dirty="0">
                <a:solidFill>
                  <a:schemeClr val="tx1">
                    <a:lumMod val="65000"/>
                    <a:lumOff val="35000"/>
                  </a:schemeClr>
                </a:solidFill>
                <a:latin typeface="Adobe Arabic" panose="02040503050201020203" pitchFamily="18" charset="-78"/>
                <a:cs typeface="Adobe Arabic" panose="02040503050201020203" pitchFamily="18" charset="-78"/>
              </a:rPr>
              <a:t>جَلَبَ راجي دَجاجَ جَدّي إِلى الدّارِ. </a:t>
            </a:r>
          </a:p>
          <a:p>
            <a:pPr algn="r" rtl="1">
              <a:spcAft>
                <a:spcPts val="600"/>
              </a:spcAft>
            </a:pPr>
            <a:r>
              <a:rPr lang="ar-LB" sz="3200" dirty="0">
                <a:solidFill>
                  <a:schemeClr val="tx1">
                    <a:lumMod val="65000"/>
                    <a:lumOff val="35000"/>
                  </a:schemeClr>
                </a:solidFill>
                <a:latin typeface="Adobe Arabic" panose="02040503050201020203" pitchFamily="18" charset="-78"/>
                <a:cs typeface="Adobe Arabic" panose="02040503050201020203" pitchFamily="18" charset="-78"/>
              </a:rPr>
              <a:t>يُرَبّي راجي دَجاجَ جَدّي.</a:t>
            </a:r>
          </a:p>
          <a:p>
            <a:pPr algn="r" rtl="1"/>
            <a:endParaRPr lang="ar-LB" dirty="0">
              <a:solidFill>
                <a:schemeClr val="tx1">
                  <a:lumMod val="65000"/>
                  <a:lumOff val="35000"/>
                </a:schemeClr>
              </a:solidFill>
              <a:latin typeface="Adobe Arabic" panose="02040503050201020203" pitchFamily="18" charset="-78"/>
              <a:cs typeface="Adobe Arabic" panose="02040503050201020203" pitchFamily="18" charset="-78"/>
            </a:endParaRPr>
          </a:p>
          <a:p>
            <a:pPr algn="r" rtl="1"/>
            <a:r>
              <a:rPr lang="ar-LB" sz="3200" dirty="0">
                <a:solidFill>
                  <a:schemeClr val="tx1">
                    <a:lumMod val="65000"/>
                    <a:lumOff val="35000"/>
                  </a:schemeClr>
                </a:solidFill>
                <a:latin typeface="Adobe Arabic" panose="02040503050201020203" pitchFamily="18" charset="-78"/>
                <a:cs typeface="Adobe Arabic" panose="02040503050201020203" pitchFamily="18" charset="-78"/>
              </a:rPr>
              <a:t>لَ   لُ   لِ   لْ   لا   لو   لي</a:t>
            </a:r>
          </a:p>
        </p:txBody>
      </p:sp>
      <p:pic>
        <p:nvPicPr>
          <p:cNvPr id="7" name="Picture 6">
            <a:extLst>
              <a:ext uri="{FF2B5EF4-FFF2-40B4-BE49-F238E27FC236}">
                <a16:creationId xmlns:a16="http://schemas.microsoft.com/office/drawing/2014/main" id="{2E13410F-8F46-41F4-9D90-C65D511AC10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009825" y="2753489"/>
            <a:ext cx="3014951" cy="2804720"/>
          </a:xfrm>
          <a:prstGeom prst="rect">
            <a:avLst/>
          </a:prstGeom>
        </p:spPr>
      </p:pic>
      <p:sp>
        <p:nvSpPr>
          <p:cNvPr id="9" name="Rectangle 8">
            <a:extLst>
              <a:ext uri="{FF2B5EF4-FFF2-40B4-BE49-F238E27FC236}">
                <a16:creationId xmlns:a16="http://schemas.microsoft.com/office/drawing/2014/main" id="{09A25543-318E-4263-9B45-FB7D401B88DE}"/>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أَقْرَأُ بِاسْتِقْلالِيَّةٍ</a:t>
            </a:r>
          </a:p>
        </p:txBody>
      </p:sp>
      <p:sp>
        <p:nvSpPr>
          <p:cNvPr id="10" name="Rectangle 9">
            <a:extLst>
              <a:ext uri="{FF2B5EF4-FFF2-40B4-BE49-F238E27FC236}">
                <a16:creationId xmlns:a16="http://schemas.microsoft.com/office/drawing/2014/main" id="{756D5A5B-CC07-4275-8966-6C1C13907513}"/>
              </a:ext>
            </a:extLst>
          </p:cNvPr>
          <p:cNvSpPr/>
          <p:nvPr/>
        </p:nvSpPr>
        <p:spPr>
          <a:xfrm>
            <a:off x="0" y="1401490"/>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a:solidFill>
                  <a:schemeClr val="tx1">
                    <a:lumMod val="65000"/>
                    <a:lumOff val="35000"/>
                  </a:schemeClr>
                </a:solidFill>
                <a:latin typeface="Adobe Arabic" panose="02040503050201020203" pitchFamily="18" charset="-78"/>
                <a:cs typeface="Adobe Arabic" panose="02040503050201020203" pitchFamily="18" charset="-78"/>
              </a:rPr>
              <a:t>في مَحَلِّ دَلال</a:t>
            </a:r>
          </a:p>
        </p:txBody>
      </p:sp>
      <p:sp>
        <p:nvSpPr>
          <p:cNvPr id="8" name="TextBox 7">
            <a:extLst>
              <a:ext uri="{FF2B5EF4-FFF2-40B4-BE49-F238E27FC236}">
                <a16:creationId xmlns:a16="http://schemas.microsoft.com/office/drawing/2014/main" id="{368E4E6C-B13B-4FA9-87FC-E37EE99F69E1}"/>
              </a:ext>
            </a:extLst>
          </p:cNvPr>
          <p:cNvSpPr txBox="1"/>
          <p:nvPr/>
        </p:nvSpPr>
        <p:spPr>
          <a:xfrm>
            <a:off x="0" y="172734"/>
            <a:ext cx="4071668" cy="348557"/>
          </a:xfrm>
          <a:prstGeom prst="rect">
            <a:avLst/>
          </a:prstGeom>
          <a:solidFill>
            <a:schemeClr val="accent1">
              <a:lumMod val="20000"/>
              <a:lumOff val="80000"/>
            </a:schemeClr>
          </a:solidFill>
          <a:ln w="19050">
            <a:noFill/>
          </a:ln>
        </p:spPr>
        <p:txBody>
          <a:bodyPr wrap="square" rtlCol="0">
            <a:spAutoFit/>
          </a:bodyPr>
          <a:lstStyle>
            <a:defPPr>
              <a:defRPr lang="en-US"/>
            </a:defPPr>
            <a:lvl1pPr algn="ctr">
              <a:lnSpc>
                <a:spcPct val="90000"/>
              </a:lnSpc>
              <a:spcBef>
                <a:spcPts val="1000"/>
              </a:spcBef>
              <a:defRPr cap="all" spc="100">
                <a:solidFill>
                  <a:schemeClr val="tx1">
                    <a:lumMod val="65000"/>
                    <a:lumOff val="35000"/>
                  </a:schemeClr>
                </a:solidFill>
                <a:latin typeface="Adobe Arabic" panose="02040503050201020203" pitchFamily="18" charset="-78"/>
                <a:ea typeface="+mj-ea"/>
                <a:cs typeface="Adobe Arabic" panose="02040503050201020203" pitchFamily="18" charset="-78"/>
              </a:defRPr>
            </a:lvl1pPr>
          </a:lstStyle>
          <a:p>
            <a:pPr rtl="1"/>
            <a:r>
              <a:rPr lang="ar-LB"/>
              <a:t>(التَّدَرُّبُ عَلى مَهاراتِ الْقِراءَةِ الْأَدائِيَّةِ) </a:t>
            </a:r>
          </a:p>
        </p:txBody>
      </p:sp>
    </p:spTree>
    <p:custDataLst>
      <p:tags r:id="rId1"/>
    </p:custDataLst>
    <p:extLst>
      <p:ext uri="{BB962C8B-B14F-4D97-AF65-F5344CB8AC3E}">
        <p14:creationId xmlns:p14="http://schemas.microsoft.com/office/powerpoint/2010/main" val="9974363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E9172AB-2BAD-40BE-9393-08828E24076F}"/>
              </a:ext>
            </a:extLst>
          </p:cNvPr>
          <p:cNvSpPr txBox="1"/>
          <p:nvPr/>
        </p:nvSpPr>
        <p:spPr>
          <a:xfrm>
            <a:off x="8186192" y="2105578"/>
            <a:ext cx="3524279" cy="584775"/>
          </a:xfrm>
          <a:prstGeom prst="rect">
            <a:avLst/>
          </a:prstGeom>
          <a:noFill/>
        </p:spPr>
        <p:txBody>
          <a:bodyPr wrap="square" rtlCol="0">
            <a:spAutoFit/>
          </a:bodyPr>
          <a:lstStyle/>
          <a:p>
            <a:pPr marL="800100" indent="-571500" algn="r" rtl="1">
              <a:spcBef>
                <a:spcPct val="0"/>
              </a:spcBef>
              <a:buFont typeface="Courier New" panose="02070309020205020404" pitchFamily="49" charset="0"/>
              <a:buChar char="o"/>
              <a:defRPr/>
            </a:pPr>
            <a:r>
              <a:rPr lang="ar-LB" sz="3200">
                <a:solidFill>
                  <a:srgbClr val="A5A5A5">
                    <a:lumMod val="50000"/>
                  </a:srgbClr>
                </a:solidFill>
                <a:latin typeface="Adobe Arabic" panose="02040503050201020203" pitchFamily="18" charset="-78"/>
                <a:cs typeface="Adobe Arabic" panose="02040503050201020203" pitchFamily="18" charset="-78"/>
              </a:rPr>
              <a:t>مَنْ زارَ وَجْدي  وَراجي؟ </a:t>
            </a:r>
            <a:endParaRPr lang="en-US" sz="3200">
              <a:solidFill>
                <a:srgbClr val="A5A5A5">
                  <a:lumMod val="50000"/>
                </a:srgbClr>
              </a:solidFill>
              <a:latin typeface="Adobe Arabic" panose="02040503050201020203" pitchFamily="18" charset="-78"/>
              <a:cs typeface="Adobe Arabic" panose="02040503050201020203" pitchFamily="18" charset="-78"/>
            </a:endParaRPr>
          </a:p>
        </p:txBody>
      </p:sp>
      <p:sp>
        <p:nvSpPr>
          <p:cNvPr id="13" name="TextBox 12">
            <a:extLst>
              <a:ext uri="{FF2B5EF4-FFF2-40B4-BE49-F238E27FC236}">
                <a16:creationId xmlns:a16="http://schemas.microsoft.com/office/drawing/2014/main" id="{B6470AF4-C39B-4734-8DD7-EF31E068FF84}"/>
              </a:ext>
            </a:extLst>
          </p:cNvPr>
          <p:cNvSpPr txBox="1"/>
          <p:nvPr/>
        </p:nvSpPr>
        <p:spPr>
          <a:xfrm>
            <a:off x="8908959" y="3368186"/>
            <a:ext cx="2801512" cy="584775"/>
          </a:xfrm>
          <a:prstGeom prst="rect">
            <a:avLst/>
          </a:prstGeom>
          <a:noFill/>
        </p:spPr>
        <p:txBody>
          <a:bodyPr wrap="square" rtlCol="0">
            <a:spAutoFit/>
          </a:bodyPr>
          <a:lstStyle/>
          <a:p>
            <a:pPr marL="800100" indent="-571500" algn="r" rtl="1">
              <a:spcBef>
                <a:spcPct val="0"/>
              </a:spcBef>
              <a:buFont typeface="Courier New" panose="02070309020205020404" pitchFamily="49" charset="0"/>
              <a:buChar char="o"/>
              <a:defRPr/>
            </a:pPr>
            <a:r>
              <a:rPr lang="ar-LB" sz="3200">
                <a:solidFill>
                  <a:srgbClr val="A5A5A5">
                    <a:lumMod val="50000"/>
                  </a:srgbClr>
                </a:solidFill>
                <a:latin typeface="Adobe Arabic" panose="02040503050201020203" pitchFamily="18" charset="-78"/>
                <a:cs typeface="Adobe Arabic" panose="02040503050201020203" pitchFamily="18" charset="-78"/>
              </a:rPr>
              <a:t>ماذا شَرِبَ راجي؟ </a:t>
            </a:r>
            <a:endParaRPr lang="en-US" sz="3200">
              <a:solidFill>
                <a:srgbClr val="A5A5A5">
                  <a:lumMod val="50000"/>
                </a:srgbClr>
              </a:solidFill>
              <a:latin typeface="Adobe Arabic" panose="02040503050201020203" pitchFamily="18" charset="-78"/>
              <a:cs typeface="Adobe Arabic" panose="02040503050201020203" pitchFamily="18" charset="-78"/>
            </a:endParaRPr>
          </a:p>
        </p:txBody>
      </p:sp>
      <p:sp>
        <p:nvSpPr>
          <p:cNvPr id="14" name="TextBox 13">
            <a:extLst>
              <a:ext uri="{FF2B5EF4-FFF2-40B4-BE49-F238E27FC236}">
                <a16:creationId xmlns:a16="http://schemas.microsoft.com/office/drawing/2014/main" id="{30F0D5DA-2DE1-40DF-920D-7E5A2BFB4C5D}"/>
              </a:ext>
            </a:extLst>
          </p:cNvPr>
          <p:cNvSpPr txBox="1"/>
          <p:nvPr/>
        </p:nvSpPr>
        <p:spPr>
          <a:xfrm>
            <a:off x="7323151" y="3999490"/>
            <a:ext cx="4387320" cy="584775"/>
          </a:xfrm>
          <a:prstGeom prst="rect">
            <a:avLst/>
          </a:prstGeom>
          <a:noFill/>
        </p:spPr>
        <p:txBody>
          <a:bodyPr wrap="square" rtlCol="0">
            <a:spAutoFit/>
          </a:bodyPr>
          <a:lstStyle/>
          <a:p>
            <a:pPr marL="800100" indent="-571500" algn="r" rtl="1">
              <a:spcBef>
                <a:spcPct val="0"/>
              </a:spcBef>
              <a:buFont typeface="Courier New" panose="02070309020205020404" pitchFamily="49" charset="0"/>
              <a:buChar char="o"/>
              <a:defRPr/>
            </a:pPr>
            <a:r>
              <a:rPr lang="ar-LB" sz="3200">
                <a:solidFill>
                  <a:srgbClr val="A5A5A5">
                    <a:lumMod val="50000"/>
                  </a:srgbClr>
                </a:solidFill>
                <a:latin typeface="Adobe Arabic" panose="02040503050201020203" pitchFamily="18" charset="-78"/>
                <a:cs typeface="Adobe Arabic" panose="02040503050201020203" pitchFamily="18" charset="-78"/>
              </a:rPr>
              <a:t>أَيْنَ هُوَ شَرابُ الْوَرْدِ الْبارِدِ؟ </a:t>
            </a:r>
            <a:endParaRPr lang="en-US" sz="3200">
              <a:solidFill>
                <a:srgbClr val="A5A5A5">
                  <a:lumMod val="50000"/>
                </a:srgbClr>
              </a:solidFill>
              <a:latin typeface="Adobe Arabic" panose="02040503050201020203" pitchFamily="18" charset="-78"/>
              <a:cs typeface="Adobe Arabic" panose="02040503050201020203" pitchFamily="18" charset="-78"/>
            </a:endParaRPr>
          </a:p>
        </p:txBody>
      </p:sp>
      <p:sp>
        <p:nvSpPr>
          <p:cNvPr id="15" name="TextBox 14">
            <a:extLst>
              <a:ext uri="{FF2B5EF4-FFF2-40B4-BE49-F238E27FC236}">
                <a16:creationId xmlns:a16="http://schemas.microsoft.com/office/drawing/2014/main" id="{DD7695EC-245F-442E-8AC5-0AE182C8FB02}"/>
              </a:ext>
            </a:extLst>
          </p:cNvPr>
          <p:cNvSpPr txBox="1"/>
          <p:nvPr/>
        </p:nvSpPr>
        <p:spPr>
          <a:xfrm>
            <a:off x="8186192" y="2736882"/>
            <a:ext cx="3524279" cy="584775"/>
          </a:xfrm>
          <a:prstGeom prst="rect">
            <a:avLst/>
          </a:prstGeom>
          <a:noFill/>
        </p:spPr>
        <p:txBody>
          <a:bodyPr wrap="square" rtlCol="0">
            <a:spAutoFit/>
          </a:bodyPr>
          <a:lstStyle/>
          <a:p>
            <a:pPr marL="800100" indent="-571500" algn="r" rtl="1">
              <a:spcBef>
                <a:spcPct val="0"/>
              </a:spcBef>
              <a:buFont typeface="Courier New" panose="02070309020205020404" pitchFamily="49" charset="0"/>
              <a:buChar char="o"/>
              <a:defRPr/>
            </a:pPr>
            <a:r>
              <a:rPr lang="ar-LB" sz="3200">
                <a:solidFill>
                  <a:srgbClr val="A5A5A5">
                    <a:lumMod val="50000"/>
                  </a:srgbClr>
                </a:solidFill>
                <a:latin typeface="Adobe Arabic" panose="02040503050201020203" pitchFamily="18" charset="-78"/>
                <a:cs typeface="Adobe Arabic" panose="02040503050201020203" pitchFamily="18" charset="-78"/>
              </a:rPr>
              <a:t>ماذا يوجَدُ في بَرّادِ دَلالَ؟ </a:t>
            </a:r>
            <a:endParaRPr lang="en-US" sz="3200">
              <a:solidFill>
                <a:srgbClr val="A5A5A5">
                  <a:lumMod val="50000"/>
                </a:srgbClr>
              </a:solidFill>
              <a:latin typeface="Adobe Arabic" panose="02040503050201020203" pitchFamily="18" charset="-78"/>
              <a:cs typeface="Adobe Arabic" panose="02040503050201020203" pitchFamily="18" charset="-78"/>
            </a:endParaRPr>
          </a:p>
        </p:txBody>
      </p:sp>
      <p:sp>
        <p:nvSpPr>
          <p:cNvPr id="16" name="TextBox 15">
            <a:extLst>
              <a:ext uri="{FF2B5EF4-FFF2-40B4-BE49-F238E27FC236}">
                <a16:creationId xmlns:a16="http://schemas.microsoft.com/office/drawing/2014/main" id="{FA34173D-99A8-4DC2-8CFE-3C83F02F6601}"/>
              </a:ext>
            </a:extLst>
          </p:cNvPr>
          <p:cNvSpPr txBox="1"/>
          <p:nvPr/>
        </p:nvSpPr>
        <p:spPr>
          <a:xfrm>
            <a:off x="7234632" y="4630794"/>
            <a:ext cx="4475839" cy="584775"/>
          </a:xfrm>
          <a:prstGeom prst="rect">
            <a:avLst/>
          </a:prstGeom>
          <a:noFill/>
        </p:spPr>
        <p:txBody>
          <a:bodyPr wrap="square" rtlCol="0">
            <a:spAutoFit/>
          </a:bodyPr>
          <a:lstStyle/>
          <a:p>
            <a:pPr marL="800100" indent="-571500" algn="r" rtl="1">
              <a:spcBef>
                <a:spcPct val="0"/>
              </a:spcBef>
              <a:buFont typeface="Courier New" panose="02070309020205020404" pitchFamily="49" charset="0"/>
              <a:buChar char="o"/>
              <a:defRPr/>
            </a:pPr>
            <a:r>
              <a:rPr lang="ar-LB" sz="3200">
                <a:solidFill>
                  <a:srgbClr val="A5A5A5">
                    <a:lumMod val="50000"/>
                  </a:srgbClr>
                </a:solidFill>
                <a:latin typeface="Adobe Arabic" panose="02040503050201020203" pitchFamily="18" charset="-78"/>
                <a:cs typeface="Adobe Arabic" panose="02040503050201020203" pitchFamily="18" charset="-78"/>
              </a:rPr>
              <a:t>ماذا يوجَدُ في سَلِّ راجي؟ </a:t>
            </a:r>
            <a:endParaRPr lang="en-US" sz="3200">
              <a:solidFill>
                <a:srgbClr val="A5A5A5">
                  <a:lumMod val="50000"/>
                </a:srgbClr>
              </a:solidFill>
              <a:latin typeface="Adobe Arabic" panose="02040503050201020203" pitchFamily="18" charset="-78"/>
              <a:cs typeface="Adobe Arabic" panose="02040503050201020203" pitchFamily="18" charset="-78"/>
            </a:endParaRPr>
          </a:p>
        </p:txBody>
      </p:sp>
      <p:sp>
        <p:nvSpPr>
          <p:cNvPr id="17" name="TextBox 16">
            <a:extLst>
              <a:ext uri="{FF2B5EF4-FFF2-40B4-BE49-F238E27FC236}">
                <a16:creationId xmlns:a16="http://schemas.microsoft.com/office/drawing/2014/main" id="{AE019ECF-93E2-49FF-911D-FBEB807A031C}"/>
              </a:ext>
            </a:extLst>
          </p:cNvPr>
          <p:cNvSpPr txBox="1"/>
          <p:nvPr/>
        </p:nvSpPr>
        <p:spPr>
          <a:xfrm>
            <a:off x="7234632" y="5262098"/>
            <a:ext cx="4475839" cy="584775"/>
          </a:xfrm>
          <a:prstGeom prst="rect">
            <a:avLst/>
          </a:prstGeom>
          <a:noFill/>
        </p:spPr>
        <p:txBody>
          <a:bodyPr wrap="square" rtlCol="0">
            <a:spAutoFit/>
          </a:bodyPr>
          <a:lstStyle/>
          <a:p>
            <a:pPr marL="800100" indent="-571500" algn="r" rtl="1">
              <a:spcBef>
                <a:spcPct val="0"/>
              </a:spcBef>
              <a:buFont typeface="Courier New" panose="02070309020205020404" pitchFamily="49" charset="0"/>
              <a:buChar char="o"/>
              <a:defRPr/>
            </a:pPr>
            <a:r>
              <a:rPr lang="ar-LB" sz="3200">
                <a:solidFill>
                  <a:srgbClr val="A5A5A5">
                    <a:lumMod val="50000"/>
                  </a:srgbClr>
                </a:solidFill>
                <a:latin typeface="Adobe Arabic" panose="02040503050201020203" pitchFamily="18" charset="-78"/>
                <a:cs typeface="Adobe Arabic" panose="02040503050201020203" pitchFamily="18" charset="-78"/>
              </a:rPr>
              <a:t>ماذا جَلَبَ راجي إِلى الدّارِ؟ </a:t>
            </a:r>
            <a:endParaRPr lang="en-US" sz="3200">
              <a:solidFill>
                <a:srgbClr val="A5A5A5">
                  <a:lumMod val="50000"/>
                </a:srgbClr>
              </a:solidFill>
              <a:latin typeface="Adobe Arabic" panose="02040503050201020203" pitchFamily="18" charset="-78"/>
              <a:cs typeface="Adobe Arabic" panose="02040503050201020203" pitchFamily="18" charset="-78"/>
            </a:endParaRPr>
          </a:p>
        </p:txBody>
      </p:sp>
      <p:sp>
        <p:nvSpPr>
          <p:cNvPr id="18" name="TextBox 17">
            <a:extLst>
              <a:ext uri="{FF2B5EF4-FFF2-40B4-BE49-F238E27FC236}">
                <a16:creationId xmlns:a16="http://schemas.microsoft.com/office/drawing/2014/main" id="{2AF3AAB4-DBA4-4D49-A722-EB591E44A207}"/>
              </a:ext>
            </a:extLst>
          </p:cNvPr>
          <p:cNvSpPr txBox="1"/>
          <p:nvPr/>
        </p:nvSpPr>
        <p:spPr>
          <a:xfrm>
            <a:off x="8740231" y="5893401"/>
            <a:ext cx="2970240" cy="584775"/>
          </a:xfrm>
          <a:prstGeom prst="rect">
            <a:avLst/>
          </a:prstGeom>
          <a:noFill/>
        </p:spPr>
        <p:txBody>
          <a:bodyPr wrap="square" rtlCol="0">
            <a:spAutoFit/>
          </a:bodyPr>
          <a:lstStyle/>
          <a:p>
            <a:pPr marL="800100" indent="-571500" algn="r" rtl="1">
              <a:spcBef>
                <a:spcPct val="0"/>
              </a:spcBef>
              <a:buFont typeface="Courier New" panose="02070309020205020404" pitchFamily="49" charset="0"/>
              <a:buChar char="o"/>
              <a:defRPr/>
            </a:pPr>
            <a:r>
              <a:rPr lang="ar-LB" sz="3200">
                <a:solidFill>
                  <a:srgbClr val="A5A5A5">
                    <a:lumMod val="50000"/>
                  </a:srgbClr>
                </a:solidFill>
                <a:latin typeface="Adobe Arabic" panose="02040503050201020203" pitchFamily="18" charset="-78"/>
                <a:cs typeface="Adobe Arabic" panose="02040503050201020203" pitchFamily="18" charset="-78"/>
              </a:rPr>
              <a:t>ماذا يُرَبّي راجي؟ </a:t>
            </a:r>
            <a:endParaRPr lang="en-US" sz="3200">
              <a:solidFill>
                <a:srgbClr val="A5A5A5">
                  <a:lumMod val="50000"/>
                </a:srgbClr>
              </a:solidFill>
              <a:latin typeface="Adobe Arabic" panose="02040503050201020203" pitchFamily="18" charset="-78"/>
              <a:cs typeface="Adobe Arabic" panose="02040503050201020203" pitchFamily="18" charset="-78"/>
            </a:endParaRPr>
          </a:p>
        </p:txBody>
      </p:sp>
      <p:pic>
        <p:nvPicPr>
          <p:cNvPr id="19" name="Picture 18">
            <a:extLst>
              <a:ext uri="{FF2B5EF4-FFF2-40B4-BE49-F238E27FC236}">
                <a16:creationId xmlns:a16="http://schemas.microsoft.com/office/drawing/2014/main" id="{63DE8069-67CD-423C-8E5A-67F716535E7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009825" y="2753489"/>
            <a:ext cx="3014951" cy="2804720"/>
          </a:xfrm>
          <a:prstGeom prst="rect">
            <a:avLst/>
          </a:prstGeom>
        </p:spPr>
      </p:pic>
      <p:sp>
        <p:nvSpPr>
          <p:cNvPr id="20" name="Rectangle 19">
            <a:extLst>
              <a:ext uri="{FF2B5EF4-FFF2-40B4-BE49-F238E27FC236}">
                <a16:creationId xmlns:a16="http://schemas.microsoft.com/office/drawing/2014/main" id="{678BB096-78D7-4644-AD8C-DB9AE07BC4D2}"/>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أُجيبُ إِجابَةً تامَّةً</a:t>
            </a:r>
          </a:p>
        </p:txBody>
      </p:sp>
      <p:sp>
        <p:nvSpPr>
          <p:cNvPr id="21" name="Rectangle 20">
            <a:extLst>
              <a:ext uri="{FF2B5EF4-FFF2-40B4-BE49-F238E27FC236}">
                <a16:creationId xmlns:a16="http://schemas.microsoft.com/office/drawing/2014/main" id="{7D01DAE9-E501-4689-981F-F524528E963C}"/>
              </a:ext>
            </a:extLst>
          </p:cNvPr>
          <p:cNvSpPr/>
          <p:nvPr/>
        </p:nvSpPr>
        <p:spPr>
          <a:xfrm>
            <a:off x="0" y="1401490"/>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a:solidFill>
                  <a:schemeClr val="tx1">
                    <a:lumMod val="65000"/>
                    <a:lumOff val="35000"/>
                  </a:schemeClr>
                </a:solidFill>
                <a:latin typeface="Adobe Arabic" panose="02040503050201020203" pitchFamily="18" charset="-78"/>
                <a:cs typeface="Adobe Arabic" panose="02040503050201020203" pitchFamily="18" charset="-78"/>
              </a:rPr>
              <a:t>في مَحَلِّ دَلال</a:t>
            </a:r>
          </a:p>
        </p:txBody>
      </p:sp>
      <p:sp>
        <p:nvSpPr>
          <p:cNvPr id="2" name="TextBox 1">
            <a:extLst>
              <a:ext uri="{FF2B5EF4-FFF2-40B4-BE49-F238E27FC236}">
                <a16:creationId xmlns:a16="http://schemas.microsoft.com/office/drawing/2014/main" id="{F9A2A1A2-2BCE-E6E0-6431-D9D6849EAF23}"/>
              </a:ext>
            </a:extLst>
          </p:cNvPr>
          <p:cNvSpPr txBox="1"/>
          <p:nvPr/>
        </p:nvSpPr>
        <p:spPr>
          <a:xfrm>
            <a:off x="0" y="172734"/>
            <a:ext cx="4071668" cy="348557"/>
          </a:xfrm>
          <a:prstGeom prst="rect">
            <a:avLst/>
          </a:prstGeom>
          <a:solidFill>
            <a:schemeClr val="accent1">
              <a:lumMod val="20000"/>
              <a:lumOff val="80000"/>
            </a:schemeClr>
          </a:solidFill>
          <a:ln w="19050">
            <a:noFill/>
          </a:ln>
        </p:spPr>
        <p:txBody>
          <a:bodyPr wrap="square" rtlCol="0">
            <a:spAutoFit/>
          </a:bodyPr>
          <a:lstStyle>
            <a:defPPr>
              <a:defRPr lang="en-US"/>
            </a:defPPr>
            <a:lvl1pPr algn="ctr">
              <a:lnSpc>
                <a:spcPct val="90000"/>
              </a:lnSpc>
              <a:spcBef>
                <a:spcPts val="1000"/>
              </a:spcBef>
              <a:defRPr cap="all" spc="100">
                <a:solidFill>
                  <a:schemeClr val="tx1">
                    <a:lumMod val="65000"/>
                    <a:lumOff val="35000"/>
                  </a:schemeClr>
                </a:solidFill>
                <a:latin typeface="Adobe Arabic" panose="02040503050201020203" pitchFamily="18" charset="-78"/>
                <a:ea typeface="+mj-ea"/>
                <a:cs typeface="Adobe Arabic" panose="02040503050201020203" pitchFamily="18" charset="-78"/>
              </a:defRPr>
            </a:lvl1pPr>
          </a:lstStyle>
          <a:p>
            <a:pPr rtl="1"/>
            <a:r>
              <a:rPr lang="ar-LB"/>
              <a:t>(التَّدَرُّبُ عَلى مَهاراتِ الْقِراءَةِ الْأَدائِيَّةِ) </a:t>
            </a:r>
          </a:p>
        </p:txBody>
      </p:sp>
    </p:spTree>
    <p:custDataLst>
      <p:tags r:id="rId1"/>
    </p:custDataLst>
    <p:extLst>
      <p:ext uri="{BB962C8B-B14F-4D97-AF65-F5344CB8AC3E}">
        <p14:creationId xmlns:p14="http://schemas.microsoft.com/office/powerpoint/2010/main" val="41779368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F2F5060-43F1-F099-D036-486ED2F608AE}"/>
              </a:ext>
            </a:extLst>
          </p:cNvPr>
          <p:cNvGrpSpPr/>
          <p:nvPr/>
        </p:nvGrpSpPr>
        <p:grpSpPr>
          <a:xfrm>
            <a:off x="5414" y="1446616"/>
            <a:ext cx="12186586" cy="5311588"/>
            <a:chOff x="5414" y="1156150"/>
            <a:chExt cx="12186586" cy="5311588"/>
          </a:xfrm>
        </p:grpSpPr>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t="22549"/>
            <a:stretch/>
          </p:blipFill>
          <p:spPr>
            <a:xfrm>
              <a:off x="5414" y="1156150"/>
              <a:ext cx="12181172" cy="5311588"/>
            </a:xfrm>
            <a:prstGeom prst="rect">
              <a:avLst/>
            </a:prstGeom>
          </p:spPr>
        </p:pic>
        <p:pic>
          <p:nvPicPr>
            <p:cNvPr id="5" name="Picture 4">
              <a:extLst>
                <a:ext uri="{FF2B5EF4-FFF2-40B4-BE49-F238E27FC236}">
                  <a16:creationId xmlns:a16="http://schemas.microsoft.com/office/drawing/2014/main" id="{08665F19-3DAB-4C86-9216-D64ACB1D91FE}"/>
                </a:ext>
              </a:extLst>
            </p:cNvPr>
            <p:cNvPicPr>
              <a:picLocks noChangeAspect="1"/>
            </p:cNvPicPr>
            <p:nvPr/>
          </p:nvPicPr>
          <p:blipFill rotWithShape="1">
            <a:blip r:embed="rId5">
              <a:extLst>
                <a:ext uri="{28A0092B-C50C-407E-A947-70E740481C1C}">
                  <a14:useLocalDpi xmlns:a14="http://schemas.microsoft.com/office/drawing/2010/main" val="0"/>
                </a:ext>
              </a:extLst>
            </a:blip>
            <a:srcRect l="13" r="13" b="29114"/>
            <a:stretch/>
          </p:blipFill>
          <p:spPr>
            <a:xfrm>
              <a:off x="10828" y="1265148"/>
              <a:ext cx="12181172" cy="4003783"/>
            </a:xfrm>
            <a:prstGeom prst="rect">
              <a:avLst/>
            </a:prstGeom>
          </p:spPr>
        </p:pic>
      </p:grpSp>
      <p:pic>
        <p:nvPicPr>
          <p:cNvPr id="3" name="Picture 2" descr="Graphical user interface, text, application&#10;&#10;Description automatically generated">
            <a:extLst>
              <a:ext uri="{FF2B5EF4-FFF2-40B4-BE49-F238E27FC236}">
                <a16:creationId xmlns:a16="http://schemas.microsoft.com/office/drawing/2014/main" id="{32D07431-82C3-6F84-CB00-D6B0DED7314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67488" y="191178"/>
            <a:ext cx="6205491" cy="1001896"/>
          </a:xfrm>
          <a:prstGeom prst="rect">
            <a:avLst/>
          </a:prstGeom>
        </p:spPr>
      </p:pic>
    </p:spTree>
    <p:custDataLst>
      <p:tags r:id="rId1"/>
    </p:custDataLst>
    <p:extLst>
      <p:ext uri="{BB962C8B-B14F-4D97-AF65-F5344CB8AC3E}">
        <p14:creationId xmlns:p14="http://schemas.microsoft.com/office/powerpoint/2010/main" val="1084825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Arrow Connector 2">
            <a:extLst>
              <a:ext uri="{FF2B5EF4-FFF2-40B4-BE49-F238E27FC236}">
                <a16:creationId xmlns:a16="http://schemas.microsoft.com/office/drawing/2014/main" id="{20807E04-0115-47CA-98A1-EF7064061D39}"/>
              </a:ext>
            </a:extLst>
          </p:cNvPr>
          <p:cNvCxnSpPr>
            <a:cxnSpLocks/>
            <a:stCxn id="37" idx="2"/>
            <a:endCxn id="41" idx="0"/>
          </p:cNvCxnSpPr>
          <p:nvPr/>
        </p:nvCxnSpPr>
        <p:spPr>
          <a:xfrm>
            <a:off x="8496798" y="3640478"/>
            <a:ext cx="2402922" cy="1280174"/>
          </a:xfrm>
          <a:prstGeom prst="straightConnector1">
            <a:avLst/>
          </a:prstGeom>
          <a:ln w="57150">
            <a:solidFill>
              <a:srgbClr val="74C274"/>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111E299-B73E-4702-893E-351C9BD9F7FD}"/>
              </a:ext>
            </a:extLst>
          </p:cNvPr>
          <p:cNvCxnSpPr>
            <a:cxnSpLocks/>
            <a:stCxn id="36" idx="2"/>
            <a:endCxn id="42" idx="0"/>
          </p:cNvCxnSpPr>
          <p:nvPr/>
        </p:nvCxnSpPr>
        <p:spPr>
          <a:xfrm flipH="1">
            <a:off x="8497802" y="3640478"/>
            <a:ext cx="2401249" cy="1280174"/>
          </a:xfrm>
          <a:prstGeom prst="straightConnector1">
            <a:avLst/>
          </a:prstGeom>
          <a:ln w="57150">
            <a:solidFill>
              <a:srgbClr val="74C274"/>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6E6F91DA-EC53-47AC-AE7D-B2E90A672736}"/>
              </a:ext>
            </a:extLst>
          </p:cNvPr>
          <p:cNvCxnSpPr>
            <a:cxnSpLocks/>
            <a:stCxn id="38" idx="2"/>
            <a:endCxn id="44" idx="0"/>
          </p:cNvCxnSpPr>
          <p:nvPr/>
        </p:nvCxnSpPr>
        <p:spPr>
          <a:xfrm flipH="1">
            <a:off x="3693637" y="3640478"/>
            <a:ext cx="2401575" cy="1280174"/>
          </a:xfrm>
          <a:prstGeom prst="straightConnector1">
            <a:avLst/>
          </a:prstGeom>
          <a:ln w="57150">
            <a:solidFill>
              <a:srgbClr val="74C274"/>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FFA80397-3181-4C9E-B838-9A487EB414C8}"/>
              </a:ext>
            </a:extLst>
          </p:cNvPr>
          <p:cNvCxnSpPr>
            <a:cxnSpLocks/>
            <a:stCxn id="40" idx="2"/>
            <a:endCxn id="43" idx="0"/>
          </p:cNvCxnSpPr>
          <p:nvPr/>
        </p:nvCxnSpPr>
        <p:spPr>
          <a:xfrm>
            <a:off x="1292041" y="3640478"/>
            <a:ext cx="4803516" cy="1280174"/>
          </a:xfrm>
          <a:prstGeom prst="straightConnector1">
            <a:avLst/>
          </a:prstGeom>
          <a:ln w="57150">
            <a:solidFill>
              <a:srgbClr val="74C274"/>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A9661C07-267F-4D59-BA3F-4205DAB80344}"/>
              </a:ext>
            </a:extLst>
          </p:cNvPr>
          <p:cNvCxnSpPr>
            <a:cxnSpLocks/>
            <a:stCxn id="39" idx="2"/>
            <a:endCxn id="45" idx="0"/>
          </p:cNvCxnSpPr>
          <p:nvPr/>
        </p:nvCxnSpPr>
        <p:spPr>
          <a:xfrm flipH="1">
            <a:off x="1292042" y="3640478"/>
            <a:ext cx="2401585" cy="1280174"/>
          </a:xfrm>
          <a:prstGeom prst="straightConnector1">
            <a:avLst/>
          </a:prstGeom>
          <a:ln w="57150">
            <a:solidFill>
              <a:srgbClr val="74C274"/>
            </a:solidFill>
            <a:tailEnd type="triangle"/>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9BC5F6FC-864D-467B-8AF8-D96C093A7037}"/>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نَشاطٌ تَمْهيدِيٌّ</a:t>
            </a:r>
          </a:p>
        </p:txBody>
      </p:sp>
      <p:sp>
        <p:nvSpPr>
          <p:cNvPr id="35" name="Rectangle 34">
            <a:extLst>
              <a:ext uri="{FF2B5EF4-FFF2-40B4-BE49-F238E27FC236}">
                <a16:creationId xmlns:a16="http://schemas.microsoft.com/office/drawing/2014/main" id="{94B37028-E50B-43CE-B29F-86BA5F2D5137}"/>
              </a:ext>
            </a:extLst>
          </p:cNvPr>
          <p:cNvSpPr/>
          <p:nvPr/>
        </p:nvSpPr>
        <p:spPr>
          <a:xfrm>
            <a:off x="0" y="1401490"/>
            <a:ext cx="12192000"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buClr>
                <a:srgbClr val="4472C4">
                  <a:lumMod val="75000"/>
                </a:srgbClr>
              </a:buClr>
              <a:buSzPct val="90000"/>
            </a:pPr>
            <a:r>
              <a:rPr lang="ar-LB" sz="3600" b="1" cap="all" spc="100">
                <a:solidFill>
                  <a:schemeClr val="tx1">
                    <a:lumMod val="65000"/>
                    <a:lumOff val="35000"/>
                  </a:schemeClr>
                </a:solidFill>
                <a:latin typeface="Adobe Arabic" panose="02040503050201020203" pitchFamily="18" charset="-78"/>
                <a:cs typeface="Adobe Arabic" panose="02040503050201020203" pitchFamily="18" charset="-78"/>
              </a:rPr>
              <a:t>أَرْبُطُ كُلَّ مُنْتَجٍ بِنَوْعِ الْفاكِهَةِ أَوْ نَوْعِ الْخُضارِ الَّذي صُنِعَ مِنْهُ:</a:t>
            </a:r>
          </a:p>
        </p:txBody>
      </p:sp>
      <p:pic>
        <p:nvPicPr>
          <p:cNvPr id="36" name="1">
            <a:extLst>
              <a:ext uri="{FF2B5EF4-FFF2-40B4-BE49-F238E27FC236}">
                <a16:creationId xmlns:a16="http://schemas.microsoft.com/office/drawing/2014/main" id="{C3A0254D-5729-404A-820C-CAE0FCBD530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0112030" y="2177438"/>
            <a:ext cx="1574041" cy="1463040"/>
          </a:xfrm>
          <a:prstGeom prst="rect">
            <a:avLst/>
          </a:prstGeom>
        </p:spPr>
      </p:pic>
      <p:pic>
        <p:nvPicPr>
          <p:cNvPr id="37" name="2">
            <a:extLst>
              <a:ext uri="{FF2B5EF4-FFF2-40B4-BE49-F238E27FC236}">
                <a16:creationId xmlns:a16="http://schemas.microsoft.com/office/drawing/2014/main" id="{E71ECB99-08D3-4EAE-961F-7882E86DB3D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710121" y="2177438"/>
            <a:ext cx="1573353" cy="1463040"/>
          </a:xfrm>
          <a:prstGeom prst="rect">
            <a:avLst/>
          </a:prstGeom>
        </p:spPr>
      </p:pic>
      <p:pic>
        <p:nvPicPr>
          <p:cNvPr id="38" name="3">
            <a:extLst>
              <a:ext uri="{FF2B5EF4-FFF2-40B4-BE49-F238E27FC236}">
                <a16:creationId xmlns:a16="http://schemas.microsoft.com/office/drawing/2014/main" id="{EF2DAA22-15FC-43A5-B995-1974F91801A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5308861" y="2177438"/>
            <a:ext cx="1572702" cy="1463040"/>
          </a:xfrm>
          <a:prstGeom prst="rect">
            <a:avLst/>
          </a:prstGeom>
        </p:spPr>
      </p:pic>
      <p:pic>
        <p:nvPicPr>
          <p:cNvPr id="39" name="4">
            <a:extLst>
              <a:ext uri="{FF2B5EF4-FFF2-40B4-BE49-F238E27FC236}">
                <a16:creationId xmlns:a16="http://schemas.microsoft.com/office/drawing/2014/main" id="{4FD6A07B-C068-4F8A-A0C7-913A056BCCCC}"/>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2906950" y="2177438"/>
            <a:ext cx="1573353" cy="1463040"/>
          </a:xfrm>
          <a:prstGeom prst="rect">
            <a:avLst/>
          </a:prstGeom>
        </p:spPr>
      </p:pic>
      <p:pic>
        <p:nvPicPr>
          <p:cNvPr id="40" name="5">
            <a:extLst>
              <a:ext uri="{FF2B5EF4-FFF2-40B4-BE49-F238E27FC236}">
                <a16:creationId xmlns:a16="http://schemas.microsoft.com/office/drawing/2014/main" id="{DC619D3F-D955-49F6-AC4D-7F7A78B4E440}"/>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505690" y="2177438"/>
            <a:ext cx="1572702" cy="1463040"/>
          </a:xfrm>
          <a:prstGeom prst="rect">
            <a:avLst/>
          </a:prstGeom>
        </p:spPr>
      </p:pic>
      <p:pic>
        <p:nvPicPr>
          <p:cNvPr id="41" name="Picture 40">
            <a:extLst>
              <a:ext uri="{FF2B5EF4-FFF2-40B4-BE49-F238E27FC236}">
                <a16:creationId xmlns:a16="http://schemas.microsoft.com/office/drawing/2014/main" id="{573B8222-76E6-4038-B195-3CDE57FCD990}"/>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10113369" y="4920652"/>
            <a:ext cx="1572702" cy="1463040"/>
          </a:xfrm>
          <a:prstGeom prst="rect">
            <a:avLst/>
          </a:prstGeom>
        </p:spPr>
      </p:pic>
      <p:pic>
        <p:nvPicPr>
          <p:cNvPr id="42" name="Picture 41">
            <a:extLst>
              <a:ext uri="{FF2B5EF4-FFF2-40B4-BE49-F238E27FC236}">
                <a16:creationId xmlns:a16="http://schemas.microsoft.com/office/drawing/2014/main" id="{C755F18F-9BF6-4475-AE79-A9F9480BBCFF}"/>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7711125" y="4920652"/>
            <a:ext cx="1573353" cy="1463040"/>
          </a:xfrm>
          <a:prstGeom prst="rect">
            <a:avLst/>
          </a:prstGeom>
        </p:spPr>
      </p:pic>
      <p:pic>
        <p:nvPicPr>
          <p:cNvPr id="43" name="Picture 42">
            <a:extLst>
              <a:ext uri="{FF2B5EF4-FFF2-40B4-BE49-F238E27FC236}">
                <a16:creationId xmlns:a16="http://schemas.microsoft.com/office/drawing/2014/main" id="{B6D6B75D-1D80-4DCE-B19D-80ACFA72F8EA}"/>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5308880" y="4920652"/>
            <a:ext cx="1573353" cy="1463040"/>
          </a:xfrm>
          <a:prstGeom prst="rect">
            <a:avLst/>
          </a:prstGeom>
        </p:spPr>
      </p:pic>
      <p:pic>
        <p:nvPicPr>
          <p:cNvPr id="44" name="Picture 43">
            <a:extLst>
              <a:ext uri="{FF2B5EF4-FFF2-40B4-BE49-F238E27FC236}">
                <a16:creationId xmlns:a16="http://schemas.microsoft.com/office/drawing/2014/main" id="{BFAD2F41-0A81-41CB-9C07-A31D3085DE42}"/>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a:off x="2907286" y="4920652"/>
            <a:ext cx="1572702" cy="1463040"/>
          </a:xfrm>
          <a:prstGeom prst="rect">
            <a:avLst/>
          </a:prstGeom>
        </p:spPr>
      </p:pic>
      <p:pic>
        <p:nvPicPr>
          <p:cNvPr id="45" name="Picture 44">
            <a:extLst>
              <a:ext uri="{FF2B5EF4-FFF2-40B4-BE49-F238E27FC236}">
                <a16:creationId xmlns:a16="http://schemas.microsoft.com/office/drawing/2014/main" id="{B9B2515E-1B9D-42C4-B3A0-7AD3EFDB80A0}"/>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p:blipFill>
        <p:spPr>
          <a:xfrm>
            <a:off x="505690" y="4920652"/>
            <a:ext cx="1572704" cy="1463040"/>
          </a:xfrm>
          <a:prstGeom prst="rect">
            <a:avLst/>
          </a:prstGeom>
        </p:spPr>
      </p:pic>
    </p:spTree>
    <p:custDataLst>
      <p:tags r:id="rId1"/>
    </p:custDataLst>
    <p:extLst>
      <p:ext uri="{BB962C8B-B14F-4D97-AF65-F5344CB8AC3E}">
        <p14:creationId xmlns:p14="http://schemas.microsoft.com/office/powerpoint/2010/main" val="49923838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6"/>
                    </p:tgtEl>
                  </p:cond>
                </p:stCondLst>
                <p:endSync evt="end" delay="0">
                  <p:rtn val="all"/>
                </p:endSync>
                <p:childTnLst>
                  <p:par>
                    <p:cTn id="3" fill="hold">
                      <p:stCondLst>
                        <p:cond delay="0"/>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childTnLst>
                          </p:cTn>
                        </p:par>
                      </p:childTnLst>
                    </p:cTn>
                  </p:par>
                </p:childTnLst>
              </p:cTn>
              <p:nextCondLst>
                <p:cond evt="onClick" delay="0">
                  <p:tgtEl>
                    <p:spTgt spid="36"/>
                  </p:tgtEl>
                </p:cond>
              </p:nextCondLst>
            </p:seq>
            <p:seq concurrent="1" nextAc="seek">
              <p:cTn id="8" restart="whenNotActive" fill="hold" evtFilter="cancelBubble" nodeType="interactiveSeq">
                <p:stCondLst>
                  <p:cond evt="onClick" delay="0">
                    <p:tgtEl>
                      <p:spTgt spid="37"/>
                    </p:tgtEl>
                  </p:cond>
                </p:stCondLst>
                <p:endSync evt="end" delay="0">
                  <p:rtn val="all"/>
                </p:endSync>
                <p:childTnLst>
                  <p:par>
                    <p:cTn id="9" fill="hold">
                      <p:stCondLst>
                        <p:cond delay="0"/>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up)">
                                      <p:cBhvr>
                                        <p:cTn id="13" dur="500"/>
                                        <p:tgtEl>
                                          <p:spTgt spid="3"/>
                                        </p:tgtEl>
                                      </p:cBhvr>
                                    </p:animEffect>
                                  </p:childTnLst>
                                </p:cTn>
                              </p:par>
                            </p:childTnLst>
                          </p:cTn>
                        </p:par>
                      </p:childTnLst>
                    </p:cTn>
                  </p:par>
                </p:childTnLst>
              </p:cTn>
              <p:nextCondLst>
                <p:cond evt="onClick" delay="0">
                  <p:tgtEl>
                    <p:spTgt spid="37"/>
                  </p:tgtEl>
                </p:cond>
              </p:nextCondLst>
            </p:seq>
            <p:seq concurrent="1" nextAc="seek">
              <p:cTn id="14" restart="whenNotActive" fill="hold" evtFilter="cancelBubble" nodeType="interactiveSeq">
                <p:stCondLst>
                  <p:cond evt="onClick" delay="0">
                    <p:tgtEl>
                      <p:spTgt spid="38"/>
                    </p:tgtEl>
                  </p:cond>
                </p:stCondLst>
                <p:endSync evt="end" delay="0">
                  <p:rtn val="all"/>
                </p:endSync>
                <p:childTnLst>
                  <p:par>
                    <p:cTn id="15" fill="hold">
                      <p:stCondLst>
                        <p:cond delay="0"/>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up)">
                                      <p:cBhvr>
                                        <p:cTn id="19" dur="500"/>
                                        <p:tgtEl>
                                          <p:spTgt spid="21"/>
                                        </p:tgtEl>
                                      </p:cBhvr>
                                    </p:animEffect>
                                  </p:childTnLst>
                                </p:cTn>
                              </p:par>
                            </p:childTnLst>
                          </p:cTn>
                        </p:par>
                      </p:childTnLst>
                    </p:cTn>
                  </p:par>
                </p:childTnLst>
              </p:cTn>
              <p:nextCondLst>
                <p:cond evt="onClick" delay="0">
                  <p:tgtEl>
                    <p:spTgt spid="38"/>
                  </p:tgtEl>
                </p:cond>
              </p:nextCondLst>
            </p:seq>
            <p:seq concurrent="1" nextAc="seek">
              <p:cTn id="20" restart="whenNotActive" fill="hold" evtFilter="cancelBubble" nodeType="interactiveSeq">
                <p:stCondLst>
                  <p:cond evt="onClick" delay="0">
                    <p:tgtEl>
                      <p:spTgt spid="39"/>
                    </p:tgtEl>
                  </p:cond>
                </p:stCondLst>
                <p:endSync evt="end" delay="0">
                  <p:rtn val="all"/>
                </p:endSync>
                <p:childTnLst>
                  <p:par>
                    <p:cTn id="21" fill="hold">
                      <p:stCondLst>
                        <p:cond delay="0"/>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up)">
                                      <p:cBhvr>
                                        <p:cTn id="25" dur="500"/>
                                        <p:tgtEl>
                                          <p:spTgt spid="23"/>
                                        </p:tgtEl>
                                      </p:cBhvr>
                                    </p:animEffect>
                                  </p:childTnLst>
                                </p:cTn>
                              </p:par>
                            </p:childTnLst>
                          </p:cTn>
                        </p:par>
                      </p:childTnLst>
                    </p:cTn>
                  </p:par>
                </p:childTnLst>
              </p:cTn>
              <p:nextCondLst>
                <p:cond evt="onClick" delay="0">
                  <p:tgtEl>
                    <p:spTgt spid="39"/>
                  </p:tgtEl>
                </p:cond>
              </p:nextCondLst>
            </p:seq>
            <p:seq concurrent="1" nextAc="seek">
              <p:cTn id="26" restart="whenNotActive" fill="hold" evtFilter="cancelBubble" nodeType="interactiveSeq">
                <p:stCondLst>
                  <p:cond evt="onClick" delay="0">
                    <p:tgtEl>
                      <p:spTgt spid="40"/>
                    </p:tgtEl>
                  </p:cond>
                </p:stCondLst>
                <p:endSync evt="end" delay="0">
                  <p:rtn val="all"/>
                </p:endSync>
                <p:childTnLst>
                  <p:par>
                    <p:cTn id="27" fill="hold">
                      <p:stCondLst>
                        <p:cond delay="0"/>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up)">
                                      <p:cBhvr>
                                        <p:cTn id="31" dur="500"/>
                                        <p:tgtEl>
                                          <p:spTgt spid="22"/>
                                        </p:tgtEl>
                                      </p:cBhvr>
                                    </p:animEffect>
                                  </p:childTnLst>
                                </p:cTn>
                              </p:par>
                            </p:childTnLst>
                          </p:cTn>
                        </p:par>
                      </p:childTnLst>
                    </p:cTn>
                  </p:par>
                </p:childTnLst>
              </p:cTn>
              <p:nextCondLst>
                <p:cond evt="onClick" delay="0">
                  <p:tgtEl>
                    <p:spTgt spid="40"/>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10;&#10;Description automatically generated with low confidence">
            <a:extLst>
              <a:ext uri="{FF2B5EF4-FFF2-40B4-BE49-F238E27FC236}">
                <a16:creationId xmlns:a16="http://schemas.microsoft.com/office/drawing/2014/main" id="{07E5D7DA-2E4D-47C7-94D0-0F5360D337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21193" y="1482234"/>
            <a:ext cx="4949613" cy="4895582"/>
          </a:xfrm>
          <a:prstGeom prst="rect">
            <a:avLst/>
          </a:prstGeom>
        </p:spPr>
      </p:pic>
      <p:sp>
        <p:nvSpPr>
          <p:cNvPr id="5" name="Rectangle 4">
            <a:extLst>
              <a:ext uri="{FF2B5EF4-FFF2-40B4-BE49-F238E27FC236}">
                <a16:creationId xmlns:a16="http://schemas.microsoft.com/office/drawing/2014/main" id="{73DB296C-1355-4AB8-87E3-CA1C77BB8613}"/>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الْقِراءَةُ الْجَهْرِيَّةُ</a:t>
            </a:r>
          </a:p>
        </p:txBody>
      </p:sp>
    </p:spTree>
    <p:custDataLst>
      <p:tags r:id="rId1"/>
    </p:custDataLst>
    <p:extLst>
      <p:ext uri="{BB962C8B-B14F-4D97-AF65-F5344CB8AC3E}">
        <p14:creationId xmlns:p14="http://schemas.microsoft.com/office/powerpoint/2010/main" val="37914770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0EEEA53-B614-4644-8241-902ACEFFFD1B}"/>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في السّوقِ الْكَبيرِ</a:t>
            </a:r>
          </a:p>
        </p:txBody>
      </p:sp>
      <p:grpSp>
        <p:nvGrpSpPr>
          <p:cNvPr id="2" name="Group 1">
            <a:extLst>
              <a:ext uri="{FF2B5EF4-FFF2-40B4-BE49-F238E27FC236}">
                <a16:creationId xmlns:a16="http://schemas.microsoft.com/office/drawing/2014/main" id="{56F7FC4E-5A90-17D1-7133-A83593465364}"/>
              </a:ext>
            </a:extLst>
          </p:cNvPr>
          <p:cNvGrpSpPr/>
          <p:nvPr/>
        </p:nvGrpSpPr>
        <p:grpSpPr>
          <a:xfrm>
            <a:off x="4387221" y="1615439"/>
            <a:ext cx="3417557" cy="4591653"/>
            <a:chOff x="1657827" y="576736"/>
            <a:chExt cx="4190661" cy="5630356"/>
          </a:xfrm>
        </p:grpSpPr>
        <p:graphicFrame>
          <p:nvGraphicFramePr>
            <p:cNvPr id="5" name="Object 4">
              <a:extLst>
                <a:ext uri="{FF2B5EF4-FFF2-40B4-BE49-F238E27FC236}">
                  <a16:creationId xmlns:a16="http://schemas.microsoft.com/office/drawing/2014/main" id="{BABD0B3F-10D0-34CA-BD42-D39CDE0E6880}"/>
                </a:ext>
              </a:extLst>
            </p:cNvPr>
            <p:cNvGraphicFramePr>
              <a:graphicFrameLocks noChangeAspect="1"/>
            </p:cNvGraphicFramePr>
            <p:nvPr/>
          </p:nvGraphicFramePr>
          <p:xfrm>
            <a:off x="3938085" y="576736"/>
            <a:ext cx="1910402" cy="2667437"/>
          </p:xfrm>
          <a:graphic>
            <a:graphicData uri="http://schemas.openxmlformats.org/presentationml/2006/ole">
              <mc:AlternateContent xmlns:mc="http://schemas.openxmlformats.org/markup-compatibility/2006">
                <mc:Choice xmlns:v="urn:schemas-microsoft-com:vml" Requires="v">
                  <p:oleObj r:id="rId4" imgW="5421960" imgH="7555320" progId="">
                    <p:embed/>
                  </p:oleObj>
                </mc:Choice>
                <mc:Fallback>
                  <p:oleObj r:id="rId4" imgW="5421960" imgH="7555320" progId="">
                    <p:embed/>
                    <p:pic>
                      <p:nvPicPr>
                        <p:cNvPr id="5" name="Object 4">
                          <a:extLst>
                            <a:ext uri="{FF2B5EF4-FFF2-40B4-BE49-F238E27FC236}">
                              <a16:creationId xmlns:a16="http://schemas.microsoft.com/office/drawing/2014/main" id="{BABD0B3F-10D0-34CA-BD42-D39CDE0E6880}"/>
                            </a:ext>
                          </a:extLst>
                        </p:cNvPr>
                        <p:cNvPicPr/>
                        <p:nvPr/>
                      </p:nvPicPr>
                      <p:blipFill>
                        <a:blip r:embed="rId5"/>
                        <a:stretch>
                          <a:fillRect/>
                        </a:stretch>
                      </p:blipFill>
                      <p:spPr>
                        <a:xfrm>
                          <a:off x="3938085" y="576736"/>
                          <a:ext cx="1910402" cy="2667437"/>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F4C7690A-E580-FE67-F884-327294E1FCF3}"/>
                </a:ext>
              </a:extLst>
            </p:cNvPr>
            <p:cNvGraphicFramePr>
              <a:graphicFrameLocks noChangeAspect="1"/>
            </p:cNvGraphicFramePr>
            <p:nvPr/>
          </p:nvGraphicFramePr>
          <p:xfrm>
            <a:off x="3938086" y="3521412"/>
            <a:ext cx="1910402" cy="2636266"/>
          </p:xfrm>
          <a:graphic>
            <a:graphicData uri="http://schemas.openxmlformats.org/presentationml/2006/ole">
              <mc:AlternateContent xmlns:mc="http://schemas.openxmlformats.org/markup-compatibility/2006">
                <mc:Choice xmlns:v="urn:schemas-microsoft-com:vml" Requires="v">
                  <p:oleObj r:id="rId6" imgW="5421960" imgH="7466400" progId="">
                    <p:embed/>
                  </p:oleObj>
                </mc:Choice>
                <mc:Fallback>
                  <p:oleObj r:id="rId6" imgW="5421960" imgH="7466400" progId="">
                    <p:embed/>
                    <p:pic>
                      <p:nvPicPr>
                        <p:cNvPr id="6" name="Object 5">
                          <a:extLst>
                            <a:ext uri="{FF2B5EF4-FFF2-40B4-BE49-F238E27FC236}">
                              <a16:creationId xmlns:a16="http://schemas.microsoft.com/office/drawing/2014/main" id="{F4C7690A-E580-FE67-F884-327294E1FCF3}"/>
                            </a:ext>
                          </a:extLst>
                        </p:cNvPr>
                        <p:cNvPicPr/>
                        <p:nvPr/>
                      </p:nvPicPr>
                      <p:blipFill>
                        <a:blip r:embed="rId7"/>
                        <a:stretch>
                          <a:fillRect/>
                        </a:stretch>
                      </p:blipFill>
                      <p:spPr>
                        <a:xfrm>
                          <a:off x="3938086" y="3521412"/>
                          <a:ext cx="1910402" cy="2636266"/>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949C1F27-3CAA-4D81-D25B-1B4C0521EC22}"/>
                </a:ext>
              </a:extLst>
            </p:cNvPr>
            <p:cNvGraphicFramePr>
              <a:graphicFrameLocks noChangeAspect="1"/>
            </p:cNvGraphicFramePr>
            <p:nvPr/>
          </p:nvGraphicFramePr>
          <p:xfrm>
            <a:off x="1657827" y="576736"/>
            <a:ext cx="1946508" cy="2667437"/>
          </p:xfrm>
          <a:graphic>
            <a:graphicData uri="http://schemas.openxmlformats.org/presentationml/2006/ole">
              <mc:AlternateContent xmlns:mc="http://schemas.openxmlformats.org/markup-compatibility/2006">
                <mc:Choice xmlns:v="urn:schemas-microsoft-com:vml" Requires="v">
                  <p:oleObj r:id="rId8" imgW="5447520" imgH="7466400" progId="">
                    <p:embed/>
                  </p:oleObj>
                </mc:Choice>
                <mc:Fallback>
                  <p:oleObj r:id="rId8" imgW="5447520" imgH="7466400" progId="">
                    <p:embed/>
                    <p:pic>
                      <p:nvPicPr>
                        <p:cNvPr id="7" name="Object 6">
                          <a:extLst>
                            <a:ext uri="{FF2B5EF4-FFF2-40B4-BE49-F238E27FC236}">
                              <a16:creationId xmlns:a16="http://schemas.microsoft.com/office/drawing/2014/main" id="{949C1F27-3CAA-4D81-D25B-1B4C0521EC22}"/>
                            </a:ext>
                          </a:extLst>
                        </p:cNvPr>
                        <p:cNvPicPr/>
                        <p:nvPr/>
                      </p:nvPicPr>
                      <p:blipFill>
                        <a:blip r:embed="rId9"/>
                        <a:stretch>
                          <a:fillRect/>
                        </a:stretch>
                      </p:blipFill>
                      <p:spPr>
                        <a:xfrm>
                          <a:off x="1657827" y="576736"/>
                          <a:ext cx="1946508" cy="2667437"/>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4E0B255D-3CEF-CB84-B951-1C2304C5FE63}"/>
                </a:ext>
              </a:extLst>
            </p:cNvPr>
            <p:cNvGraphicFramePr>
              <a:graphicFrameLocks noChangeAspect="1"/>
            </p:cNvGraphicFramePr>
            <p:nvPr/>
          </p:nvGraphicFramePr>
          <p:xfrm>
            <a:off x="1683615" y="3521412"/>
            <a:ext cx="1989738" cy="2685680"/>
          </p:xfrm>
          <a:graphic>
            <a:graphicData uri="http://schemas.openxmlformats.org/presentationml/2006/ole">
              <mc:AlternateContent xmlns:mc="http://schemas.openxmlformats.org/markup-compatibility/2006">
                <mc:Choice xmlns:v="urn:schemas-microsoft-com:vml" Requires="v">
                  <p:oleObj r:id="rId10" imgW="5383800" imgH="7250760" progId="">
                    <p:embed/>
                  </p:oleObj>
                </mc:Choice>
                <mc:Fallback>
                  <p:oleObj r:id="rId10" imgW="5383800" imgH="7250760" progId="">
                    <p:embed/>
                    <p:pic>
                      <p:nvPicPr>
                        <p:cNvPr id="8" name="Object 7">
                          <a:extLst>
                            <a:ext uri="{FF2B5EF4-FFF2-40B4-BE49-F238E27FC236}">
                              <a16:creationId xmlns:a16="http://schemas.microsoft.com/office/drawing/2014/main" id="{4E0B255D-3CEF-CB84-B951-1C2304C5FE63}"/>
                            </a:ext>
                          </a:extLst>
                        </p:cNvPr>
                        <p:cNvPicPr/>
                        <p:nvPr/>
                      </p:nvPicPr>
                      <p:blipFill>
                        <a:blip r:embed="rId11"/>
                        <a:stretch>
                          <a:fillRect/>
                        </a:stretch>
                      </p:blipFill>
                      <p:spPr>
                        <a:xfrm>
                          <a:off x="1683615" y="3521412"/>
                          <a:ext cx="1989738" cy="2685680"/>
                        </a:xfrm>
                        <a:prstGeom prst="rect">
                          <a:avLst/>
                        </a:prstGeom>
                      </p:spPr>
                    </p:pic>
                  </p:oleObj>
                </mc:Fallback>
              </mc:AlternateContent>
            </a:graphicData>
          </a:graphic>
        </p:graphicFrame>
      </p:grpSp>
    </p:spTree>
    <p:custDataLst>
      <p:tags r:id="rId1"/>
    </p:custDataLst>
    <p:extLst>
      <p:ext uri="{BB962C8B-B14F-4D97-AF65-F5344CB8AC3E}">
        <p14:creationId xmlns:p14="http://schemas.microsoft.com/office/powerpoint/2010/main" val="258486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237364" y="1943818"/>
            <a:ext cx="7409476" cy="4524315"/>
          </a:xfrm>
          <a:prstGeom prst="rect">
            <a:avLst/>
          </a:prstGeom>
          <a:noFill/>
        </p:spPr>
        <p:txBody>
          <a:bodyPr wrap="square" rtlCol="0">
            <a:spAutoFit/>
          </a:bodyPr>
          <a:lstStyle/>
          <a:p>
            <a:pPr algn="r"/>
            <a:r>
              <a:rPr lang="ar-LB" sz="3600">
                <a:solidFill>
                  <a:schemeClr val="tx1">
                    <a:lumMod val="65000"/>
                    <a:lumOff val="35000"/>
                  </a:schemeClr>
                </a:solidFill>
                <a:latin typeface="Adobe Arabic" panose="02040503050201020203" pitchFamily="18" charset="-78"/>
                <a:cs typeface="Adobe Arabic" panose="02040503050201020203" pitchFamily="18" charset="-78"/>
              </a:rPr>
              <a:t>"تَعالَوْا نَذْهَبْ إِلى السّوقِ الْكَبيرِ في الْمَدينَةِ." قالَ الْوالِدُ لِأَفْرادِ الْعائِلَةِ. </a:t>
            </a:r>
          </a:p>
          <a:p>
            <a:pPr algn="r"/>
            <a:r>
              <a:rPr lang="ar-LB" sz="3600">
                <a:solidFill>
                  <a:schemeClr val="tx1">
                    <a:lumMod val="65000"/>
                    <a:lumOff val="35000"/>
                  </a:schemeClr>
                </a:solidFill>
                <a:latin typeface="Adobe Arabic" panose="02040503050201020203" pitchFamily="18" charset="-78"/>
                <a:cs typeface="Adobe Arabic" panose="02040503050201020203" pitchFamily="18" charset="-78"/>
              </a:rPr>
              <a:t>نَزَلَتْ بِهِمُ السَّيّارَةُ مِنَ الْجَبَلِ وَوَصَلَتْ إِلى طَريقِ السّاحِلِ. </a:t>
            </a:r>
          </a:p>
          <a:p>
            <a:pPr algn="r"/>
            <a:r>
              <a:rPr lang="ar-LB" sz="3600">
                <a:solidFill>
                  <a:schemeClr val="tx1">
                    <a:lumMod val="65000"/>
                    <a:lumOff val="35000"/>
                  </a:schemeClr>
                </a:solidFill>
                <a:latin typeface="Adobe Arabic" panose="02040503050201020203" pitchFamily="18" charset="-78"/>
                <a:cs typeface="Adobe Arabic" panose="02040503050201020203" pitchFamily="18" charset="-78"/>
              </a:rPr>
              <a:t>قالَتْ سَمَرُ: "ما أَحْلى الْبَحْرَ! وَما أَجْمَلَ الْبَواخِرَ الْبَيْضاءَ الَّتي تَسيرُ في مائِهِ!</a:t>
            </a:r>
          </a:p>
          <a:p>
            <a:pPr algn="r"/>
            <a:r>
              <a:rPr lang="ar-LB" sz="3600">
                <a:solidFill>
                  <a:schemeClr val="tx1">
                    <a:lumMod val="65000"/>
                    <a:lumOff val="35000"/>
                  </a:schemeClr>
                </a:solidFill>
                <a:latin typeface="Adobe Arabic" panose="02040503050201020203" pitchFamily="18" charset="-78"/>
                <a:cs typeface="Adobe Arabic" panose="02040503050201020203" pitchFamily="18" charset="-78"/>
              </a:rPr>
              <a:t>قالَ سامِرٌ: "ما أَرْوَعَ بَساتينَ الْمَوْزِ بِثِمارِها الْخَضْراءِ! ....</a:t>
            </a:r>
          </a:p>
          <a:p>
            <a:pPr algn="r"/>
            <a:r>
              <a:rPr lang="ar-LB" sz="3600">
                <a:solidFill>
                  <a:schemeClr val="tx1">
                    <a:lumMod val="65000"/>
                    <a:lumOff val="35000"/>
                  </a:schemeClr>
                </a:solidFill>
                <a:latin typeface="Adobe Arabic" panose="02040503050201020203" pitchFamily="18" charset="-78"/>
                <a:cs typeface="Adobe Arabic" panose="02040503050201020203" pitchFamily="18" charset="-78"/>
              </a:rPr>
              <a:t> بَعْدَ وَقْتٍ وَصَلَتِ الْعائِلَةُ إِلى السّوقِ الْكَبيرِ- "السّوبِّرْمارْكِتِ" وَاسْتَقَبَلَتْها الْموسيقى بِأَلْحانٍ حُلْوَةٍ.</a:t>
            </a:r>
            <a:endParaRPr lang="en-US" sz="36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5" name="Rectangle 4">
            <a:extLst>
              <a:ext uri="{FF2B5EF4-FFF2-40B4-BE49-F238E27FC236}">
                <a16:creationId xmlns:a16="http://schemas.microsoft.com/office/drawing/2014/main" id="{6A93DD56-72B9-4381-96A8-C56E94F45F50}"/>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في السّوقِ الْكَبيرِ</a:t>
            </a:r>
          </a:p>
        </p:txBody>
      </p:sp>
      <p:graphicFrame>
        <p:nvGraphicFramePr>
          <p:cNvPr id="2" name="Object 1">
            <a:extLst>
              <a:ext uri="{FF2B5EF4-FFF2-40B4-BE49-F238E27FC236}">
                <a16:creationId xmlns:a16="http://schemas.microsoft.com/office/drawing/2014/main" id="{F5306773-7AC2-29A4-5528-E0C9A066D307}"/>
              </a:ext>
            </a:extLst>
          </p:cNvPr>
          <p:cNvGraphicFramePr>
            <a:graphicFrameLocks noChangeAspect="1"/>
          </p:cNvGraphicFramePr>
          <p:nvPr/>
        </p:nvGraphicFramePr>
        <p:xfrm>
          <a:off x="825500" y="1943100"/>
          <a:ext cx="2935288" cy="4098925"/>
        </p:xfrm>
        <a:graphic>
          <a:graphicData uri="http://schemas.openxmlformats.org/presentationml/2006/ole">
            <mc:AlternateContent xmlns:mc="http://schemas.openxmlformats.org/markup-compatibility/2006">
              <mc:Choice xmlns:v="urn:schemas-microsoft-com:vml" Requires="v">
                <p:oleObj r:id="rId4" imgW="5421960" imgH="7555320" progId="">
                  <p:embed/>
                </p:oleObj>
              </mc:Choice>
              <mc:Fallback>
                <p:oleObj r:id="rId4" imgW="5421960" imgH="7555320" progId="">
                  <p:embed/>
                  <p:pic>
                    <p:nvPicPr>
                      <p:cNvPr id="2" name="Object 1">
                        <a:extLst>
                          <a:ext uri="{FF2B5EF4-FFF2-40B4-BE49-F238E27FC236}">
                            <a16:creationId xmlns:a16="http://schemas.microsoft.com/office/drawing/2014/main" id="{F5306773-7AC2-29A4-5528-E0C9A066D307}"/>
                          </a:ext>
                        </a:extLst>
                      </p:cNvPr>
                      <p:cNvPicPr/>
                      <p:nvPr/>
                    </p:nvPicPr>
                    <p:blipFill>
                      <a:blip r:embed="rId5"/>
                      <a:stretch>
                        <a:fillRect/>
                      </a:stretch>
                    </p:blipFill>
                    <p:spPr>
                      <a:xfrm>
                        <a:off x="825500" y="1943100"/>
                        <a:ext cx="2935288" cy="4098925"/>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3918412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860646" y="1668088"/>
            <a:ext cx="8855041" cy="4524315"/>
          </a:xfrm>
          <a:prstGeom prst="rect">
            <a:avLst/>
          </a:prstGeom>
          <a:noFill/>
        </p:spPr>
        <p:txBody>
          <a:bodyPr wrap="square" rtlCol="0">
            <a:spAutoFit/>
          </a:bodyPr>
          <a:lstStyle/>
          <a:p>
            <a:pPr algn="r" rtl="1"/>
            <a:r>
              <a:rPr lang="ar-LB" sz="3600">
                <a:solidFill>
                  <a:schemeClr val="tx1">
                    <a:lumMod val="65000"/>
                    <a:lumOff val="35000"/>
                  </a:schemeClr>
                </a:solidFill>
                <a:latin typeface="Adobe Arabic" panose="02040503050201020203" pitchFamily="18" charset="-78"/>
                <a:cs typeface="Adobe Arabic" panose="02040503050201020203" pitchFamily="18" charset="-78"/>
              </a:rPr>
              <a:t>سارَ أَفْرادُ الْعائِلَةِ عَبْرَ مَمَرّاتٍ تُحيطُ بِها رُفوفٌ مَلْأى بِالْمُنْتَجاتِ الطَّبيعِيَّةِ وَالْمُصَنَّعَةِ. ثُمَّ نَزَلوا عَلى سُلَّمٍ كَهْرَبائِيٍّ مُتَحَرِّكٍ إِلى قِسْمِ الْمَأْكولاتِ. </a:t>
            </a:r>
          </a:p>
          <a:p>
            <a:pPr algn="r" rtl="1"/>
            <a:r>
              <a:rPr lang="ar-LB" sz="3600">
                <a:solidFill>
                  <a:schemeClr val="tx1">
                    <a:lumMod val="65000"/>
                    <a:lumOff val="35000"/>
                  </a:schemeClr>
                </a:solidFill>
                <a:latin typeface="Adobe Arabic" panose="02040503050201020203" pitchFamily="18" charset="-78"/>
                <a:cs typeface="Adobe Arabic" panose="02040503050201020203" pitchFamily="18" charset="-78"/>
              </a:rPr>
              <a:t>صاحَتْ سَمَرُ: أَبي أَبي... هذا عَميّ ماجِدٌ يَقِفُ قُرْبَ ميزانٍ كَبيرٍ.</a:t>
            </a:r>
          </a:p>
          <a:p>
            <a:pPr algn="r" rtl="1"/>
            <a:r>
              <a:rPr lang="ar-LB" sz="3600">
                <a:solidFill>
                  <a:schemeClr val="tx1">
                    <a:lumMod val="65000"/>
                    <a:lumOff val="35000"/>
                  </a:schemeClr>
                </a:solidFill>
                <a:latin typeface="Adobe Arabic" panose="02040503050201020203" pitchFamily="18" charset="-78"/>
                <a:cs typeface="Adobe Arabic" panose="02040503050201020203" pitchFamily="18" charset="-78"/>
              </a:rPr>
              <a:t>قالَ الْوالِدُ: "أَخْفَيْتُ عَنْكُمُ الْأَمْرَ لِأَنَّني أَحْبَبْتُ أَنْ أَجْعَلَها مُفاجَأَةً. عَمُّكُمْ يا أَعِزّائي هُوَ مُديرُ هذا السّوقِ الْكَبيرِ."</a:t>
            </a:r>
          </a:p>
          <a:p>
            <a:pPr algn="r" rtl="1"/>
            <a:r>
              <a:rPr lang="ar-LB" sz="3600">
                <a:solidFill>
                  <a:schemeClr val="tx1">
                    <a:lumMod val="65000"/>
                    <a:lumOff val="35000"/>
                  </a:schemeClr>
                </a:solidFill>
                <a:latin typeface="Adobe Arabic" panose="02040503050201020203" pitchFamily="18" charset="-78"/>
                <a:cs typeface="Adobe Arabic" panose="02040503050201020203" pitchFamily="18" charset="-78"/>
              </a:rPr>
              <a:t>إِلْتَفَّتِ الْعائِلَةُ حَوْلَ الْعَمِّ ماجِدٍ بِفَرَحٍ وَهُوَ يَقولُ: أَهْلًا وَسَهْلًا بِكُمْ. هذِهِ أَحْلى مُفاجَأَةٍ! تَعالَوْا وَانْظُروا قِسْمَ الْمَأْكولاتِ. وَاخْتاروا ما تَحْتاجونَ إِلَيْهِ وَتُحِبّونَهُ. </a:t>
            </a:r>
            <a:endParaRPr lang="en-US" sz="360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8" name="Rectangle 7">
            <a:extLst>
              <a:ext uri="{FF2B5EF4-FFF2-40B4-BE49-F238E27FC236}">
                <a16:creationId xmlns:a16="http://schemas.microsoft.com/office/drawing/2014/main" id="{863A7A71-91CF-4D55-8C7A-249B5AEAF56F}"/>
              </a:ext>
            </a:extLst>
          </p:cNvPr>
          <p:cNvSpPr/>
          <p:nvPr/>
        </p:nvSpPr>
        <p:spPr>
          <a:xfrm>
            <a:off x="0" y="698505"/>
            <a:ext cx="12192000"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1175" algn="r" rtl="1"/>
            <a:r>
              <a:rPr lang="ar-LB" sz="3600" b="1">
                <a:solidFill>
                  <a:schemeClr val="bg1"/>
                </a:solidFill>
                <a:latin typeface="Adobe Arabic" panose="02040503050201020203" pitchFamily="18" charset="-78"/>
                <a:cs typeface="Adobe Arabic" panose="02040503050201020203" pitchFamily="18" charset="-78"/>
              </a:rPr>
              <a:t>في السّوقِ الْكَبيرِ</a:t>
            </a:r>
          </a:p>
        </p:txBody>
      </p:sp>
      <p:graphicFrame>
        <p:nvGraphicFramePr>
          <p:cNvPr id="2" name="Object 1">
            <a:extLst>
              <a:ext uri="{FF2B5EF4-FFF2-40B4-BE49-F238E27FC236}">
                <a16:creationId xmlns:a16="http://schemas.microsoft.com/office/drawing/2014/main" id="{28DBC005-CF2B-5721-9684-27F59606912D}"/>
              </a:ext>
            </a:extLst>
          </p:cNvPr>
          <p:cNvGraphicFramePr>
            <a:graphicFrameLocks noChangeAspect="1"/>
          </p:cNvGraphicFramePr>
          <p:nvPr/>
        </p:nvGraphicFramePr>
        <p:xfrm>
          <a:off x="843781" y="3930246"/>
          <a:ext cx="1557966" cy="2149921"/>
        </p:xfrm>
        <a:graphic>
          <a:graphicData uri="http://schemas.openxmlformats.org/presentationml/2006/ole">
            <mc:AlternateContent xmlns:mc="http://schemas.openxmlformats.org/markup-compatibility/2006">
              <mc:Choice xmlns:v="urn:schemas-microsoft-com:vml" Requires="v">
                <p:oleObj r:id="rId4" imgW="5421960" imgH="7466400" progId="">
                  <p:embed/>
                </p:oleObj>
              </mc:Choice>
              <mc:Fallback>
                <p:oleObj r:id="rId4" imgW="5421960" imgH="7466400" progId="">
                  <p:embed/>
                  <p:pic>
                    <p:nvPicPr>
                      <p:cNvPr id="2" name="Object 1">
                        <a:extLst>
                          <a:ext uri="{FF2B5EF4-FFF2-40B4-BE49-F238E27FC236}">
                            <a16:creationId xmlns:a16="http://schemas.microsoft.com/office/drawing/2014/main" id="{28DBC005-CF2B-5721-9684-27F59606912D}"/>
                          </a:ext>
                        </a:extLst>
                      </p:cNvPr>
                      <p:cNvPicPr/>
                      <p:nvPr/>
                    </p:nvPicPr>
                    <p:blipFill>
                      <a:blip r:embed="rId5"/>
                      <a:stretch>
                        <a:fillRect/>
                      </a:stretch>
                    </p:blipFill>
                    <p:spPr>
                      <a:xfrm>
                        <a:off x="843781" y="3930246"/>
                        <a:ext cx="1557966" cy="2149921"/>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5C24329B-F4B0-6A70-E6A9-1FDB26802BBE}"/>
              </a:ext>
            </a:extLst>
          </p:cNvPr>
          <p:cNvGraphicFramePr>
            <a:graphicFrameLocks noChangeAspect="1"/>
          </p:cNvGraphicFramePr>
          <p:nvPr/>
        </p:nvGraphicFramePr>
        <p:xfrm>
          <a:off x="843781" y="1615439"/>
          <a:ext cx="1587411" cy="2175341"/>
        </p:xfrm>
        <a:graphic>
          <a:graphicData uri="http://schemas.openxmlformats.org/presentationml/2006/ole">
            <mc:AlternateContent xmlns:mc="http://schemas.openxmlformats.org/markup-compatibility/2006">
              <mc:Choice xmlns:v="urn:schemas-microsoft-com:vml" Requires="v">
                <p:oleObj r:id="rId6" imgW="5447520" imgH="7466400" progId="">
                  <p:embed/>
                </p:oleObj>
              </mc:Choice>
              <mc:Fallback>
                <p:oleObj r:id="rId6" imgW="5447520" imgH="7466400" progId="">
                  <p:embed/>
                  <p:pic>
                    <p:nvPicPr>
                      <p:cNvPr id="4" name="Object 3">
                        <a:extLst>
                          <a:ext uri="{FF2B5EF4-FFF2-40B4-BE49-F238E27FC236}">
                            <a16:creationId xmlns:a16="http://schemas.microsoft.com/office/drawing/2014/main" id="{5C24329B-F4B0-6A70-E6A9-1FDB26802BBE}"/>
                          </a:ext>
                        </a:extLst>
                      </p:cNvPr>
                      <p:cNvPicPr/>
                      <p:nvPr/>
                    </p:nvPicPr>
                    <p:blipFill>
                      <a:blip r:embed="rId7"/>
                      <a:stretch>
                        <a:fillRect/>
                      </a:stretch>
                    </p:blipFill>
                    <p:spPr>
                      <a:xfrm>
                        <a:off x="843781" y="1615439"/>
                        <a:ext cx="1587411" cy="2175341"/>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29314503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48"/>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59FCF113A0D7C4FA0E0D409FC67089F" ma:contentTypeVersion="5" ma:contentTypeDescription="Create a new document." ma:contentTypeScope="" ma:versionID="94a21e2c7153a2a1f88d27d053a1fc72">
  <xsd:schema xmlns:xsd="http://www.w3.org/2001/XMLSchema" xmlns:xs="http://www.w3.org/2001/XMLSchema" xmlns:p="http://schemas.microsoft.com/office/2006/metadata/properties" xmlns:ns2="9f85da93-28a0-48c2-a67b-34b8a50d1416" xmlns:ns3="8d4c2fee-b999-4d5d-bdd1-38f9e9270d61" targetNamespace="http://schemas.microsoft.com/office/2006/metadata/properties" ma:root="true" ma:fieldsID="056a299eafde71e1e1183f143c2178f3" ns2:_="" ns3:_="">
    <xsd:import namespace="9f85da93-28a0-48c2-a67b-34b8a50d1416"/>
    <xsd:import namespace="8d4c2fee-b999-4d5d-bdd1-38f9e9270d6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85da93-28a0-48c2-a67b-34b8a50d141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d4c2fee-b999-4d5d-bdd1-38f9e9270d61"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97BC7A6-51E6-418E-8106-A4F823083372}">
  <ds:schemaRefs>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5146F5B-0915-4752-B4BB-916019B96F78}">
  <ds:schemaRefs>
    <ds:schemaRef ds:uri="http://schemas.microsoft.com/sharepoint/v3/contenttype/forms"/>
  </ds:schemaRefs>
</ds:datastoreItem>
</file>

<file path=customXml/itemProps3.xml><?xml version="1.0" encoding="utf-8"?>
<ds:datastoreItem xmlns:ds="http://schemas.openxmlformats.org/officeDocument/2006/customXml" ds:itemID="{BE293BAC-5E21-4096-8201-7FD0727561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f85da93-28a0-48c2-a67b-34b8a50d1416"/>
    <ds:schemaRef ds:uri="8d4c2fee-b999-4d5d-bdd1-38f9e9270d6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1388</TotalTime>
  <Words>5726</Words>
  <Application>Microsoft Office PowerPoint</Application>
  <PresentationFormat>Widescreen</PresentationFormat>
  <Paragraphs>805</Paragraphs>
  <Slides>46</Slides>
  <Notes>46</Notes>
  <HiddenSlides>0</HiddenSlides>
  <MMClips>0</MMClips>
  <ScaleCrop>false</ScaleCrop>
  <HeadingPairs>
    <vt:vector size="8" baseType="variant">
      <vt:variant>
        <vt:lpstr>Fonts Used</vt:lpstr>
      </vt:variant>
      <vt:variant>
        <vt:i4>8</vt:i4>
      </vt:variant>
      <vt:variant>
        <vt:lpstr>Theme</vt:lpstr>
      </vt:variant>
      <vt:variant>
        <vt:i4>3</vt:i4>
      </vt:variant>
      <vt:variant>
        <vt:lpstr>Embedded OLE Servers</vt:lpstr>
      </vt:variant>
      <vt:variant>
        <vt:i4>0</vt:i4>
      </vt:variant>
      <vt:variant>
        <vt:lpstr>Slide Titles</vt:lpstr>
      </vt:variant>
      <vt:variant>
        <vt:i4>46</vt:i4>
      </vt:variant>
    </vt:vector>
  </HeadingPairs>
  <TitlesOfParts>
    <vt:vector size="57" baseType="lpstr">
      <vt:lpstr>Adobe Arabic</vt:lpstr>
      <vt:lpstr>Arial</vt:lpstr>
      <vt:lpstr>Calibri</vt:lpstr>
      <vt:lpstr>Arabic Typesetting</vt:lpstr>
      <vt:lpstr>Wingdings</vt:lpstr>
      <vt:lpstr>Tw Cen MT</vt:lpstr>
      <vt:lpstr>Calibri Light</vt:lpstr>
      <vt:lpstr>Courier New</vt:lpstr>
      <vt:lpstr>Office Theme</vt:lpstr>
      <vt:lpstr>cover</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Nabiha Kaiss</dc:creator>
  <cp:lastModifiedBy>Farid Minawi</cp:lastModifiedBy>
  <cp:revision>36</cp:revision>
  <dcterms:created xsi:type="dcterms:W3CDTF">2022-01-03T08:20:22Z</dcterms:created>
  <dcterms:modified xsi:type="dcterms:W3CDTF">2023-10-03T11:40:45Z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FFF65DC0-AEAF-440D-A89E-F64CA7921CBA</vt:lpwstr>
  </property>
  <property fmtid="{D5CDD505-2E9C-101B-9397-08002B2CF9AE}" pid="3" name="ArticulatePath">
    <vt:lpwstr>A.G1.U2.L4.IO1  الفهم الشّفوي- المحور الثاني - الدرس الرابع - الصّف الأول</vt:lpwstr>
  </property>
  <property fmtid="{D5CDD505-2E9C-101B-9397-08002B2CF9AE}" pid="4" name="ContentTypeId">
    <vt:lpwstr>0x010100F5E2E8F8499C854F9A11F18483A7E19F</vt:lpwstr>
  </property>
  <property fmtid="{D5CDD505-2E9C-101B-9397-08002B2CF9AE}" pid="5" name="Order">
    <vt:lpwstr>54500.0000000000</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ies>
</file>