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notesSlides/notesSlide6.xml" ContentType="application/vnd.openxmlformats-officedocument.presentationml.notesSlide+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notesSlides/notesSlide12.xml" ContentType="application/vnd.openxmlformats-officedocument.presentationml.notesSlide+xml"/>
  <Override PartName="/ppt/tags/tag17.xml" ContentType="application/vnd.openxmlformats-officedocument.presentationml.tags+xml"/>
  <Override PartName="/ppt/notesSlides/notesSlide13.xml" ContentType="application/vnd.openxmlformats-officedocument.presentationml.notesSlide+xml"/>
  <Override PartName="/ppt/tags/tag18.xml" ContentType="application/vnd.openxmlformats-officedocument.presentationml.tags+xml"/>
  <Override PartName="/ppt/notesSlides/notesSlide14.xml" ContentType="application/vnd.openxmlformats-officedocument.presentationml.notesSlide+xml"/>
  <Override PartName="/ppt/tags/tag19.xml" ContentType="application/vnd.openxmlformats-officedocument.presentationml.tags+xml"/>
  <Override PartName="/ppt/notesSlides/notesSlide15.xml" ContentType="application/vnd.openxmlformats-officedocument.presentationml.notesSlide+xml"/>
  <Override PartName="/ppt/tags/tag20.xml" ContentType="application/vnd.openxmlformats-officedocument.presentationml.tags+xml"/>
  <Override PartName="/ppt/notesSlides/notesSlide16.xml" ContentType="application/vnd.openxmlformats-officedocument.presentationml.notesSlide+xml"/>
  <Override PartName="/ppt/tags/tag21.xml" ContentType="application/vnd.openxmlformats-officedocument.presentationml.tags+xml"/>
  <Override PartName="/ppt/notesSlides/notesSlide17.xml" ContentType="application/vnd.openxmlformats-officedocument.presentationml.notesSlide+xml"/>
  <Override PartName="/ppt/tags/tag22.xml" ContentType="application/vnd.openxmlformats-officedocument.presentationml.tags+xml"/>
  <Override PartName="/ppt/notesSlides/notesSlide18.xml" ContentType="application/vnd.openxmlformats-officedocument.presentationml.notesSlide+xml"/>
  <Override PartName="/ppt/tags/tag23.xml" ContentType="application/vnd.openxmlformats-officedocument.presentationml.tags+xml"/>
  <Override PartName="/ppt/notesSlides/notesSlide19.xml" ContentType="application/vnd.openxmlformats-officedocument.presentationml.notesSlide+xml"/>
  <Override PartName="/ppt/tags/tag24.xml" ContentType="application/vnd.openxmlformats-officedocument.presentationml.tags+xml"/>
  <Override PartName="/ppt/notesSlides/notesSlide20.xml" ContentType="application/vnd.openxmlformats-officedocument.presentationml.notesSlide+xml"/>
  <Override PartName="/ppt/tags/tag25.xml" ContentType="application/vnd.openxmlformats-officedocument.presentationml.tags+xml"/>
  <Override PartName="/ppt/notesSlides/notesSlide21.xml" ContentType="application/vnd.openxmlformats-officedocument.presentationml.notesSlide+xml"/>
  <Override PartName="/ppt/tags/tag26.xml" ContentType="application/vnd.openxmlformats-officedocument.presentationml.tags+xml"/>
  <Override PartName="/ppt/notesSlides/notesSlide22.xml" ContentType="application/vnd.openxmlformats-officedocument.presentationml.notesSlide+xml"/>
  <Override PartName="/ppt/tags/tag27.xml" ContentType="application/vnd.openxmlformats-officedocument.presentationml.tags+xml"/>
  <Override PartName="/ppt/notesSlides/notesSlide23.xml" ContentType="application/vnd.openxmlformats-officedocument.presentationml.notesSlide+xml"/>
  <Override PartName="/ppt/tags/tag28.xml" ContentType="application/vnd.openxmlformats-officedocument.presentationml.tags+xml"/>
  <Override PartName="/ppt/notesSlides/notesSlide24.xml" ContentType="application/vnd.openxmlformats-officedocument.presentationml.notesSlide+xml"/>
  <Override PartName="/ppt/tags/tag29.xml" ContentType="application/vnd.openxmlformats-officedocument.presentationml.tags+xml"/>
  <Override PartName="/ppt/notesSlides/notesSlide25.xml" ContentType="application/vnd.openxmlformats-officedocument.presentationml.notesSlide+xml"/>
  <Override PartName="/ppt/tags/tag30.xml" ContentType="application/vnd.openxmlformats-officedocument.presentationml.tags+xml"/>
  <Override PartName="/ppt/notesSlides/notesSlide26.xml" ContentType="application/vnd.openxmlformats-officedocument.presentationml.notesSlide+xml"/>
  <Override PartName="/ppt/tags/tag31.xml" ContentType="application/vnd.openxmlformats-officedocument.presentationml.tags+xml"/>
  <Override PartName="/ppt/notesSlides/notesSlide27.xml" ContentType="application/vnd.openxmlformats-officedocument.presentationml.notesSlide+xml"/>
  <Override PartName="/ppt/tags/tag32.xml" ContentType="application/vnd.openxmlformats-officedocument.presentationml.tags+xml"/>
  <Override PartName="/ppt/notesSlides/notesSlide28.xml" ContentType="application/vnd.openxmlformats-officedocument.presentationml.notesSlide+xml"/>
  <Override PartName="/ppt/tags/tag33.xml" ContentType="application/vnd.openxmlformats-officedocument.presentationml.tags+xml"/>
  <Override PartName="/ppt/notesSlides/notesSlide29.xml" ContentType="application/vnd.openxmlformats-officedocument.presentationml.notesSlide+xml"/>
  <Override PartName="/ppt/tags/tag34.xml" ContentType="application/vnd.openxmlformats-officedocument.presentationml.tags+xml"/>
  <Override PartName="/ppt/notesSlides/notesSlide30.xml" ContentType="application/vnd.openxmlformats-officedocument.presentationml.notesSlide+xml"/>
  <Override PartName="/ppt/tags/tag35.xml" ContentType="application/vnd.openxmlformats-officedocument.presentationml.tags+xml"/>
  <Override PartName="/ppt/notesSlides/notesSlide31.xml" ContentType="application/vnd.openxmlformats-officedocument.presentationml.notesSlide+xml"/>
  <Override PartName="/ppt/tags/tag36.xml" ContentType="application/vnd.openxmlformats-officedocument.presentationml.tags+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664" r:id="rId5"/>
    <p:sldMasterId id="2147483702" r:id="rId6"/>
  </p:sldMasterIdLst>
  <p:notesMasterIdLst>
    <p:notesMasterId r:id="rId39"/>
  </p:notesMasterIdLst>
  <p:handoutMasterIdLst>
    <p:handoutMasterId r:id="rId40"/>
  </p:handoutMasterIdLst>
  <p:sldIdLst>
    <p:sldId id="3523" r:id="rId7"/>
    <p:sldId id="3524" r:id="rId8"/>
    <p:sldId id="3525" r:id="rId9"/>
    <p:sldId id="3440" r:id="rId10"/>
    <p:sldId id="3526" r:id="rId11"/>
    <p:sldId id="3527" r:id="rId12"/>
    <p:sldId id="3528" r:id="rId13"/>
    <p:sldId id="294" r:id="rId14"/>
    <p:sldId id="295" r:id="rId15"/>
    <p:sldId id="296" r:id="rId16"/>
    <p:sldId id="3529" r:id="rId17"/>
    <p:sldId id="3530" r:id="rId18"/>
    <p:sldId id="3531" r:id="rId19"/>
    <p:sldId id="300" r:id="rId20"/>
    <p:sldId id="3537" r:id="rId21"/>
    <p:sldId id="3538" r:id="rId22"/>
    <p:sldId id="309" r:id="rId23"/>
    <p:sldId id="311" r:id="rId24"/>
    <p:sldId id="3539" r:id="rId25"/>
    <p:sldId id="314" r:id="rId26"/>
    <p:sldId id="3540" r:id="rId27"/>
    <p:sldId id="3541" r:id="rId28"/>
    <p:sldId id="3542" r:id="rId29"/>
    <p:sldId id="3543" r:id="rId30"/>
    <p:sldId id="3544" r:id="rId31"/>
    <p:sldId id="3545" r:id="rId32"/>
    <p:sldId id="337" r:id="rId33"/>
    <p:sldId id="326" r:id="rId34"/>
    <p:sldId id="3546" r:id="rId35"/>
    <p:sldId id="3547" r:id="rId36"/>
    <p:sldId id="3548" r:id="rId37"/>
    <p:sldId id="2683" r:id="rId38"/>
  </p:sldIdLst>
  <p:sldSz cx="12192000" cy="6858000"/>
  <p:notesSz cx="6858000" cy="9144000"/>
  <p:embeddedFontLst>
    <p:embeddedFont>
      <p:font typeface="Calibri Light" panose="020F0302020204030204" pitchFamily="34" charset="0"/>
      <p:regular r:id="rId41"/>
      <p:italic r:id="rId42"/>
    </p:embeddedFont>
    <p:embeddedFont>
      <p:font typeface="Tw Cen MT" panose="020B0602020104020603" pitchFamily="34" charset="0"/>
      <p:regular r:id="rId43"/>
      <p:bold r:id="rId44"/>
      <p:italic r:id="rId45"/>
      <p:boldItalic r:id="rId46"/>
    </p:embeddedFont>
    <p:embeddedFont>
      <p:font typeface="Calibri" panose="020F0502020204030204" pitchFamily="34" charset="0"/>
      <p:regular r:id="rId47"/>
      <p:bold r:id="rId48"/>
      <p:italic r:id="rId49"/>
      <p:boldItalic r:id="rId50"/>
    </p:embeddedFont>
    <p:embeddedFont>
      <p:font typeface="Adobe Arabic" panose="02040503050201020203" pitchFamily="18" charset="-78"/>
      <p:regular r:id="rId51"/>
      <p:bold r:id="rId52"/>
      <p:italic r:id="rId53"/>
      <p:boldItalic r:id="rId54"/>
    </p:embeddedFont>
  </p:embeddedFontLst>
  <p:custDataLst>
    <p:tags r:id="rId5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6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tima Kammoun" initials="FK" lastIdx="5" clrIdx="0">
    <p:extLst>
      <p:ext uri="{19B8F6BF-5375-455C-9EA6-DF929625EA0E}">
        <p15:presenceInfo xmlns:p15="http://schemas.microsoft.com/office/powerpoint/2012/main" userId="S-1-5-21-748366731-1357122860-3844146377-1656" providerId="AD"/>
      </p:ext>
    </p:extLst>
  </p:cmAuthor>
  <p:cmAuthor id="2" name="Nabiha Kaiss" initials="NK" lastIdx="181" clrIdx="1">
    <p:extLst>
      <p:ext uri="{19B8F6BF-5375-455C-9EA6-DF929625EA0E}">
        <p15:presenceInfo xmlns:p15="http://schemas.microsoft.com/office/powerpoint/2012/main" userId="S-1-5-21-748366731-1357122860-3844146377-1216" providerId="AD"/>
      </p:ext>
    </p:extLst>
  </p:cmAuthor>
  <p:cmAuthor id="3" name="Tharwat Abed El Sater" initials="TAES" lastIdx="1" clrIdx="2">
    <p:extLst>
      <p:ext uri="{19B8F6BF-5375-455C-9EA6-DF929625EA0E}">
        <p15:presenceInfo xmlns:p15="http://schemas.microsoft.com/office/powerpoint/2012/main" userId="S::tharwat.abedelsater@qitabi.org::6baf5795-2fa8-499c-92f8-225bd53537dc" providerId="AD"/>
      </p:ext>
    </p:extLst>
  </p:cmAuthor>
  <p:cmAuthor id="4" name="Sabira Sayyed" initials="SS" lastIdx="22" clrIdx="3">
    <p:extLst>
      <p:ext uri="{19B8F6BF-5375-455C-9EA6-DF929625EA0E}">
        <p15:presenceInfo xmlns:p15="http://schemas.microsoft.com/office/powerpoint/2012/main" userId="Sabira Sayyed" providerId="None"/>
      </p:ext>
    </p:extLst>
  </p:cmAuthor>
  <p:cmAuthor id="5" name="Lama Marji" initials="LM" lastIdx="2" clrIdx="4">
    <p:extLst>
      <p:ext uri="{19B8F6BF-5375-455C-9EA6-DF929625EA0E}">
        <p15:presenceInfo xmlns:p15="http://schemas.microsoft.com/office/powerpoint/2012/main" userId="c76e6060e292bab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C274"/>
    <a:srgbClr val="666666"/>
    <a:srgbClr val="E4FBD8"/>
    <a:srgbClr val="B2C6E6"/>
    <a:srgbClr val="EAEFF7"/>
    <a:srgbClr val="658DCD"/>
    <a:srgbClr val="FFFFFF"/>
    <a:srgbClr val="969696"/>
    <a:srgbClr val="CDE8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762E5D-95E2-4171-96E1-ECC11567BC10}" v="112" dt="2023-09-08T13:06:18.3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0804" autoAdjust="0"/>
  </p:normalViewPr>
  <p:slideViewPr>
    <p:cSldViewPr snapToGrid="0">
      <p:cViewPr varScale="1">
        <p:scale>
          <a:sx n="24" d="100"/>
          <a:sy n="24" d="100"/>
        </p:scale>
        <p:origin x="492" y="30"/>
      </p:cViewPr>
      <p:guideLst>
        <p:guide orient="horz" pos="2184"/>
        <p:guide pos="3864"/>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tags" Target="tags/tag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handoutMaster" Target="handoutMasters/handout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viewProps" Target="viewProps.xml"/><Relationship Id="rId5" Type="http://schemas.openxmlformats.org/officeDocument/2006/relationships/slideMaster" Target="slideMasters/slideMaster2.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commentAuthors" Target="commentAuthors.xml"/><Relationship Id="rId8" Type="http://schemas.openxmlformats.org/officeDocument/2006/relationships/slide" Target="slides/slide2.xml"/><Relationship Id="rId51" Type="http://schemas.openxmlformats.org/officeDocument/2006/relationships/font" Target="fonts/font11.fntdata"/><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font" Target="fonts/font6.fntdata"/><Relationship Id="rId59" Type="http://schemas.openxmlformats.org/officeDocument/2006/relationships/theme" Target="theme/theme1.xml"/><Relationship Id="rId67" Type="http://schemas.microsoft.com/office/2015/10/relationships/revisionInfo" Target="revisionInfo.xml"/><Relationship Id="rId20" Type="http://schemas.openxmlformats.org/officeDocument/2006/relationships/slide" Target="slides/slide14.xml"/><Relationship Id="rId41" Type="http://schemas.openxmlformats.org/officeDocument/2006/relationships/font" Target="fonts/font1.fntdata"/><Relationship Id="rId54" Type="http://schemas.openxmlformats.org/officeDocument/2006/relationships/font" Target="fonts/font14.fntdata"/><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font" Target="fonts/font9.fntdata"/><Relationship Id="rId57" Type="http://schemas.openxmlformats.org/officeDocument/2006/relationships/presProps" Target="presProp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39E8B44-B546-079A-0906-07041180C9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65929C5-F391-7C9A-E86D-AAEBC6B7850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27FB468-21AF-4BA8-97C0-25AB6C512438}" type="datetimeFigureOut">
              <a:rPr lang="en-US" smtClean="0"/>
              <a:t>24/09/2025</a:t>
            </a:fld>
            <a:endParaRPr lang="en-US"/>
          </a:p>
        </p:txBody>
      </p:sp>
      <p:sp>
        <p:nvSpPr>
          <p:cNvPr id="4" name="Footer Placeholder 3">
            <a:extLst>
              <a:ext uri="{FF2B5EF4-FFF2-40B4-BE49-F238E27FC236}">
                <a16:creationId xmlns:a16="http://schemas.microsoft.com/office/drawing/2014/main" id="{55592653-6D80-F635-FC88-418D2D780B2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F68C9DB-DF76-66AA-14A6-AF3444B3730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D9A2C17-2A11-4F98-BF6B-5DF3F94B0CC6}" type="slidenum">
              <a:rPr lang="en-US" smtClean="0"/>
              <a:t>‹#›</a:t>
            </a:fld>
            <a:endParaRPr lang="en-US"/>
          </a:p>
        </p:txBody>
      </p:sp>
    </p:spTree>
    <p:extLst>
      <p:ext uri="{BB962C8B-B14F-4D97-AF65-F5344CB8AC3E}">
        <p14:creationId xmlns:p14="http://schemas.microsoft.com/office/powerpoint/2010/main" val="66388874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4AD515-3399-4164-BF63-49C08183A304}" type="datetimeFigureOut">
              <a:rPr lang="en-US" smtClean="0"/>
              <a:t>24/09/2025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42D0E2-5A73-42CE-A486-FBB1C7F0AE62}" type="slidenum">
              <a:rPr lang="en-US" smtClean="0"/>
              <a:t>‹#›</a:t>
            </a:fld>
            <a:endParaRPr lang="en-US"/>
          </a:p>
        </p:txBody>
      </p:sp>
    </p:spTree>
    <p:extLst>
      <p:ext uri="{BB962C8B-B14F-4D97-AF65-F5344CB8AC3E}">
        <p14:creationId xmlns:p14="http://schemas.microsoft.com/office/powerpoint/2010/main" val="561005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dirty="0"/>
              <a:t>توجيهات</a:t>
            </a:r>
            <a:r>
              <a:rPr lang="ar-LB" baseline="0" dirty="0"/>
              <a:t> للمعلّم/ة:</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u="sng" dirty="0"/>
              <a:t>الأهداف:</a:t>
            </a:r>
          </a:p>
          <a:p>
            <a:pPr marL="0" lvl="0" indent="0" algn="r" rtl="1">
              <a:buFont typeface="Arial" panose="020B0604020202020204" pitchFamily="34" charset="0"/>
              <a:buNone/>
            </a:pPr>
            <a:r>
              <a:rPr lang="ar-LB" sz="1200" b="1" kern="1200" dirty="0">
                <a:solidFill>
                  <a:schemeClr val="tx1"/>
                </a:solidFill>
                <a:latin typeface="+mn-lt"/>
                <a:ea typeface="+mn-ea"/>
                <a:cs typeface="+mn-cs"/>
              </a:rPr>
              <a:t> أهداف الفهم الشفويّ: </a:t>
            </a:r>
          </a:p>
          <a:p>
            <a:pPr marL="171450" indent="-171450" algn="r" rtl="1">
              <a:buFontTx/>
              <a:buChar char="-"/>
            </a:pPr>
            <a:r>
              <a:rPr lang="ar-LB" sz="1200" kern="1200" dirty="0">
                <a:solidFill>
                  <a:schemeClr val="tx1"/>
                </a:solidFill>
                <a:effectLst/>
                <a:latin typeface="+mn-lt"/>
                <a:ea typeface="+mn-ea"/>
                <a:cs typeface="+mn-cs"/>
              </a:rPr>
              <a:t>ي</a:t>
            </a:r>
            <a:r>
              <a:rPr lang="ar-SA" sz="1200" kern="1200" dirty="0">
                <a:solidFill>
                  <a:schemeClr val="tx1"/>
                </a:solidFill>
                <a:effectLst/>
                <a:latin typeface="+mn-lt"/>
                <a:ea typeface="+mn-ea"/>
                <a:cs typeface="+mn-cs"/>
              </a:rPr>
              <a:t>فهم ما يسمعه و</a:t>
            </a:r>
            <a:r>
              <a:rPr lang="ar-LB" sz="1200" kern="1200" dirty="0">
                <a:solidFill>
                  <a:schemeClr val="tx1"/>
                </a:solidFill>
                <a:effectLst/>
                <a:latin typeface="+mn-lt"/>
                <a:ea typeface="+mn-ea"/>
                <a:cs typeface="+mn-cs"/>
              </a:rPr>
              <a:t>ي</a:t>
            </a:r>
            <a:r>
              <a:rPr lang="ar-SA" sz="1200" kern="1200" dirty="0">
                <a:solidFill>
                  <a:schemeClr val="tx1"/>
                </a:solidFill>
                <a:effectLst/>
                <a:latin typeface="+mn-lt"/>
                <a:ea typeface="+mn-ea"/>
                <a:cs typeface="+mn-cs"/>
              </a:rPr>
              <a:t>تفاعل معه</a:t>
            </a:r>
            <a:endParaRPr lang="ar-LB" sz="1200" kern="1200" dirty="0">
              <a:solidFill>
                <a:schemeClr val="tx1"/>
              </a:solidFill>
              <a:effectLst/>
              <a:latin typeface="+mn-lt"/>
              <a:ea typeface="+mn-ea"/>
              <a:cs typeface="+mn-cs"/>
            </a:endParaRPr>
          </a:p>
          <a:p>
            <a:pPr marL="171450" marR="0" lvl="0" indent="-171450" algn="r" defTabSz="914400" rtl="1" eaLnBrk="1" fontAlgn="auto" latinLnBrk="0" hangingPunct="1">
              <a:lnSpc>
                <a:spcPct val="100000"/>
              </a:lnSpc>
              <a:spcBef>
                <a:spcPts val="0"/>
              </a:spcBef>
              <a:spcAft>
                <a:spcPts val="0"/>
              </a:spcAft>
              <a:buClrTx/>
              <a:buSzTx/>
              <a:buFontTx/>
              <a:buChar char="-"/>
              <a:tabLst/>
              <a:defRPr/>
            </a:pPr>
            <a:r>
              <a:rPr lang="ar-LB" sz="1200" kern="1200" dirty="0">
                <a:solidFill>
                  <a:schemeClr val="tx1"/>
                </a:solidFill>
                <a:effectLst/>
                <a:latin typeface="+mn-lt"/>
                <a:ea typeface="+mn-ea"/>
                <a:cs typeface="+mn-cs"/>
              </a:rPr>
              <a:t>يُجيب</a:t>
            </a:r>
            <a:r>
              <a:rPr lang="ar-SA" sz="1200" kern="1200" dirty="0">
                <a:solidFill>
                  <a:schemeClr val="tx1"/>
                </a:solidFill>
                <a:effectLst/>
                <a:latin typeface="+mn-lt"/>
                <a:ea typeface="+mn-ea"/>
                <a:cs typeface="+mn-cs"/>
              </a:rPr>
              <a:t> عن </a:t>
            </a:r>
            <a:r>
              <a:rPr lang="ar-LB" sz="1200" kern="1200" dirty="0">
                <a:solidFill>
                  <a:schemeClr val="tx1"/>
                </a:solidFill>
                <a:effectLst/>
                <a:latin typeface="+mn-lt"/>
                <a:ea typeface="+mn-ea"/>
                <a:cs typeface="+mn-cs"/>
              </a:rPr>
              <a:t>أ</a:t>
            </a:r>
            <a:r>
              <a:rPr lang="ar-SA" sz="1200" kern="1200" dirty="0">
                <a:solidFill>
                  <a:schemeClr val="tx1"/>
                </a:solidFill>
                <a:effectLst/>
                <a:latin typeface="+mn-lt"/>
                <a:ea typeface="+mn-ea"/>
                <a:cs typeface="+mn-cs"/>
              </a:rPr>
              <a:t>سئلة تتعل</a:t>
            </a:r>
            <a:r>
              <a:rPr lang="ar-LB" sz="1200" kern="1200" dirty="0">
                <a:solidFill>
                  <a:schemeClr val="tx1"/>
                </a:solidFill>
                <a:effectLst/>
                <a:latin typeface="+mn-lt"/>
                <a:ea typeface="+mn-ea"/>
                <a:cs typeface="+mn-cs"/>
              </a:rPr>
              <a:t>ّ</a:t>
            </a:r>
            <a:r>
              <a:rPr lang="ar-SA" sz="1200" kern="1200" dirty="0">
                <a:solidFill>
                  <a:schemeClr val="tx1"/>
                </a:solidFill>
                <a:effectLst/>
                <a:latin typeface="+mn-lt"/>
                <a:ea typeface="+mn-ea"/>
                <a:cs typeface="+mn-cs"/>
              </a:rPr>
              <a:t>ق بم</a:t>
            </a:r>
            <a:r>
              <a:rPr lang="ar-LB" sz="1200" kern="1200" dirty="0">
                <a:solidFill>
                  <a:schemeClr val="tx1"/>
                </a:solidFill>
                <a:effectLst/>
                <a:latin typeface="+mn-lt"/>
                <a:ea typeface="+mn-ea"/>
                <a:cs typeface="+mn-cs"/>
              </a:rPr>
              <a:t>ستندٍ</a:t>
            </a:r>
            <a:r>
              <a:rPr lang="ar-SA" sz="1200" kern="1200" dirty="0">
                <a:solidFill>
                  <a:schemeClr val="tx1"/>
                </a:solidFill>
                <a:effectLst/>
                <a:latin typeface="+mn-lt"/>
                <a:ea typeface="+mn-ea"/>
                <a:cs typeface="+mn-cs"/>
              </a:rPr>
              <a:t> مسموع </a:t>
            </a:r>
            <a:r>
              <a:rPr lang="ar-LB" sz="1200" kern="1200" dirty="0">
                <a:solidFill>
                  <a:schemeClr val="tx1"/>
                </a:solidFill>
                <a:effectLst/>
                <a:latin typeface="+mn-lt"/>
                <a:ea typeface="+mn-ea"/>
                <a:cs typeface="+mn-cs"/>
              </a:rPr>
              <a:t>(أغنية) من أجل استخراج عناصر الأقصوصة، </a:t>
            </a:r>
            <a:r>
              <a:rPr lang="ar-SA" sz="1200" kern="1200" dirty="0">
                <a:solidFill>
                  <a:schemeClr val="tx1"/>
                </a:solidFill>
                <a:effectLst/>
                <a:latin typeface="+mn-lt"/>
                <a:ea typeface="+mn-ea"/>
                <a:cs typeface="+mn-cs"/>
              </a:rPr>
              <a:t>الموضوع، الأفكار الرئيسة، الشخصي</a:t>
            </a:r>
            <a:r>
              <a:rPr lang="ar-LB" sz="1200" kern="1200" dirty="0">
                <a:solidFill>
                  <a:schemeClr val="tx1"/>
                </a:solidFill>
                <a:effectLst/>
                <a:latin typeface="+mn-lt"/>
                <a:ea typeface="+mn-ea"/>
                <a:cs typeface="+mn-cs"/>
              </a:rPr>
              <a:t>ّ</a:t>
            </a:r>
            <a:r>
              <a:rPr lang="ar-SA" sz="1200" kern="1200" dirty="0">
                <a:solidFill>
                  <a:schemeClr val="tx1"/>
                </a:solidFill>
                <a:effectLst/>
                <a:latin typeface="+mn-lt"/>
                <a:ea typeface="+mn-ea"/>
                <a:cs typeface="+mn-cs"/>
              </a:rPr>
              <a:t>ات، الزمان، المكان، </a:t>
            </a:r>
            <a:r>
              <a:rPr lang="ar-LB" sz="1200" kern="1200" dirty="0">
                <a:solidFill>
                  <a:schemeClr val="tx1"/>
                </a:solidFill>
                <a:effectLst/>
                <a:latin typeface="+mn-lt"/>
                <a:ea typeface="+mn-ea"/>
                <a:cs typeface="+mn-cs"/>
              </a:rPr>
              <a:t>المشكلة، والحلّ.</a:t>
            </a:r>
          </a:p>
          <a:p>
            <a:pPr marL="171450" indent="-171450" algn="r" rtl="1">
              <a:buFontTx/>
              <a:buChar char="-"/>
            </a:pPr>
            <a:endParaRPr lang="ar-LB" sz="1200" kern="1200" dirty="0">
              <a:solidFill>
                <a:schemeClr val="tx1"/>
              </a:solidFill>
              <a:effectLst/>
              <a:latin typeface="+mn-lt"/>
              <a:ea typeface="+mn-ea"/>
              <a:cs typeface="+mn-cs"/>
            </a:endParaRPr>
          </a:p>
          <a:p>
            <a:pPr marL="0" indent="0" algn="r" rtl="1">
              <a:buFontTx/>
              <a:buNone/>
            </a:pPr>
            <a:r>
              <a:rPr lang="ar-LB" sz="1200" b="1" kern="1200" dirty="0">
                <a:solidFill>
                  <a:schemeClr val="tx1"/>
                </a:solidFill>
                <a:effectLst/>
                <a:latin typeface="+mn-lt"/>
                <a:ea typeface="+mn-ea"/>
                <a:cs typeface="+mn-cs"/>
              </a:rPr>
              <a:t>أهداف</a:t>
            </a:r>
            <a:r>
              <a:rPr lang="ar-LB" sz="1200" b="1" kern="1200" baseline="0" dirty="0">
                <a:solidFill>
                  <a:schemeClr val="tx1"/>
                </a:solidFill>
                <a:effectLst/>
                <a:latin typeface="+mn-lt"/>
                <a:ea typeface="+mn-ea"/>
                <a:cs typeface="+mn-cs"/>
              </a:rPr>
              <a:t> التّعبير الشفويّ: </a:t>
            </a:r>
          </a:p>
          <a:p>
            <a:pPr marL="171450" indent="-171450" algn="r" rtl="1">
              <a:buFontTx/>
              <a:buChar char="-"/>
            </a:pPr>
            <a:r>
              <a:rPr lang="ar-LB" sz="1200" u="none" dirty="0">
                <a:effectLst/>
                <a:ea typeface="Calibri" panose="020F0502020204030204" pitchFamily="34" charset="0"/>
                <a:cs typeface="Adobe Arabic" panose="02040503050201020203" pitchFamily="18" charset="-78"/>
              </a:rPr>
              <a:t>يُعبِّر </a:t>
            </a:r>
            <a:r>
              <a:rPr lang="ar-SA" sz="1200" u="none" dirty="0">
                <a:effectLst/>
                <a:ea typeface="Calibri" panose="020F0502020204030204" pitchFamily="34" charset="0"/>
                <a:cs typeface="Adobe Arabic" panose="02040503050201020203" pitchFamily="18" charset="-78"/>
              </a:rPr>
              <a:t>بلغة فصيحة وتراكيب بسيطة وقصيرة عن</a:t>
            </a:r>
            <a:r>
              <a:rPr lang="ar-LB" sz="1200" u="none" baseline="0" dirty="0">
                <a:effectLst/>
                <a:ea typeface="Calibri" panose="020F0502020204030204" pitchFamily="34" charset="0"/>
                <a:cs typeface="Adobe Arabic" panose="02040503050201020203" pitchFamily="18" charset="-78"/>
              </a:rPr>
              <a:t> صورة أو عن </a:t>
            </a:r>
            <a:r>
              <a:rPr lang="ar-SA" sz="1200" u="none" dirty="0">
                <a:effectLst/>
                <a:ea typeface="Calibri" panose="020F0502020204030204" pitchFamily="34" charset="0"/>
                <a:cs typeface="Adobe Arabic" panose="02040503050201020203" pitchFamily="18" charset="-78"/>
              </a:rPr>
              <a:t>موضوع ما أو عن معنى نصّ أو حكاية</a:t>
            </a:r>
            <a:r>
              <a:rPr lang="ar-LB" sz="1200" u="none" dirty="0">
                <a:effectLst/>
                <a:ea typeface="Calibri" panose="020F0502020204030204" pitchFamily="34" charset="0"/>
                <a:cs typeface="Adobe Arabic" panose="02040503050201020203" pitchFamily="18" charset="-78"/>
              </a:rPr>
              <a:t>.</a:t>
            </a:r>
            <a:r>
              <a:rPr lang="ar-LB" sz="1200" u="none" baseline="0" dirty="0">
                <a:effectLst/>
                <a:ea typeface="Calibri" panose="020F0502020204030204" pitchFamily="34" charset="0"/>
                <a:cs typeface="Adobe Arabic" panose="02040503050201020203" pitchFamily="18" charset="-78"/>
              </a:rPr>
              <a:t> </a:t>
            </a:r>
          </a:p>
          <a:p>
            <a:pPr marL="0" indent="0" algn="r" rtl="1">
              <a:buFont typeface="Arial" panose="020B0604020202020204" pitchFamily="34" charset="0"/>
              <a:buNone/>
            </a:pPr>
            <a:r>
              <a:rPr lang="ar-LB" sz="1200" b="1" dirty="0"/>
              <a:t>أهداف القراءة: </a:t>
            </a:r>
          </a:p>
          <a:p>
            <a:pPr algn="r" rtl="1" hangingPunct="0"/>
            <a:r>
              <a:rPr lang="ar-LB" sz="1200" b="1" dirty="0">
                <a:solidFill>
                  <a:srgbClr val="FF0000"/>
                </a:solidFill>
                <a:latin typeface="Adobe Arabic" panose="02040503050201090203" pitchFamily="18" charset="-78"/>
                <a:cs typeface="Adobe Arabic" panose="02040503050201090203" pitchFamily="18" charset="-78"/>
              </a:rPr>
              <a:t>أ.  </a:t>
            </a:r>
            <a:r>
              <a:rPr lang="ar-SA" sz="1200" b="1" dirty="0">
                <a:solidFill>
                  <a:srgbClr val="FF0000"/>
                </a:solidFill>
                <a:latin typeface="Adobe Arabic" panose="02040503050201090203" pitchFamily="18" charset="-78"/>
                <a:cs typeface="Adobe Arabic" panose="02040503050201090203" pitchFamily="18" charset="-78"/>
              </a:rPr>
              <a:t>المعجم الل</a:t>
            </a:r>
            <a:r>
              <a:rPr lang="ar-LB" sz="1200" b="1" dirty="0">
                <a:solidFill>
                  <a:srgbClr val="FF0000"/>
                </a:solidFill>
                <a:latin typeface="Adobe Arabic" panose="02040503050201090203" pitchFamily="18" charset="-78"/>
                <a:cs typeface="Adobe Arabic" panose="02040503050201090203" pitchFamily="18" charset="-78"/>
              </a:rPr>
              <a:t>ّ</a:t>
            </a:r>
            <a:r>
              <a:rPr lang="ar-SA" sz="1200" b="1" dirty="0">
                <a:solidFill>
                  <a:srgbClr val="FF0000"/>
                </a:solidFill>
                <a:latin typeface="Adobe Arabic" panose="02040503050201090203" pitchFamily="18" charset="-78"/>
                <a:cs typeface="Adobe Arabic" panose="02040503050201090203" pitchFamily="18" charset="-78"/>
              </a:rPr>
              <a:t>غوي</a:t>
            </a:r>
            <a:r>
              <a:rPr lang="ar-LB" sz="1200" b="1" dirty="0">
                <a:solidFill>
                  <a:srgbClr val="FF0000"/>
                </a:solidFill>
                <a:latin typeface="Adobe Arabic" panose="02040503050201090203" pitchFamily="18" charset="-78"/>
                <a:cs typeface="Adobe Arabic" panose="02040503050201090203" pitchFamily="18" charset="-78"/>
              </a:rPr>
              <a:t>ّ</a:t>
            </a:r>
            <a:endParaRPr lang="en-US" sz="1200" b="1" dirty="0">
              <a:solidFill>
                <a:srgbClr val="FF0000"/>
              </a:solidFill>
              <a:latin typeface="Adobe Arabic" panose="02040503050201090203" pitchFamily="18" charset="-78"/>
              <a:cs typeface="Adobe Arabic" panose="02040503050201090203" pitchFamily="18" charset="-78"/>
            </a:endParaRPr>
          </a:p>
          <a:p>
            <a:pPr marL="342900" indent="-342900" algn="r" rtl="1" hangingPunct="0">
              <a:buClr>
                <a:srgbClr val="4472C4">
                  <a:lumMod val="75000"/>
                </a:srgbClr>
              </a:buClr>
              <a:buFont typeface="Arial" panose="020B0604020202020204" pitchFamily="34" charset="0"/>
              <a:buChar char="•"/>
            </a:pPr>
            <a:r>
              <a:rPr lang="ar-SA" sz="1200" dirty="0">
                <a:solidFill>
                  <a:prstClr val="black">
                    <a:lumMod val="65000"/>
                    <a:lumOff val="35000"/>
                  </a:prstClr>
                </a:solidFill>
              </a:rPr>
              <a:t>يُغني مخزونَهُ اللّغويّ من مفردات وتراكيب لتوظيفها في الكلام فهمًا وأداءً.</a:t>
            </a:r>
          </a:p>
          <a:p>
            <a:pPr marL="342900" indent="-342900" algn="r" rtl="1" hangingPunct="0">
              <a:buClr>
                <a:srgbClr val="4472C4">
                  <a:lumMod val="75000"/>
                </a:srgbClr>
              </a:buClr>
              <a:buFont typeface="Arial" panose="020B0604020202020204" pitchFamily="34" charset="0"/>
              <a:buChar char="•"/>
            </a:pPr>
            <a:r>
              <a:rPr lang="ar-SA" sz="1200" dirty="0">
                <a:solidFill>
                  <a:prstClr val="black">
                    <a:lumMod val="65000"/>
                    <a:lumOff val="35000"/>
                  </a:prstClr>
                </a:solidFill>
              </a:rPr>
              <a:t>يُحدِّد الكلمات المترادفة والكلمات </a:t>
            </a:r>
            <a:r>
              <a:rPr lang="ar-LB" sz="1200" dirty="0">
                <a:solidFill>
                  <a:prstClr val="black">
                    <a:lumMod val="65000"/>
                    <a:lumOff val="35000"/>
                  </a:prstClr>
                </a:solidFill>
              </a:rPr>
              <a:t>المعاكسة(الضّد)</a:t>
            </a:r>
            <a:r>
              <a:rPr lang="ar-SA" sz="1200" dirty="0">
                <a:solidFill>
                  <a:prstClr val="black">
                    <a:lumMod val="65000"/>
                    <a:lumOff val="35000"/>
                  </a:prstClr>
                </a:solidFill>
              </a:rPr>
              <a:t>. </a:t>
            </a:r>
          </a:p>
          <a:p>
            <a:pPr algn="r" rtl="1">
              <a:buClr>
                <a:schemeClr val="accent1">
                  <a:lumMod val="50000"/>
                </a:schemeClr>
              </a:buClr>
              <a:buSzPct val="90000"/>
            </a:pPr>
            <a:r>
              <a:rPr lang="ar-LB" sz="1200" b="1" dirty="0">
                <a:solidFill>
                  <a:srgbClr val="FF0000"/>
                </a:solidFill>
                <a:latin typeface="Adobe Arabic" panose="02040503050201090203" pitchFamily="18" charset="-78"/>
                <a:cs typeface="Adobe Arabic" panose="02040503050201090203" pitchFamily="18" charset="-78"/>
              </a:rPr>
              <a:t>ب. الفهم القرائيّ </a:t>
            </a:r>
          </a:p>
          <a:p>
            <a:pPr marL="342900" indent="-342900" algn="r" rtl="1">
              <a:buClr>
                <a:srgbClr val="4472C4">
                  <a:lumMod val="75000"/>
                </a:srgbClr>
              </a:buClr>
              <a:buSzPct val="90000"/>
              <a:buFont typeface="Arial" panose="020B0604020202020204" pitchFamily="34" charset="0"/>
              <a:buChar char="•"/>
            </a:pPr>
            <a:r>
              <a:rPr lang="ar-LB" sz="1200" dirty="0">
                <a:solidFill>
                  <a:prstClr val="black">
                    <a:lumMod val="65000"/>
                    <a:lumOff val="35000"/>
                  </a:prstClr>
                </a:solidFill>
              </a:rPr>
              <a:t>يُفهَم النّصُّ فهمًا مجملًا ثمّ مفصَّلًا.</a:t>
            </a:r>
          </a:p>
          <a:p>
            <a:pPr marL="342900" indent="-342900" algn="r" rtl="1">
              <a:buClr>
                <a:srgbClr val="4472C4">
                  <a:lumMod val="75000"/>
                </a:srgbClr>
              </a:buClr>
              <a:buSzPct val="90000"/>
              <a:buFont typeface="Arial" panose="020B0604020202020204" pitchFamily="34" charset="0"/>
              <a:buChar char="•"/>
            </a:pPr>
            <a:r>
              <a:rPr lang="ar-LB" sz="1200" dirty="0">
                <a:solidFill>
                  <a:prstClr val="black">
                    <a:lumMod val="65000"/>
                    <a:lumOff val="35000"/>
                  </a:prstClr>
                </a:solidFill>
              </a:rPr>
              <a:t>يتعرّف إلى استراتيجيّة "إعادة سرد أحداث القصّة".</a:t>
            </a:r>
          </a:p>
          <a:p>
            <a:pPr algn="r" rtl="1" hangingPunct="0">
              <a:buClr>
                <a:schemeClr val="accent5">
                  <a:lumMod val="75000"/>
                </a:schemeClr>
              </a:buClr>
              <a:buSzPct val="90000"/>
            </a:pPr>
            <a:r>
              <a:rPr lang="ar-LB" sz="1200" b="1" dirty="0">
                <a:solidFill>
                  <a:srgbClr val="FF0000"/>
                </a:solidFill>
                <a:latin typeface="Adobe Arabic" panose="02040503050201020203" pitchFamily="18" charset="-78"/>
                <a:cs typeface="Adobe Arabic" panose="02040503050201020203" pitchFamily="18" charset="-78"/>
              </a:rPr>
              <a:t>ج.</a:t>
            </a:r>
            <a:r>
              <a:rPr lang="ar-LB" sz="1200" b="1" baseline="0" dirty="0">
                <a:solidFill>
                  <a:srgbClr val="FF0000"/>
                </a:solidFill>
                <a:latin typeface="Adobe Arabic" panose="02040503050201020203" pitchFamily="18" charset="-78"/>
                <a:cs typeface="Adobe Arabic" panose="02040503050201020203" pitchFamily="18" charset="-78"/>
              </a:rPr>
              <a:t> </a:t>
            </a:r>
            <a:r>
              <a:rPr lang="ar-SA" sz="1200" b="1" dirty="0">
                <a:solidFill>
                  <a:srgbClr val="FF0000"/>
                </a:solidFill>
                <a:latin typeface="Adobe Arabic" panose="02040503050201020203" pitchFamily="18" charset="-78"/>
                <a:cs typeface="Adobe Arabic" panose="02040503050201020203" pitchFamily="18" charset="-78"/>
              </a:rPr>
              <a:t>الوعي الفونولوجي</a:t>
            </a:r>
            <a:endParaRPr lang="en-US" sz="1200" b="1" dirty="0">
              <a:solidFill>
                <a:srgbClr val="FF0000"/>
              </a:solidFill>
              <a:latin typeface="Adobe Arabic" panose="02040503050201020203" pitchFamily="18" charset="-78"/>
              <a:cs typeface="Adobe Arabic" panose="02040503050201020203" pitchFamily="18" charset="-78"/>
            </a:endParaRPr>
          </a:p>
          <a:p>
            <a:pPr marL="342900" indent="-342900" algn="r" rtl="1" hangingPunct="0">
              <a:buClr>
                <a:srgbClr val="4472C4">
                  <a:lumMod val="75000"/>
                </a:srgbClr>
              </a:buClr>
              <a:buSzPct val="90000"/>
              <a:buFont typeface="Arial" panose="020B0604020202020204" pitchFamily="34" charset="0"/>
              <a:buChar char="•"/>
            </a:pPr>
            <a:r>
              <a:rPr lang="ar-SA" sz="1200" dirty="0">
                <a:solidFill>
                  <a:prstClr val="black">
                    <a:lumMod val="65000"/>
                    <a:lumOff val="35000"/>
                  </a:prstClr>
                </a:solidFill>
                <a:latin typeface="Adobe Arabic" panose="02040503050201020203" pitchFamily="18" charset="-78"/>
                <a:cs typeface="Adobe Arabic" panose="02040503050201020203" pitchFamily="18" charset="-78"/>
              </a:rPr>
              <a:t>يُميّز سمعيًّا الحروف وأصواتها الطّويلة والقصيرة، في أوّل الكلمة ووسطها وآخرها، منفصلة ومتّصلة.</a:t>
            </a:r>
            <a:endParaRPr lang="ar-LB" sz="1200" dirty="0">
              <a:solidFill>
                <a:prstClr val="black">
                  <a:lumMod val="65000"/>
                  <a:lumOff val="35000"/>
                </a:prstClr>
              </a:solidFill>
              <a:latin typeface="Adobe Arabic" panose="02040503050201020203" pitchFamily="18" charset="-78"/>
              <a:cs typeface="Adobe Arabic" panose="02040503050201020203" pitchFamily="18" charset="-78"/>
            </a:endParaRPr>
          </a:p>
          <a:p>
            <a:pPr marL="342900" indent="-342900" algn="r" rtl="1" hangingPunct="0">
              <a:buClr>
                <a:srgbClr val="4472C4">
                  <a:lumMod val="75000"/>
                </a:srgbClr>
              </a:buClr>
              <a:buSzPct val="90000"/>
              <a:buFont typeface="Arial" panose="020B0604020202020204" pitchFamily="34" charset="0"/>
              <a:buChar char="•"/>
            </a:pPr>
            <a:r>
              <a:rPr lang="ar-LB" sz="1200" b="0" dirty="0">
                <a:solidFill>
                  <a:prstClr val="black">
                    <a:lumMod val="65000"/>
                    <a:lumOff val="35000"/>
                  </a:prstClr>
                </a:solidFill>
                <a:latin typeface="Adobe Arabic" panose="02040503050201020203" pitchFamily="18" charset="-78"/>
                <a:cs typeface="Adobe Arabic" panose="02040503050201020203" pitchFamily="18" charset="-78"/>
              </a:rPr>
              <a:t>يؤلف كلمات</a:t>
            </a:r>
            <a:r>
              <a:rPr lang="ar-LB" sz="1200" b="0" baseline="0" dirty="0">
                <a:solidFill>
                  <a:prstClr val="black">
                    <a:lumMod val="65000"/>
                    <a:lumOff val="35000"/>
                  </a:prstClr>
                </a:solidFill>
                <a:latin typeface="Adobe Arabic" panose="02040503050201020203" pitchFamily="18" charset="-78"/>
                <a:cs typeface="Adobe Arabic" panose="02040503050201020203" pitchFamily="18" charset="-78"/>
              </a:rPr>
              <a:t> لها معنى من المقاطع الصّوتيّة. </a:t>
            </a:r>
            <a:endParaRPr lang="en-US" sz="1200" b="0" dirty="0">
              <a:solidFill>
                <a:srgbClr val="FF0000"/>
              </a:solidFill>
              <a:latin typeface="Adobe Arabic" panose="02040503050201090203" pitchFamily="18" charset="-78"/>
              <a:cs typeface="Adobe Arabic" panose="02040503050201090203" pitchFamily="18" charset="-78"/>
            </a:endParaRPr>
          </a:p>
          <a:p>
            <a:pPr algn="r" rtl="1">
              <a:buClr>
                <a:schemeClr val="accent1">
                  <a:lumMod val="50000"/>
                </a:schemeClr>
              </a:buClr>
              <a:buSzPct val="90000"/>
            </a:pPr>
            <a:r>
              <a:rPr lang="ar-LB" sz="1200" b="1" dirty="0">
                <a:solidFill>
                  <a:srgbClr val="FF0000"/>
                </a:solidFill>
                <a:latin typeface="Adobe Arabic" panose="02040503050201090203" pitchFamily="18" charset="-78"/>
                <a:cs typeface="Adobe Arabic" panose="02040503050201090203" pitchFamily="18" charset="-78"/>
              </a:rPr>
              <a:t>د. الصّوتيّات</a:t>
            </a:r>
            <a:endParaRPr lang="en-US" sz="1200" b="1" dirty="0">
              <a:solidFill>
                <a:srgbClr val="FF0000"/>
              </a:solidFill>
              <a:latin typeface="Adobe Arabic" panose="02040503050201090203" pitchFamily="18" charset="-78"/>
              <a:cs typeface="Adobe Arabic" panose="02040503050201090203" pitchFamily="18" charset="-78"/>
            </a:endParaRPr>
          </a:p>
          <a:p>
            <a:pPr marL="342900" indent="-342900" algn="r" rtl="1">
              <a:buClr>
                <a:srgbClr val="4472C4">
                  <a:lumMod val="75000"/>
                </a:srgbClr>
              </a:buClr>
              <a:buSzPct val="90000"/>
              <a:buFont typeface="Arial" panose="020B0604020202020204" pitchFamily="34" charset="0"/>
              <a:buChar char="•"/>
            </a:pPr>
            <a:r>
              <a:rPr lang="ar-LB" sz="1200" dirty="0">
                <a:solidFill>
                  <a:prstClr val="black">
                    <a:lumMod val="65000"/>
                    <a:lumOff val="35000"/>
                  </a:prstClr>
                </a:solidFill>
              </a:rPr>
              <a:t>يُميِّز الحروفَ و صُورَها (رسمها أو كتابتها) وأصواتها الطّويلة والقصيرة، في أوّل الكلمة ووسطها وآخرها، منفصلة ومتّصلة.</a:t>
            </a:r>
          </a:p>
          <a:p>
            <a:pPr marL="342900" marR="0" lvl="0" indent="-342900" algn="r" defTabSz="914400" rtl="1" eaLnBrk="1" fontAlgn="auto" latinLnBrk="0" hangingPunct="1">
              <a:lnSpc>
                <a:spcPct val="100000"/>
              </a:lnSpc>
              <a:spcBef>
                <a:spcPts val="0"/>
              </a:spcBef>
              <a:spcAft>
                <a:spcPts val="0"/>
              </a:spcAft>
              <a:buClr>
                <a:srgbClr val="4472C4">
                  <a:lumMod val="75000"/>
                </a:srgbClr>
              </a:buClr>
              <a:buSzPct val="90000"/>
              <a:buFont typeface="Arial" panose="020B0604020202020204" pitchFamily="34" charset="0"/>
              <a:buChar char="•"/>
              <a:tabLst/>
              <a:defRPr/>
            </a:pPr>
            <a:r>
              <a:rPr lang="ar-LB" sz="1200" dirty="0">
                <a:solidFill>
                  <a:prstClr val="black">
                    <a:lumMod val="65000"/>
                    <a:lumOff val="35000"/>
                  </a:prstClr>
                </a:solidFill>
                <a:latin typeface="Adobe Arabic" panose="02040503050201020203" pitchFamily="18" charset="-78"/>
                <a:cs typeface="Adobe Arabic" panose="02040503050201020203" pitchFamily="18" charset="-78"/>
              </a:rPr>
              <a:t>يميّز </a:t>
            </a:r>
            <a:r>
              <a:rPr lang="ar-SA" sz="1200" dirty="0">
                <a:solidFill>
                  <a:prstClr val="black">
                    <a:lumMod val="65000"/>
                    <a:lumOff val="35000"/>
                  </a:prstClr>
                </a:solidFill>
                <a:latin typeface="Adobe Arabic" panose="02040503050201020203" pitchFamily="18" charset="-78"/>
                <a:cs typeface="Adobe Arabic" panose="02040503050201020203" pitchFamily="18" charset="-78"/>
              </a:rPr>
              <a:t>الحرف الش</a:t>
            </a:r>
            <a:r>
              <a:rPr lang="ar-LB" sz="1200" dirty="0">
                <a:solidFill>
                  <a:prstClr val="black">
                    <a:lumMod val="65000"/>
                    <a:lumOff val="35000"/>
                  </a:prstClr>
                </a:solidFill>
                <a:latin typeface="Adobe Arabic" panose="02040503050201020203" pitchFamily="18" charset="-78"/>
                <a:cs typeface="Adobe Arabic" panose="02040503050201020203" pitchFamily="18" charset="-78"/>
              </a:rPr>
              <a:t>ّ</a:t>
            </a:r>
            <a:r>
              <a:rPr lang="ar-SA" sz="1200" dirty="0">
                <a:solidFill>
                  <a:prstClr val="black">
                    <a:lumMod val="65000"/>
                    <a:lumOff val="35000"/>
                  </a:prstClr>
                </a:solidFill>
                <a:latin typeface="Adobe Arabic" panose="02040503050201020203" pitchFamily="18" charset="-78"/>
                <a:cs typeface="Adobe Arabic" panose="02040503050201020203" pitchFamily="18" charset="-78"/>
              </a:rPr>
              <a:t>مسيّ أو القمريّ</a:t>
            </a:r>
            <a:r>
              <a:rPr lang="ar-LB" sz="1200" baseline="0" dirty="0">
                <a:solidFill>
                  <a:prstClr val="black">
                    <a:lumMod val="65000"/>
                    <a:lumOff val="35000"/>
                  </a:prstClr>
                </a:solidFill>
                <a:latin typeface="Adobe Arabic" panose="02040503050201020203" pitchFamily="18" charset="-78"/>
                <a:cs typeface="Adobe Arabic" panose="02040503050201020203" pitchFamily="18" charset="-78"/>
              </a:rPr>
              <a:t> بعد دخول ال على الكلمات. </a:t>
            </a:r>
            <a:endParaRPr lang="ar-LB" sz="1200" dirty="0">
              <a:solidFill>
                <a:prstClr val="black">
                  <a:lumMod val="65000"/>
                  <a:lumOff val="35000"/>
                </a:prstClr>
              </a:solidFill>
            </a:endParaRPr>
          </a:p>
          <a:p>
            <a:pPr marL="342900" indent="-342900" algn="r" rtl="1">
              <a:buClr>
                <a:srgbClr val="4472C4">
                  <a:lumMod val="75000"/>
                </a:srgbClr>
              </a:buClr>
              <a:buSzPct val="90000"/>
              <a:buFont typeface="Arial" panose="020B0604020202020204" pitchFamily="34" charset="0"/>
              <a:buChar char="•"/>
            </a:pPr>
            <a:endParaRPr lang="ar-LB" sz="1200" dirty="0">
              <a:solidFill>
                <a:prstClr val="black">
                  <a:lumMod val="65000"/>
                  <a:lumOff val="35000"/>
                </a:prstClr>
              </a:solidFill>
            </a:endParaRPr>
          </a:p>
          <a:p>
            <a:pPr algn="r" rtl="1">
              <a:lnSpc>
                <a:spcPts val="3360"/>
              </a:lnSpc>
              <a:buClr>
                <a:schemeClr val="accent5">
                  <a:lumMod val="75000"/>
                </a:schemeClr>
              </a:buClr>
              <a:buSzPct val="90000"/>
            </a:pPr>
            <a:r>
              <a:rPr lang="ar-LB" sz="1200" b="1" dirty="0">
                <a:solidFill>
                  <a:srgbClr val="FF0000"/>
                </a:solidFill>
                <a:latin typeface="Adobe Arabic" panose="02040503050201020203" pitchFamily="18" charset="-78"/>
                <a:cs typeface="Adobe Arabic" panose="02040503050201020203" pitchFamily="18" charset="-78"/>
              </a:rPr>
              <a:t>هـ. الطلاقة</a:t>
            </a:r>
            <a:r>
              <a:rPr lang="en-US" sz="1200" b="1" dirty="0">
                <a:solidFill>
                  <a:srgbClr val="FF0000"/>
                </a:solidFill>
                <a:latin typeface="Adobe Arabic" panose="02040503050201020203" pitchFamily="18" charset="-78"/>
                <a:cs typeface="Adobe Arabic" panose="02040503050201020203" pitchFamily="18" charset="-78"/>
              </a:rPr>
              <a:t> </a:t>
            </a:r>
            <a:r>
              <a:rPr lang="ar-LB" sz="1200" b="1" dirty="0">
                <a:solidFill>
                  <a:srgbClr val="FF0000"/>
                </a:solidFill>
                <a:latin typeface="Adobe Arabic" panose="02040503050201020203" pitchFamily="18" charset="-78"/>
                <a:cs typeface="Adobe Arabic" panose="02040503050201020203" pitchFamily="18" charset="-78"/>
              </a:rPr>
              <a:t> في القراءة</a:t>
            </a:r>
            <a:endParaRPr lang="en-US" sz="1200" b="1" dirty="0">
              <a:solidFill>
                <a:srgbClr val="FF0000"/>
              </a:solidFill>
              <a:latin typeface="Adobe Arabic" panose="02040503050201020203" pitchFamily="18" charset="-78"/>
              <a:cs typeface="Adobe Arabic" panose="02040503050201020203" pitchFamily="18" charset="-78"/>
            </a:endParaRPr>
          </a:p>
          <a:p>
            <a:pPr marL="342900" indent="-342900" algn="r" rtl="1">
              <a:buClr>
                <a:srgbClr val="4472C4">
                  <a:lumMod val="75000"/>
                </a:srgbClr>
              </a:buClr>
              <a:buSzPct val="90000"/>
              <a:buFont typeface="Arial" panose="020B0604020202020204" pitchFamily="34" charset="0"/>
              <a:buChar char="•"/>
            </a:pPr>
            <a:r>
              <a:rPr lang="ar-SA" sz="1200" dirty="0">
                <a:solidFill>
                  <a:prstClr val="black">
                    <a:lumMod val="65000"/>
                    <a:lumOff val="35000"/>
                  </a:prstClr>
                </a:solidFill>
                <a:latin typeface="Adobe Arabic" panose="02040503050201020203" pitchFamily="18" charset="-78"/>
                <a:cs typeface="Adobe Arabic" panose="02040503050201020203" pitchFamily="18" charset="-78"/>
              </a:rPr>
              <a:t>يتعرّف كلمات جديدة</a:t>
            </a:r>
            <a:r>
              <a:rPr lang="ar-LB" sz="1200" dirty="0">
                <a:solidFill>
                  <a:prstClr val="black">
                    <a:lumMod val="65000"/>
                    <a:lumOff val="35000"/>
                  </a:prstClr>
                </a:solidFill>
                <a:latin typeface="Adobe Arabic" panose="02040503050201020203" pitchFamily="18" charset="-78"/>
                <a:cs typeface="Adobe Arabic" panose="02040503050201020203" pitchFamily="18" charset="-78"/>
              </a:rPr>
              <a:t> بطريقة كليّة.</a:t>
            </a:r>
          </a:p>
          <a:p>
            <a:pPr marL="342900" indent="-342900" algn="r" rtl="1">
              <a:buClr>
                <a:srgbClr val="4472C4">
                  <a:lumMod val="75000"/>
                </a:srgbClr>
              </a:buClr>
              <a:buSzPct val="90000"/>
              <a:buFont typeface="Arial" panose="020B0604020202020204" pitchFamily="34" charset="0"/>
              <a:buChar char="•"/>
            </a:pPr>
            <a:r>
              <a:rPr lang="ar-LB" sz="1200" dirty="0">
                <a:solidFill>
                  <a:prstClr val="black">
                    <a:lumMod val="65000"/>
                    <a:lumOff val="35000"/>
                  </a:prstClr>
                </a:solidFill>
                <a:latin typeface="Adobe Arabic" panose="02040503050201020203" pitchFamily="18" charset="-78"/>
                <a:cs typeface="Adobe Arabic" panose="02040503050201020203" pitchFamily="18" charset="-78"/>
              </a:rPr>
              <a:t>يلفظ الكلمات لفظًا سليمًا بعد دخول</a:t>
            </a:r>
            <a:r>
              <a:rPr lang="ar-LB" sz="1200" baseline="0" dirty="0">
                <a:solidFill>
                  <a:prstClr val="black">
                    <a:lumMod val="65000"/>
                    <a:lumOff val="35000"/>
                  </a:prstClr>
                </a:solidFill>
                <a:latin typeface="Adobe Arabic" panose="02040503050201020203" pitchFamily="18" charset="-78"/>
                <a:cs typeface="Adobe Arabic" panose="02040503050201020203" pitchFamily="18" charset="-78"/>
              </a:rPr>
              <a:t> ال عليها. </a:t>
            </a:r>
            <a:endParaRPr lang="en-US" sz="1200" dirty="0">
              <a:solidFill>
                <a:prstClr val="black">
                  <a:lumMod val="65000"/>
                  <a:lumOff val="35000"/>
                </a:prstClr>
              </a:solidFill>
              <a:latin typeface="Adobe Arabic" panose="02040503050201020203" pitchFamily="18" charset="-78"/>
              <a:cs typeface="Adobe Arabic" panose="02040503050201020203" pitchFamily="18" charset="-78"/>
            </a:endParaRPr>
          </a:p>
          <a:p>
            <a:pPr marL="0" indent="0" algn="r" rtl="1">
              <a:buClr>
                <a:srgbClr val="4472C4">
                  <a:lumMod val="75000"/>
                </a:srgbClr>
              </a:buClr>
              <a:buSzPct val="90000"/>
              <a:buFont typeface="Arial" panose="020B0604020202020204" pitchFamily="34" charset="0"/>
              <a:buNone/>
            </a:pPr>
            <a:endParaRPr lang="ar-LB" sz="1200" baseline="0" dirty="0">
              <a:solidFill>
                <a:prstClr val="black">
                  <a:lumMod val="65000"/>
                  <a:lumOff val="35000"/>
                </a:prstClr>
              </a:solidFill>
              <a:latin typeface="Adobe Arabic" panose="02040503050201020203" pitchFamily="18" charset="-78"/>
              <a:cs typeface="Adobe Arabic" panose="02040503050201020203" pitchFamily="18" charset="-78"/>
            </a:endParaRPr>
          </a:p>
          <a:p>
            <a:pPr marL="0" indent="0" algn="r" rtl="1">
              <a:buClr>
                <a:srgbClr val="4472C4">
                  <a:lumMod val="75000"/>
                </a:srgbClr>
              </a:buClr>
              <a:buSzPct val="90000"/>
              <a:buFont typeface="Arial" panose="020B0604020202020204" pitchFamily="34" charset="0"/>
              <a:buNone/>
            </a:pPr>
            <a:r>
              <a:rPr lang="ar-LB" sz="1200" b="1" baseline="0" dirty="0">
                <a:solidFill>
                  <a:prstClr val="black">
                    <a:lumMod val="65000"/>
                    <a:lumOff val="35000"/>
                  </a:prstClr>
                </a:solidFill>
                <a:latin typeface="Adobe Arabic" panose="02040503050201020203" pitchFamily="18" charset="-78"/>
                <a:cs typeface="Adobe Arabic" panose="02040503050201020203" pitchFamily="18" charset="-78"/>
              </a:rPr>
              <a:t> - القواعد</a:t>
            </a:r>
          </a:p>
          <a:p>
            <a:pPr marL="171450" indent="-171450" algn="r" rtl="1">
              <a:buClr>
                <a:srgbClr val="4472C4">
                  <a:lumMod val="75000"/>
                </a:srgbClr>
              </a:buClr>
              <a:buSzPct val="90000"/>
              <a:buFont typeface="Arial" panose="020B0604020202020204" pitchFamily="34" charset="0"/>
              <a:buChar char="•"/>
            </a:pPr>
            <a:r>
              <a:rPr lang="ar-LB" sz="1200" baseline="0" dirty="0">
                <a:solidFill>
                  <a:prstClr val="black">
                    <a:lumMod val="65000"/>
                    <a:lumOff val="35000"/>
                  </a:prstClr>
                </a:solidFill>
                <a:latin typeface="Adobe Arabic" panose="02040503050201020203" pitchFamily="18" charset="-78"/>
                <a:cs typeface="Adobe Arabic" panose="02040503050201020203" pitchFamily="18" charset="-78"/>
              </a:rPr>
              <a:t>يميّز الفعل </a:t>
            </a:r>
          </a:p>
          <a:p>
            <a:pPr marL="0" indent="0" algn="r" rtl="1">
              <a:buClr>
                <a:srgbClr val="4472C4">
                  <a:lumMod val="75000"/>
                </a:srgbClr>
              </a:buClr>
              <a:buSzPct val="90000"/>
              <a:buFont typeface="Arial" panose="020B0604020202020204" pitchFamily="34" charset="0"/>
              <a:buNone/>
            </a:pPr>
            <a:r>
              <a:rPr lang="ar-LB" sz="1200" baseline="0" dirty="0">
                <a:solidFill>
                  <a:prstClr val="black">
                    <a:lumMod val="65000"/>
                    <a:lumOff val="35000"/>
                  </a:prstClr>
                </a:solidFill>
                <a:latin typeface="Adobe Arabic" panose="02040503050201020203" pitchFamily="18" charset="-78"/>
                <a:cs typeface="Adobe Arabic" panose="02040503050201020203" pitchFamily="18" charset="-78"/>
              </a:rPr>
              <a:t>   </a:t>
            </a:r>
            <a:endParaRPr lang="ar-LB" sz="1200" b="1" dirty="0"/>
          </a:p>
          <a:p>
            <a:pPr marL="0" indent="0" algn="r" rtl="1">
              <a:buFont typeface="Arial" panose="020B0604020202020204" pitchFamily="34" charset="0"/>
              <a:buNone/>
            </a:pPr>
            <a:r>
              <a:rPr lang="ar-LB" sz="1200" b="1" dirty="0"/>
              <a:t>- أهداف الإملاء: </a:t>
            </a:r>
          </a:p>
          <a:p>
            <a:pPr marL="171450" marR="0" lvl="0" indent="-171450" algn="r" defTabSz="914400" rtl="1" eaLnBrk="1" fontAlgn="auto" latinLnBrk="0" hangingPunct="1">
              <a:lnSpc>
                <a:spcPct val="100000"/>
              </a:lnSpc>
              <a:spcBef>
                <a:spcPts val="0"/>
              </a:spcBef>
              <a:spcAft>
                <a:spcPts val="0"/>
              </a:spcAft>
              <a:buClrTx/>
              <a:buSzTx/>
              <a:buFontTx/>
              <a:buChar char="-"/>
              <a:tabLst/>
              <a:defRPr/>
            </a:pPr>
            <a:r>
              <a:rPr lang="ar-LB" sz="1200" b="0" baseline="0" dirty="0"/>
              <a:t>يُميِّز أصوات الحرف (ي)</a:t>
            </a:r>
          </a:p>
          <a:p>
            <a:pPr marL="171450" marR="0" lvl="0" indent="-171450" algn="r" defTabSz="914400" rtl="1" eaLnBrk="1" fontAlgn="auto" latinLnBrk="0" hangingPunct="1">
              <a:lnSpc>
                <a:spcPct val="100000"/>
              </a:lnSpc>
              <a:spcBef>
                <a:spcPts val="0"/>
              </a:spcBef>
              <a:spcAft>
                <a:spcPts val="0"/>
              </a:spcAft>
              <a:buClrTx/>
              <a:buSzTx/>
              <a:buFontTx/>
              <a:buChar char="-"/>
              <a:tabLst/>
              <a:defRPr/>
            </a:pPr>
            <a:r>
              <a:rPr lang="ar-LB" sz="1200" kern="1200" dirty="0">
                <a:solidFill>
                  <a:schemeClr val="tx1"/>
                </a:solidFill>
                <a:effectLst/>
                <a:latin typeface="+mn-lt"/>
                <a:ea typeface="+mn-ea"/>
                <a:cs typeface="+mn-cs"/>
              </a:rPr>
              <a:t>ي</a:t>
            </a:r>
            <a:r>
              <a:rPr lang="ar-SA" sz="1200" kern="1200" dirty="0">
                <a:solidFill>
                  <a:schemeClr val="tx1"/>
                </a:solidFill>
                <a:effectLst/>
                <a:latin typeface="+mn-lt"/>
                <a:ea typeface="+mn-ea"/>
                <a:cs typeface="+mn-cs"/>
              </a:rPr>
              <a:t>ربط صوت الحرف</a:t>
            </a:r>
            <a:r>
              <a:rPr lang="ar-LB" sz="1200" kern="1200" dirty="0">
                <a:solidFill>
                  <a:schemeClr val="tx1"/>
                </a:solidFill>
                <a:effectLst/>
                <a:latin typeface="+mn-lt"/>
                <a:ea typeface="+mn-ea"/>
                <a:cs typeface="+mn-cs"/>
              </a:rPr>
              <a:t>(ي) </a:t>
            </a:r>
            <a:r>
              <a:rPr lang="ar-SA" sz="1200" kern="1200" dirty="0">
                <a:solidFill>
                  <a:schemeClr val="tx1"/>
                </a:solidFill>
                <a:effectLst/>
                <a:latin typeface="+mn-lt"/>
                <a:ea typeface="+mn-ea"/>
                <a:cs typeface="+mn-cs"/>
              </a:rPr>
              <a:t>بص</a:t>
            </a:r>
            <a:r>
              <a:rPr lang="ar-LB" sz="1200" kern="1200" dirty="0">
                <a:solidFill>
                  <a:schemeClr val="tx1"/>
                </a:solidFill>
                <a:effectLst/>
                <a:latin typeface="+mn-lt"/>
                <a:ea typeface="+mn-ea"/>
                <a:cs typeface="+mn-cs"/>
              </a:rPr>
              <a:t>ُ</a:t>
            </a:r>
            <a:r>
              <a:rPr lang="ar-SA" sz="1200" kern="1200" dirty="0">
                <a:solidFill>
                  <a:schemeClr val="tx1"/>
                </a:solidFill>
                <a:effectLst/>
                <a:latin typeface="+mn-lt"/>
                <a:ea typeface="+mn-ea"/>
                <a:cs typeface="+mn-cs"/>
              </a:rPr>
              <a:t>و</a:t>
            </a:r>
            <a:r>
              <a:rPr lang="ar-LB" sz="1200" kern="1200" dirty="0">
                <a:solidFill>
                  <a:schemeClr val="tx1"/>
                </a:solidFill>
                <a:effectLst/>
                <a:latin typeface="+mn-lt"/>
                <a:ea typeface="+mn-ea"/>
                <a:cs typeface="+mn-cs"/>
              </a:rPr>
              <a:t>َ</a:t>
            </a:r>
            <a:r>
              <a:rPr lang="ar-SA" sz="1200" kern="1200" dirty="0">
                <a:solidFill>
                  <a:schemeClr val="tx1"/>
                </a:solidFill>
                <a:effectLst/>
                <a:latin typeface="+mn-lt"/>
                <a:ea typeface="+mn-ea"/>
                <a:cs typeface="+mn-cs"/>
              </a:rPr>
              <a:t>ر</a:t>
            </a:r>
            <a:r>
              <a:rPr lang="ar-LB" sz="1200" kern="1200" dirty="0">
                <a:solidFill>
                  <a:schemeClr val="tx1"/>
                </a:solidFill>
                <a:effectLst/>
                <a:latin typeface="+mn-lt"/>
                <a:ea typeface="+mn-ea"/>
                <a:cs typeface="+mn-cs"/>
              </a:rPr>
              <a:t>ِ</a:t>
            </a:r>
            <a:r>
              <a:rPr lang="ar-SA" sz="1200" kern="1200" dirty="0">
                <a:solidFill>
                  <a:schemeClr val="tx1"/>
                </a:solidFill>
                <a:effectLst/>
                <a:latin typeface="+mn-lt"/>
                <a:ea typeface="+mn-ea"/>
                <a:cs typeface="+mn-cs"/>
              </a:rPr>
              <a:t>ه المكتوبة لرسم هذه الص</a:t>
            </a:r>
            <a:r>
              <a:rPr lang="ar-LB" sz="1200" kern="1200" dirty="0">
                <a:solidFill>
                  <a:schemeClr val="tx1"/>
                </a:solidFill>
                <a:effectLst/>
                <a:latin typeface="+mn-lt"/>
                <a:ea typeface="+mn-ea"/>
                <a:cs typeface="+mn-cs"/>
              </a:rPr>
              <a:t>ُّ</a:t>
            </a:r>
            <a:r>
              <a:rPr lang="ar-SA" sz="1200" kern="1200" dirty="0">
                <a:solidFill>
                  <a:schemeClr val="tx1"/>
                </a:solidFill>
                <a:effectLst/>
                <a:latin typeface="+mn-lt"/>
                <a:ea typeface="+mn-ea"/>
                <a:cs typeface="+mn-cs"/>
              </a:rPr>
              <a:t>و</a:t>
            </a:r>
            <a:r>
              <a:rPr lang="ar-LB" sz="1200" kern="1200" dirty="0">
                <a:solidFill>
                  <a:schemeClr val="tx1"/>
                </a:solidFill>
                <a:effectLst/>
                <a:latin typeface="+mn-lt"/>
                <a:ea typeface="+mn-ea"/>
                <a:cs typeface="+mn-cs"/>
              </a:rPr>
              <a:t>َ</a:t>
            </a:r>
            <a:r>
              <a:rPr lang="ar-SA" sz="1200" kern="1200" dirty="0">
                <a:solidFill>
                  <a:schemeClr val="tx1"/>
                </a:solidFill>
                <a:effectLst/>
                <a:latin typeface="+mn-lt"/>
                <a:ea typeface="+mn-ea"/>
                <a:cs typeface="+mn-cs"/>
              </a:rPr>
              <a:t>ر رسمًا صحيحًا بحسب مواقعها في الكلمة.</a:t>
            </a:r>
            <a:endParaRPr lang="ar-LB" sz="1200" kern="1200" dirty="0">
              <a:solidFill>
                <a:schemeClr val="tx1"/>
              </a:solidFill>
              <a:effectLst/>
              <a:latin typeface="+mn-lt"/>
              <a:ea typeface="+mn-ea"/>
              <a:cs typeface="+mn-cs"/>
            </a:endParaRPr>
          </a:p>
          <a:p>
            <a:pPr marL="171450" marR="0" lvl="0" indent="-171450" algn="r" defTabSz="914400" rtl="1" eaLnBrk="1" fontAlgn="auto" latinLnBrk="0" hangingPunct="1">
              <a:lnSpc>
                <a:spcPct val="100000"/>
              </a:lnSpc>
              <a:spcBef>
                <a:spcPts val="0"/>
              </a:spcBef>
              <a:spcAft>
                <a:spcPts val="0"/>
              </a:spcAft>
              <a:buClrTx/>
              <a:buSzTx/>
              <a:buFontTx/>
              <a:buChar char="-"/>
              <a:tabLst/>
              <a:defRPr/>
            </a:pPr>
            <a:endParaRPr lang="ar-LB" sz="1200" dirty="0"/>
          </a:p>
          <a:p>
            <a:pPr algn="r" rtl="1"/>
            <a:r>
              <a:rPr lang="ar-LB" sz="1200" b="1" dirty="0"/>
              <a:t>- أهداف التعبير الكتابيّ: </a:t>
            </a:r>
          </a:p>
          <a:p>
            <a:pPr marL="342900" indent="-342900" algn="r" rtl="1">
              <a:buFont typeface="Arial" panose="020B0604020202020204" pitchFamily="34" charset="0"/>
              <a:buChar char="•"/>
            </a:pPr>
            <a:r>
              <a:rPr lang="ar-LB" sz="1200" kern="1200" baseline="0" dirty="0">
                <a:solidFill>
                  <a:schemeClr val="tx1"/>
                </a:solidFill>
                <a:effectLst/>
                <a:latin typeface="+mn-lt"/>
                <a:ea typeface="+mn-ea"/>
                <a:cs typeface="+mn-cs"/>
              </a:rPr>
              <a:t>يكمل جملة من النّص. </a:t>
            </a:r>
            <a:endParaRPr lang="en-US" sz="12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56123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sz="1200"/>
              <a:t>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a:latin typeface="Adobe Arabic" panose="02040503050201020203" pitchFamily="18" charset="-78"/>
                <a:cs typeface="Adobe Arabic" panose="02040503050201020203" pitchFamily="18" charset="-78"/>
              </a:rPr>
              <a:t>أضحك.</a:t>
            </a:r>
            <a:endParaRPr lang="ar-LB">
              <a:latin typeface="Adobe Arabic" panose="02040503050201020203" pitchFamily="18" charset="-78"/>
              <a:cs typeface="Adobe Arabic" panose="02040503050201020203" pitchFamily="18" charset="-78"/>
            </a:endParaRPr>
          </a:p>
          <a:p>
            <a:pPr algn="r" rtl="1"/>
            <a:endParaRPr lang="ar-LB" sz="1200"/>
          </a:p>
          <a:p>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t>10</a:t>
            </a:fld>
            <a:endParaRPr lang="en-US"/>
          </a:p>
        </p:txBody>
      </p:sp>
    </p:spTree>
    <p:extLst>
      <p:ext uri="{BB962C8B-B14F-4D97-AF65-F5344CB8AC3E}">
        <p14:creationId xmlns:p14="http://schemas.microsoft.com/office/powerpoint/2010/main" val="36733501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sz="1200">
                <a:latin typeface="Adobe Arabic" panose="02040503050201020203" pitchFamily="18" charset="-78"/>
                <a:cs typeface="Adobe Arabic" panose="02040503050201020203" pitchFamily="18" charset="-78"/>
              </a:rPr>
              <a:t>ماذا أفعل عندما أعطش؟</a:t>
            </a:r>
            <a:endParaRPr lang="en-US" sz="120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t>11</a:t>
            </a:fld>
            <a:endParaRPr lang="en-US"/>
          </a:p>
        </p:txBody>
      </p:sp>
    </p:spTree>
    <p:extLst>
      <p:ext uri="{BB962C8B-B14F-4D97-AF65-F5344CB8AC3E}">
        <p14:creationId xmlns:p14="http://schemas.microsoft.com/office/powerpoint/2010/main" val="16695333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sz="1200"/>
              <a:t>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a:latin typeface="Adobe Arabic" panose="02040503050201020203" pitchFamily="18" charset="-78"/>
                <a:cs typeface="Adobe Arabic" panose="02040503050201020203" pitchFamily="18" charset="-78"/>
              </a:rPr>
              <a:t>أشرب</a:t>
            </a:r>
            <a:r>
              <a:rPr lang="ar-LB" sz="1200" baseline="0">
                <a:latin typeface="Adobe Arabic" panose="02040503050201020203" pitchFamily="18" charset="-78"/>
                <a:cs typeface="Adobe Arabic" panose="02040503050201020203" pitchFamily="18" charset="-78"/>
              </a:rPr>
              <a:t> الماء. </a:t>
            </a:r>
            <a:endParaRPr lang="ar-LB">
              <a:latin typeface="Adobe Arabic" panose="02040503050201020203" pitchFamily="18" charset="-78"/>
              <a:cs typeface="Adobe Arabic" panose="02040503050201020203" pitchFamily="18" charset="-78"/>
            </a:endParaRPr>
          </a:p>
          <a:p>
            <a:pPr algn="r" rtl="1"/>
            <a:endParaRPr lang="ar-LB" sz="1200"/>
          </a:p>
          <a:p>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t>12</a:t>
            </a:fld>
            <a:endParaRPr lang="en-US"/>
          </a:p>
        </p:txBody>
      </p:sp>
    </p:spTree>
    <p:extLst>
      <p:ext uri="{BB962C8B-B14F-4D97-AF65-F5344CB8AC3E}">
        <p14:creationId xmlns:p14="http://schemas.microsoft.com/office/powerpoint/2010/main" val="18124518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baseline="0"/>
          </a:p>
          <a:p>
            <a:pPr algn="r" rtl="1"/>
            <a:r>
              <a:rPr lang="ar-LB" sz="1200">
                <a:latin typeface="Adobe Arabic" panose="02040503050201020203" pitchFamily="18" charset="-78"/>
                <a:cs typeface="Adobe Arabic" panose="02040503050201020203" pitchFamily="18" charset="-78"/>
              </a:rPr>
              <a:t>ماذا أفعل عندما أسمع الموسيقى؟(انتظار) </a:t>
            </a:r>
            <a:endParaRPr lang="en-US" sz="120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a:t> </a:t>
            </a:r>
          </a:p>
          <a:p>
            <a:pPr algn="r" rtl="1"/>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t>13</a:t>
            </a:fld>
            <a:endParaRPr lang="en-US"/>
          </a:p>
        </p:txBody>
      </p:sp>
    </p:spTree>
    <p:extLst>
      <p:ext uri="{BB962C8B-B14F-4D97-AF65-F5344CB8AC3E}">
        <p14:creationId xmlns:p14="http://schemas.microsoft.com/office/powerpoint/2010/main" val="3690908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sz="1200">
                <a:latin typeface="Adobe Arabic" panose="02040503050201020203" pitchFamily="18" charset="-78"/>
                <a:cs typeface="Adobe Arabic" panose="02040503050201020203" pitchFamily="18" charset="-78"/>
              </a:rPr>
              <a:t>أغني أو أرقص.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a:latin typeface="Adobe Arabic" panose="02040503050201020203" pitchFamily="18" charset="-78"/>
              <a:cs typeface="Adobe Arabic" panose="02040503050201020203" pitchFamily="18" charset="-78"/>
            </a:endParaRPr>
          </a:p>
          <a:p>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t>14</a:t>
            </a:fld>
            <a:endParaRPr lang="en-US"/>
          </a:p>
        </p:txBody>
      </p:sp>
    </p:spTree>
    <p:extLst>
      <p:ext uri="{BB962C8B-B14F-4D97-AF65-F5344CB8AC3E}">
        <p14:creationId xmlns:p14="http://schemas.microsoft.com/office/powerpoint/2010/main" val="33951441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sz="1200">
                <a:latin typeface="Adobe Arabic" panose="02040503050201020203" pitchFamily="18" charset="-78"/>
                <a:cs typeface="Adobe Arabic" panose="02040503050201020203" pitchFamily="18" charset="-78"/>
              </a:rPr>
              <a:t>أعزائي، اليوم سنتعلّم كيف نتمّم كتابة </a:t>
            </a:r>
            <a:r>
              <a:rPr lang="ar-LB" sz="1200" cap="all" spc="100">
                <a:solidFill>
                  <a:schemeClr val="tx1">
                    <a:lumMod val="65000"/>
                    <a:lumOff val="35000"/>
                  </a:schemeClr>
                </a:solidFill>
                <a:latin typeface="Adobe Arabic" panose="02040503050201020203" pitchFamily="18" charset="-78"/>
                <a:cs typeface="Adobe Arabic" panose="02040503050201020203" pitchFamily="18" charset="-78"/>
              </a:rPr>
              <a:t>جُمْلَةٍ مِنَ النَّصِّ بِاسْتِخْدامِ الْفِعْلِ الْمُناسِبِ لِلْمَعْنى</a:t>
            </a:r>
            <a:r>
              <a:rPr lang="ar-LB" sz="1200">
                <a:solidFill>
                  <a:schemeClr val="tx1">
                    <a:lumMod val="65000"/>
                    <a:lumOff val="35000"/>
                  </a:schemeClr>
                </a:solidFill>
                <a:latin typeface="Adobe Arabic" panose="02040503050201020203" pitchFamily="18" charset="-78"/>
                <a:cs typeface="Adobe Arabic" panose="02040503050201020203" pitchFamily="18" charset="-78"/>
              </a:rPr>
              <a:t>. </a:t>
            </a:r>
          </a:p>
          <a:p>
            <a:pPr algn="r" rtl="1"/>
            <a:endParaRPr lang="ar-LB" sz="120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10"/>
          </p:nvPr>
        </p:nvSpPr>
        <p:spPr/>
        <p:txBody>
          <a:bodyPr/>
          <a:lstStyle/>
          <a:p>
            <a:fld id="{03567E13-77E3-49C1-AE2D-684752D4FE24}" type="slidenum">
              <a:rPr lang="en-US" smtClean="0"/>
              <a:t>15</a:t>
            </a:fld>
            <a:endParaRPr lang="en-US"/>
          </a:p>
        </p:txBody>
      </p:sp>
    </p:spTree>
    <p:extLst>
      <p:ext uri="{BB962C8B-B14F-4D97-AF65-F5344CB8AC3E}">
        <p14:creationId xmlns:p14="http://schemas.microsoft.com/office/powerpoint/2010/main" val="36850026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sz="2000" baseline="0">
                <a:latin typeface="Adobe Arabic" panose="02040503050201020203" pitchFamily="18" charset="-78"/>
                <a:cs typeface="Adobe Arabic" panose="02040503050201020203" pitchFamily="18" charset="-78"/>
              </a:rPr>
              <a:t>تعلّمنا في الدرس السابق كيف نتمّم كتابة جملة من النّص باختيار اسم مناسب يتمّم معنى الجملة. </a:t>
            </a:r>
          </a:p>
          <a:p>
            <a:pPr algn="r" rtl="1"/>
            <a:r>
              <a:rPr lang="ar-LB" sz="2000" baseline="0">
                <a:latin typeface="Adobe Arabic" panose="02040503050201020203" pitchFamily="18" charset="-78"/>
                <a:cs typeface="Adobe Arabic" panose="02040503050201020203" pitchFamily="18" charset="-78"/>
              </a:rPr>
              <a:t>مثال : ساري ووداد في...   ( انتظار) </a:t>
            </a:r>
          </a:p>
          <a:p>
            <a:pPr algn="r" rtl="1"/>
            <a:endParaRPr lang="ar-LB" sz="2000" baseline="0">
              <a:latin typeface="Adobe Arabic" panose="02040503050201020203" pitchFamily="18" charset="-78"/>
              <a:cs typeface="Adobe Arabic" panose="02040503050201020203" pitchFamily="18" charset="-78"/>
            </a:endParaRPr>
          </a:p>
          <a:p>
            <a:pPr algn="r" rtl="1"/>
            <a:r>
              <a:rPr lang="ar-LB" sz="2000" baseline="0">
                <a:latin typeface="Adobe Arabic" panose="02040503050201020203" pitchFamily="18" charset="-78"/>
                <a:cs typeface="Adobe Arabic" panose="02040503050201020203" pitchFamily="18" charset="-78"/>
              </a:rPr>
              <a:t>أين هما ساري ووداد؟</a:t>
            </a:r>
          </a:p>
          <a:p>
            <a:pPr algn="r" rtl="1"/>
            <a:r>
              <a:rPr lang="ar-LB" sz="2000" baseline="0">
                <a:latin typeface="Adobe Arabic" panose="02040503050201020203" pitchFamily="18" charset="-78"/>
                <a:cs typeface="Adobe Arabic" panose="02040503050201020203" pitchFamily="18" charset="-78"/>
              </a:rPr>
              <a:t>ساري ووداد في الوادي.  </a:t>
            </a:r>
            <a:endParaRPr lang="ar-LB" sz="2000">
              <a:latin typeface="Adobe Arabic" panose="02040503050201020203" pitchFamily="18" charset="-78"/>
              <a:cs typeface="Adobe Arabic" panose="02040503050201020203" pitchFamily="18" charset="-78"/>
            </a:endParaRPr>
          </a:p>
          <a:p>
            <a:pPr algn="r" rtl="1"/>
            <a:endParaRPr lang="en-US"/>
          </a:p>
        </p:txBody>
      </p:sp>
      <p:sp>
        <p:nvSpPr>
          <p:cNvPr id="4" name="Slide Number Placeholder 3"/>
          <p:cNvSpPr>
            <a:spLocks noGrp="1"/>
          </p:cNvSpPr>
          <p:nvPr>
            <p:ph type="sldNum" sz="quarter" idx="10"/>
          </p:nvPr>
        </p:nvSpPr>
        <p:spPr/>
        <p:txBody>
          <a:bodyPr/>
          <a:lstStyle/>
          <a:p>
            <a:fld id="{03567E13-77E3-49C1-AE2D-684752D4FE24}" type="slidenum">
              <a:rPr lang="en-US" smtClean="0"/>
              <a:t>16</a:t>
            </a:fld>
            <a:endParaRPr lang="en-US"/>
          </a:p>
        </p:txBody>
      </p:sp>
    </p:spTree>
    <p:extLst>
      <p:ext uri="{BB962C8B-B14F-4D97-AF65-F5344CB8AC3E}">
        <p14:creationId xmlns:p14="http://schemas.microsoft.com/office/powerpoint/2010/main" val="2565126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sz="1200" b="1" baseline="0">
                <a:solidFill>
                  <a:srgbClr val="18428F"/>
                </a:solidFill>
                <a:latin typeface="+mn-lt"/>
                <a:ea typeface="+mn-ea"/>
                <a:cs typeface="+mn-cs"/>
              </a:rPr>
              <a:t>  </a:t>
            </a:r>
            <a:endParaRPr lang="ar-LB" sz="1200" b="0" baseline="0">
              <a:solidFill>
                <a:srgbClr val="18428F"/>
              </a:solidFill>
              <a:latin typeface="+mn-lt"/>
              <a:ea typeface="+mn-ea"/>
              <a:cs typeface="+mn-cs"/>
            </a:endParaRPr>
          </a:p>
          <a:p>
            <a:pPr algn="r" rtl="1"/>
            <a:r>
              <a:rPr lang="ar-LB" sz="1200" b="0" baseline="0">
                <a:solidFill>
                  <a:srgbClr val="18428F"/>
                </a:solidFill>
                <a:latin typeface="Adobe Arabic" panose="02040503050201020203" pitchFamily="18" charset="-78"/>
                <a:ea typeface="+mn-ea"/>
                <a:cs typeface="Adobe Arabic" panose="02040503050201020203" pitchFamily="18" charset="-78"/>
              </a:rPr>
              <a:t>وتعلّمنا أن الفعل هو كلمة تدلّ على عمل يقوم به الإسم. </a:t>
            </a:r>
          </a:p>
          <a:p>
            <a:pPr algn="r" rtl="1"/>
            <a:r>
              <a:rPr lang="ar-LB" sz="1200" b="0" baseline="0">
                <a:solidFill>
                  <a:srgbClr val="18428F"/>
                </a:solidFill>
                <a:latin typeface="Adobe Arabic" panose="02040503050201020203" pitchFamily="18" charset="-78"/>
                <a:ea typeface="+mn-ea"/>
                <a:cs typeface="Adobe Arabic" panose="02040503050201020203" pitchFamily="18" charset="-78"/>
              </a:rPr>
              <a:t>مثال: تطير الطيور في الفضاء. </a:t>
            </a:r>
          </a:p>
        </p:txBody>
      </p:sp>
      <p:sp>
        <p:nvSpPr>
          <p:cNvPr id="4" name="Slide Number Placeholder 3"/>
          <p:cNvSpPr>
            <a:spLocks noGrp="1"/>
          </p:cNvSpPr>
          <p:nvPr>
            <p:ph type="sldNum" sz="quarter" idx="10"/>
          </p:nvPr>
        </p:nvSpPr>
        <p:spPr/>
        <p:txBody>
          <a:bodyPr/>
          <a:lstStyle/>
          <a:p>
            <a:fld id="{03567E13-77E3-49C1-AE2D-684752D4FE24}" type="slidenum">
              <a:rPr lang="en-US" smtClean="0"/>
              <a:t>17</a:t>
            </a:fld>
            <a:endParaRPr lang="en-US"/>
          </a:p>
        </p:txBody>
      </p:sp>
    </p:spTree>
    <p:extLst>
      <p:ext uri="{BB962C8B-B14F-4D97-AF65-F5344CB8AC3E}">
        <p14:creationId xmlns:p14="http://schemas.microsoft.com/office/powerpoint/2010/main" val="36878211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sz="2000" baseline="0" dirty="0">
                <a:latin typeface="Adobe Arabic" panose="02040503050201020203" pitchFamily="18" charset="-78"/>
                <a:cs typeface="Adobe Arabic" panose="02040503050201020203" pitchFamily="18" charset="-78"/>
              </a:rPr>
              <a:t>لقد قرأنا نص " رحلة إلى  الوادي" وفهمنا القصّة وعرفنا تفاصيل  الأحداث فيها.</a:t>
            </a:r>
          </a:p>
          <a:p>
            <a:pPr algn="r" rtl="1"/>
            <a:r>
              <a:rPr lang="ar-LB" sz="2000" baseline="0" dirty="0">
                <a:latin typeface="Adobe Arabic" panose="02040503050201020203" pitchFamily="18" charset="-78"/>
                <a:cs typeface="Adobe Arabic" panose="02040503050201020203" pitchFamily="18" charset="-78"/>
              </a:rPr>
              <a:t> الآن هيا لنفكّر معًا كيف نتمّم كتابة جملة من النّص باختيار الفعل المناسب. </a:t>
            </a:r>
          </a:p>
          <a:p>
            <a:pPr algn="r" rtl="1"/>
            <a:r>
              <a:rPr lang="ar-LB" sz="2000" baseline="0" dirty="0">
                <a:latin typeface="Adobe Arabic" panose="02040503050201020203" pitchFamily="18" charset="-78"/>
                <a:cs typeface="Adobe Arabic" panose="02040503050201020203" pitchFamily="18" charset="-78"/>
              </a:rPr>
              <a:t>سأقرأ هذه الجملة التّي وردت في النّص. ------ التّلاميذ إلى الوادي مع معلّمتهم. </a:t>
            </a:r>
          </a:p>
          <a:p>
            <a:pPr algn="r" rtl="1"/>
            <a:r>
              <a:rPr lang="ar-LB" sz="2000" baseline="0" dirty="0">
                <a:latin typeface="Adobe Arabic" panose="02040503050201020203" pitchFamily="18" charset="-78"/>
                <a:cs typeface="Adobe Arabic" panose="02040503050201020203" pitchFamily="18" charset="-78"/>
              </a:rPr>
              <a:t>ثم أقرأ الأفعال الواردة :" مشى ، ذهب، غادر"  </a:t>
            </a:r>
          </a:p>
          <a:p>
            <a:pPr algn="r" rtl="1"/>
            <a:r>
              <a:rPr lang="ar-LB" sz="2000" baseline="0" dirty="0">
                <a:latin typeface="Adobe Arabic" panose="02040503050201020203" pitchFamily="18" charset="-78"/>
                <a:cs typeface="Adobe Arabic" panose="02040503050201020203" pitchFamily="18" charset="-78"/>
              </a:rPr>
              <a:t>لنسأل السؤال:  ماذا فعل التّلاميذ مع معلّمتهم؟ (انتظار)  هل مشى التّلاميذ إلى الوادي؟(انتظار)  هل ذهب التّلاميذ إلى الوادي؟  هل غادر التلاميذ إلى الوادي؟(انتظار)</a:t>
            </a:r>
          </a:p>
          <a:p>
            <a:pPr algn="r" rtl="1"/>
            <a:r>
              <a:rPr lang="ar-LB" sz="2000" baseline="0" dirty="0">
                <a:latin typeface="Adobe Arabic" panose="02040503050201020203" pitchFamily="18" charset="-78"/>
                <a:cs typeface="Adobe Arabic" panose="02040503050201020203" pitchFamily="18" charset="-78"/>
              </a:rPr>
              <a:t>علينا أن نختار  الفعل الصحيح  والّذي ورد في النّص. (انتظار) </a:t>
            </a:r>
          </a:p>
          <a:p>
            <a:pPr algn="r" rtl="1"/>
            <a:r>
              <a:rPr lang="ar-LB" sz="2000" baseline="0" dirty="0">
                <a:latin typeface="Adobe Arabic" panose="02040503050201020203" pitchFamily="18" charset="-78"/>
                <a:cs typeface="Adobe Arabic" panose="02040503050201020203" pitchFamily="18" charset="-78"/>
              </a:rPr>
              <a:t>هيا تذكروا، أي فعل ورد في النص؟ </a:t>
            </a:r>
          </a:p>
          <a:p>
            <a:pPr algn="r" rtl="1"/>
            <a:r>
              <a:rPr lang="ar-LB" sz="2000" baseline="0" dirty="0">
                <a:latin typeface="Adobe Arabic" panose="02040503050201020203" pitchFamily="18" charset="-78"/>
                <a:cs typeface="Adobe Arabic" panose="02040503050201020203" pitchFamily="18" charset="-78"/>
              </a:rPr>
              <a:t>الفعل "ذهب"، ذهب التّلاميذ إلى الوادي. </a:t>
            </a:r>
          </a:p>
          <a:p>
            <a:pPr algn="r" rtl="1"/>
            <a:r>
              <a:rPr lang="ar-LB" sz="2000" baseline="0" dirty="0">
                <a:latin typeface="Adobe Arabic" panose="02040503050201020203" pitchFamily="18" charset="-78"/>
                <a:cs typeface="Adobe Arabic" panose="02040503050201020203" pitchFamily="18" charset="-78"/>
              </a:rPr>
              <a:t>أحسنتم،  هكذا وردت الجملة في النّص.  </a:t>
            </a:r>
          </a:p>
          <a:p>
            <a:pPr algn="r" rtl="1"/>
            <a:endParaRPr lang="ar-LB" sz="2000" baseline="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إذًا  سنكتب الفعل "ذهب" في الفراغ ثم نقرأ الجملة لنتأكد. </a:t>
            </a:r>
          </a:p>
          <a:p>
            <a:pPr algn="r" rtl="1"/>
            <a:r>
              <a:rPr lang="ar-LB" sz="2000" baseline="0" dirty="0">
                <a:latin typeface="Adobe Arabic" panose="02040503050201020203" pitchFamily="18" charset="-78"/>
                <a:cs typeface="Adobe Arabic" panose="02040503050201020203" pitchFamily="18" charset="-78"/>
              </a:rPr>
              <a:t>ذهب التّلاميذ إلى الوادي مع معلّمتهم.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aseline="0" dirty="0">
                <a:latin typeface="Adobe Arabic" panose="02040503050201020203" pitchFamily="18" charset="-78"/>
                <a:cs typeface="Adobe Arabic" panose="02040503050201020203" pitchFamily="18" charset="-78"/>
              </a:rPr>
              <a:t> لقد اخترنا الفعل الصحيح  و أتممنا كتابة </a:t>
            </a:r>
            <a:r>
              <a:rPr lang="ar-LB" sz="2000" dirty="0">
                <a:latin typeface="Adobe Arabic" panose="02040503050201020203" pitchFamily="18" charset="-78"/>
                <a:cs typeface="Adobe Arabic" panose="02040503050201020203" pitchFamily="18" charset="-78"/>
              </a:rPr>
              <a:t>جملة</a:t>
            </a:r>
            <a:r>
              <a:rPr lang="en-US" sz="2000" dirty="0">
                <a:latin typeface="Adobe Arabic" panose="02040503050201020203" pitchFamily="18" charset="-78"/>
                <a:cs typeface="Adobe Arabic" panose="02040503050201020203" pitchFamily="18" charset="-78"/>
              </a:rPr>
              <a:t> </a:t>
            </a:r>
            <a:r>
              <a:rPr lang="ar-LB" sz="2000" baseline="0" dirty="0">
                <a:latin typeface="Adobe Arabic" panose="02040503050201020203" pitchFamily="18" charset="-78"/>
                <a:cs typeface="Adobe Arabic" panose="02040503050201020203" pitchFamily="18" charset="-78"/>
              </a:rPr>
              <a:t> صحيحة كما وردت في النّص، وهذا يدلّ على أننا فهمنا النّص جيدًا وتذكرنا التّفاصيل الّتي وردت فيه. </a:t>
            </a:r>
          </a:p>
          <a:p>
            <a:pPr algn="r" rtl="1"/>
            <a:r>
              <a:rPr lang="ar-LB" sz="2000" baseline="0" dirty="0">
                <a:latin typeface="Adobe Arabic" panose="02040503050201020203" pitchFamily="18" charset="-78"/>
                <a:cs typeface="Adobe Arabic" panose="02040503050201020203" pitchFamily="18" charset="-78"/>
              </a:rPr>
              <a:t>  </a:t>
            </a:r>
            <a:endParaRPr lang="ar-LB" sz="200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1" kern="1200" dirty="0">
                <a:solidFill>
                  <a:schemeClr val="tx1"/>
                </a:solidFill>
                <a:latin typeface="Adobe Arabic" panose="02040503050201020203" pitchFamily="18" charset="-78"/>
                <a:ea typeface="+mn-ea"/>
                <a:cs typeface="Adobe Arabic" panose="02040503050201020203" pitchFamily="18" charset="-78"/>
              </a:rPr>
              <a:t>توجيهات للمعلم/ة: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0" kern="1200" dirty="0">
                <a:solidFill>
                  <a:schemeClr val="tx1"/>
                </a:solidFill>
                <a:latin typeface="Adobe Arabic" panose="02040503050201020203" pitchFamily="18" charset="-78"/>
                <a:ea typeface="+mn-ea"/>
                <a:cs typeface="Adobe Arabic" panose="02040503050201020203" pitchFamily="18" charset="-78"/>
              </a:rPr>
              <a:t>اُتركوا وقتًا ليُجيب المتعلّمون وصوِّبوا إجاباتهم إنْ لزم الأمر. </a:t>
            </a:r>
            <a:endParaRPr lang="en-US" sz="2000" b="0" kern="1200" dirty="0">
              <a:solidFill>
                <a:schemeClr val="tx1"/>
              </a:solidFill>
              <a:latin typeface="Adobe Arabic" panose="02040503050201020203" pitchFamily="18" charset="-78"/>
              <a:ea typeface="+mn-ea"/>
              <a:cs typeface="Adobe Arabic" panose="02040503050201020203" pitchFamily="18" charset="-78"/>
            </a:endParaRPr>
          </a:p>
          <a:p>
            <a:pPr algn="r" rtl="1"/>
            <a:endParaRPr lang="en-US" sz="2000" dirty="0">
              <a:latin typeface="Adobe Arabic" panose="02040503050201020203" pitchFamily="18" charset="-78"/>
              <a:cs typeface="Adobe Arabic" panose="02040503050201020203" pitchFamily="18" charset="-78"/>
            </a:endParaRPr>
          </a:p>
          <a:p>
            <a:pPr algn="r" rtl="1"/>
            <a:endParaRPr lang="ar-LB" sz="200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 </a:t>
            </a:r>
            <a:endParaRPr lang="en-US" sz="2000" b="0" kern="1200" dirty="0">
              <a:solidFill>
                <a:schemeClr val="tx1"/>
              </a:solidFill>
              <a:latin typeface="Adobe Arabic" panose="02040503050201020203" pitchFamily="18" charset="-78"/>
              <a:ea typeface="+mn-ea"/>
              <a:cs typeface="Adobe Arabic" panose="02040503050201020203" pitchFamily="18" charset="-78"/>
            </a:endParaRPr>
          </a:p>
          <a:p>
            <a:pPr algn="r" rtl="1"/>
            <a:endParaRPr lang="en-US" dirty="0"/>
          </a:p>
        </p:txBody>
      </p:sp>
      <p:sp>
        <p:nvSpPr>
          <p:cNvPr id="4" name="Slide Number Placeholder 3"/>
          <p:cNvSpPr>
            <a:spLocks noGrp="1"/>
          </p:cNvSpPr>
          <p:nvPr>
            <p:ph type="sldNum" sz="quarter" idx="10"/>
          </p:nvPr>
        </p:nvSpPr>
        <p:spPr/>
        <p:txBody>
          <a:bodyPr/>
          <a:lstStyle/>
          <a:p>
            <a:fld id="{03567E13-77E3-49C1-AE2D-684752D4FE24}" type="slidenum">
              <a:rPr lang="en-US" smtClean="0"/>
              <a:t>18</a:t>
            </a:fld>
            <a:endParaRPr lang="en-US"/>
          </a:p>
        </p:txBody>
      </p:sp>
    </p:spTree>
    <p:extLst>
      <p:ext uri="{BB962C8B-B14F-4D97-AF65-F5344CB8AC3E}">
        <p14:creationId xmlns:p14="http://schemas.microsoft.com/office/powerpoint/2010/main" val="27379831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sz="2000" baseline="0" dirty="0">
                <a:latin typeface="Adobe Arabic" panose="02040503050201020203" pitchFamily="18" charset="-78"/>
                <a:cs typeface="Adobe Arabic" panose="02040503050201020203" pitchFamily="18" charset="-78"/>
              </a:rPr>
              <a:t>نستنتج إذًا أنه لكي أتمّم كتابة جملة من النّص عليّ أن: </a:t>
            </a:r>
          </a:p>
          <a:p>
            <a:pPr marL="171450" indent="-171450" algn="r" rtl="1">
              <a:buFont typeface="Wingdings" panose="05000000000000000000" pitchFamily="2" charset="2"/>
              <a:buChar char="q"/>
            </a:pPr>
            <a:r>
              <a:rPr lang="ar-LB" sz="2000" baseline="0" dirty="0">
                <a:latin typeface="Adobe Arabic" panose="02040503050201020203" pitchFamily="18" charset="-78"/>
                <a:cs typeface="Adobe Arabic" panose="02040503050201020203" pitchFamily="18" charset="-78"/>
              </a:rPr>
              <a:t>أقرأ الجملة غير التّامة أولًا.</a:t>
            </a:r>
          </a:p>
          <a:p>
            <a:pPr marL="171450" indent="-171450" algn="r" rtl="1">
              <a:buFont typeface="Wingdings" panose="05000000000000000000" pitchFamily="2" charset="2"/>
              <a:buChar char="q"/>
            </a:pPr>
            <a:r>
              <a:rPr lang="ar-LB" sz="2000" baseline="0" dirty="0">
                <a:latin typeface="Adobe Arabic" panose="02040503050201020203" pitchFamily="18" charset="-78"/>
                <a:cs typeface="Adobe Arabic" panose="02040503050201020203" pitchFamily="18" charset="-78"/>
              </a:rPr>
              <a:t>أسأل السؤال: ماذا فعل/يفعل....الاسم؟ </a:t>
            </a:r>
          </a:p>
          <a:p>
            <a:pPr marL="171450" indent="-171450" algn="r" rtl="1">
              <a:buFont typeface="Wingdings" panose="05000000000000000000" pitchFamily="2" charset="2"/>
              <a:buChar char="q"/>
            </a:pPr>
            <a:r>
              <a:rPr lang="ar-LB" sz="2000" baseline="0" dirty="0">
                <a:latin typeface="Adobe Arabic" panose="02040503050201020203" pitchFamily="18" charset="-78"/>
                <a:cs typeface="Adobe Arabic" panose="02040503050201020203" pitchFamily="18" charset="-78"/>
              </a:rPr>
              <a:t>أكتب الفعل المناسب الّذي قام به الإسم لأتمّم الجملة كما وردت في النّص. </a:t>
            </a:r>
          </a:p>
          <a:p>
            <a:pPr marL="171450" indent="-171450" algn="r" rtl="1">
              <a:buFont typeface="Wingdings" panose="05000000000000000000" pitchFamily="2" charset="2"/>
              <a:buChar char="q"/>
            </a:pPr>
            <a:r>
              <a:rPr lang="ar-LB" sz="2000" baseline="0" dirty="0">
                <a:latin typeface="Adobe Arabic" panose="02040503050201020203" pitchFamily="18" charset="-78"/>
                <a:cs typeface="Adobe Arabic" panose="02040503050201020203" pitchFamily="18" charset="-78"/>
              </a:rPr>
              <a:t>أعيد قراءة الجملة التّامة لأتأكد من صحتها.   </a:t>
            </a:r>
          </a:p>
          <a:p>
            <a:pPr algn="r" rtl="1"/>
            <a:endParaRPr lang="ar-LB" sz="200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dirty="0">
                <a:latin typeface="Adobe Arabic" panose="02040503050201020203" pitchFamily="18" charset="-78"/>
                <a:cs typeface="Adobe Arabic" panose="02040503050201020203" pitchFamily="18" charset="-78"/>
              </a:rPr>
              <a:t>عندما</a:t>
            </a:r>
            <a:r>
              <a:rPr lang="ar-LB" sz="2000" baseline="0" dirty="0">
                <a:latin typeface="Adobe Arabic" panose="02040503050201020203" pitchFamily="18" charset="-78"/>
                <a:cs typeface="Adobe Arabic" panose="02040503050201020203" pitchFamily="18" charset="-78"/>
              </a:rPr>
              <a:t> أتمّم كتابة  جملة من النّص بشكل صحيح فهذا يعني أني فهمت أحداث  النّص جيّدًا وتذكرت التّفاصيل الّتي وردت فيه. </a:t>
            </a:r>
          </a:p>
          <a:p>
            <a:pPr algn="r" rtl="1"/>
            <a:endParaRPr lang="ar-LB" sz="200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  </a:t>
            </a:r>
            <a:endParaRPr lang="ar-LB" sz="200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1" kern="1200" dirty="0">
                <a:solidFill>
                  <a:schemeClr val="tx1"/>
                </a:solidFill>
                <a:latin typeface="Adobe Arabic" panose="02040503050201020203" pitchFamily="18" charset="-78"/>
                <a:ea typeface="+mn-ea"/>
                <a:cs typeface="Adobe Arabic" panose="02040503050201020203" pitchFamily="18" charset="-78"/>
              </a:rPr>
              <a:t>توجيهات للمعلم/ة: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0" kern="1200" dirty="0">
                <a:solidFill>
                  <a:schemeClr val="tx1"/>
                </a:solidFill>
                <a:latin typeface="Adobe Arabic" panose="02040503050201020203" pitchFamily="18" charset="-78"/>
                <a:ea typeface="+mn-ea"/>
                <a:cs typeface="Adobe Arabic" panose="02040503050201020203" pitchFamily="18" charset="-78"/>
              </a:rPr>
              <a:t>اُتركوا وقتًا ليُجيب المتعلّمون وصوِّبوا إجاباتهم إنْ لزم الأمر. </a:t>
            </a:r>
            <a:endParaRPr lang="en-US" sz="2000" b="0" kern="1200" dirty="0">
              <a:solidFill>
                <a:schemeClr val="tx1"/>
              </a:solidFill>
              <a:latin typeface="Adobe Arabic" panose="02040503050201020203" pitchFamily="18" charset="-78"/>
              <a:ea typeface="+mn-ea"/>
              <a:cs typeface="Adobe Arabic" panose="02040503050201020203" pitchFamily="18" charset="-78"/>
            </a:endParaRPr>
          </a:p>
          <a:p>
            <a:pPr algn="r" rtl="1"/>
            <a:endParaRPr lang="en-US"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10"/>
          </p:nvPr>
        </p:nvSpPr>
        <p:spPr/>
        <p:txBody>
          <a:bodyPr/>
          <a:lstStyle/>
          <a:p>
            <a:fld id="{03567E13-77E3-49C1-AE2D-684752D4FE24}" type="slidenum">
              <a:rPr lang="en-US" smtClean="0"/>
              <a:t>19</a:t>
            </a:fld>
            <a:endParaRPr lang="en-US"/>
          </a:p>
        </p:txBody>
      </p:sp>
    </p:spTree>
    <p:extLst>
      <p:ext uri="{BB962C8B-B14F-4D97-AF65-F5344CB8AC3E}">
        <p14:creationId xmlns:p14="http://schemas.microsoft.com/office/powerpoint/2010/main" val="3803597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defRPr/>
            </a:pPr>
            <a:r>
              <a:rPr lang="ar-LB" sz="2000" dirty="0">
                <a:cs typeface="Calibri"/>
              </a:rPr>
              <a:t>الدّرس الثّاني من المحور الثّاني  : رحلة إلى الوادي.                                                                                </a:t>
            </a:r>
            <a:endParaRPr lang="en-US" sz="2000" dirty="0">
              <a:cs typeface="Calibri"/>
            </a:endParaRPr>
          </a:p>
          <a:p>
            <a:pPr algn="r" rtl="1">
              <a:defRPr/>
            </a:pPr>
            <a:r>
              <a:rPr lang="ar-LB" sz="2000" b="1" dirty="0">
                <a:cs typeface="Calibri"/>
              </a:rPr>
              <a:t>توجيهات للمعلّم/ة:</a:t>
            </a:r>
            <a:endParaRPr lang="ar-LB" sz="2000" dirty="0">
              <a:cs typeface="Calibri"/>
            </a:endParaRPr>
          </a:p>
          <a:p>
            <a:pPr algn="r" rtl="1">
              <a:defRPr/>
            </a:pPr>
            <a:r>
              <a:rPr lang="ar-LB" sz="2000" dirty="0">
                <a:cs typeface="Calibri"/>
              </a:rPr>
              <a:t>ص14-15  من الكتاب المدرسي. </a:t>
            </a:r>
            <a:endParaRPr lang="en-US" sz="2000" dirty="0">
              <a:cs typeface="Calibri"/>
            </a:endParaRPr>
          </a:p>
          <a:p>
            <a:pPr algn="r" rtl="1">
              <a:defRPr/>
            </a:pPr>
            <a:r>
              <a:rPr lang="ar-LB" sz="2000" dirty="0">
                <a:cs typeface="Calibri"/>
              </a:rPr>
              <a:t>يقدّم كلّ درس جميع المجالات بدءًا بالفهم الشّفويّ وصولا إلى التّعبير الكتابيّ.</a:t>
            </a:r>
            <a:endParaRPr lang="en-US" sz="2000" dirty="0">
              <a:cs typeface="Calibri"/>
            </a:endParaRPr>
          </a:p>
          <a:p>
            <a:pPr algn="r" rtl="1">
              <a:defRPr/>
            </a:pPr>
            <a:r>
              <a:rPr lang="ar-LB" sz="2000" dirty="0">
                <a:cs typeface="Calibri"/>
              </a:rPr>
              <a:t>يتمّ تقديم كلّ مجال خلال حصّة أو أكثر بحسب ما يتطلّبه الهدف أو طبيعة المجال.</a:t>
            </a:r>
            <a:endParaRPr lang="en-US" sz="2000" dirty="0">
              <a:cs typeface="Calibri"/>
            </a:endParaRPr>
          </a:p>
          <a:p>
            <a:pPr algn="r" rtl="1">
              <a:defRPr/>
            </a:pPr>
            <a:r>
              <a:rPr lang="ar-LB" sz="2000" dirty="0">
                <a:cs typeface="Calibri"/>
              </a:rPr>
              <a:t>ويكون سير الحصّة على الشّكل الآتي:</a:t>
            </a:r>
            <a:endParaRPr lang="en-US" sz="2000" dirty="0">
              <a:cs typeface="Calibri"/>
            </a:endParaRPr>
          </a:p>
          <a:p>
            <a:pPr algn="r" rtl="1">
              <a:defRPr/>
            </a:pPr>
            <a:r>
              <a:rPr lang="ar-LB" sz="2000" dirty="0">
                <a:cs typeface="Calibri"/>
              </a:rPr>
              <a:t>1- ترحيب</a:t>
            </a:r>
            <a:endParaRPr lang="en-US" sz="2000" dirty="0">
              <a:cs typeface="Calibri"/>
            </a:endParaRPr>
          </a:p>
          <a:p>
            <a:pPr algn="r" rtl="1">
              <a:defRPr/>
            </a:pPr>
            <a:r>
              <a:rPr lang="ar-LB" sz="2000" dirty="0">
                <a:cs typeface="Calibri"/>
              </a:rPr>
              <a:t>2- نشاط لغويّ أو تعلم اجتماعيّ انفعاليّ</a:t>
            </a:r>
          </a:p>
          <a:p>
            <a:pPr algn="r" rtl="1">
              <a:defRPr/>
            </a:pPr>
            <a:r>
              <a:rPr lang="ar-LB" sz="2000" dirty="0">
                <a:cs typeface="Calibri"/>
              </a:rPr>
              <a:t>3- قراءة جهريّة نموذجية من قبل المعلّم/ة لدقائق قليلة (يمكن اختيار هذه القراءة من قصص المكتبة الصّفيّة أو مكتبة المدرسة)</a:t>
            </a:r>
            <a:endParaRPr lang="en-US" sz="2000" dirty="0">
              <a:cs typeface="Calibri"/>
            </a:endParaRPr>
          </a:p>
          <a:p>
            <a:pPr algn="r" rtl="1">
              <a:defRPr/>
            </a:pPr>
            <a:r>
              <a:rPr lang="ar-LB" sz="2000" dirty="0">
                <a:cs typeface="Calibri"/>
              </a:rPr>
              <a:t>4- تقديم هدف الدرس</a:t>
            </a:r>
            <a:endParaRPr lang="en-US" sz="2000" dirty="0">
              <a:cs typeface="Calibri"/>
            </a:endParaRPr>
          </a:p>
          <a:p>
            <a:pPr algn="r" rtl="1">
              <a:defRPr/>
            </a:pPr>
            <a:r>
              <a:rPr lang="ar-LB" sz="2000" dirty="0">
                <a:cs typeface="Calibri"/>
              </a:rPr>
              <a:t>5- تقديم الدرس </a:t>
            </a:r>
            <a:endParaRPr lang="en-US" sz="2000" dirty="0">
              <a:cs typeface="Calibri"/>
            </a:endParaRPr>
          </a:p>
          <a:p>
            <a:pPr algn="r" rtl="1">
              <a:defRPr/>
            </a:pPr>
            <a:r>
              <a:rPr lang="ar-LB" sz="2000" dirty="0">
                <a:cs typeface="Calibri"/>
              </a:rPr>
              <a:t>6- إجراء التّقويم التّكويني أو التّقويم الذّاتيّ</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2000" dirty="0"/>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2000" dirty="0"/>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2000" dirty="0"/>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2000" dirty="0"/>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2000" dirty="0"/>
          </a:p>
          <a:p>
            <a:pPr algn="r" rtl="1"/>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67E13-77E3-49C1-AE2D-684752D4F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906123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sz="2000" baseline="0" dirty="0">
                <a:latin typeface="Adobe Arabic" panose="02040503050201020203" pitchFamily="18" charset="-78"/>
                <a:cs typeface="Adobe Arabic" panose="02040503050201020203" pitchFamily="18" charset="-78"/>
              </a:rPr>
              <a:t>والآن سأقدم المثال على إتمام </a:t>
            </a:r>
            <a:r>
              <a:rPr lang="ar-LB" sz="2000" cap="all" spc="100" dirty="0">
                <a:solidFill>
                  <a:schemeClr val="tx1">
                    <a:lumMod val="65000"/>
                    <a:lumOff val="35000"/>
                  </a:schemeClr>
                </a:solidFill>
                <a:latin typeface="Adobe Arabic" panose="02040503050201020203" pitchFamily="18" charset="-78"/>
                <a:cs typeface="Adobe Arabic" panose="02040503050201020203" pitchFamily="18" charset="-78"/>
              </a:rPr>
              <a:t>كِتابَةَ جُمْلَةٍ مِنَ النَّصِّ بِاسْتِخْدامِ الْفِعْلِ الْمُناسِبِ لِلْمَعْنى. </a:t>
            </a:r>
            <a:r>
              <a:rPr lang="ar-LB" sz="2000" baseline="0" dirty="0">
                <a:latin typeface="Adobe Arabic" panose="02040503050201020203" pitchFamily="18" charset="-78"/>
                <a:cs typeface="Adobe Arabic" panose="02040503050201020203" pitchFamily="18" charset="-78"/>
              </a:rPr>
              <a:t> </a:t>
            </a:r>
          </a:p>
          <a:p>
            <a:pPr algn="r" rtl="1"/>
            <a:r>
              <a:rPr lang="ar-LB" sz="2000" baseline="0" dirty="0">
                <a:latin typeface="Adobe Arabic" panose="02040503050201020203" pitchFamily="18" charset="-78"/>
                <a:cs typeface="Adobe Arabic" panose="02040503050201020203" pitchFamily="18" charset="-78"/>
              </a:rPr>
              <a:t>سأقرأ هذه الجملة التّي وردت في النّص.</a:t>
            </a:r>
          </a:p>
          <a:p>
            <a:pPr algn="r" rtl="1"/>
            <a:r>
              <a:rPr lang="ar-LB" sz="2000" baseline="0" dirty="0">
                <a:latin typeface="Adobe Arabic" panose="02040503050201020203" pitchFamily="18" charset="-78"/>
                <a:cs typeface="Adobe Arabic" panose="02040503050201020203" pitchFamily="18" charset="-78"/>
              </a:rPr>
              <a:t> ------ الطّيور مع الأولاد.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aseline="0" dirty="0">
                <a:latin typeface="Adobe Arabic" panose="02040503050201020203" pitchFamily="18" charset="-78"/>
                <a:cs typeface="Adobe Arabic" panose="02040503050201020203" pitchFamily="18" charset="-78"/>
              </a:rPr>
              <a:t>ثم أقرأ الأفعال الواردة : تطير – ترفرف- تغنّي. </a:t>
            </a:r>
          </a:p>
          <a:p>
            <a:pPr algn="r" rtl="1"/>
            <a:endParaRPr lang="ar-LB" sz="2000" baseline="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أسأل السؤال: ماذا تفعل الطّيور مع الأولاد؟ (انتظار)</a:t>
            </a:r>
          </a:p>
          <a:p>
            <a:pPr algn="r" rtl="1"/>
            <a:r>
              <a:rPr lang="ar-LB" sz="2000" baseline="0" dirty="0">
                <a:latin typeface="Adobe Arabic" panose="02040503050201020203" pitchFamily="18" charset="-78"/>
                <a:cs typeface="Adobe Arabic" panose="02040503050201020203" pitchFamily="18" charset="-78"/>
              </a:rPr>
              <a:t>هل تطير الطيور مع الأولاد؟ هل هذه الجملة صحيحة، ووردت في النص؟(انتظار)  لا لأن الأولاد لا يطيرون.  </a:t>
            </a:r>
          </a:p>
          <a:p>
            <a:pPr algn="r" rtl="1"/>
            <a:r>
              <a:rPr lang="ar-LB" sz="2000" baseline="0" dirty="0">
                <a:latin typeface="Adobe Arabic" panose="02040503050201020203" pitchFamily="18" charset="-78"/>
                <a:cs typeface="Adobe Arabic" panose="02040503050201020203" pitchFamily="18" charset="-78"/>
              </a:rPr>
              <a:t>هل ترفرف مع الأولاد ؟ (انتظار) هل هذه الجمله صحيحة ووردت في النّص؟(انتظار) لا، لم ترد الجملة هكذا، لم يرفرف الأولاد مع الطيور.  </a:t>
            </a:r>
          </a:p>
          <a:p>
            <a:pPr algn="r" rtl="1"/>
            <a:r>
              <a:rPr lang="ar-LB" sz="2000" baseline="0" dirty="0">
                <a:latin typeface="Adobe Arabic" panose="02040503050201020203" pitchFamily="18" charset="-78"/>
                <a:cs typeface="Adobe Arabic" panose="02040503050201020203" pitchFamily="18" charset="-78"/>
              </a:rPr>
              <a:t>هل تغني الطّيور مع الأولاد؟(انتظار)  نعم هذه هي الجملة الصّحيحة. لأن الطيور والأولاد ممكن أن يغنوا سوية، ولأنها وردت في النّص وسمعتها عند قراءة النّص. </a:t>
            </a:r>
          </a:p>
          <a:p>
            <a:pPr algn="r" rtl="1"/>
            <a:endParaRPr lang="ar-LB" sz="2000" baseline="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إذًا  سأكتب الفعل تغنّي في الفراغ  </a:t>
            </a:r>
          </a:p>
          <a:p>
            <a:pPr algn="r" rtl="1"/>
            <a:endParaRPr lang="ar-LB" sz="2000" baseline="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أقرأ الجملة. (انتظار) </a:t>
            </a:r>
          </a:p>
          <a:p>
            <a:pPr algn="r" rtl="1"/>
            <a:r>
              <a:rPr lang="ar-LB" sz="2000" baseline="0" dirty="0">
                <a:latin typeface="Adobe Arabic" panose="02040503050201020203" pitchFamily="18" charset="-78"/>
                <a:cs typeface="Adobe Arabic" panose="02040503050201020203" pitchFamily="18" charset="-78"/>
              </a:rPr>
              <a:t>تغنّي الطّيور مع الأولاد. </a:t>
            </a:r>
          </a:p>
          <a:p>
            <a:pPr algn="r" rtl="1"/>
            <a:r>
              <a:rPr lang="ar-LB" sz="2000" baseline="0" dirty="0">
                <a:latin typeface="Adobe Arabic" panose="02040503050201020203" pitchFamily="18" charset="-78"/>
                <a:cs typeface="Adobe Arabic" panose="02040503050201020203" pitchFamily="18" charset="-78"/>
              </a:rPr>
              <a:t>لقد اخترت الفعل الصحيح  و أتممت كتابة </a:t>
            </a:r>
            <a:r>
              <a:rPr lang="ar-LB" sz="2000" dirty="0">
                <a:latin typeface="Adobe Arabic" panose="02040503050201020203" pitchFamily="18" charset="-78"/>
                <a:cs typeface="Adobe Arabic" panose="02040503050201020203" pitchFamily="18" charset="-78"/>
              </a:rPr>
              <a:t>جملة</a:t>
            </a:r>
            <a:r>
              <a:rPr lang="en-US" sz="2000" dirty="0">
                <a:latin typeface="Adobe Arabic" panose="02040503050201020203" pitchFamily="18" charset="-78"/>
                <a:cs typeface="Adobe Arabic" panose="02040503050201020203" pitchFamily="18" charset="-78"/>
              </a:rPr>
              <a:t> </a:t>
            </a:r>
            <a:r>
              <a:rPr lang="ar-LB" sz="2000" baseline="0" dirty="0">
                <a:latin typeface="Adobe Arabic" panose="02040503050201020203" pitchFamily="18" charset="-78"/>
                <a:cs typeface="Adobe Arabic" panose="02040503050201020203" pitchFamily="18" charset="-78"/>
              </a:rPr>
              <a:t> تامة وصحيحة، وهذا يدلّ على أنني فهمت النّص جيدًا وتذكرت التّفاصيل الّتي وردت فيه. </a:t>
            </a:r>
          </a:p>
          <a:p>
            <a:pPr algn="r" rtl="1"/>
            <a:endParaRPr lang="ar-LB" sz="200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  </a:t>
            </a:r>
            <a:r>
              <a:rPr lang="ar-LB" sz="2000" b="1" kern="1200" dirty="0">
                <a:solidFill>
                  <a:schemeClr val="tx1"/>
                </a:solidFill>
                <a:latin typeface="Adobe Arabic" panose="02040503050201020203" pitchFamily="18" charset="-78"/>
                <a:ea typeface="+mn-ea"/>
                <a:cs typeface="Adobe Arabic" panose="02040503050201020203" pitchFamily="18" charset="-78"/>
              </a:rPr>
              <a:t>توجيهات للمعلم/ة: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0" kern="1200" dirty="0">
                <a:solidFill>
                  <a:schemeClr val="tx1"/>
                </a:solidFill>
                <a:latin typeface="Adobe Arabic" panose="02040503050201020203" pitchFamily="18" charset="-78"/>
                <a:ea typeface="+mn-ea"/>
                <a:cs typeface="Adobe Arabic" panose="02040503050201020203" pitchFamily="18" charset="-78"/>
              </a:rPr>
              <a:t>اُتركوا وقتًا ليُجيب المتعلّمون وصوِّبوا إجاباتهم إنْ لزم الأمر. </a:t>
            </a:r>
            <a:endParaRPr lang="en-US" sz="2000" b="0" kern="1200" dirty="0">
              <a:solidFill>
                <a:schemeClr val="tx1"/>
              </a:solidFill>
              <a:latin typeface="Adobe Arabic" panose="02040503050201020203" pitchFamily="18" charset="-78"/>
              <a:ea typeface="+mn-ea"/>
              <a:cs typeface="Adobe Arabic" panose="02040503050201020203" pitchFamily="18" charset="-78"/>
            </a:endParaRPr>
          </a:p>
          <a:p>
            <a:pPr algn="r" rtl="1"/>
            <a:endParaRPr lang="en-US" sz="2000" dirty="0">
              <a:latin typeface="Adobe Arabic" panose="02040503050201020203" pitchFamily="18" charset="-78"/>
              <a:cs typeface="Adobe Arabic" panose="02040503050201020203" pitchFamily="18" charset="-78"/>
            </a:endParaRPr>
          </a:p>
          <a:p>
            <a:pPr algn="r" rtl="1"/>
            <a:endParaRPr lang="ar-LB" sz="200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  </a:t>
            </a:r>
          </a:p>
          <a:p>
            <a:pPr algn="r" rtl="1"/>
            <a:endParaRPr lang="ar-LB" sz="2000" dirty="0">
              <a:latin typeface="Adobe Arabic" panose="02040503050201020203" pitchFamily="18" charset="-78"/>
              <a:cs typeface="Adobe Arabic" panose="02040503050201020203" pitchFamily="18" charset="-78"/>
            </a:endParaRPr>
          </a:p>
          <a:p>
            <a:pPr algn="r" rtl="1"/>
            <a:endParaRPr lang="en-US" dirty="0"/>
          </a:p>
        </p:txBody>
      </p:sp>
      <p:sp>
        <p:nvSpPr>
          <p:cNvPr id="4" name="Slide Number Placeholder 3"/>
          <p:cNvSpPr>
            <a:spLocks noGrp="1"/>
          </p:cNvSpPr>
          <p:nvPr>
            <p:ph type="sldNum" sz="quarter" idx="10"/>
          </p:nvPr>
        </p:nvSpPr>
        <p:spPr/>
        <p:txBody>
          <a:bodyPr/>
          <a:lstStyle/>
          <a:p>
            <a:fld id="{03567E13-77E3-49C1-AE2D-684752D4FE24}" type="slidenum">
              <a:rPr lang="en-US" smtClean="0"/>
              <a:t>20</a:t>
            </a:fld>
            <a:endParaRPr lang="en-US"/>
          </a:p>
        </p:txBody>
      </p:sp>
    </p:spTree>
    <p:extLst>
      <p:ext uri="{BB962C8B-B14F-4D97-AF65-F5344CB8AC3E}">
        <p14:creationId xmlns:p14="http://schemas.microsoft.com/office/powerpoint/2010/main" val="10175362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sz="2000" baseline="0" dirty="0">
                <a:latin typeface="Adobe Arabic" panose="02040503050201020203" pitchFamily="18" charset="-78"/>
                <a:cs typeface="Adobe Arabic" panose="02040503050201020203" pitchFamily="18" charset="-78"/>
              </a:rPr>
              <a:t>لنعمل معًا على إتمام هذه الجملة. </a:t>
            </a:r>
          </a:p>
          <a:p>
            <a:pPr algn="r" rtl="1"/>
            <a:r>
              <a:rPr lang="ar-LB" sz="2000" baseline="0" dirty="0">
                <a:latin typeface="Adobe Arabic" panose="02040503050201020203" pitchFamily="18" charset="-78"/>
                <a:cs typeface="Adobe Arabic" panose="02040503050201020203" pitchFamily="18" charset="-78"/>
              </a:rPr>
              <a:t>أولاً،  سنقرأ هذه الجملة التّي وردت في النّص: "------ ياسر الحشرات."  </a:t>
            </a:r>
          </a:p>
          <a:p>
            <a:pPr algn="r" rtl="1"/>
            <a:r>
              <a:rPr lang="ar-LB" sz="2000" baseline="0" dirty="0">
                <a:latin typeface="Adobe Arabic" panose="02040503050201020203" pitchFamily="18" charset="-78"/>
                <a:cs typeface="Adobe Arabic" panose="02040503050201020203" pitchFamily="18" charset="-78"/>
              </a:rPr>
              <a:t>ثم نقرأ الأفعال: يمسك يلمس يراقب . </a:t>
            </a:r>
          </a:p>
          <a:p>
            <a:pPr algn="r" rtl="1"/>
            <a:endParaRPr lang="ar-LB" sz="2000" baseline="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لنسأل السؤال: ماذا يفعل ياسر؟( انتظار) هل يمسك ياسر الحشرات؟(انتظار)  هل هذا ما ورد في النّص؟ (انتظار) هل ياسر يلمس الحشرات ؟( انتظار) هل ياسر يراقب الحشرات؟(انتظار) أحسنتم، نعم هذه هي الجملة الصحيحة الّتي وردت في النّص وهي تدل على معنى صحيح. </a:t>
            </a:r>
          </a:p>
          <a:p>
            <a:pPr algn="r" rtl="1"/>
            <a:endParaRPr lang="ar-LB" sz="2000" baseline="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إذًا سنكتب الفعل يراقب في الفراغ.   </a:t>
            </a:r>
          </a:p>
          <a:p>
            <a:pPr algn="r" rtl="1"/>
            <a:endParaRPr lang="ar-LB" sz="2000" baseline="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لنقرأ الجملة ونتأكد من صحتها: يراقب ياسر الحشرات. </a:t>
            </a:r>
          </a:p>
          <a:p>
            <a:pPr algn="r" rtl="1"/>
            <a:r>
              <a:rPr lang="ar-LB" sz="2000" baseline="0" dirty="0">
                <a:latin typeface="Adobe Arabic" panose="02040503050201020203" pitchFamily="18" charset="-78"/>
                <a:cs typeface="Adobe Arabic" panose="02040503050201020203" pitchFamily="18" charset="-78"/>
              </a:rPr>
              <a:t>لقد اخترنا الفعل الصحيح  و أتممنا كتابة </a:t>
            </a:r>
            <a:r>
              <a:rPr lang="ar-LB" sz="2000" dirty="0">
                <a:latin typeface="Adobe Arabic" panose="02040503050201020203" pitchFamily="18" charset="-78"/>
                <a:cs typeface="Adobe Arabic" panose="02040503050201020203" pitchFamily="18" charset="-78"/>
              </a:rPr>
              <a:t>جملة</a:t>
            </a:r>
            <a:r>
              <a:rPr lang="en-US" sz="2000" dirty="0">
                <a:latin typeface="Adobe Arabic" panose="02040503050201020203" pitchFamily="18" charset="-78"/>
                <a:cs typeface="Adobe Arabic" panose="02040503050201020203" pitchFamily="18" charset="-78"/>
              </a:rPr>
              <a:t> </a:t>
            </a:r>
            <a:r>
              <a:rPr lang="ar-LB" sz="2000" baseline="0" dirty="0">
                <a:latin typeface="Adobe Arabic" panose="02040503050201020203" pitchFamily="18" charset="-78"/>
                <a:cs typeface="Adobe Arabic" panose="02040503050201020203" pitchFamily="18" charset="-78"/>
              </a:rPr>
              <a:t> تامة وصحيحة.</a:t>
            </a:r>
          </a:p>
          <a:p>
            <a:pPr algn="r" rtl="1"/>
            <a:endParaRPr lang="ar-LB" sz="200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  </a:t>
            </a:r>
            <a:r>
              <a:rPr lang="ar-LB" sz="2000" b="1" kern="1200" dirty="0">
                <a:solidFill>
                  <a:schemeClr val="tx1"/>
                </a:solidFill>
                <a:latin typeface="Adobe Arabic" panose="02040503050201020203" pitchFamily="18" charset="-78"/>
                <a:ea typeface="+mn-ea"/>
                <a:cs typeface="Adobe Arabic" panose="02040503050201020203" pitchFamily="18" charset="-78"/>
              </a:rPr>
              <a:t>توجيهات للمعلم/ة: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0" kern="1200" dirty="0">
                <a:solidFill>
                  <a:schemeClr val="tx1"/>
                </a:solidFill>
                <a:latin typeface="Adobe Arabic" panose="02040503050201020203" pitchFamily="18" charset="-78"/>
                <a:ea typeface="+mn-ea"/>
                <a:cs typeface="Adobe Arabic" panose="02040503050201020203" pitchFamily="18" charset="-78"/>
              </a:rPr>
              <a:t>اُتركوا وقتًا ليُجيب المتعلّمون وصوِّبوا إجاباتهم إنْ لزم الأمر. </a:t>
            </a:r>
            <a:endParaRPr lang="en-US" sz="2000" b="0" kern="1200" dirty="0">
              <a:solidFill>
                <a:schemeClr val="tx1"/>
              </a:solidFill>
              <a:latin typeface="Adobe Arabic" panose="02040503050201020203" pitchFamily="18" charset="-78"/>
              <a:ea typeface="+mn-ea"/>
              <a:cs typeface="Adobe Arabic" panose="02040503050201020203" pitchFamily="18" charset="-78"/>
            </a:endParaRPr>
          </a:p>
          <a:p>
            <a:pPr algn="r" rtl="1"/>
            <a:endParaRPr lang="en-US" sz="2000" dirty="0">
              <a:latin typeface="Adobe Arabic" panose="02040503050201020203" pitchFamily="18" charset="-78"/>
              <a:cs typeface="Adobe Arabic" panose="02040503050201020203" pitchFamily="18" charset="-78"/>
            </a:endParaRPr>
          </a:p>
          <a:p>
            <a:pPr algn="r" rtl="1"/>
            <a:endParaRPr lang="ar-LB" sz="2000" dirty="0">
              <a:latin typeface="Adobe Arabic" panose="02040503050201020203" pitchFamily="18" charset="-78"/>
              <a:cs typeface="Adobe Arabic" panose="02040503050201020203" pitchFamily="18" charset="-78"/>
            </a:endParaRPr>
          </a:p>
          <a:p>
            <a:pPr algn="r" rtl="1"/>
            <a:r>
              <a:rPr lang="ar-LB" sz="2000" b="0" kern="1200" dirty="0">
                <a:solidFill>
                  <a:schemeClr val="tx1"/>
                </a:solidFill>
                <a:latin typeface="Adobe Arabic" panose="02040503050201020203" pitchFamily="18" charset="-78"/>
                <a:ea typeface="+mn-ea"/>
                <a:cs typeface="Adobe Arabic" panose="02040503050201020203" pitchFamily="18" charset="-78"/>
              </a:rPr>
              <a:t> </a:t>
            </a:r>
            <a:endParaRPr lang="en-US" sz="2000" b="0" kern="1200" dirty="0">
              <a:solidFill>
                <a:schemeClr val="tx1"/>
              </a:solidFill>
              <a:latin typeface="Adobe Arabic" panose="02040503050201020203" pitchFamily="18" charset="-78"/>
              <a:ea typeface="+mn-ea"/>
              <a:cs typeface="Adobe Arabic" panose="02040503050201020203" pitchFamily="18" charset="-78"/>
            </a:endParaRPr>
          </a:p>
          <a:p>
            <a:pPr algn="r" rtl="1"/>
            <a:endParaRPr lang="ar-LB" sz="2000" baseline="0" dirty="0">
              <a:latin typeface="Adobe Arabic" panose="02040503050201020203" pitchFamily="18" charset="-78"/>
              <a:cs typeface="Adobe Arabic" panose="02040503050201020203" pitchFamily="18" charset="-78"/>
            </a:endParaRPr>
          </a:p>
          <a:p>
            <a:pPr algn="r" rtl="1"/>
            <a:endParaRPr lang="ar-LB" sz="200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  </a:t>
            </a:r>
          </a:p>
          <a:p>
            <a:pPr algn="r" rtl="1"/>
            <a:r>
              <a:rPr lang="ar-LB" sz="2000" b="0" kern="1200" dirty="0">
                <a:solidFill>
                  <a:schemeClr val="tx1"/>
                </a:solidFill>
                <a:latin typeface="Adobe Arabic" panose="02040503050201020203" pitchFamily="18" charset="-78"/>
                <a:ea typeface="+mn-ea"/>
                <a:cs typeface="Adobe Arabic" panose="02040503050201020203" pitchFamily="18" charset="-78"/>
              </a:rPr>
              <a:t>. </a:t>
            </a:r>
            <a:endParaRPr lang="en-US" sz="2000" b="0" kern="1200" dirty="0">
              <a:solidFill>
                <a:schemeClr val="tx1"/>
              </a:solidFill>
              <a:latin typeface="Adobe Arabic" panose="02040503050201020203" pitchFamily="18" charset="-78"/>
              <a:ea typeface="+mn-ea"/>
              <a:cs typeface="Adobe Arabic" panose="02040503050201020203" pitchFamily="18" charset="-78"/>
            </a:endParaRPr>
          </a:p>
          <a:p>
            <a:pPr algn="r" rtl="1"/>
            <a:endParaRPr lang="en-US" dirty="0"/>
          </a:p>
        </p:txBody>
      </p:sp>
      <p:sp>
        <p:nvSpPr>
          <p:cNvPr id="4" name="Slide Number Placeholder 3"/>
          <p:cNvSpPr>
            <a:spLocks noGrp="1"/>
          </p:cNvSpPr>
          <p:nvPr>
            <p:ph type="sldNum" sz="quarter" idx="10"/>
          </p:nvPr>
        </p:nvSpPr>
        <p:spPr/>
        <p:txBody>
          <a:bodyPr/>
          <a:lstStyle/>
          <a:p>
            <a:fld id="{03567E13-77E3-49C1-AE2D-684752D4FE24}" type="slidenum">
              <a:rPr lang="en-US" smtClean="0"/>
              <a:t>21</a:t>
            </a:fld>
            <a:endParaRPr lang="en-US"/>
          </a:p>
        </p:txBody>
      </p:sp>
    </p:spTree>
    <p:extLst>
      <p:ext uri="{BB962C8B-B14F-4D97-AF65-F5344CB8AC3E}">
        <p14:creationId xmlns:p14="http://schemas.microsoft.com/office/powerpoint/2010/main" val="6325708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ar-LB" baseline="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a:latin typeface="Adobe Arabic" panose="02040503050201020203" pitchFamily="18" charset="-78"/>
                <a:cs typeface="Adobe Arabic" panose="02040503050201020203" pitchFamily="18" charset="-78"/>
              </a:rPr>
              <a:t>بعد أن تعلّمنا الخطوات الصّحيحة لإتمام كتابة جملة من النّص </a:t>
            </a:r>
            <a:r>
              <a:rPr lang="ar-LB" sz="1200" cap="all" spc="100">
                <a:solidFill>
                  <a:schemeClr val="tx1">
                    <a:lumMod val="65000"/>
                    <a:lumOff val="35000"/>
                  </a:schemeClr>
                </a:solidFill>
                <a:latin typeface="Adobe Arabic" panose="02040503050201020203" pitchFamily="18" charset="-78"/>
                <a:cs typeface="Adobe Arabic" panose="02040503050201020203" pitchFamily="18" charset="-78"/>
              </a:rPr>
              <a:t>بِاسْتِخْدامِ الْفِعْلِ الْمُناسِبِ لِلْمَعْنى</a:t>
            </a:r>
            <a:r>
              <a:rPr lang="ar-LB" sz="1200" cap="none" spc="0">
                <a:solidFill>
                  <a:schemeClr val="tx1">
                    <a:lumMod val="65000"/>
                    <a:lumOff val="35000"/>
                  </a:schemeClr>
                </a:solidFill>
                <a:latin typeface="Adobe Arabic" panose="02040503050201020203" pitchFamily="18" charset="-78"/>
                <a:cs typeface="Adobe Arabic" panose="02040503050201020203" pitchFamily="18" charset="-78"/>
              </a:rPr>
              <a:t>،</a:t>
            </a:r>
            <a:r>
              <a:rPr lang="ar-LB" sz="1200" cap="none" spc="0" baseline="0">
                <a:solidFill>
                  <a:schemeClr val="tx1">
                    <a:lumMod val="65000"/>
                    <a:lumOff val="35000"/>
                  </a:schemeClr>
                </a:solidFill>
                <a:latin typeface="Adobe Arabic" panose="02040503050201020203" pitchFamily="18" charset="-78"/>
                <a:cs typeface="Adobe Arabic" panose="02040503050201020203" pitchFamily="18" charset="-78"/>
              </a:rPr>
              <a:t> </a:t>
            </a:r>
            <a:r>
              <a:rPr lang="ar-LB" baseline="0">
                <a:latin typeface="Adobe Arabic" panose="02040503050201020203" pitchFamily="18" charset="-78"/>
                <a:cs typeface="Adobe Arabic" panose="02040503050201020203" pitchFamily="18" charset="-78"/>
              </a:rPr>
              <a:t>حان دوركم  الآن لتعملوا بمفردكم.  </a:t>
            </a:r>
          </a:p>
          <a:p>
            <a:pPr algn="r" rtl="1"/>
            <a:r>
              <a:rPr lang="ar-LB" baseline="0">
                <a:latin typeface="Adobe Arabic" panose="02040503050201020203" pitchFamily="18" charset="-78"/>
                <a:cs typeface="Adobe Arabic" panose="02040503050201020203" pitchFamily="18" charset="-78"/>
              </a:rPr>
              <a:t>اقرأوا الجملة وتمّموا كتابتها باختيار الفعل المناسب. </a:t>
            </a:r>
          </a:p>
          <a:p>
            <a:pPr algn="r" rtl="1"/>
            <a:r>
              <a:rPr lang="ar-LB" baseline="0">
                <a:latin typeface="Adobe Arabic" panose="02040503050201020203" pitchFamily="18" charset="-78"/>
                <a:cs typeface="Adobe Arabic" panose="02040503050201020203" pitchFamily="18" charset="-78"/>
              </a:rPr>
              <a:t>----- ياسر البساط على الأرض. </a:t>
            </a:r>
          </a:p>
          <a:p>
            <a:pPr algn="r" rtl="1"/>
            <a:r>
              <a:rPr lang="ar-LB" baseline="0">
                <a:latin typeface="Adobe Arabic" panose="02040503050201020203" pitchFamily="18" charset="-78"/>
                <a:cs typeface="Adobe Arabic" panose="02040503050201020203" pitchFamily="18" charset="-78"/>
              </a:rPr>
              <a:t>رفع بسط رمى   </a:t>
            </a:r>
            <a:endParaRPr lang="en-GB" baseline="0">
              <a:latin typeface="Adobe Arabic" panose="02040503050201020203" pitchFamily="18" charset="-78"/>
              <a:cs typeface="Adobe Arabic" panose="02040503050201020203" pitchFamily="18" charset="-78"/>
            </a:endParaRPr>
          </a:p>
          <a:p>
            <a:pPr algn="r" rtl="1"/>
            <a:endParaRPr lang="ar-LB" baseline="0">
              <a:latin typeface="Adobe Arabic" panose="02040503050201020203" pitchFamily="18" charset="-78"/>
              <a:cs typeface="Adobe Arabic" panose="02040503050201020203" pitchFamily="18" charset="-78"/>
            </a:endParaRPr>
          </a:p>
          <a:p>
            <a:pPr algn="r" rtl="1"/>
            <a:r>
              <a:rPr lang="ar-LB" baseline="0">
                <a:latin typeface="Adobe Arabic" panose="02040503050201020203" pitchFamily="18" charset="-78"/>
                <a:cs typeface="Adobe Arabic" panose="02040503050201020203" pitchFamily="18" charset="-78"/>
              </a:rPr>
              <a:t>تحقّقوا من الإجابة. </a:t>
            </a:r>
          </a:p>
          <a:p>
            <a:pPr algn="r" rtl="1"/>
            <a:r>
              <a:rPr lang="ar-LB" baseline="0">
                <a:latin typeface="Adobe Arabic" panose="02040503050201020203" pitchFamily="18" charset="-78"/>
                <a:cs typeface="Adobe Arabic" panose="02040503050201020203" pitchFamily="18" charset="-78"/>
              </a:rPr>
              <a:t>بسط ياسر البساط على الأرض. </a:t>
            </a:r>
          </a:p>
          <a:p>
            <a:pPr algn="r" rtl="1"/>
            <a:endParaRPr lang="ar-LB" baseline="0">
              <a:latin typeface="Adobe Arabic" panose="02040503050201020203" pitchFamily="18" charset="-78"/>
              <a:cs typeface="Adobe Arabic" panose="02040503050201020203" pitchFamily="18" charset="-78"/>
            </a:endParaRPr>
          </a:p>
          <a:p>
            <a:pPr algn="r" rtl="1"/>
            <a:endParaRPr lang="ar-LB"/>
          </a:p>
          <a:p>
            <a:pPr algn="r" rtl="1"/>
            <a:endParaRPr lang="en-US"/>
          </a:p>
        </p:txBody>
      </p:sp>
      <p:sp>
        <p:nvSpPr>
          <p:cNvPr id="4" name="Slide Number Placeholder 3"/>
          <p:cNvSpPr>
            <a:spLocks noGrp="1"/>
          </p:cNvSpPr>
          <p:nvPr>
            <p:ph type="sldNum" sz="quarter" idx="10"/>
          </p:nvPr>
        </p:nvSpPr>
        <p:spPr/>
        <p:txBody>
          <a:bodyPr/>
          <a:lstStyle/>
          <a:p>
            <a:fld id="{03567E13-77E3-49C1-AE2D-684752D4FE24}" type="slidenum">
              <a:rPr lang="en-US" smtClean="0"/>
              <a:t>22</a:t>
            </a:fld>
            <a:endParaRPr lang="en-US"/>
          </a:p>
        </p:txBody>
      </p:sp>
    </p:spTree>
    <p:extLst>
      <p:ext uri="{BB962C8B-B14F-4D97-AF65-F5344CB8AC3E}">
        <p14:creationId xmlns:p14="http://schemas.microsoft.com/office/powerpoint/2010/main" val="6082571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sz="1200" baseline="0">
                <a:latin typeface="Adobe Arabic" panose="02040503050201020203" pitchFamily="18" charset="-78"/>
                <a:cs typeface="Adobe Arabic" panose="02040503050201020203" pitchFamily="18" charset="-78"/>
              </a:rPr>
              <a:t>تعلّمنا اليوم أنه لكي أتمّم كتابة جملة من النّص عليّ أن: </a:t>
            </a:r>
          </a:p>
          <a:p>
            <a:pPr marL="171450" indent="-171450" algn="r" rtl="1">
              <a:buFont typeface="Wingdings" panose="05000000000000000000" pitchFamily="2" charset="2"/>
              <a:buChar char="q"/>
            </a:pPr>
            <a:r>
              <a:rPr lang="ar-LB" sz="1200" baseline="0">
                <a:latin typeface="Adobe Arabic" panose="02040503050201020203" pitchFamily="18" charset="-78"/>
                <a:cs typeface="Adobe Arabic" panose="02040503050201020203" pitchFamily="18" charset="-78"/>
              </a:rPr>
              <a:t>أقرأ الجملة غير التّامة أولًا.</a:t>
            </a:r>
          </a:p>
          <a:p>
            <a:pPr marL="171450" indent="-171450" algn="r" rtl="1">
              <a:buFont typeface="Wingdings" panose="05000000000000000000" pitchFamily="2" charset="2"/>
              <a:buChar char="q"/>
            </a:pPr>
            <a:r>
              <a:rPr lang="ar-LB" sz="1200" baseline="0">
                <a:latin typeface="Adobe Arabic" panose="02040503050201020203" pitchFamily="18" charset="-78"/>
                <a:cs typeface="Adobe Arabic" panose="02040503050201020203" pitchFamily="18" charset="-78"/>
              </a:rPr>
              <a:t>أسأل السؤال: ماذا فعل/يفعل....الاسم؟ </a:t>
            </a:r>
          </a:p>
          <a:p>
            <a:pPr marL="171450" indent="-171450" algn="r" rtl="1">
              <a:buFont typeface="Wingdings" panose="05000000000000000000" pitchFamily="2" charset="2"/>
              <a:buChar char="q"/>
            </a:pPr>
            <a:r>
              <a:rPr lang="ar-LB" sz="1200" baseline="0">
                <a:latin typeface="Adobe Arabic" panose="02040503050201020203" pitchFamily="18" charset="-78"/>
                <a:cs typeface="Adobe Arabic" panose="02040503050201020203" pitchFamily="18" charset="-78"/>
              </a:rPr>
              <a:t>أكتب الفعل المناسب الّذي قام به الإسم لأتمّم الجملة كما وردت في النّص. </a:t>
            </a:r>
          </a:p>
          <a:p>
            <a:pPr marL="171450" indent="-171450" algn="r" rtl="1">
              <a:buFont typeface="Wingdings" panose="05000000000000000000" pitchFamily="2" charset="2"/>
              <a:buChar char="q"/>
            </a:pPr>
            <a:r>
              <a:rPr lang="ar-LB" sz="1200" baseline="0">
                <a:latin typeface="Adobe Arabic" panose="02040503050201020203" pitchFamily="18" charset="-78"/>
                <a:cs typeface="Adobe Arabic" panose="02040503050201020203" pitchFamily="18" charset="-78"/>
              </a:rPr>
              <a:t>أعيد قراءة الجملة التّامة لأتأكد من صحتها.   </a:t>
            </a:r>
          </a:p>
          <a:p>
            <a:pPr algn="r" rtl="1"/>
            <a:endParaRPr lang="ar-LB" sz="120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a:latin typeface="Adobe Arabic" panose="02040503050201020203" pitchFamily="18" charset="-78"/>
                <a:cs typeface="Adobe Arabic" panose="02040503050201020203" pitchFamily="18" charset="-78"/>
              </a:rPr>
              <a:t>عندما</a:t>
            </a:r>
            <a:r>
              <a:rPr lang="ar-LB" sz="1200" baseline="0">
                <a:latin typeface="Adobe Arabic" panose="02040503050201020203" pitchFamily="18" charset="-78"/>
                <a:cs typeface="Adobe Arabic" panose="02040503050201020203" pitchFamily="18" charset="-78"/>
              </a:rPr>
              <a:t> أتمّم كتابة  جملة من النّص بشكل صحيح فهذا يعني أني فهمت أحداث  النّص جيّدًا وتذكرت التّفاصيل الّتي وردت فيه. </a:t>
            </a:r>
          </a:p>
          <a:p>
            <a:pPr algn="r" rtl="1"/>
            <a:endParaRPr lang="ar-LB" sz="1200">
              <a:latin typeface="Adobe Arabic" panose="02040503050201020203" pitchFamily="18" charset="-78"/>
              <a:cs typeface="Adobe Arabic" panose="02040503050201020203" pitchFamily="18" charset="-78"/>
            </a:endParaRPr>
          </a:p>
          <a:p>
            <a:pPr algn="r" rtl="1"/>
            <a:endParaRPr lang="en-US"/>
          </a:p>
        </p:txBody>
      </p:sp>
      <p:sp>
        <p:nvSpPr>
          <p:cNvPr id="4" name="Slide Number Placeholder 3"/>
          <p:cNvSpPr>
            <a:spLocks noGrp="1"/>
          </p:cNvSpPr>
          <p:nvPr>
            <p:ph type="sldNum" sz="quarter" idx="10"/>
          </p:nvPr>
        </p:nvSpPr>
        <p:spPr/>
        <p:txBody>
          <a:bodyPr/>
          <a:lstStyle/>
          <a:p>
            <a:fld id="{03567E13-77E3-49C1-AE2D-684752D4FE24}" type="slidenum">
              <a:rPr lang="en-US" smtClean="0"/>
              <a:t>23</a:t>
            </a:fld>
            <a:endParaRPr lang="en-US"/>
          </a:p>
        </p:txBody>
      </p:sp>
    </p:spTree>
    <p:extLst>
      <p:ext uri="{BB962C8B-B14F-4D97-AF65-F5344CB8AC3E}">
        <p14:creationId xmlns:p14="http://schemas.microsoft.com/office/powerpoint/2010/main" val="17181713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baseline="0" dirty="0"/>
              <a:t>  </a:t>
            </a:r>
            <a:endParaRPr lang="ar-LB" sz="2000" baseline="0" dirty="0"/>
          </a:p>
          <a:p>
            <a:pPr algn="r" rtl="1"/>
            <a:r>
              <a:rPr lang="ar-LB" sz="2000" dirty="0">
                <a:latin typeface="Adobe Arabic" panose="02040503050201020203" pitchFamily="18" charset="-78"/>
                <a:cs typeface="Adobe Arabic" panose="02040503050201020203" pitchFamily="18" charset="-78"/>
              </a:rPr>
              <a:t>اقرأوا</a:t>
            </a:r>
            <a:r>
              <a:rPr lang="ar-LB" sz="2000" baseline="0" dirty="0">
                <a:latin typeface="Adobe Arabic" panose="02040503050201020203" pitchFamily="18" charset="-78"/>
                <a:cs typeface="Adobe Arabic" panose="02040503050201020203" pitchFamily="18" charset="-78"/>
              </a:rPr>
              <a:t> النّص (قراءة صامتة) أو أصغوا إلى النّص ثم تمّموا كتابة الجمل من النّص .</a:t>
            </a:r>
          </a:p>
          <a:p>
            <a:pPr algn="r" rtl="1"/>
            <a:endParaRPr lang="ar-LB" sz="2000" baseline="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 </a:t>
            </a:r>
            <a:endParaRPr lang="ar-LB" sz="2000" b="1" baseline="0" dirty="0">
              <a:latin typeface="Adobe Arabic" panose="02040503050201020203" pitchFamily="18" charset="-78"/>
              <a:cs typeface="Adobe Arabic" panose="02040503050201020203" pitchFamily="18" charset="-78"/>
            </a:endParaRPr>
          </a:p>
          <a:p>
            <a:pPr algn="r" rtl="1"/>
            <a:r>
              <a:rPr lang="ar-LB" sz="2000" b="0" baseline="0" dirty="0">
                <a:latin typeface="Adobe Arabic" panose="02040503050201020203" pitchFamily="18" charset="-78"/>
                <a:cs typeface="Adobe Arabic" panose="02040503050201020203" pitchFamily="18" charset="-78"/>
              </a:rPr>
              <a:t>توجيهات للمعلّم/ـة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0" baseline="0" dirty="0">
                <a:latin typeface="Adobe Arabic" panose="02040503050201020203" pitchFamily="18" charset="-78"/>
                <a:cs typeface="Adobe Arabic" panose="02040503050201020203" pitchFamily="18" charset="-78"/>
              </a:rPr>
              <a:t>يمكن للمعلّم/ة أن تختار إمّا القراءة الصّامتة أو القراءة الجهرية. (حسب قدرة ومستوى المتعلّمين).</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0" baseline="0" dirty="0">
                <a:latin typeface="Adobe Arabic" panose="02040503050201020203" pitchFamily="18" charset="-78"/>
                <a:cs typeface="Adobe Arabic" panose="02040503050201020203" pitchFamily="18" charset="-78"/>
              </a:rPr>
              <a:t>كلمات الفقرة مألوفة للمتعلّم حيث يستطع أن يقرأ معظمها لوحده. </a:t>
            </a:r>
          </a:p>
          <a:p>
            <a:pPr algn="r" rtl="1"/>
            <a:endParaRPr lang="ar-LB" b="1"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10"/>
          </p:nvPr>
        </p:nvSpPr>
        <p:spPr/>
        <p:txBody>
          <a:bodyPr/>
          <a:lstStyle/>
          <a:p>
            <a:fld id="{03567E13-77E3-49C1-AE2D-684752D4FE24}" type="slidenum">
              <a:rPr lang="en-US" smtClean="0"/>
              <a:t>24</a:t>
            </a:fld>
            <a:endParaRPr lang="en-US"/>
          </a:p>
        </p:txBody>
      </p:sp>
    </p:spTree>
    <p:extLst>
      <p:ext uri="{BB962C8B-B14F-4D97-AF65-F5344CB8AC3E}">
        <p14:creationId xmlns:p14="http://schemas.microsoft.com/office/powerpoint/2010/main" val="9529957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baseline="0">
                <a:latin typeface="Adobe Arabic" panose="02040503050201020203" pitchFamily="18" charset="-78"/>
                <a:cs typeface="Adobe Arabic" panose="02040503050201020203" pitchFamily="18" charset="-78"/>
              </a:rPr>
              <a:t>  الآن بعد أن قرأنا النّص،  اختاروا الفعل المناسب وتمّموا كتابة الجملة من النّص. </a:t>
            </a:r>
          </a:p>
          <a:p>
            <a:pPr algn="r" rtl="1"/>
            <a:r>
              <a:rPr lang="ar-LB" baseline="0">
                <a:latin typeface="Adobe Arabic" panose="02040503050201020203" pitchFamily="18" charset="-78"/>
                <a:cs typeface="Adobe Arabic" panose="02040503050201020203" pitchFamily="18" charset="-78"/>
              </a:rPr>
              <a:t>----- ساري وبدر دار وداد. </a:t>
            </a:r>
          </a:p>
          <a:p>
            <a:pPr algn="r" rtl="1"/>
            <a:r>
              <a:rPr lang="ar-LB" baseline="0">
                <a:latin typeface="Adobe Arabic" panose="02040503050201020203" pitchFamily="18" charset="-78"/>
                <a:cs typeface="Adobe Arabic" panose="02040503050201020203" pitchFamily="18" charset="-78"/>
              </a:rPr>
              <a:t>رأى – زار – أحبّ. </a:t>
            </a:r>
          </a:p>
          <a:p>
            <a:pPr algn="r" rtl="1"/>
            <a:endParaRPr lang="ar-LB" b="1" baseline="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10"/>
          </p:nvPr>
        </p:nvSpPr>
        <p:spPr/>
        <p:txBody>
          <a:bodyPr/>
          <a:lstStyle/>
          <a:p>
            <a:fld id="{03567E13-77E3-49C1-AE2D-684752D4FE24}" type="slidenum">
              <a:rPr lang="en-US" smtClean="0"/>
              <a:t>25</a:t>
            </a:fld>
            <a:endParaRPr lang="en-US"/>
          </a:p>
        </p:txBody>
      </p:sp>
    </p:spTree>
    <p:extLst>
      <p:ext uri="{BB962C8B-B14F-4D97-AF65-F5344CB8AC3E}">
        <p14:creationId xmlns:p14="http://schemas.microsoft.com/office/powerpoint/2010/main" val="25456118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baseline="0"/>
              <a:t>  </a:t>
            </a:r>
            <a:r>
              <a:rPr lang="ar-LB" baseline="0">
                <a:latin typeface="Adobe Arabic" panose="02040503050201020203" pitchFamily="18" charset="-78"/>
                <a:cs typeface="Adobe Arabic" panose="02040503050201020203" pitchFamily="18" charset="-78"/>
              </a:rPr>
              <a:t>----- وداد البساط الزّهريّ على الأرض. </a:t>
            </a:r>
          </a:p>
          <a:p>
            <a:pPr algn="r" rtl="1"/>
            <a:r>
              <a:rPr lang="ar-LB" baseline="0">
                <a:latin typeface="Adobe Arabic" panose="02040503050201020203" pitchFamily="18" charset="-78"/>
                <a:cs typeface="Adobe Arabic" panose="02040503050201020203" pitchFamily="18" charset="-78"/>
              </a:rPr>
              <a:t>بسطت </a:t>
            </a:r>
          </a:p>
          <a:p>
            <a:pPr algn="r" rtl="1"/>
            <a:r>
              <a:rPr lang="ar-LB" baseline="0">
                <a:latin typeface="Adobe Arabic" panose="02040503050201020203" pitchFamily="18" charset="-78"/>
                <a:cs typeface="Adobe Arabic" panose="02040503050201020203" pitchFamily="18" charset="-78"/>
              </a:rPr>
              <a:t>مدّت</a:t>
            </a:r>
          </a:p>
          <a:p>
            <a:pPr algn="r" rtl="1"/>
            <a:r>
              <a:rPr lang="ar-LB" baseline="0">
                <a:latin typeface="Adobe Arabic" panose="02040503050201020203" pitchFamily="18" charset="-78"/>
                <a:cs typeface="Adobe Arabic" panose="02040503050201020203" pitchFamily="18" charset="-78"/>
              </a:rPr>
              <a:t>وضعت.</a:t>
            </a:r>
          </a:p>
          <a:p>
            <a:pPr algn="r" rtl="1"/>
            <a:endParaRPr lang="ar-LB" baseline="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10"/>
          </p:nvPr>
        </p:nvSpPr>
        <p:spPr/>
        <p:txBody>
          <a:bodyPr/>
          <a:lstStyle/>
          <a:p>
            <a:fld id="{03567E13-77E3-49C1-AE2D-684752D4FE24}" type="slidenum">
              <a:rPr lang="en-US" smtClean="0"/>
              <a:t>26</a:t>
            </a:fld>
            <a:endParaRPr lang="en-US"/>
          </a:p>
        </p:txBody>
      </p:sp>
    </p:spTree>
    <p:extLst>
      <p:ext uri="{BB962C8B-B14F-4D97-AF65-F5344CB8AC3E}">
        <p14:creationId xmlns:p14="http://schemas.microsoft.com/office/powerpoint/2010/main" val="33987956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baseline="0">
                <a:latin typeface="Adobe Arabic" panose="02040503050201020203" pitchFamily="18" charset="-78"/>
                <a:cs typeface="Adobe Arabic" panose="02040503050201020203" pitchFamily="18" charset="-78"/>
              </a:rPr>
              <a:t>  ----- ساري وبدر على البساط الزّهريّ. </a:t>
            </a:r>
          </a:p>
          <a:p>
            <a:pPr algn="r" rtl="1"/>
            <a:r>
              <a:rPr lang="ar-LB" baseline="0">
                <a:latin typeface="Adobe Arabic" panose="02040503050201020203" pitchFamily="18" charset="-78"/>
                <a:cs typeface="Adobe Arabic" panose="02040503050201020203" pitchFamily="18" charset="-78"/>
              </a:rPr>
              <a:t>نام </a:t>
            </a:r>
          </a:p>
          <a:p>
            <a:pPr algn="r" rtl="1"/>
            <a:r>
              <a:rPr lang="ar-LB" baseline="0">
                <a:latin typeface="Adobe Arabic" panose="02040503050201020203" pitchFamily="18" charset="-78"/>
                <a:cs typeface="Adobe Arabic" panose="02040503050201020203" pitchFamily="18" charset="-78"/>
              </a:rPr>
              <a:t>وقف </a:t>
            </a:r>
          </a:p>
          <a:p>
            <a:pPr algn="r" rtl="1"/>
            <a:r>
              <a:rPr lang="ar-LB" baseline="0">
                <a:latin typeface="Adobe Arabic" panose="02040503050201020203" pitchFamily="18" charset="-78"/>
                <a:cs typeface="Adobe Arabic" panose="02040503050201020203" pitchFamily="18" charset="-78"/>
              </a:rPr>
              <a:t>جلس</a:t>
            </a:r>
          </a:p>
          <a:p>
            <a:pPr algn="r" rtl="1"/>
            <a:endParaRPr lang="ar-LB" baseline="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10"/>
          </p:nvPr>
        </p:nvSpPr>
        <p:spPr/>
        <p:txBody>
          <a:bodyPr/>
          <a:lstStyle/>
          <a:p>
            <a:fld id="{03567E13-77E3-49C1-AE2D-684752D4FE24}" type="slidenum">
              <a:rPr lang="en-US" smtClean="0"/>
              <a:t>27</a:t>
            </a:fld>
            <a:endParaRPr lang="en-US"/>
          </a:p>
        </p:txBody>
      </p:sp>
    </p:spTree>
    <p:extLst>
      <p:ext uri="{BB962C8B-B14F-4D97-AF65-F5344CB8AC3E}">
        <p14:creationId xmlns:p14="http://schemas.microsoft.com/office/powerpoint/2010/main" val="1757227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baseline="0"/>
              <a:t>  </a:t>
            </a:r>
            <a:r>
              <a:rPr lang="ar-LB" baseline="0">
                <a:latin typeface="Adobe Arabic" panose="02040503050201020203" pitchFamily="18" charset="-78"/>
                <a:cs typeface="Adobe Arabic" panose="02040503050201020203" pitchFamily="18" charset="-78"/>
              </a:rPr>
              <a:t>------ وداد قصّة مسلّية لساري وبدر. </a:t>
            </a:r>
          </a:p>
          <a:p>
            <a:pPr algn="r" rtl="1"/>
            <a:r>
              <a:rPr lang="ar-LB" baseline="0">
                <a:latin typeface="Adobe Arabic" panose="02040503050201020203" pitchFamily="18" charset="-78"/>
                <a:cs typeface="Adobe Arabic" panose="02040503050201020203" pitchFamily="18" charset="-78"/>
              </a:rPr>
              <a:t>رسمت</a:t>
            </a:r>
          </a:p>
          <a:p>
            <a:pPr algn="r" rtl="1"/>
            <a:r>
              <a:rPr lang="ar-LB" baseline="0">
                <a:latin typeface="Adobe Arabic" panose="02040503050201020203" pitchFamily="18" charset="-78"/>
                <a:cs typeface="Adobe Arabic" panose="02040503050201020203" pitchFamily="18" charset="-78"/>
              </a:rPr>
              <a:t>قرأت </a:t>
            </a:r>
          </a:p>
          <a:p>
            <a:pPr algn="r" rtl="1"/>
            <a:r>
              <a:rPr lang="ar-LB" baseline="0">
                <a:latin typeface="Adobe Arabic" panose="02040503050201020203" pitchFamily="18" charset="-78"/>
                <a:cs typeface="Adobe Arabic" panose="02040503050201020203" pitchFamily="18" charset="-78"/>
              </a:rPr>
              <a:t>أعطت</a:t>
            </a:r>
            <a:r>
              <a:rPr lang="ar-LB" baseline="0"/>
              <a:t>.</a:t>
            </a:r>
          </a:p>
          <a:p>
            <a:pPr algn="r" rtl="1"/>
            <a:endParaRPr lang="ar-LB" baseline="0"/>
          </a:p>
        </p:txBody>
      </p:sp>
      <p:sp>
        <p:nvSpPr>
          <p:cNvPr id="4" name="Slide Number Placeholder 3"/>
          <p:cNvSpPr>
            <a:spLocks noGrp="1"/>
          </p:cNvSpPr>
          <p:nvPr>
            <p:ph type="sldNum" sz="quarter" idx="10"/>
          </p:nvPr>
        </p:nvSpPr>
        <p:spPr/>
        <p:txBody>
          <a:bodyPr/>
          <a:lstStyle/>
          <a:p>
            <a:fld id="{03567E13-77E3-49C1-AE2D-684752D4FE24}" type="slidenum">
              <a:rPr lang="en-US" smtClean="0"/>
              <a:t>28</a:t>
            </a:fld>
            <a:endParaRPr lang="en-US"/>
          </a:p>
        </p:txBody>
      </p:sp>
    </p:spTree>
    <p:extLst>
      <p:ext uri="{BB962C8B-B14F-4D97-AF65-F5344CB8AC3E}">
        <p14:creationId xmlns:p14="http://schemas.microsoft.com/office/powerpoint/2010/main" val="39350661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sz="1200" baseline="0">
              <a:latin typeface="Adobe Arabic" panose="02040503050201020203" pitchFamily="18" charset="-78"/>
              <a:cs typeface="Adobe Arabic" panose="02040503050201020203" pitchFamily="18" charset="-78"/>
            </a:endParaRPr>
          </a:p>
          <a:p>
            <a:pPr algn="r" rtl="1"/>
            <a:r>
              <a:rPr lang="ar-LB" baseline="0">
                <a:latin typeface="Adobe Arabic" panose="02040503050201020203" pitchFamily="18" charset="-78"/>
                <a:cs typeface="Adobe Arabic" panose="02040503050201020203" pitchFamily="18" charset="-78"/>
              </a:rPr>
              <a:t>  تحقّقوا من إجاباتكم.</a:t>
            </a:r>
          </a:p>
          <a:p>
            <a:pPr algn="r" rtl="1"/>
            <a:r>
              <a:rPr lang="ar-LB" baseline="0">
                <a:latin typeface="Adobe Arabic" panose="02040503050201020203" pitchFamily="18" charset="-78"/>
                <a:cs typeface="Adobe Arabic" panose="02040503050201020203" pitchFamily="18" charset="-78"/>
              </a:rPr>
              <a:t>زار ساري وبدر دار وداد. </a:t>
            </a:r>
          </a:p>
          <a:p>
            <a:pPr algn="r" rtl="1"/>
            <a:r>
              <a:rPr lang="ar-LB" baseline="0">
                <a:latin typeface="Adobe Arabic" panose="02040503050201020203" pitchFamily="18" charset="-78"/>
                <a:cs typeface="Adobe Arabic" panose="02040503050201020203" pitchFamily="18" charset="-78"/>
              </a:rPr>
              <a:t>بسطت وداد البساط الزّهري على الأرضز </a:t>
            </a:r>
          </a:p>
          <a:p>
            <a:pPr algn="r" rtl="1"/>
            <a:r>
              <a:rPr lang="ar-LB" baseline="0">
                <a:latin typeface="Adobe Arabic" panose="02040503050201020203" pitchFamily="18" charset="-78"/>
                <a:cs typeface="Adobe Arabic" panose="02040503050201020203" pitchFamily="18" charset="-78"/>
              </a:rPr>
              <a:t>جلس ساري وبدر على البساط الزّهريّ. </a:t>
            </a:r>
          </a:p>
          <a:p>
            <a:pPr algn="r" rtl="1"/>
            <a:r>
              <a:rPr lang="ar-LB" baseline="0">
                <a:latin typeface="Adobe Arabic" panose="02040503050201020203" pitchFamily="18" charset="-78"/>
                <a:cs typeface="Adobe Arabic" panose="02040503050201020203" pitchFamily="18" charset="-78"/>
              </a:rPr>
              <a:t>قرأت وداد قصة لساري وبدر. </a:t>
            </a:r>
            <a:endParaRPr lang="ar-LB">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10"/>
          </p:nvPr>
        </p:nvSpPr>
        <p:spPr/>
        <p:txBody>
          <a:bodyPr/>
          <a:lstStyle/>
          <a:p>
            <a:fld id="{03567E13-77E3-49C1-AE2D-684752D4FE24}" type="slidenum">
              <a:rPr lang="en-US" smtClean="0"/>
              <a:t>29</a:t>
            </a:fld>
            <a:endParaRPr lang="en-US"/>
          </a:p>
        </p:txBody>
      </p:sp>
    </p:spTree>
    <p:extLst>
      <p:ext uri="{BB962C8B-B14F-4D97-AF65-F5344CB8AC3E}">
        <p14:creationId xmlns:p14="http://schemas.microsoft.com/office/powerpoint/2010/main" val="2977843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a:p>
        </p:txBody>
      </p:sp>
      <p:sp>
        <p:nvSpPr>
          <p:cNvPr id="4" name="Slide Number Placeholder 3"/>
          <p:cNvSpPr>
            <a:spLocks noGrp="1"/>
          </p:cNvSpPr>
          <p:nvPr>
            <p:ph type="sldNum" sz="quarter" idx="10"/>
          </p:nvPr>
        </p:nvSpPr>
        <p:spPr/>
        <p:txBody>
          <a:bodyPr/>
          <a:lstStyle/>
          <a:p>
            <a:fld id="{D6EA0756-4184-4129-9573-976A65A526AA}" type="slidenum">
              <a:rPr lang="en-US" smtClean="0"/>
              <a:t>3</a:t>
            </a:fld>
            <a:endParaRPr lang="en-US"/>
          </a:p>
        </p:txBody>
      </p:sp>
    </p:spTree>
    <p:extLst>
      <p:ext uri="{BB962C8B-B14F-4D97-AF65-F5344CB8AC3E}">
        <p14:creationId xmlns:p14="http://schemas.microsoft.com/office/powerpoint/2010/main" val="14281191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sz="1200" dirty="0">
                <a:latin typeface="Adobe Arabic" panose="02040503050201020203" pitchFamily="18" charset="-78"/>
                <a:cs typeface="Adobe Arabic" panose="02040503050201020203" pitchFamily="18" charset="-78"/>
              </a:rPr>
              <a:t>اقرأوا</a:t>
            </a:r>
            <a:r>
              <a:rPr lang="ar-LB" sz="1200" baseline="0" dirty="0">
                <a:latin typeface="Adobe Arabic" panose="02040503050201020203" pitchFamily="18" charset="-78"/>
                <a:cs typeface="Adobe Arabic" panose="02040503050201020203" pitchFamily="18" charset="-78"/>
              </a:rPr>
              <a:t> النّص (قراءة صامتة) أو أصغوا إلى النّص ثم تمّموا كتابة الجمل من النّص .</a:t>
            </a:r>
          </a:p>
          <a:p>
            <a:pPr algn="r" rtl="1"/>
            <a:r>
              <a:rPr lang="ar-LB" sz="1200" dirty="0">
                <a:solidFill>
                  <a:schemeClr val="tx1">
                    <a:lumMod val="65000"/>
                    <a:lumOff val="35000"/>
                  </a:schemeClr>
                </a:solidFill>
                <a:latin typeface="Adobe Arabic" panose="02040503050201090203" pitchFamily="18" charset="-78"/>
                <a:cs typeface="Adobe Arabic" panose="02040503050201090203" pitchFamily="18" charset="-78"/>
              </a:rPr>
              <a:t>زار شادي دار رشيد.</a:t>
            </a:r>
          </a:p>
          <a:p>
            <a:pPr algn="r" rtl="1"/>
            <a:r>
              <a:rPr lang="ar-LB" sz="1200" dirty="0">
                <a:solidFill>
                  <a:schemeClr val="tx1">
                    <a:lumMod val="65000"/>
                    <a:lumOff val="35000"/>
                  </a:schemeClr>
                </a:solidFill>
                <a:latin typeface="Adobe Arabic" panose="02040503050201090203" pitchFamily="18" charset="-78"/>
                <a:cs typeface="Adobe Arabic" panose="02040503050201090203" pitchFamily="18" charset="-78"/>
              </a:rPr>
              <a:t>لعب شادي بالكرة مع رشيد. تعب شادي. </a:t>
            </a:r>
          </a:p>
          <a:p>
            <a:pPr algn="r" rtl="1"/>
            <a:r>
              <a:rPr lang="ar-LB" sz="1200" dirty="0">
                <a:solidFill>
                  <a:schemeClr val="tx1">
                    <a:lumMod val="65000"/>
                    <a:lumOff val="35000"/>
                  </a:schemeClr>
                </a:solidFill>
                <a:latin typeface="Adobe Arabic" panose="02040503050201090203" pitchFamily="18" charset="-78"/>
                <a:cs typeface="Adobe Arabic" panose="02040503050201090203" pitchFamily="18" charset="-78"/>
              </a:rPr>
              <a:t>شرب شادي ورشيد العصير الطّازج.</a:t>
            </a:r>
          </a:p>
          <a:p>
            <a:pPr algn="r" rtl="1"/>
            <a:endParaRPr lang="ar-LB" sz="1200" baseline="0" dirty="0">
              <a:latin typeface="Adobe Arabic" panose="02040503050201020203" pitchFamily="18" charset="-78"/>
              <a:cs typeface="Adobe Arabic" panose="02040503050201020203" pitchFamily="18" charset="-78"/>
            </a:endParaRPr>
          </a:p>
          <a:p>
            <a:pPr algn="r" rtl="1"/>
            <a:r>
              <a:rPr lang="ar-LB" sz="1200" baseline="0" dirty="0">
                <a:latin typeface="Adobe Arabic" panose="02040503050201020203" pitchFamily="18" charset="-78"/>
                <a:cs typeface="Adobe Arabic" panose="02040503050201020203" pitchFamily="18" charset="-78"/>
              </a:rPr>
              <a:t> </a:t>
            </a:r>
            <a:endParaRPr lang="ar-LB" sz="1200" b="1" baseline="0" dirty="0">
              <a:latin typeface="Adobe Arabic" panose="02040503050201020203" pitchFamily="18" charset="-78"/>
              <a:cs typeface="Adobe Arabic" panose="02040503050201020203" pitchFamily="18" charset="-78"/>
            </a:endParaRPr>
          </a:p>
          <a:p>
            <a:pPr algn="r" rtl="1"/>
            <a:r>
              <a:rPr lang="ar-LB" sz="1200" b="0" baseline="0" dirty="0">
                <a:latin typeface="Adobe Arabic" panose="02040503050201020203" pitchFamily="18" charset="-78"/>
                <a:cs typeface="Adobe Arabic" panose="02040503050201020203" pitchFamily="18" charset="-78"/>
              </a:rPr>
              <a:t>توجيهات للمعلّم/ـة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0" baseline="0" dirty="0">
                <a:latin typeface="Adobe Arabic" panose="02040503050201020203" pitchFamily="18" charset="-78"/>
                <a:cs typeface="Adobe Arabic" panose="02040503050201020203" pitchFamily="18" charset="-78"/>
              </a:rPr>
              <a:t>يمكن للمعلّم/ة أن يختار إمّا القراءة الصّامتة أو القراءة الجهرية. (حسب قدرة ومستوى المتعلّمين).</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0" baseline="0" dirty="0">
                <a:latin typeface="Adobe Arabic" panose="02040503050201020203" pitchFamily="18" charset="-78"/>
                <a:cs typeface="Adobe Arabic" panose="02040503050201020203" pitchFamily="18" charset="-78"/>
              </a:rPr>
              <a:t>كلمات الفقرة مألوفة للمتعلّم حيث يستطع أن يقرأ معظمها لوحده. </a:t>
            </a:r>
          </a:p>
          <a:p>
            <a:pPr algn="r" rtl="1"/>
            <a:endParaRPr lang="ar-LB" sz="1200" dirty="0">
              <a:solidFill>
                <a:schemeClr val="tx1">
                  <a:lumMod val="65000"/>
                  <a:lumOff val="35000"/>
                </a:schemeClr>
              </a:solidFill>
              <a:latin typeface="Adobe Arabic" panose="02040503050201090203" pitchFamily="18" charset="-78"/>
              <a:cs typeface="Adobe Arabic" panose="02040503050201090203" pitchFamily="18" charset="-78"/>
            </a:endParaRPr>
          </a:p>
          <a:p>
            <a:pPr algn="r" rtl="1"/>
            <a:endParaRPr lang="ar-LB" sz="1200" dirty="0">
              <a:solidFill>
                <a:schemeClr val="tx1">
                  <a:lumMod val="65000"/>
                  <a:lumOff val="35000"/>
                </a:schemeClr>
              </a:solidFill>
              <a:latin typeface="Adobe Arabic" panose="02040503050201090203" pitchFamily="18" charset="-78"/>
              <a:cs typeface="Adobe Arabic" panose="02040503050201090203" pitchFamily="18" charset="-78"/>
            </a:endParaRPr>
          </a:p>
          <a:p>
            <a:pPr algn="r" rtl="1"/>
            <a:endParaRPr lang="en-US"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10"/>
          </p:nvPr>
        </p:nvSpPr>
        <p:spPr/>
        <p:txBody>
          <a:bodyPr/>
          <a:lstStyle/>
          <a:p>
            <a:fld id="{03567E13-77E3-49C1-AE2D-684752D4FE24}" type="slidenum">
              <a:rPr lang="en-US" smtClean="0"/>
              <a:t>30</a:t>
            </a:fld>
            <a:endParaRPr lang="en-US"/>
          </a:p>
        </p:txBody>
      </p:sp>
    </p:spTree>
    <p:extLst>
      <p:ext uri="{BB962C8B-B14F-4D97-AF65-F5344CB8AC3E}">
        <p14:creationId xmlns:p14="http://schemas.microsoft.com/office/powerpoint/2010/main" val="10190182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dirty="0">
                <a:latin typeface="Adobe Arabic" panose="02040503050201020203" pitchFamily="18" charset="-78"/>
                <a:cs typeface="Adobe Arabic" panose="02040503050201020203" pitchFamily="18" charset="-78"/>
              </a:rPr>
              <a:t>اختاروا الفعل المناسب وتمّموا كتابة جملة من النّصّ: </a:t>
            </a:r>
          </a:p>
          <a:p>
            <a:pPr algn="r" rtl="1"/>
            <a:r>
              <a:rPr lang="ar-LB" dirty="0">
                <a:latin typeface="Adobe Arabic" panose="02040503050201020203" pitchFamily="18" charset="-78"/>
                <a:cs typeface="Adobe Arabic" panose="02040503050201020203" pitchFamily="18" charset="-78"/>
              </a:rPr>
              <a:t> ------ شادي بالكرة مع رشيد. </a:t>
            </a:r>
          </a:p>
          <a:p>
            <a:pPr algn="r" rtl="1"/>
            <a:r>
              <a:rPr lang="ar-LB" dirty="0">
                <a:latin typeface="Adobe Arabic" panose="02040503050201020203" pitchFamily="18" charset="-78"/>
                <a:cs typeface="Adobe Arabic" panose="02040503050201020203" pitchFamily="18" charset="-78"/>
              </a:rPr>
              <a:t>----شادي ورشيد العصير. </a:t>
            </a:r>
          </a:p>
          <a:p>
            <a:pPr algn="r" rtl="1"/>
            <a:endParaRPr lang="ar-LB" dirty="0">
              <a:latin typeface="Adobe Arabic" panose="02040503050201020203" pitchFamily="18" charset="-78"/>
              <a:cs typeface="Adobe Arabic" panose="02040503050201020203" pitchFamily="18" charset="-78"/>
            </a:endParaRPr>
          </a:p>
          <a:p>
            <a:pPr algn="r" rtl="1"/>
            <a:endParaRPr lang="ar-LB" dirty="0">
              <a:latin typeface="Adobe Arabic" panose="02040503050201020203" pitchFamily="18" charset="-78"/>
              <a:cs typeface="Adobe Arabic" panose="02040503050201020203" pitchFamily="18" charset="-78"/>
            </a:endParaRPr>
          </a:p>
          <a:p>
            <a:pPr algn="r" rtl="1"/>
            <a:r>
              <a:rPr lang="ar-LB" dirty="0">
                <a:latin typeface="Adobe Arabic" panose="02040503050201020203" pitchFamily="18" charset="-78"/>
                <a:cs typeface="Adobe Arabic" panose="02040503050201020203" pitchFamily="18" charset="-78"/>
              </a:rPr>
              <a:t>توجيهات للمعلم/ة: </a:t>
            </a:r>
          </a:p>
          <a:p>
            <a:pPr algn="r" rtl="1"/>
            <a:r>
              <a:rPr lang="ar-LB" dirty="0">
                <a:latin typeface="Adobe Arabic" panose="02040503050201020203" pitchFamily="18" charset="-78"/>
                <a:cs typeface="Adobe Arabic" panose="02040503050201020203" pitchFamily="18" charset="-78"/>
              </a:rPr>
              <a:t>1- ركض – أمسك – لعب. </a:t>
            </a:r>
          </a:p>
          <a:p>
            <a:pPr algn="r" rtl="1"/>
            <a:r>
              <a:rPr lang="ar-LB" dirty="0">
                <a:latin typeface="Adobe Arabic" panose="02040503050201020203" pitchFamily="18" charset="-78"/>
                <a:cs typeface="Adobe Arabic" panose="02040503050201020203" pitchFamily="18" charset="-78"/>
              </a:rPr>
              <a:t>2- رأى – شرب – ذاق. </a:t>
            </a:r>
            <a:endParaRPr lang="en-GB" dirty="0">
              <a:latin typeface="Adobe Arabic" panose="02040503050201020203" pitchFamily="18" charset="-78"/>
              <a:cs typeface="Adobe Arabic" panose="02040503050201020203" pitchFamily="18" charset="-78"/>
            </a:endParaRPr>
          </a:p>
          <a:p>
            <a:pPr algn="r" rtl="1"/>
            <a:endParaRPr lang="en-GB" dirty="0">
              <a:latin typeface="Adobe Arabic" panose="02040503050201020203" pitchFamily="18" charset="-78"/>
              <a:cs typeface="Adobe Arabic" panose="02040503050201020203" pitchFamily="18" charset="-78"/>
            </a:endParaRPr>
          </a:p>
          <a:p>
            <a:pPr algn="r" rtl="1"/>
            <a:r>
              <a:rPr lang="ar-LB" dirty="0">
                <a:latin typeface="Adobe Arabic" panose="02040503050201020203" pitchFamily="18" charset="-78"/>
                <a:cs typeface="Adobe Arabic" panose="02040503050201020203" pitchFamily="18" charset="-78"/>
              </a:rPr>
              <a:t>تحقّقوا من الإجابة</a:t>
            </a:r>
          </a:p>
          <a:p>
            <a:pPr algn="r" rtl="1"/>
            <a:r>
              <a:rPr lang="ar-LB" dirty="0">
                <a:latin typeface="Adobe Arabic" panose="02040503050201020203" pitchFamily="18" charset="-78"/>
                <a:cs typeface="Adobe Arabic" panose="02040503050201020203" pitchFamily="18" charset="-78"/>
              </a:rPr>
              <a:t> لعب شادي بالكرة مع رشيد. </a:t>
            </a:r>
          </a:p>
          <a:p>
            <a:pPr algn="r" rtl="1"/>
            <a:r>
              <a:rPr lang="ar-LB" dirty="0">
                <a:latin typeface="Adobe Arabic" panose="02040503050201020203" pitchFamily="18" charset="-78"/>
                <a:cs typeface="Adobe Arabic" panose="02040503050201020203" pitchFamily="18" charset="-78"/>
              </a:rPr>
              <a:t>شرب شادي ورشيد العصير. </a:t>
            </a:r>
          </a:p>
          <a:p>
            <a:pPr algn="r" rtl="1"/>
            <a:endParaRPr lang="en-US"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10"/>
          </p:nvPr>
        </p:nvSpPr>
        <p:spPr/>
        <p:txBody>
          <a:bodyPr/>
          <a:lstStyle/>
          <a:p>
            <a:fld id="{03567E13-77E3-49C1-AE2D-684752D4FE24}" type="slidenum">
              <a:rPr lang="en-US" smtClean="0"/>
              <a:t>31</a:t>
            </a:fld>
            <a:endParaRPr lang="en-US"/>
          </a:p>
        </p:txBody>
      </p:sp>
    </p:spTree>
    <p:extLst>
      <p:ext uri="{BB962C8B-B14F-4D97-AF65-F5344CB8AC3E}">
        <p14:creationId xmlns:p14="http://schemas.microsoft.com/office/powerpoint/2010/main" val="30972098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99A4A7-4683-4D24-8F47-6F9FB39659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98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a:latin typeface="Adobe Arabic" panose="02040503050201020203" pitchFamily="18" charset="-78"/>
                <a:cs typeface="Adobe Arabic" panose="02040503050201020203" pitchFamily="18" charset="-78"/>
              </a:rPr>
              <a:t>سَتتعلّمونَ اليَوم كيفَ</a:t>
            </a:r>
            <a:r>
              <a:rPr lang="ar-LB" baseline="0">
                <a:latin typeface="Adobe Arabic" panose="02040503050201020203" pitchFamily="18" charset="-78"/>
                <a:cs typeface="Adobe Arabic" panose="02040503050201020203" pitchFamily="18" charset="-78"/>
              </a:rPr>
              <a:t> يمكنكم أن تتمّموا كتابة </a:t>
            </a:r>
            <a:r>
              <a:rPr lang="ar-LB">
                <a:latin typeface="Adobe Arabic" panose="02040503050201020203" pitchFamily="18" charset="-78"/>
                <a:cs typeface="Adobe Arabic" panose="02040503050201020203" pitchFamily="18" charset="-78"/>
              </a:rPr>
              <a:t> جُملة من النّص باستخدام الفعل المناسب للمعنى.  </a:t>
            </a:r>
            <a:endParaRPr lang="en-US">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5"/>
          </p:nvPr>
        </p:nvSpPr>
        <p:spPr/>
        <p:txBody>
          <a:bodyPr/>
          <a:lstStyle/>
          <a:p>
            <a:fld id="{03567E13-77E3-49C1-AE2D-684752D4FE24}" type="slidenum">
              <a:rPr lang="en-US" smtClean="0"/>
              <a:t>4</a:t>
            </a:fld>
            <a:endParaRPr lang="en-US"/>
          </a:p>
        </p:txBody>
      </p:sp>
    </p:spTree>
    <p:extLst>
      <p:ext uri="{BB962C8B-B14F-4D97-AF65-F5344CB8AC3E}">
        <p14:creationId xmlns:p14="http://schemas.microsoft.com/office/powerpoint/2010/main" val="3748141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90000"/>
              </a:lnSpc>
              <a:spcBef>
                <a:spcPct val="0"/>
              </a:spcBef>
              <a:spcAft>
                <a:spcPts val="0"/>
              </a:spcAft>
              <a:buClrTx/>
              <a:buSzTx/>
              <a:buFontTx/>
              <a:buNone/>
              <a:tabLst/>
              <a:defRPr/>
            </a:pPr>
            <a:r>
              <a:rPr lang="ar-LB" sz="2000" b="0" dirty="0">
                <a:solidFill>
                  <a:srgbClr val="2E75B6"/>
                </a:solidFill>
                <a:latin typeface="Adobe Arabic" panose="02040503050201090203" pitchFamily="18" charset="-78"/>
                <a:cs typeface="Adobe Arabic" panose="02040503050201090203" pitchFamily="18" charset="-78"/>
              </a:rPr>
              <a:t>طابَ يَوْمُكُمْ يا أَعِزّائي! </a:t>
            </a:r>
            <a:r>
              <a:rPr kumimoji="0" lang="ar-LB" sz="2000" b="0" i="0" u="none" strike="noStrike" kern="1200" cap="none" spc="0" normalizeH="0" baseline="0" noProof="0" dirty="0">
                <a:ln>
                  <a:noFill/>
                </a:ln>
                <a:effectLst/>
                <a:uLnTx/>
                <a:uFillTx/>
                <a:latin typeface="Adobe Arabic"/>
                <a:ea typeface="+mn-ea"/>
                <a:cs typeface="Adobe Arabic"/>
              </a:rPr>
              <a:t>أَهْلًا بِكُمْ في صَفِّ للكتابة. </a:t>
            </a:r>
            <a:endParaRPr kumimoji="0" lang="en-US" sz="2000" b="0" i="0" u="none" strike="noStrike" kern="1200" cap="none" spc="0" normalizeH="0" baseline="0" noProof="0" dirty="0">
              <a:ln>
                <a:noFill/>
              </a:ln>
              <a:effectLst/>
              <a:uLnTx/>
              <a:uFillTx/>
              <a:latin typeface="Adobe Arabic"/>
              <a:ea typeface="+mn-ea"/>
              <a:cs typeface="Adobe Arabic"/>
            </a:endParaRPr>
          </a:p>
          <a:p>
            <a:pPr marL="0" marR="0" lvl="0" indent="0" algn="r" defTabSz="914400" rtl="1" eaLnBrk="1" fontAlgn="auto" latinLnBrk="0" hangingPunct="1">
              <a:lnSpc>
                <a:spcPct val="90000"/>
              </a:lnSpc>
              <a:spcBef>
                <a:spcPct val="0"/>
              </a:spcBef>
              <a:spcAft>
                <a:spcPts val="0"/>
              </a:spcAft>
              <a:buClrTx/>
              <a:buSzTx/>
              <a:buFontTx/>
              <a:buNone/>
              <a:tabLst/>
              <a:defRPr/>
            </a:pPr>
            <a:endParaRPr kumimoji="0" lang="en-US" sz="2000" b="0" i="0" u="none" strike="noStrike" kern="1200" cap="none" spc="0" normalizeH="0" baseline="0" noProof="0" dirty="0">
              <a:ln>
                <a:noFill/>
              </a:ln>
              <a:effectLst/>
              <a:uLnTx/>
              <a:uFillTx/>
              <a:latin typeface="Adobe Arabic"/>
              <a:ea typeface="+mn-ea"/>
              <a:cs typeface="Adobe Arabic"/>
            </a:endParaRPr>
          </a:p>
          <a:p>
            <a:pPr marL="0" marR="0" lvl="0" indent="0" algn="r" defTabSz="914400" rtl="1" eaLnBrk="1" fontAlgn="auto" latinLnBrk="0" hangingPunct="1">
              <a:lnSpc>
                <a:spcPct val="90000"/>
              </a:lnSpc>
              <a:spcBef>
                <a:spcPts val="0"/>
              </a:spcBef>
              <a:spcAft>
                <a:spcPts val="200"/>
              </a:spcAft>
              <a:buClr>
                <a:schemeClr val="accent1"/>
              </a:buClr>
              <a:buSzPct val="100000"/>
              <a:buFontTx/>
              <a:buNone/>
              <a:tabLst/>
              <a:defRPr/>
            </a:pPr>
            <a:r>
              <a:rPr lang="ar-LB" sz="2000" b="1" dirty="0">
                <a:solidFill>
                  <a:schemeClr val="tx1">
                    <a:lumMod val="65000"/>
                    <a:lumOff val="35000"/>
                  </a:schemeClr>
                </a:solidFill>
                <a:latin typeface="Adobe Arabic"/>
                <a:cs typeface="Adobe Arabic"/>
              </a:rPr>
              <a:t>توجيهات للمعلّم/ة:</a:t>
            </a:r>
          </a:p>
          <a:p>
            <a:pPr marL="0" marR="0" lvl="0" indent="0" algn="r" defTabSz="914400" rtl="1" eaLnBrk="1" fontAlgn="auto" latinLnBrk="0" hangingPunct="1">
              <a:lnSpc>
                <a:spcPct val="90000"/>
              </a:lnSpc>
              <a:spcBef>
                <a:spcPts val="0"/>
              </a:spcBef>
              <a:spcAft>
                <a:spcPts val="200"/>
              </a:spcAft>
              <a:buClr>
                <a:schemeClr val="accent1"/>
              </a:buClr>
              <a:buSzPct val="100000"/>
              <a:buFontTx/>
              <a:buNone/>
              <a:tabLst/>
              <a:defRPr/>
            </a:pPr>
            <a:endParaRPr lang="ar-LB" sz="2000" b="0" dirty="0">
              <a:solidFill>
                <a:schemeClr val="tx1">
                  <a:lumMod val="65000"/>
                  <a:lumOff val="35000"/>
                </a:schemeClr>
              </a:solidFill>
              <a:latin typeface="Adobe Arabic"/>
              <a:cs typeface="Adobe Arabic"/>
            </a:endParaRPr>
          </a:p>
          <a:p>
            <a:pPr marL="0" marR="0" lvl="0" indent="0" algn="r" defTabSz="914400" rtl="1" eaLnBrk="1" fontAlgn="auto" latinLnBrk="0" hangingPunct="1">
              <a:lnSpc>
                <a:spcPct val="90000"/>
              </a:lnSpc>
              <a:spcBef>
                <a:spcPts val="0"/>
              </a:spcBef>
              <a:spcAft>
                <a:spcPts val="200"/>
              </a:spcAft>
              <a:buClr>
                <a:schemeClr val="accent1"/>
              </a:buClr>
              <a:buSzPct val="100000"/>
              <a:buFontTx/>
              <a:buNone/>
              <a:tabLst/>
              <a:defRPr/>
            </a:pPr>
            <a:r>
              <a:rPr lang="ar-LB" sz="2000" b="0" dirty="0">
                <a:effectLst/>
                <a:ea typeface="Calibri" panose="020F0502020204030204" pitchFamily="34" charset="0"/>
                <a:cs typeface="Adobe Arabic" panose="02040503050201020203" pitchFamily="18" charset="-78"/>
              </a:rPr>
              <a:t>بعد التّرحيب، يقدّم المعلّم/ة نشاطًا من أنشطة التّعلّم الاجتماعيّ الانفعاليّ المقترحة أو نشاطًا لغويًا ممهّدًا للدّرس الآتي أو مثبتًا لتعلّم سابق. يمكن الاستعانة بالأنشطة المدرجة في حقيبة "بالفصحى أحلى" وغيرها من الموارد التّربويّة.</a:t>
            </a:r>
          </a:p>
          <a:p>
            <a:pPr marL="0" marR="0" lvl="0" indent="0" algn="r" defTabSz="914400" rtl="1" eaLnBrk="1" fontAlgn="auto" latinLnBrk="0" hangingPunct="1">
              <a:lnSpc>
                <a:spcPct val="90000"/>
              </a:lnSpc>
              <a:spcBef>
                <a:spcPts val="0"/>
              </a:spcBef>
              <a:spcAft>
                <a:spcPts val="200"/>
              </a:spcAft>
              <a:buClr>
                <a:schemeClr val="accent1"/>
              </a:buClr>
              <a:buSzPct val="100000"/>
              <a:buFontTx/>
              <a:buNone/>
              <a:tabLst/>
              <a:defRPr/>
            </a:pPr>
            <a:endParaRPr lang="ar-LB" sz="2000" b="0" dirty="0">
              <a:solidFill>
                <a:schemeClr val="tx1">
                  <a:lumMod val="65000"/>
                  <a:lumOff val="35000"/>
                </a:schemeClr>
              </a:solidFill>
              <a:effectLst/>
              <a:latin typeface="Adobe Arabic"/>
              <a:cs typeface="Adobe Arabic" panose="02040503050201020203" pitchFamily="18" charset="-78"/>
            </a:endParaRPr>
          </a:p>
          <a:p>
            <a:pPr marR="0" lvl="0" indent="0" algn="r" rtl="1" fontAlgn="auto">
              <a:lnSpc>
                <a:spcPct val="90000"/>
              </a:lnSpc>
              <a:spcAft>
                <a:spcPts val="200"/>
              </a:spcAft>
              <a:buClr>
                <a:schemeClr val="accent1"/>
              </a:buClr>
              <a:buSzPct val="100000"/>
              <a:tabLst/>
              <a:defRPr/>
            </a:pPr>
            <a:r>
              <a:rPr lang="ar-LB" sz="2000" b="0" dirty="0">
                <a:solidFill>
                  <a:srgbClr val="2E75B6"/>
                </a:solidFill>
                <a:latin typeface="Adobe Arabic" panose="02040503050201090203" pitchFamily="18" charset="-78"/>
                <a:cs typeface="Adobe Arabic" panose="02040503050201090203" pitchFamily="18" charset="-78"/>
              </a:rPr>
              <a:t>بعد انهاء النشاط، يعلن المعلّم/ة هدف الحصّة.</a:t>
            </a:r>
            <a:endParaRPr lang="en-US" sz="2000" b="0" dirty="0">
              <a:solidFill>
                <a:srgbClr val="2E75B6"/>
              </a:solidFill>
              <a:latin typeface="Adobe Arabic" panose="02040503050201090203" pitchFamily="18" charset="-78"/>
              <a:cs typeface="Adobe Arabic" panose="02040503050201090203" pitchFamily="18" charset="-78"/>
            </a:endParaRPr>
          </a:p>
          <a:p>
            <a:endParaRPr lang="en-US" dirty="0"/>
          </a:p>
        </p:txBody>
      </p:sp>
      <p:sp>
        <p:nvSpPr>
          <p:cNvPr id="4" name="Slide Number Placeholder 3"/>
          <p:cNvSpPr>
            <a:spLocks noGrp="1"/>
          </p:cNvSpPr>
          <p:nvPr>
            <p:ph type="sldNum" sz="quarter" idx="10"/>
          </p:nvPr>
        </p:nvSpPr>
        <p:spPr/>
        <p:txBody>
          <a:bodyPr/>
          <a:lstStyle/>
          <a:p>
            <a:fld id="{6753564E-CE8F-4EAA-8632-86D4A8A8E609}" type="slidenum">
              <a:rPr lang="en-US" smtClean="0"/>
              <a:t>5</a:t>
            </a:fld>
            <a:endParaRPr lang="en-US"/>
          </a:p>
        </p:txBody>
      </p:sp>
    </p:spTree>
    <p:extLst>
      <p:ext uri="{BB962C8B-B14F-4D97-AF65-F5344CB8AC3E}">
        <p14:creationId xmlns:p14="http://schemas.microsoft.com/office/powerpoint/2010/main" val="3823266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sz="2000" dirty="0">
                <a:latin typeface="Adobe Arabic" panose="02040503050201020203" pitchFamily="18" charset="-78"/>
                <a:cs typeface="Adobe Arabic" panose="02040503050201020203" pitchFamily="18" charset="-78"/>
              </a:rPr>
              <a:t>الْآنَ  وقبل أن نبدأ درسنا سَنَلْعَبُ لُعْبَةً " الحزّورة" . استمعوا جَيِّدًا إِلى التَّعْليماتِ.</a:t>
            </a:r>
          </a:p>
          <a:p>
            <a:pPr algn="r" rtl="1"/>
            <a:r>
              <a:rPr lang="ar-LB" sz="2000" dirty="0">
                <a:latin typeface="Adobe Arabic" panose="02040503050201020203" pitchFamily="18" charset="-78"/>
                <a:cs typeface="Adobe Arabic" panose="02040503050201020203" pitchFamily="18" charset="-78"/>
              </a:rPr>
              <a:t>سَأَسْأَلُكُمْ سُؤالًا وهو "ماذا أفعل؟"وَعَلَيْكُمْ أَنْ تُجيبوا بِكَلِمَةٍ تدلّ على الفعل الّذي</a:t>
            </a:r>
            <a:r>
              <a:rPr lang="ar-LB" sz="2000" baseline="0" dirty="0">
                <a:latin typeface="Adobe Arabic" panose="02040503050201020203" pitchFamily="18" charset="-78"/>
                <a:cs typeface="Adobe Arabic" panose="02040503050201020203" pitchFamily="18" charset="-78"/>
              </a:rPr>
              <a:t> سأقوم به. </a:t>
            </a:r>
            <a:r>
              <a:rPr lang="ar-LB" sz="2000" dirty="0">
                <a:latin typeface="Adobe Arabic" panose="02040503050201020203" pitchFamily="18" charset="-78"/>
                <a:cs typeface="Adobe Arabic" panose="02040503050201020203" pitchFamily="18" charset="-78"/>
              </a:rPr>
              <a:t> يمكنكم لفظ الكلمة شفهيًّا </a:t>
            </a:r>
            <a:r>
              <a:rPr lang="ar-LB" sz="2000" baseline="0" dirty="0">
                <a:latin typeface="Adobe Arabic" panose="02040503050201020203" pitchFamily="18" charset="-78"/>
                <a:cs typeface="Adobe Arabic" panose="02040503050201020203" pitchFamily="18" charset="-78"/>
              </a:rPr>
              <a:t> أو </a:t>
            </a:r>
            <a:r>
              <a:rPr lang="ar-LB" sz="2000" dirty="0">
                <a:latin typeface="Adobe Arabic" panose="02040503050201020203" pitchFamily="18" charset="-78"/>
                <a:cs typeface="Adobe Arabic" panose="02040503050201020203" pitchFamily="18" charset="-78"/>
              </a:rPr>
              <a:t>كتابتها على ورقة إن كنتم تستطيعون الكتابة... </a:t>
            </a:r>
          </a:p>
          <a:p>
            <a:pPr algn="r" rtl="1"/>
            <a:r>
              <a:rPr lang="ar-LB" sz="2000" dirty="0">
                <a:latin typeface="Adobe Arabic" panose="02040503050201020203" pitchFamily="18" charset="-78"/>
                <a:cs typeface="Adobe Arabic" panose="02040503050201020203" pitchFamily="18" charset="-78"/>
              </a:rPr>
              <a:t>تَذَكَّروا الْإجابَةَ تبدأ بكلمة تدلّ على فعل.</a:t>
            </a:r>
          </a:p>
          <a:p>
            <a:pPr algn="r" rtl="1"/>
            <a:r>
              <a:rPr lang="ar-LB" sz="2000" dirty="0">
                <a:latin typeface="Adobe Arabic" panose="02040503050201020203" pitchFamily="18" charset="-78"/>
                <a:cs typeface="Adobe Arabic" panose="02040503050201020203" pitchFamily="18" charset="-78"/>
              </a:rPr>
              <a:t>رائِعٌ! الْآنَ اسْتَعِدّوا  للإصغاء</a:t>
            </a:r>
            <a:r>
              <a:rPr lang="ar-LB" sz="2000" baseline="0" dirty="0">
                <a:latin typeface="Adobe Arabic" panose="02040503050201020203" pitchFamily="18" charset="-78"/>
                <a:cs typeface="Adobe Arabic" panose="02040503050201020203" pitchFamily="18" charset="-78"/>
              </a:rPr>
              <a:t> إلى الحزورة  أو كتابة الفعل إذا كنتم تستطيعون الكتابة. </a:t>
            </a:r>
          </a:p>
          <a:p>
            <a:pPr algn="r" rtl="1"/>
            <a:endParaRPr lang="en-US" sz="2000" dirty="0">
              <a:latin typeface="Adobe Arabic" panose="02040503050201020203" pitchFamily="18" charset="-78"/>
              <a:cs typeface="Adobe Arabic" panose="02040503050201020203" pitchFamily="18" charset="-78"/>
            </a:endParaRPr>
          </a:p>
          <a:p>
            <a:pPr algn="r" rtl="1"/>
            <a:r>
              <a:rPr lang="ar-LB" sz="2000" b="1" dirty="0">
                <a:latin typeface="Adobe Arabic" panose="02040503050201020203" pitchFamily="18" charset="-78"/>
                <a:cs typeface="Adobe Arabic" panose="02040503050201020203" pitchFamily="18" charset="-78"/>
              </a:rPr>
              <a:t>توجيهات للمعلّم/ة:</a:t>
            </a:r>
          </a:p>
          <a:p>
            <a:pPr algn="r" rtl="1"/>
            <a:r>
              <a:rPr lang="ar-LB" sz="2000" b="0" dirty="0">
                <a:latin typeface="Adobe Arabic" panose="02040503050201020203" pitchFamily="18" charset="-78"/>
                <a:cs typeface="Adobe Arabic" panose="02040503050201020203" pitchFamily="18" charset="-78"/>
              </a:rPr>
              <a:t>في حال لم يكن</a:t>
            </a:r>
            <a:r>
              <a:rPr lang="ar-LB" sz="2000" b="0" baseline="0" dirty="0">
                <a:latin typeface="Adobe Arabic" panose="02040503050201020203" pitchFamily="18" charset="-78"/>
                <a:cs typeface="Adobe Arabic" panose="02040503050201020203" pitchFamily="18" charset="-78"/>
              </a:rPr>
              <a:t> المتعلّمون متمكنين من الكتابة يمكن أن تكون الإجابة شفوية. </a:t>
            </a:r>
            <a:endParaRPr lang="ar-LB" sz="2000" b="0"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5"/>
          </p:nvPr>
        </p:nvSpPr>
        <p:spPr/>
        <p:txBody>
          <a:bodyPr/>
          <a:lstStyle/>
          <a:p>
            <a:fld id="{03567E13-77E3-49C1-AE2D-684752D4FE24}" type="slidenum">
              <a:rPr lang="en-US" smtClean="0"/>
              <a:t>6</a:t>
            </a:fld>
            <a:endParaRPr lang="en-US"/>
          </a:p>
        </p:txBody>
      </p:sp>
    </p:spTree>
    <p:extLst>
      <p:ext uri="{BB962C8B-B14F-4D97-AF65-F5344CB8AC3E}">
        <p14:creationId xmlns:p14="http://schemas.microsoft.com/office/powerpoint/2010/main" val="2645499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a:latin typeface="Adobe Arabic" panose="02040503050201020203" pitchFamily="18" charset="-78"/>
                <a:cs typeface="Adobe Arabic" panose="02040503050201020203" pitchFamily="18" charset="-78"/>
              </a:rPr>
              <a:t>حزورة : </a:t>
            </a:r>
            <a:endParaRPr lang="ar-LB" baseline="0">
              <a:latin typeface="Adobe Arabic" panose="02040503050201020203" pitchFamily="18" charset="-78"/>
              <a:cs typeface="Adobe Arabic" panose="02040503050201020203" pitchFamily="18" charset="-78"/>
            </a:endParaRPr>
          </a:p>
          <a:p>
            <a:pPr algn="r" rtl="1"/>
            <a:r>
              <a:rPr lang="ar-LB" sz="1200">
                <a:latin typeface="Adobe Arabic" panose="02040503050201020203" pitchFamily="18" charset="-78"/>
                <a:cs typeface="Adobe Arabic" panose="02040503050201020203" pitchFamily="18" charset="-78"/>
              </a:rPr>
              <a:t>ماذا أفعل في الصباح قبل أن أنهض من سريري؟  </a:t>
            </a:r>
            <a:endParaRPr lang="en-US" sz="120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5"/>
          </p:nvPr>
        </p:nvSpPr>
        <p:spPr/>
        <p:txBody>
          <a:bodyPr/>
          <a:lstStyle/>
          <a:p>
            <a:fld id="{03567E13-77E3-49C1-AE2D-684752D4FE24}" type="slidenum">
              <a:rPr lang="en-US" smtClean="0"/>
              <a:t>7</a:t>
            </a:fld>
            <a:endParaRPr lang="en-US"/>
          </a:p>
        </p:txBody>
      </p:sp>
    </p:spTree>
    <p:extLst>
      <p:ext uri="{BB962C8B-B14F-4D97-AF65-F5344CB8AC3E}">
        <p14:creationId xmlns:p14="http://schemas.microsoft.com/office/powerpoint/2010/main" val="1273279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sz="1200"/>
              <a:t>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a:latin typeface="Adobe Arabic" panose="02040503050201020203" pitchFamily="18" charset="-78"/>
                <a:cs typeface="Adobe Arabic" panose="02040503050201020203" pitchFamily="18" charset="-78"/>
              </a:rPr>
              <a:t>أستيقظ من النوم. </a:t>
            </a:r>
            <a:endParaRPr lang="ar-LB">
              <a:latin typeface="Adobe Arabic" panose="02040503050201020203" pitchFamily="18" charset="-78"/>
              <a:cs typeface="Adobe Arabic" panose="02040503050201020203" pitchFamily="18" charset="-78"/>
            </a:endParaRPr>
          </a:p>
          <a:p>
            <a:pPr algn="r" rtl="1"/>
            <a:endParaRPr lang="ar-LB" sz="1200">
              <a:latin typeface="Adobe Arabic" panose="02040503050201020203" pitchFamily="18" charset="-78"/>
              <a:cs typeface="Adobe Arabic" panose="02040503050201020203" pitchFamily="18" charset="-78"/>
            </a:endParaRPr>
          </a:p>
          <a:p>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t>8</a:t>
            </a:fld>
            <a:endParaRPr lang="en-US"/>
          </a:p>
        </p:txBody>
      </p:sp>
    </p:spTree>
    <p:extLst>
      <p:ext uri="{BB962C8B-B14F-4D97-AF65-F5344CB8AC3E}">
        <p14:creationId xmlns:p14="http://schemas.microsoft.com/office/powerpoint/2010/main" val="2619318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baseline="0"/>
          </a:p>
          <a:p>
            <a:pPr algn="r" rtl="1"/>
            <a:r>
              <a:rPr lang="ar-LB" sz="1200">
                <a:latin typeface="Adobe Arabic" panose="02040503050201020203" pitchFamily="18" charset="-78"/>
                <a:cs typeface="Adobe Arabic" panose="02040503050201020203" pitchFamily="18" charset="-78"/>
              </a:rPr>
              <a:t>ماذا أفعل عندما أسمع خبرًا مضحكًا؟(انتظار)</a:t>
            </a:r>
            <a:endParaRPr lang="en-US" sz="120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a:t> </a:t>
            </a:r>
          </a:p>
        </p:txBody>
      </p:sp>
      <p:sp>
        <p:nvSpPr>
          <p:cNvPr id="4" name="Slide Number Placeholder 3"/>
          <p:cNvSpPr>
            <a:spLocks noGrp="1"/>
          </p:cNvSpPr>
          <p:nvPr>
            <p:ph type="sldNum" sz="quarter" idx="5"/>
          </p:nvPr>
        </p:nvSpPr>
        <p:spPr/>
        <p:txBody>
          <a:bodyPr/>
          <a:lstStyle/>
          <a:p>
            <a:fld id="{03567E13-77E3-49C1-AE2D-684752D4FE24}" type="slidenum">
              <a:rPr lang="en-US" smtClean="0"/>
              <a:t>9</a:t>
            </a:fld>
            <a:endParaRPr lang="en-US"/>
          </a:p>
        </p:txBody>
      </p:sp>
    </p:spTree>
    <p:extLst>
      <p:ext uri="{BB962C8B-B14F-4D97-AF65-F5344CB8AC3E}">
        <p14:creationId xmlns:p14="http://schemas.microsoft.com/office/powerpoint/2010/main" val="567649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3.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9A39F66-0A36-40B1-AB2F-21790CC5B9DF}" type="datetimeFigureOut">
              <a:rPr lang="en-US" smtClean="0"/>
              <a:t>24/09/2025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FF22082-64C5-4CF6-A52B-EB41C66FBFD7}" type="slidenum">
              <a:rPr lang="en-US" smtClean="0"/>
              <a:t>‹#›</a:t>
            </a:fld>
            <a:endParaRPr lang="en-US"/>
          </a:p>
        </p:txBody>
      </p:sp>
    </p:spTree>
    <p:extLst>
      <p:ext uri="{BB962C8B-B14F-4D97-AF65-F5344CB8AC3E}">
        <p14:creationId xmlns:p14="http://schemas.microsoft.com/office/powerpoint/2010/main" val="2127972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9A39F66-0A36-40B1-AB2F-21790CC5B9DF}" type="datetimeFigureOut">
              <a:rPr lang="en-US" smtClean="0"/>
              <a:t>24/09/2025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FF22082-64C5-4CF6-A52B-EB41C66FBFD7}" type="slidenum">
              <a:rPr lang="en-US" smtClean="0"/>
              <a:t>‹#›</a:t>
            </a:fld>
            <a:endParaRPr lang="en-US"/>
          </a:p>
        </p:txBody>
      </p:sp>
    </p:spTree>
    <p:extLst>
      <p:ext uri="{BB962C8B-B14F-4D97-AF65-F5344CB8AC3E}">
        <p14:creationId xmlns:p14="http://schemas.microsoft.com/office/powerpoint/2010/main" val="996032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9A39F66-0A36-40B1-AB2F-21790CC5B9DF}" type="datetimeFigureOut">
              <a:rPr lang="en-US" smtClean="0"/>
              <a:t>24/09/2025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FF22082-64C5-4CF6-A52B-EB41C66FBFD7}" type="slidenum">
              <a:rPr lang="en-US" smtClean="0"/>
              <a:t>‹#›</a:t>
            </a:fld>
            <a:endParaRPr lang="en-US"/>
          </a:p>
        </p:txBody>
      </p:sp>
    </p:spTree>
    <p:extLst>
      <p:ext uri="{BB962C8B-B14F-4D97-AF65-F5344CB8AC3E}">
        <p14:creationId xmlns:p14="http://schemas.microsoft.com/office/powerpoint/2010/main" val="471505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شريحة فارغة">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55269-41AE-4EEE-9803-B53009A7918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86274" t="84401" r="2211" b="3525"/>
          <a:stretch/>
        </p:blipFill>
        <p:spPr>
          <a:xfrm rot="10800000">
            <a:off x="11072089" y="62149"/>
            <a:ext cx="1068275" cy="630621"/>
          </a:xfrm>
          <a:prstGeom prst="rect">
            <a:avLst/>
          </a:prstGeom>
        </p:spPr>
      </p:pic>
    </p:spTree>
    <p:custDataLst>
      <p:tags r:id="rId1"/>
    </p:custDataLst>
    <p:extLst>
      <p:ext uri="{BB962C8B-B14F-4D97-AF65-F5344CB8AC3E}">
        <p14:creationId xmlns:p14="http://schemas.microsoft.com/office/powerpoint/2010/main" val="20880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Ribbon">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4EC0EADC-0562-4078-8BA1-CA691BD95392}"/>
              </a:ext>
            </a:extLst>
          </p:cNvPr>
          <p:cNvSpPr>
            <a:spLocks noGrp="1"/>
          </p:cNvSpPr>
          <p:nvPr>
            <p:ph sz="quarter" idx="10"/>
          </p:nvPr>
        </p:nvSpPr>
        <p:spPr>
          <a:xfrm>
            <a:off x="0" y="585846"/>
            <a:ext cx="12192000" cy="640080"/>
          </a:xfrm>
          <a:prstGeom prst="rect">
            <a:avLst/>
          </a:prstGeom>
          <a:solidFill>
            <a:srgbClr val="658DCD"/>
          </a:solidFill>
        </p:spPr>
        <p:txBody>
          <a:bodyPr lIns="0" tIns="0" rIns="640080" bIns="0" anchor="ctr" anchorCtr="0">
            <a:noAutofit/>
          </a:bodyPr>
          <a:lstStyle>
            <a:lvl1pPr marL="0" indent="0" algn="r" rtl="1">
              <a:lnSpc>
                <a:spcPct val="100000"/>
              </a:lnSpc>
              <a:spcBef>
                <a:spcPts val="0"/>
              </a:spcBef>
              <a:buNone/>
              <a:defRPr sz="3600" b="1">
                <a:solidFill>
                  <a:schemeClr val="bg1"/>
                </a:solidFill>
              </a:defRPr>
            </a:lvl1pPr>
          </a:lstStyle>
          <a:p>
            <a:pPr lvl="0"/>
            <a:endParaRPr lang="en-US"/>
          </a:p>
        </p:txBody>
      </p:sp>
      <p:sp>
        <p:nvSpPr>
          <p:cNvPr id="3" name="Content Placeholder 7">
            <a:extLst>
              <a:ext uri="{FF2B5EF4-FFF2-40B4-BE49-F238E27FC236}">
                <a16:creationId xmlns:a16="http://schemas.microsoft.com/office/drawing/2014/main" id="{C3297D86-AFC7-45D4-BFE7-8A13199BA2B8}"/>
              </a:ext>
            </a:extLst>
          </p:cNvPr>
          <p:cNvSpPr>
            <a:spLocks noGrp="1"/>
          </p:cNvSpPr>
          <p:nvPr>
            <p:ph sz="quarter" idx="11"/>
          </p:nvPr>
        </p:nvSpPr>
        <p:spPr>
          <a:xfrm>
            <a:off x="0" y="1225926"/>
            <a:ext cx="12192000" cy="640080"/>
          </a:xfrm>
          <a:prstGeom prst="rect">
            <a:avLst/>
          </a:prstGeom>
          <a:solidFill>
            <a:srgbClr val="658DCD">
              <a:alpha val="50196"/>
            </a:srgbClr>
          </a:solidFill>
        </p:spPr>
        <p:txBody>
          <a:bodyPr lIns="0" tIns="0" rIns="640080" bIns="0" anchor="ctr" anchorCtr="0">
            <a:noAutofit/>
          </a:bodyPr>
          <a:lstStyle>
            <a:lvl1pPr marL="0" indent="0" algn="r" rtl="1">
              <a:lnSpc>
                <a:spcPct val="100000"/>
              </a:lnSpc>
              <a:spcBef>
                <a:spcPts val="0"/>
              </a:spcBef>
              <a:buNone/>
              <a:defRPr sz="3600" b="1">
                <a:solidFill>
                  <a:schemeClr val="tx1">
                    <a:lumMod val="65000"/>
                    <a:lumOff val="35000"/>
                  </a:schemeClr>
                </a:solidFill>
              </a:defRPr>
            </a:lvl1pPr>
          </a:lstStyle>
          <a:p>
            <a:pPr lvl="0"/>
            <a:endParaRPr lang="en-US"/>
          </a:p>
        </p:txBody>
      </p:sp>
    </p:spTree>
    <p:custDataLst>
      <p:tags r:id="rId1"/>
    </p:custDataLst>
    <p:extLst>
      <p:ext uri="{BB962C8B-B14F-4D97-AF65-F5344CB8AC3E}">
        <p14:creationId xmlns:p14="http://schemas.microsoft.com/office/powerpoint/2010/main" val="28187811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Picture down w Right TEXT ">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10617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cov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1083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7604-96DE-FF51-4FCD-072512F58F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F5DB932-D534-00B2-AC6E-8A7CDCF2DC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A610041-0BC1-5BCE-448C-7EBF4320B794}"/>
              </a:ext>
            </a:extLst>
          </p:cNvPr>
          <p:cNvSpPr>
            <a:spLocks noGrp="1"/>
          </p:cNvSpPr>
          <p:nvPr>
            <p:ph type="dt" sz="half" idx="10"/>
          </p:nvPr>
        </p:nvSpPr>
        <p:spPr/>
        <p:txBody>
          <a:bodyPr/>
          <a:lstStyle/>
          <a:p>
            <a:fld id="{261631F0-47F1-498D-8A60-BEA83852BCD3}" type="datetimeFigureOut">
              <a:rPr lang="en-US" smtClean="0"/>
              <a:t>24/09/2025</a:t>
            </a:fld>
            <a:endParaRPr lang="en-US"/>
          </a:p>
        </p:txBody>
      </p:sp>
      <p:sp>
        <p:nvSpPr>
          <p:cNvPr id="5" name="Footer Placeholder 4">
            <a:extLst>
              <a:ext uri="{FF2B5EF4-FFF2-40B4-BE49-F238E27FC236}">
                <a16:creationId xmlns:a16="http://schemas.microsoft.com/office/drawing/2014/main" id="{0A4D3EF4-14BE-FF61-DB1D-CE2D5628C7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A73016-DAB2-947A-8D91-1867E6EEF071}"/>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13275188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D1B86-57D1-79BF-018E-A02A3EEDC6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FB437C-D2FD-2C9E-F6FF-67FC153BB2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8C54DB-2B85-9DB2-D4A1-0EF130C55256}"/>
              </a:ext>
            </a:extLst>
          </p:cNvPr>
          <p:cNvSpPr>
            <a:spLocks noGrp="1"/>
          </p:cNvSpPr>
          <p:nvPr>
            <p:ph type="dt" sz="half" idx="10"/>
          </p:nvPr>
        </p:nvSpPr>
        <p:spPr/>
        <p:txBody>
          <a:bodyPr/>
          <a:lstStyle/>
          <a:p>
            <a:fld id="{261631F0-47F1-498D-8A60-BEA83852BCD3}" type="datetimeFigureOut">
              <a:rPr lang="en-US" smtClean="0"/>
              <a:t>24/09/2025</a:t>
            </a:fld>
            <a:endParaRPr lang="en-US"/>
          </a:p>
        </p:txBody>
      </p:sp>
      <p:sp>
        <p:nvSpPr>
          <p:cNvPr id="5" name="Footer Placeholder 4">
            <a:extLst>
              <a:ext uri="{FF2B5EF4-FFF2-40B4-BE49-F238E27FC236}">
                <a16:creationId xmlns:a16="http://schemas.microsoft.com/office/drawing/2014/main" id="{B01B7EF6-4675-8DC2-0562-EF394799D1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C14EE9-589F-3A9E-A94B-E229A19BBBDF}"/>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40953326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FD389-CFAE-1448-4F78-8F57935953D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84C230-3708-ECAE-970E-2030B59D55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E7A824-93D4-E8A7-93AC-81F565A0F688}"/>
              </a:ext>
            </a:extLst>
          </p:cNvPr>
          <p:cNvSpPr>
            <a:spLocks noGrp="1"/>
          </p:cNvSpPr>
          <p:nvPr>
            <p:ph type="dt" sz="half" idx="10"/>
          </p:nvPr>
        </p:nvSpPr>
        <p:spPr/>
        <p:txBody>
          <a:bodyPr/>
          <a:lstStyle/>
          <a:p>
            <a:fld id="{261631F0-47F1-498D-8A60-BEA83852BCD3}" type="datetimeFigureOut">
              <a:rPr lang="en-US" smtClean="0"/>
              <a:t>24/09/2025</a:t>
            </a:fld>
            <a:endParaRPr lang="en-US"/>
          </a:p>
        </p:txBody>
      </p:sp>
      <p:sp>
        <p:nvSpPr>
          <p:cNvPr id="5" name="Footer Placeholder 4">
            <a:extLst>
              <a:ext uri="{FF2B5EF4-FFF2-40B4-BE49-F238E27FC236}">
                <a16:creationId xmlns:a16="http://schemas.microsoft.com/office/drawing/2014/main" id="{340898F0-6C1D-F009-554A-28F201FF38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313924-5F8D-951B-E01F-B057321C1FE8}"/>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36592016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AE06C-E059-49EF-A08F-D1266B260A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05831B-1DAC-38E8-C768-2F8279EBAB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1EA378E-80DB-2B94-20C8-FA4AAD35F75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716E780-CA26-8D65-C105-565D34AA2225}"/>
              </a:ext>
            </a:extLst>
          </p:cNvPr>
          <p:cNvSpPr>
            <a:spLocks noGrp="1"/>
          </p:cNvSpPr>
          <p:nvPr>
            <p:ph type="dt" sz="half" idx="10"/>
          </p:nvPr>
        </p:nvSpPr>
        <p:spPr/>
        <p:txBody>
          <a:bodyPr/>
          <a:lstStyle/>
          <a:p>
            <a:fld id="{261631F0-47F1-498D-8A60-BEA83852BCD3}" type="datetimeFigureOut">
              <a:rPr lang="en-US" smtClean="0"/>
              <a:t>24/09/2025</a:t>
            </a:fld>
            <a:endParaRPr lang="en-US"/>
          </a:p>
        </p:txBody>
      </p:sp>
      <p:sp>
        <p:nvSpPr>
          <p:cNvPr id="6" name="Footer Placeholder 5">
            <a:extLst>
              <a:ext uri="{FF2B5EF4-FFF2-40B4-BE49-F238E27FC236}">
                <a16:creationId xmlns:a16="http://schemas.microsoft.com/office/drawing/2014/main" id="{5F456F6A-E765-0F3F-EE5D-893CEA5CED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4C1755-502C-0F5C-B5FD-7FBF8A78009A}"/>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2124158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9A39F66-0A36-40B1-AB2F-21790CC5B9DF}" type="datetimeFigureOut">
              <a:rPr lang="en-US" smtClean="0"/>
              <a:t>24/09/2025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FF22082-64C5-4CF6-A52B-EB41C66FBFD7}" type="slidenum">
              <a:rPr lang="en-US" smtClean="0"/>
              <a:t>‹#›</a:t>
            </a:fld>
            <a:endParaRPr lang="en-US"/>
          </a:p>
        </p:txBody>
      </p:sp>
    </p:spTree>
    <p:extLst>
      <p:ext uri="{BB962C8B-B14F-4D97-AF65-F5344CB8AC3E}">
        <p14:creationId xmlns:p14="http://schemas.microsoft.com/office/powerpoint/2010/main" val="2484520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8ED15-7E41-C13D-A65F-CB26573155F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5D02F0-AF27-175E-0FC1-427A332C2A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5F5D902-98CE-8568-3FAA-CEC4670A571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7DAA8B-2A02-F9C9-00A8-98E4E10A1C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FDB3B0-802F-8637-9650-9769628407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4186150-0264-AED1-D042-6E484A198481}"/>
              </a:ext>
            </a:extLst>
          </p:cNvPr>
          <p:cNvSpPr>
            <a:spLocks noGrp="1"/>
          </p:cNvSpPr>
          <p:nvPr>
            <p:ph type="dt" sz="half" idx="10"/>
          </p:nvPr>
        </p:nvSpPr>
        <p:spPr/>
        <p:txBody>
          <a:bodyPr/>
          <a:lstStyle/>
          <a:p>
            <a:fld id="{261631F0-47F1-498D-8A60-BEA83852BCD3}" type="datetimeFigureOut">
              <a:rPr lang="en-US" smtClean="0"/>
              <a:t>24/09/2025</a:t>
            </a:fld>
            <a:endParaRPr lang="en-US"/>
          </a:p>
        </p:txBody>
      </p:sp>
      <p:sp>
        <p:nvSpPr>
          <p:cNvPr id="8" name="Footer Placeholder 7">
            <a:extLst>
              <a:ext uri="{FF2B5EF4-FFF2-40B4-BE49-F238E27FC236}">
                <a16:creationId xmlns:a16="http://schemas.microsoft.com/office/drawing/2014/main" id="{DCD4E625-9ADF-CF71-5DB9-859F2BEC918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093F263-450F-FFE7-1FFB-A95C90A3A93B}"/>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34148870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0C428-4DFD-C447-6141-A3A33375028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F55E9A-E9EF-701E-E779-B7C919CA36D3}"/>
              </a:ext>
            </a:extLst>
          </p:cNvPr>
          <p:cNvSpPr>
            <a:spLocks noGrp="1"/>
          </p:cNvSpPr>
          <p:nvPr>
            <p:ph type="dt" sz="half" idx="10"/>
          </p:nvPr>
        </p:nvSpPr>
        <p:spPr/>
        <p:txBody>
          <a:bodyPr/>
          <a:lstStyle/>
          <a:p>
            <a:fld id="{261631F0-47F1-498D-8A60-BEA83852BCD3}" type="datetimeFigureOut">
              <a:rPr lang="en-US" smtClean="0"/>
              <a:t>24/09/2025</a:t>
            </a:fld>
            <a:endParaRPr lang="en-US"/>
          </a:p>
        </p:txBody>
      </p:sp>
      <p:sp>
        <p:nvSpPr>
          <p:cNvPr id="4" name="Footer Placeholder 3">
            <a:extLst>
              <a:ext uri="{FF2B5EF4-FFF2-40B4-BE49-F238E27FC236}">
                <a16:creationId xmlns:a16="http://schemas.microsoft.com/office/drawing/2014/main" id="{AD55C8BC-3287-525A-5715-27D5971AE18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4A744B5-9A4F-3E34-EE0B-58525E8279A4}"/>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29200386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A3B1F4-4673-1346-A77F-D2F5B7621CCC}"/>
              </a:ext>
            </a:extLst>
          </p:cNvPr>
          <p:cNvSpPr>
            <a:spLocks noGrp="1"/>
          </p:cNvSpPr>
          <p:nvPr>
            <p:ph type="dt" sz="half" idx="10"/>
          </p:nvPr>
        </p:nvSpPr>
        <p:spPr/>
        <p:txBody>
          <a:bodyPr/>
          <a:lstStyle/>
          <a:p>
            <a:fld id="{261631F0-47F1-498D-8A60-BEA83852BCD3}" type="datetimeFigureOut">
              <a:rPr lang="en-US" smtClean="0"/>
              <a:t>24/09/2025</a:t>
            </a:fld>
            <a:endParaRPr lang="en-US"/>
          </a:p>
        </p:txBody>
      </p:sp>
      <p:sp>
        <p:nvSpPr>
          <p:cNvPr id="3" name="Footer Placeholder 2">
            <a:extLst>
              <a:ext uri="{FF2B5EF4-FFF2-40B4-BE49-F238E27FC236}">
                <a16:creationId xmlns:a16="http://schemas.microsoft.com/office/drawing/2014/main" id="{51D8E269-28CB-89E6-B13B-9F3E980E17D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941558-C684-225A-F5F5-0D3519168814}"/>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16590384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27BBD-022F-EB82-7069-9BB452C17D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AC396B8-739B-16CB-CE97-D5412F649E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0DDEE8D-2A46-9255-1661-A4712D7C85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78BD43-ACB0-6915-8D25-0706C27A0996}"/>
              </a:ext>
            </a:extLst>
          </p:cNvPr>
          <p:cNvSpPr>
            <a:spLocks noGrp="1"/>
          </p:cNvSpPr>
          <p:nvPr>
            <p:ph type="dt" sz="half" idx="10"/>
          </p:nvPr>
        </p:nvSpPr>
        <p:spPr/>
        <p:txBody>
          <a:bodyPr/>
          <a:lstStyle/>
          <a:p>
            <a:fld id="{261631F0-47F1-498D-8A60-BEA83852BCD3}" type="datetimeFigureOut">
              <a:rPr lang="en-US" smtClean="0"/>
              <a:t>24/09/2025</a:t>
            </a:fld>
            <a:endParaRPr lang="en-US"/>
          </a:p>
        </p:txBody>
      </p:sp>
      <p:sp>
        <p:nvSpPr>
          <p:cNvPr id="6" name="Footer Placeholder 5">
            <a:extLst>
              <a:ext uri="{FF2B5EF4-FFF2-40B4-BE49-F238E27FC236}">
                <a16:creationId xmlns:a16="http://schemas.microsoft.com/office/drawing/2014/main" id="{F7E07706-A4F6-EF79-C248-B1415C5DAE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01ACCD-2C0C-93ED-27EC-099DAF3C3AD1}"/>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7323140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4E00E-40DA-0D2F-2CCD-70F4661A43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177F73-3272-DEEC-83CF-B3041F9C89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93EE99-63E3-995D-C4C1-BACC64C0E5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817C99-7CE3-14AB-77D1-43A32026FD3B}"/>
              </a:ext>
            </a:extLst>
          </p:cNvPr>
          <p:cNvSpPr>
            <a:spLocks noGrp="1"/>
          </p:cNvSpPr>
          <p:nvPr>
            <p:ph type="dt" sz="half" idx="10"/>
          </p:nvPr>
        </p:nvSpPr>
        <p:spPr/>
        <p:txBody>
          <a:bodyPr/>
          <a:lstStyle/>
          <a:p>
            <a:fld id="{261631F0-47F1-498D-8A60-BEA83852BCD3}" type="datetimeFigureOut">
              <a:rPr lang="en-US" smtClean="0"/>
              <a:t>24/09/2025</a:t>
            </a:fld>
            <a:endParaRPr lang="en-US"/>
          </a:p>
        </p:txBody>
      </p:sp>
      <p:sp>
        <p:nvSpPr>
          <p:cNvPr id="6" name="Footer Placeholder 5">
            <a:extLst>
              <a:ext uri="{FF2B5EF4-FFF2-40B4-BE49-F238E27FC236}">
                <a16:creationId xmlns:a16="http://schemas.microsoft.com/office/drawing/2014/main" id="{1E2340BF-A474-2DA0-34B0-211AFAC7E9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7BAC7C-22F0-AF7D-8E71-FD7AA5F1102A}"/>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21038736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01887-95A4-E553-407A-D87D29BED2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E3F97D5-2B3E-E9DB-9AEA-A9E0E3DD06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9FF61C-B6D2-B7B4-B220-BE6ED2EACE2C}"/>
              </a:ext>
            </a:extLst>
          </p:cNvPr>
          <p:cNvSpPr>
            <a:spLocks noGrp="1"/>
          </p:cNvSpPr>
          <p:nvPr>
            <p:ph type="dt" sz="half" idx="10"/>
          </p:nvPr>
        </p:nvSpPr>
        <p:spPr/>
        <p:txBody>
          <a:bodyPr/>
          <a:lstStyle/>
          <a:p>
            <a:fld id="{261631F0-47F1-498D-8A60-BEA83852BCD3}" type="datetimeFigureOut">
              <a:rPr lang="en-US" smtClean="0"/>
              <a:t>24/09/2025</a:t>
            </a:fld>
            <a:endParaRPr lang="en-US"/>
          </a:p>
        </p:txBody>
      </p:sp>
      <p:sp>
        <p:nvSpPr>
          <p:cNvPr id="5" name="Footer Placeholder 4">
            <a:extLst>
              <a:ext uri="{FF2B5EF4-FFF2-40B4-BE49-F238E27FC236}">
                <a16:creationId xmlns:a16="http://schemas.microsoft.com/office/drawing/2014/main" id="{CF421304-5BB5-B6E4-D7F1-C6261CE945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BD64F9-147F-4D39-76F8-4052CB5467F1}"/>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12195685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1F2882-5199-A5BF-63CF-2A22CAD8EAB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C5F025-7106-03A3-5489-3380345534B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1EBDA8-3E85-91A3-07E9-DE94BB379D4E}"/>
              </a:ext>
            </a:extLst>
          </p:cNvPr>
          <p:cNvSpPr>
            <a:spLocks noGrp="1"/>
          </p:cNvSpPr>
          <p:nvPr>
            <p:ph type="dt" sz="half" idx="10"/>
          </p:nvPr>
        </p:nvSpPr>
        <p:spPr/>
        <p:txBody>
          <a:bodyPr/>
          <a:lstStyle/>
          <a:p>
            <a:fld id="{261631F0-47F1-498D-8A60-BEA83852BCD3}" type="datetimeFigureOut">
              <a:rPr lang="en-US" smtClean="0"/>
              <a:t>24/09/2025</a:t>
            </a:fld>
            <a:endParaRPr lang="en-US"/>
          </a:p>
        </p:txBody>
      </p:sp>
      <p:sp>
        <p:nvSpPr>
          <p:cNvPr id="5" name="Footer Placeholder 4">
            <a:extLst>
              <a:ext uri="{FF2B5EF4-FFF2-40B4-BE49-F238E27FC236}">
                <a16:creationId xmlns:a16="http://schemas.microsoft.com/office/drawing/2014/main" id="{246577E1-7736-0303-D77E-52B2C9062E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0C4D47-4183-8413-AD68-E29B1FA1EC15}"/>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29467792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شريحة فارغة">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55269-41AE-4EEE-9803-B53009A7918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86274" t="84401" r="2211" b="3525"/>
          <a:stretch/>
        </p:blipFill>
        <p:spPr>
          <a:xfrm rot="10800000">
            <a:off x="11072089" y="62149"/>
            <a:ext cx="1068275" cy="630621"/>
          </a:xfrm>
          <a:prstGeom prst="rect">
            <a:avLst/>
          </a:prstGeom>
        </p:spPr>
      </p:pic>
    </p:spTree>
    <p:custDataLst>
      <p:tags r:id="rId1"/>
    </p:custDataLst>
    <p:extLst>
      <p:ext uri="{BB962C8B-B14F-4D97-AF65-F5344CB8AC3E}">
        <p14:creationId xmlns:p14="http://schemas.microsoft.com/office/powerpoint/2010/main" val="7252312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9A39F66-0A36-40B1-AB2F-21790CC5B9DF}" type="datetimeFigureOut">
              <a:rPr lang="en-US" smtClean="0"/>
              <a:t>24/09/2025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FF22082-64C5-4CF6-A52B-EB41C66FBFD7}" type="slidenum">
              <a:rPr lang="en-US" smtClean="0"/>
              <a:t>‹#›</a:t>
            </a:fld>
            <a:endParaRPr lang="en-US"/>
          </a:p>
        </p:txBody>
      </p:sp>
    </p:spTree>
    <p:extLst>
      <p:ext uri="{BB962C8B-B14F-4D97-AF65-F5344CB8AC3E}">
        <p14:creationId xmlns:p14="http://schemas.microsoft.com/office/powerpoint/2010/main" val="3401068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E9A39F66-0A36-40B1-AB2F-21790CC5B9DF}" type="datetimeFigureOut">
              <a:rPr lang="en-US" smtClean="0"/>
              <a:t>24/09/2025</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FF22082-64C5-4CF6-A52B-EB41C66FBFD7}" type="slidenum">
              <a:rPr lang="en-US" smtClean="0"/>
              <a:t>‹#›</a:t>
            </a:fld>
            <a:endParaRPr lang="en-US"/>
          </a:p>
        </p:txBody>
      </p:sp>
    </p:spTree>
    <p:extLst>
      <p:ext uri="{BB962C8B-B14F-4D97-AF65-F5344CB8AC3E}">
        <p14:creationId xmlns:p14="http://schemas.microsoft.com/office/powerpoint/2010/main" val="1569830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E9A39F66-0A36-40B1-AB2F-21790CC5B9DF}" type="datetimeFigureOut">
              <a:rPr lang="en-US" smtClean="0"/>
              <a:t>24/09/2025</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5FF22082-64C5-4CF6-A52B-EB41C66FBFD7}" type="slidenum">
              <a:rPr lang="en-US" smtClean="0"/>
              <a:t>‹#›</a:t>
            </a:fld>
            <a:endParaRPr lang="en-US"/>
          </a:p>
        </p:txBody>
      </p:sp>
    </p:spTree>
    <p:extLst>
      <p:ext uri="{BB962C8B-B14F-4D97-AF65-F5344CB8AC3E}">
        <p14:creationId xmlns:p14="http://schemas.microsoft.com/office/powerpoint/2010/main" val="857054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9A39F66-0A36-40B1-AB2F-21790CC5B9DF}" type="datetimeFigureOut">
              <a:rPr lang="en-US" smtClean="0"/>
              <a:t>24/09/2025</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5FF22082-64C5-4CF6-A52B-EB41C66FBFD7}" type="slidenum">
              <a:rPr lang="en-US" smtClean="0"/>
              <a:t>‹#›</a:t>
            </a:fld>
            <a:endParaRPr lang="en-US"/>
          </a:p>
        </p:txBody>
      </p:sp>
    </p:spTree>
    <p:extLst>
      <p:ext uri="{BB962C8B-B14F-4D97-AF65-F5344CB8AC3E}">
        <p14:creationId xmlns:p14="http://schemas.microsoft.com/office/powerpoint/2010/main" val="2819549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E9A39F66-0A36-40B1-AB2F-21790CC5B9DF}" type="datetimeFigureOut">
              <a:rPr lang="en-US" smtClean="0"/>
              <a:t>24/09/2025</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5FF22082-64C5-4CF6-A52B-EB41C66FBFD7}" type="slidenum">
              <a:rPr lang="en-US" smtClean="0"/>
              <a:t>‹#›</a:t>
            </a:fld>
            <a:endParaRPr lang="en-US"/>
          </a:p>
        </p:txBody>
      </p:sp>
    </p:spTree>
    <p:extLst>
      <p:ext uri="{BB962C8B-B14F-4D97-AF65-F5344CB8AC3E}">
        <p14:creationId xmlns:p14="http://schemas.microsoft.com/office/powerpoint/2010/main" val="3981580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E9A39F66-0A36-40B1-AB2F-21790CC5B9DF}" type="datetimeFigureOut">
              <a:rPr lang="en-US" smtClean="0"/>
              <a:t>24/09/2025</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FF22082-64C5-4CF6-A52B-EB41C66FBFD7}" type="slidenum">
              <a:rPr lang="en-US" smtClean="0"/>
              <a:t>‹#›</a:t>
            </a:fld>
            <a:endParaRPr lang="en-US"/>
          </a:p>
        </p:txBody>
      </p:sp>
    </p:spTree>
    <p:extLst>
      <p:ext uri="{BB962C8B-B14F-4D97-AF65-F5344CB8AC3E}">
        <p14:creationId xmlns:p14="http://schemas.microsoft.com/office/powerpoint/2010/main" val="1296869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E9A39F66-0A36-40B1-AB2F-21790CC5B9DF}" type="datetimeFigureOut">
              <a:rPr lang="en-US" smtClean="0"/>
              <a:t>24/09/2025</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FF22082-64C5-4CF6-A52B-EB41C66FBFD7}" type="slidenum">
              <a:rPr lang="en-US" smtClean="0"/>
              <a:t>‹#›</a:t>
            </a:fld>
            <a:endParaRPr lang="en-US"/>
          </a:p>
        </p:txBody>
      </p:sp>
    </p:spTree>
    <p:extLst>
      <p:ext uri="{BB962C8B-B14F-4D97-AF65-F5344CB8AC3E}">
        <p14:creationId xmlns:p14="http://schemas.microsoft.com/office/powerpoint/2010/main" val="503869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A39F66-0A36-40B1-AB2F-21790CC5B9DF}" type="datetimeFigureOut">
              <a:rPr lang="en-US" smtClean="0"/>
              <a:t>24/09/2025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F22082-64C5-4CF6-A52B-EB41C66FBFD7}" type="slidenum">
              <a:rPr lang="en-US" smtClean="0"/>
              <a:t>‹#›</a:t>
            </a:fld>
            <a:endParaRPr lang="en-US"/>
          </a:p>
        </p:txBody>
      </p:sp>
    </p:spTree>
    <p:extLst>
      <p:ext uri="{BB962C8B-B14F-4D97-AF65-F5344CB8AC3E}">
        <p14:creationId xmlns:p14="http://schemas.microsoft.com/office/powerpoint/2010/main" val="36422643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AA0CF90-FB8F-B943-DEF4-B9167F7F8786}"/>
              </a:ext>
            </a:extLst>
          </p:cNvPr>
          <p:cNvSpPr/>
          <p:nvPr userDrawn="1"/>
        </p:nvSpPr>
        <p:spPr>
          <a:xfrm>
            <a:off x="2066925" y="6311898"/>
            <a:ext cx="7677150" cy="4095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50000"/>
                  <a:lumOff val="50000"/>
                </a:schemeClr>
              </a:solidFill>
            </a:endParaRPr>
          </a:p>
        </p:txBody>
      </p:sp>
      <p:pic>
        <p:nvPicPr>
          <p:cNvPr id="14" name="Picture 13">
            <a:extLst>
              <a:ext uri="{FF2B5EF4-FFF2-40B4-BE49-F238E27FC236}">
                <a16:creationId xmlns:a16="http://schemas.microsoft.com/office/drawing/2014/main" id="{19B6B635-A5FC-D251-AD5B-BC637BF3DB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68276" y="5506139"/>
            <a:ext cx="5065510" cy="670824"/>
          </a:xfrm>
          <a:prstGeom prst="rect">
            <a:avLst/>
          </a:prstGeom>
        </p:spPr>
      </p:pic>
      <p:sp>
        <p:nvSpPr>
          <p:cNvPr id="2" name="Rectangle 1">
            <a:extLst>
              <a:ext uri="{FF2B5EF4-FFF2-40B4-BE49-F238E27FC236}">
                <a16:creationId xmlns:a16="http://schemas.microsoft.com/office/drawing/2014/main" id="{B9ABD951-409F-56D5-0B63-2A96D0F0829C}"/>
              </a:ext>
            </a:extLst>
          </p:cNvPr>
          <p:cNvSpPr/>
          <p:nvPr userDrawn="1"/>
        </p:nvSpPr>
        <p:spPr>
          <a:xfrm>
            <a:off x="3172968" y="1027908"/>
            <a:ext cx="5846064" cy="1912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6369621-EEF5-43EB-5A29-628D3F3885C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47925" y="5886075"/>
            <a:ext cx="7099429" cy="851645"/>
          </a:xfrm>
          <a:prstGeom prst="rect">
            <a:avLst/>
          </a:prstGeom>
        </p:spPr>
      </p:pic>
      <p:pic>
        <p:nvPicPr>
          <p:cNvPr id="6" name="Picture 5" descr="A black background with blue and white text&#10;&#10;Description automatically generated">
            <a:extLst>
              <a:ext uri="{FF2B5EF4-FFF2-40B4-BE49-F238E27FC236}">
                <a16:creationId xmlns:a16="http://schemas.microsoft.com/office/drawing/2014/main" id="{A0B294EA-0451-09D1-E9BA-E97F68E30B5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53762" y="24634"/>
            <a:ext cx="7894538" cy="1098920"/>
          </a:xfrm>
          <a:prstGeom prst="rect">
            <a:avLst/>
          </a:prstGeom>
        </p:spPr>
      </p:pic>
      <p:pic>
        <p:nvPicPr>
          <p:cNvPr id="3" name="Picture 2" descr="A person reading a book to a group of children&#10;&#10;Description automatically generated">
            <a:extLst>
              <a:ext uri="{FF2B5EF4-FFF2-40B4-BE49-F238E27FC236}">
                <a16:creationId xmlns:a16="http://schemas.microsoft.com/office/drawing/2014/main" id="{DE250625-116F-10BB-B16F-8BE32D32DA8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8125" y="1709023"/>
            <a:ext cx="3518618" cy="3439954"/>
          </a:xfrm>
          <a:prstGeom prst="rect">
            <a:avLst/>
          </a:prstGeom>
        </p:spPr>
      </p:pic>
    </p:spTree>
    <p:extLst>
      <p:ext uri="{BB962C8B-B14F-4D97-AF65-F5344CB8AC3E}">
        <p14:creationId xmlns:p14="http://schemas.microsoft.com/office/powerpoint/2010/main" val="240810544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27FE60-2951-42D7-E0A6-20A147D8C4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E99743-5373-96EB-E11C-B9B98ACEF3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8C5EB1-FB5E-8B2A-1C11-FF4D491D7A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1631F0-47F1-498D-8A60-BEA83852BCD3}" type="datetimeFigureOut">
              <a:rPr lang="en-US" smtClean="0"/>
              <a:t>24/09/2025</a:t>
            </a:fld>
            <a:endParaRPr lang="en-US"/>
          </a:p>
        </p:txBody>
      </p:sp>
      <p:sp>
        <p:nvSpPr>
          <p:cNvPr id="5" name="Footer Placeholder 4">
            <a:extLst>
              <a:ext uri="{FF2B5EF4-FFF2-40B4-BE49-F238E27FC236}">
                <a16:creationId xmlns:a16="http://schemas.microsoft.com/office/drawing/2014/main" id="{27C65500-99A5-B034-701D-EB696A19E9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51F1FF5-DDC8-476F-3D71-B3D36B3532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89A17E-810B-43E8-92B9-C8E34028C8C6}" type="slidenum">
              <a:rPr lang="en-US" smtClean="0"/>
              <a:t>‹#›</a:t>
            </a:fld>
            <a:endParaRPr lang="en-US"/>
          </a:p>
        </p:txBody>
      </p:sp>
    </p:spTree>
    <p:extLst>
      <p:ext uri="{BB962C8B-B14F-4D97-AF65-F5344CB8AC3E}">
        <p14:creationId xmlns:p14="http://schemas.microsoft.com/office/powerpoint/2010/main" val="2479434670"/>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5.xml"/><Relationship Id="rId1" Type="http://schemas.openxmlformats.org/officeDocument/2006/relationships/tags" Target="../tags/tag5.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tags" Target="../tags/tag14.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tags" Target="../tags/tag15.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tags" Target="../tags/tag16.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2.xml"/><Relationship Id="rId1" Type="http://schemas.openxmlformats.org/officeDocument/2006/relationships/tags" Target="../tags/tag17.xml"/><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2.xml"/><Relationship Id="rId1" Type="http://schemas.openxmlformats.org/officeDocument/2006/relationships/tags" Target="../tags/tag18.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tags" Target="../tags/tag19.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tags" Target="../tags/tag20.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2.xml"/><Relationship Id="rId1" Type="http://schemas.openxmlformats.org/officeDocument/2006/relationships/tags" Target="../tags/tag21.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2.xml"/><Relationship Id="rId1" Type="http://schemas.openxmlformats.org/officeDocument/2006/relationships/tags" Target="../tags/tag22.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2.xml"/><Relationship Id="rId1" Type="http://schemas.openxmlformats.org/officeDocument/2006/relationships/tags" Target="../tags/tag2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6.xml"/><Relationship Id="rId5" Type="http://schemas.microsoft.com/office/2007/relationships/hdphoto" Target="../media/hdphoto1.wdp"/><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2.xml"/><Relationship Id="rId1" Type="http://schemas.openxmlformats.org/officeDocument/2006/relationships/tags" Target="../tags/tag24.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xml"/><Relationship Id="rId1" Type="http://schemas.openxmlformats.org/officeDocument/2006/relationships/tags" Target="../tags/tag25.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2.xml"/><Relationship Id="rId1" Type="http://schemas.openxmlformats.org/officeDocument/2006/relationships/tags" Target="../tags/tag26.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2.xml"/><Relationship Id="rId1" Type="http://schemas.openxmlformats.org/officeDocument/2006/relationships/tags" Target="../tags/tag27.xml"/><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2.xml"/><Relationship Id="rId1" Type="http://schemas.openxmlformats.org/officeDocument/2006/relationships/tags" Target="../tags/tag28.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2.xml"/><Relationship Id="rId1" Type="http://schemas.openxmlformats.org/officeDocument/2006/relationships/tags" Target="../tags/tag29.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2.xml"/><Relationship Id="rId1" Type="http://schemas.openxmlformats.org/officeDocument/2006/relationships/tags" Target="../tags/tag30.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2.xml"/><Relationship Id="rId1" Type="http://schemas.openxmlformats.org/officeDocument/2006/relationships/tags" Target="../tags/tag31.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2.xml"/><Relationship Id="rId1" Type="http://schemas.openxmlformats.org/officeDocument/2006/relationships/tags" Target="../tags/tag32.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2.xml"/><Relationship Id="rId1" Type="http://schemas.openxmlformats.org/officeDocument/2006/relationships/tags" Target="../tags/tag33.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7.xml"/><Relationship Id="rId5" Type="http://schemas.openxmlformats.org/officeDocument/2006/relationships/image" Target="../media/image8.sv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2.xml"/><Relationship Id="rId1" Type="http://schemas.openxmlformats.org/officeDocument/2006/relationships/tags" Target="../tags/tag34.xm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2.xml"/><Relationship Id="rId1" Type="http://schemas.openxmlformats.org/officeDocument/2006/relationships/tags" Target="../tags/tag35.xml"/><Relationship Id="rId5" Type="http://schemas.openxmlformats.org/officeDocument/2006/relationships/image" Target="../media/image26.png"/><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7.xml"/><Relationship Id="rId1" Type="http://schemas.openxmlformats.org/officeDocument/2006/relationships/tags" Target="../tags/tag36.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8.xml"/><Relationship Id="rId5" Type="http://schemas.openxmlformats.org/officeDocument/2006/relationships/image" Target="../media/image8.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tags" Target="../tags/tag9.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ags" Target="../tags/tag10.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tags" Target="../tags/tag11.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tags" Target="../tags/tag1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tags" Target="../tags/tag13.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ubtitle 2">
            <a:extLst>
              <a:ext uri="{FF2B5EF4-FFF2-40B4-BE49-F238E27FC236}">
                <a16:creationId xmlns:a16="http://schemas.microsoft.com/office/drawing/2014/main" id="{370D067A-703A-A6EA-C0DB-A4C68BCBE859}"/>
              </a:ext>
            </a:extLst>
          </p:cNvPr>
          <p:cNvSpPr txBox="1">
            <a:spLocks/>
          </p:cNvSpPr>
          <p:nvPr/>
        </p:nvSpPr>
        <p:spPr>
          <a:xfrm>
            <a:off x="391886" y="1857836"/>
            <a:ext cx="10639502" cy="1662531"/>
          </a:xfrm>
          <a:prstGeom prst="rect">
            <a:avLst/>
          </a:prstGeom>
          <a:noFill/>
        </p:spPr>
        <p:txBody>
          <a:bodyPr vert="horz" lIns="91440" tIns="45720" rIns="91440" bIns="45720" rtlCol="0" anchor="t">
            <a:noAutofit/>
          </a:bodyPr>
          <a:lstStyle>
            <a:lvl1pPr marL="0" indent="0" algn="l" defTabSz="914400" rtl="0" eaLnBrk="1" latinLnBrk="0" hangingPunct="1">
              <a:lnSpc>
                <a:spcPct val="100000"/>
              </a:lnSpc>
              <a:spcBef>
                <a:spcPts val="0"/>
              </a:spcBef>
              <a:spcAft>
                <a:spcPts val="200"/>
              </a:spcAft>
              <a:buClr>
                <a:schemeClr val="accent1"/>
              </a:buClr>
              <a:buSzPct val="100000"/>
              <a:buFont typeface="Tw Cen MT" panose="020B0602020104020603" pitchFamily="34" charset="0"/>
              <a:buNone/>
              <a:defRPr sz="1600" kern="1200">
                <a:solidFill>
                  <a:schemeClr val="accent2">
                    <a:lumMod val="50000"/>
                  </a:schemeClr>
                </a:solidFill>
                <a:latin typeface="+mn-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9pPr>
          </a:lstStyle>
          <a:p>
            <a:pPr marR="0" lvl="0" algn="r" rtl="1" fontAlgn="auto">
              <a:tabLst/>
              <a:defRPr/>
            </a:pPr>
            <a:r>
              <a:rPr lang="ar-LB" sz="5400" b="1">
                <a:solidFill>
                  <a:schemeClr val="accent5">
                    <a:lumMod val="75000"/>
                  </a:schemeClr>
                </a:solidFill>
                <a:latin typeface="Adobe Arabic" panose="02040503050201090203" pitchFamily="18" charset="-78"/>
                <a:cs typeface="Adobe Arabic" panose="02040503050201090203" pitchFamily="18" charset="-78"/>
              </a:rPr>
              <a:t>الْمِحْوَرُ الثّاني: الْبيئَةُ وَالْغِذاءُ</a:t>
            </a:r>
          </a:p>
          <a:p>
            <a:pPr marR="0" lvl="0" algn="r" rtl="1" fontAlgn="auto">
              <a:tabLst/>
              <a:defRPr/>
            </a:pPr>
            <a:r>
              <a:rPr lang="ar-LB" sz="5400" b="1">
                <a:solidFill>
                  <a:schemeClr val="accent5">
                    <a:lumMod val="75000"/>
                  </a:schemeClr>
                </a:solidFill>
                <a:latin typeface="Adobe Arabic" panose="02040503050201090203" pitchFamily="18" charset="-78"/>
                <a:cs typeface="Adobe Arabic" panose="02040503050201090203" pitchFamily="18" charset="-78"/>
              </a:rPr>
              <a:t>الدَّرْسُ الْثّاني:</a:t>
            </a:r>
            <a:r>
              <a:rPr lang="en-US" sz="5400" b="1">
                <a:solidFill>
                  <a:schemeClr val="accent5">
                    <a:lumMod val="75000"/>
                  </a:schemeClr>
                </a:solidFill>
                <a:latin typeface="Adobe Arabic" panose="02040503050201090203" pitchFamily="18" charset="-78"/>
                <a:cs typeface="Adobe Arabic" panose="02040503050201090203" pitchFamily="18" charset="-78"/>
              </a:rPr>
              <a:t> </a:t>
            </a:r>
            <a:r>
              <a:rPr lang="ar-LB" sz="5400" b="1">
                <a:solidFill>
                  <a:schemeClr val="accent5">
                    <a:lumMod val="75000"/>
                  </a:schemeClr>
                </a:solidFill>
                <a:latin typeface="Adobe Arabic" panose="02040503050201090203" pitchFamily="18" charset="-78"/>
                <a:cs typeface="Adobe Arabic" panose="02040503050201090203" pitchFamily="18" charset="-78"/>
              </a:rPr>
              <a:t>رِحْلَةٌ إِلى الْوادي.</a:t>
            </a:r>
          </a:p>
        </p:txBody>
      </p:sp>
      <p:sp>
        <p:nvSpPr>
          <p:cNvPr id="17" name="Title 1">
            <a:extLst>
              <a:ext uri="{FF2B5EF4-FFF2-40B4-BE49-F238E27FC236}">
                <a16:creationId xmlns:a16="http://schemas.microsoft.com/office/drawing/2014/main" id="{BA32FEE6-B069-40E8-20DA-E3B1F2BA7612}"/>
              </a:ext>
            </a:extLst>
          </p:cNvPr>
          <p:cNvSpPr txBox="1">
            <a:spLocks/>
          </p:cNvSpPr>
          <p:nvPr/>
        </p:nvSpPr>
        <p:spPr>
          <a:xfrm>
            <a:off x="5881197" y="4501474"/>
            <a:ext cx="5150191" cy="625645"/>
          </a:xfrm>
          <a:prstGeom prst="rect">
            <a:avLst/>
          </a:prstGeom>
          <a:noFill/>
        </p:spPr>
        <p:txBody>
          <a:bodyPr vert="horz" lIns="91440" tIns="45720" rIns="91440" bIns="45720" rtlCol="0" anchor="ctr">
            <a:noAutofit/>
          </a:bodyPr>
          <a:lstStyle>
            <a:defPPr>
              <a:defRPr lang="en-US"/>
            </a:defPPr>
            <a:lvl1pPr indent="0" algn="r" rtl="1">
              <a:lnSpc>
                <a:spcPct val="100000"/>
              </a:lnSpc>
              <a:spcBef>
                <a:spcPts val="0"/>
              </a:spcBef>
              <a:spcAft>
                <a:spcPts val="200"/>
              </a:spcAft>
              <a:buClr>
                <a:schemeClr val="accent1"/>
              </a:buClr>
              <a:buSzPct val="100000"/>
              <a:buFont typeface="Tw Cen MT" panose="020B0602020104020603" pitchFamily="34" charset="0"/>
              <a:buNone/>
              <a:defRPr sz="6000" b="1">
                <a:solidFill>
                  <a:schemeClr val="accent5">
                    <a:lumMod val="75000"/>
                  </a:schemeClr>
                </a:solidFill>
                <a:latin typeface="Adobe Arabic" panose="02040503050201090203" pitchFamily="18" charset="-78"/>
                <a:cs typeface="Adobe Arabic" panose="02040503050201090203" pitchFamily="18" charset="-78"/>
              </a:defRPr>
            </a:lvl1pPr>
            <a:lvl2pPr indent="0" algn="ctr">
              <a:lnSpc>
                <a:spcPct val="90000"/>
              </a:lnSpc>
              <a:spcBef>
                <a:spcPts val="200"/>
              </a:spcBef>
              <a:spcAft>
                <a:spcPts val="400"/>
              </a:spcAft>
              <a:buClr>
                <a:schemeClr val="accent1"/>
              </a:buClr>
              <a:buFont typeface="Wingdings 3" pitchFamily="18" charset="2"/>
              <a:buNone/>
              <a:defRPr sz="1600"/>
            </a:lvl2pPr>
            <a:lvl3pPr indent="0" algn="ctr">
              <a:lnSpc>
                <a:spcPct val="90000"/>
              </a:lnSpc>
              <a:spcBef>
                <a:spcPts val="200"/>
              </a:spcBef>
              <a:spcAft>
                <a:spcPts val="400"/>
              </a:spcAft>
              <a:buClr>
                <a:schemeClr val="accent1"/>
              </a:buClr>
              <a:buFont typeface="Wingdings 3" pitchFamily="18" charset="2"/>
              <a:buNone/>
              <a:defRPr sz="1600"/>
            </a:lvl3pPr>
            <a:lvl4pPr indent="0" algn="ctr">
              <a:lnSpc>
                <a:spcPct val="90000"/>
              </a:lnSpc>
              <a:spcBef>
                <a:spcPts val="200"/>
              </a:spcBef>
              <a:spcAft>
                <a:spcPts val="400"/>
              </a:spcAft>
              <a:buClr>
                <a:schemeClr val="accent1"/>
              </a:buClr>
              <a:buFont typeface="Wingdings 3" pitchFamily="18" charset="2"/>
              <a:buNone/>
              <a:defRPr sz="1600"/>
            </a:lvl4pPr>
            <a:lvl5pPr indent="0" algn="ctr">
              <a:lnSpc>
                <a:spcPct val="90000"/>
              </a:lnSpc>
              <a:spcBef>
                <a:spcPts val="200"/>
              </a:spcBef>
              <a:spcAft>
                <a:spcPts val="400"/>
              </a:spcAft>
              <a:buClr>
                <a:schemeClr val="accent1"/>
              </a:buClr>
              <a:buFont typeface="Wingdings 3" pitchFamily="18" charset="2"/>
              <a:buNone/>
              <a:defRPr sz="1600"/>
            </a:lvl5pPr>
            <a:lvl6pPr indent="0" algn="ctr">
              <a:lnSpc>
                <a:spcPct val="90000"/>
              </a:lnSpc>
              <a:spcBef>
                <a:spcPts val="200"/>
              </a:spcBef>
              <a:spcAft>
                <a:spcPts val="400"/>
              </a:spcAft>
              <a:buClr>
                <a:schemeClr val="accent1"/>
              </a:buClr>
              <a:buFont typeface="Wingdings 3" pitchFamily="18" charset="2"/>
              <a:buNone/>
              <a:defRPr sz="1600"/>
            </a:lvl6pPr>
            <a:lvl7pPr indent="0" algn="ctr">
              <a:lnSpc>
                <a:spcPct val="90000"/>
              </a:lnSpc>
              <a:spcBef>
                <a:spcPts val="200"/>
              </a:spcBef>
              <a:spcAft>
                <a:spcPts val="400"/>
              </a:spcAft>
              <a:buClr>
                <a:schemeClr val="accent1"/>
              </a:buClr>
              <a:buFont typeface="Wingdings 3" pitchFamily="18" charset="2"/>
              <a:buNone/>
              <a:defRPr sz="1600"/>
            </a:lvl7pPr>
            <a:lvl8pPr indent="0" algn="ctr">
              <a:lnSpc>
                <a:spcPct val="90000"/>
              </a:lnSpc>
              <a:spcBef>
                <a:spcPts val="200"/>
              </a:spcBef>
              <a:spcAft>
                <a:spcPts val="400"/>
              </a:spcAft>
              <a:buClr>
                <a:schemeClr val="accent1"/>
              </a:buClr>
              <a:buFont typeface="Wingdings 3" pitchFamily="18" charset="2"/>
              <a:buNone/>
              <a:defRPr sz="1600"/>
            </a:lvl8pPr>
            <a:lvl9pPr indent="0" algn="ctr">
              <a:lnSpc>
                <a:spcPct val="90000"/>
              </a:lnSpc>
              <a:spcBef>
                <a:spcPts val="200"/>
              </a:spcBef>
              <a:spcAft>
                <a:spcPts val="400"/>
              </a:spcAft>
              <a:buClr>
                <a:schemeClr val="accent1"/>
              </a:buClr>
              <a:buFont typeface="Wingdings 3" pitchFamily="18" charset="2"/>
              <a:buNone/>
              <a:defRPr sz="1600"/>
            </a:lvl9pPr>
          </a:lstStyle>
          <a:p>
            <a:pPr marR="0" lvl="0" algn="r" rtl="1" fontAlgn="auto">
              <a:lnSpc>
                <a:spcPct val="100000"/>
              </a:lnSpc>
              <a:spcBef>
                <a:spcPts val="0"/>
              </a:spcBef>
              <a:spcAft>
                <a:spcPts val="200"/>
              </a:spcAft>
              <a:buClr>
                <a:schemeClr val="accent1"/>
              </a:buClr>
              <a:buSzPct val="100000"/>
              <a:tabLst/>
              <a:defRPr/>
            </a:pPr>
            <a:r>
              <a:rPr lang="ar-LB" sz="4400">
                <a:solidFill>
                  <a:schemeClr val="accent5">
                    <a:lumMod val="75000"/>
                  </a:schemeClr>
                </a:solidFill>
                <a:latin typeface="Adobe Arabic" panose="02040503050201090203" pitchFamily="18" charset="-78"/>
                <a:ea typeface="+mn-ea"/>
                <a:cs typeface="Adobe Arabic" panose="02040503050201090203" pitchFamily="18" charset="-78"/>
              </a:rPr>
              <a:t> الصَّفُّ الْأَساسِيُّ الْأَوَّلُ</a:t>
            </a:r>
            <a:endParaRPr lang="en-US" sz="4400">
              <a:solidFill>
                <a:schemeClr val="accent5">
                  <a:lumMod val="75000"/>
                </a:schemeClr>
              </a:solidFill>
              <a:latin typeface="Adobe Arabic" panose="02040503050201090203" pitchFamily="18" charset="-78"/>
              <a:ea typeface="+mn-ea"/>
              <a:cs typeface="Adobe Arabic" panose="02040503050201090203" pitchFamily="18" charset="-78"/>
            </a:endParaRPr>
          </a:p>
        </p:txBody>
      </p:sp>
    </p:spTree>
    <p:custDataLst>
      <p:tags r:id="rId1"/>
    </p:custDataLst>
    <p:extLst>
      <p:ext uri="{BB962C8B-B14F-4D97-AF65-F5344CB8AC3E}">
        <p14:creationId xmlns:p14="http://schemas.microsoft.com/office/powerpoint/2010/main" val="32410241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oy, vector graphics, doll&#10;&#10;Description automatically generated">
            <a:extLst>
              <a:ext uri="{FF2B5EF4-FFF2-40B4-BE49-F238E27FC236}">
                <a16:creationId xmlns:a16="http://schemas.microsoft.com/office/drawing/2014/main" id="{00F9E4FC-8A5F-4E0B-9030-D22036542C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5282" y="2632667"/>
            <a:ext cx="3799057" cy="3534151"/>
          </a:xfrm>
          <a:prstGeom prst="rect">
            <a:avLst/>
          </a:prstGeom>
        </p:spPr>
      </p:pic>
      <p:sp>
        <p:nvSpPr>
          <p:cNvPr id="7" name="TextBox 6">
            <a:extLst>
              <a:ext uri="{FF2B5EF4-FFF2-40B4-BE49-F238E27FC236}">
                <a16:creationId xmlns:a16="http://schemas.microsoft.com/office/drawing/2014/main" id="{62B27A11-4881-72FB-5308-D789260E1283}"/>
              </a:ext>
            </a:extLst>
          </p:cNvPr>
          <p:cNvSpPr txBox="1"/>
          <p:nvPr/>
        </p:nvSpPr>
        <p:spPr>
          <a:xfrm>
            <a:off x="7073484" y="3844247"/>
            <a:ext cx="3846286" cy="914400"/>
          </a:xfrm>
          <a:prstGeom prst="rect">
            <a:avLst/>
          </a:prstGeom>
          <a:ln w="19050">
            <a:noFill/>
          </a:ln>
        </p:spPr>
        <p:txBody>
          <a:bodyPr vert="horz" wrap="none" lIns="91440" tIns="45720" rIns="91440" bIns="45720" rtlCol="0" anchor="ctr">
            <a:normAutofit fontScale="97500"/>
          </a:bodyPr>
          <a:lstStyle/>
          <a:p>
            <a:pPr algn="ctr" rtl="1"/>
            <a:r>
              <a:rPr lang="ar-LB" sz="4800" b="1" dirty="0">
                <a:solidFill>
                  <a:srgbClr val="C00000"/>
                </a:solidFill>
                <a:latin typeface="Adobe Arabic" panose="02040503050201020203" pitchFamily="18" charset="-78"/>
                <a:cs typeface="Adobe Arabic" panose="02040503050201020203" pitchFamily="18" charset="-78"/>
              </a:rPr>
              <a:t>أَضْحَكُ.</a:t>
            </a:r>
            <a:endParaRPr lang="en-US" sz="4800" b="1" dirty="0">
              <a:solidFill>
                <a:srgbClr val="C00000"/>
              </a:solidFill>
              <a:latin typeface="Adobe Arabic" panose="02040503050201020203" pitchFamily="18" charset="-78"/>
              <a:cs typeface="Adobe Arabic" panose="02040503050201020203" pitchFamily="18" charset="-78"/>
            </a:endParaRPr>
          </a:p>
        </p:txBody>
      </p:sp>
      <p:sp>
        <p:nvSpPr>
          <p:cNvPr id="10" name="TextBox 9">
            <a:extLst>
              <a:ext uri="{FF2B5EF4-FFF2-40B4-BE49-F238E27FC236}">
                <a16:creationId xmlns:a16="http://schemas.microsoft.com/office/drawing/2014/main" id="{3BF6B485-6C36-BA76-FDF3-6205736E132C}"/>
              </a:ext>
            </a:extLst>
          </p:cNvPr>
          <p:cNvSpPr txBox="1"/>
          <p:nvPr/>
        </p:nvSpPr>
        <p:spPr>
          <a:xfrm>
            <a:off x="0" y="1400992"/>
            <a:ext cx="12192000" cy="704088"/>
          </a:xfrm>
          <a:prstGeom prst="rect">
            <a:avLst/>
          </a:prstGeom>
          <a:solidFill>
            <a:srgbClr val="658DCD">
              <a:alpha val="50196"/>
            </a:srgbClr>
          </a:solidFill>
          <a:ln w="19050">
            <a:noFill/>
          </a:ln>
        </p:spPr>
        <p:txBody>
          <a:bodyPr wrap="square" anchor="ctr">
            <a:spAutoFit/>
          </a:bodyPr>
          <a:lstStyle/>
          <a:p>
            <a:pPr marL="457200" algn="r" rtl="1">
              <a:buClr>
                <a:schemeClr val="accent5">
                  <a:lumMod val="75000"/>
                </a:schemeClr>
              </a:buClr>
              <a:buSzPct val="90000"/>
            </a:pPr>
            <a:r>
              <a:rPr lang="ar-LB"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rPr>
              <a:t>حَزّورَةُ "ماذا أَفْعَلُ؟"</a:t>
            </a:r>
            <a:endParaRPr lang="en-US"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endParaRPr>
          </a:p>
        </p:txBody>
      </p:sp>
      <p:sp>
        <p:nvSpPr>
          <p:cNvPr id="11" name="Rectangle 10">
            <a:extLst>
              <a:ext uri="{FF2B5EF4-FFF2-40B4-BE49-F238E27FC236}">
                <a16:creationId xmlns:a16="http://schemas.microsoft.com/office/drawing/2014/main" id="{7F011905-1753-BFEF-7A11-C634F883AABF}"/>
              </a:ext>
            </a:extLst>
          </p:cNvPr>
          <p:cNvSpPr/>
          <p:nvPr/>
        </p:nvSpPr>
        <p:spPr>
          <a:xfrm>
            <a:off x="0" y="691182"/>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0" algn="r" rtl="1">
              <a:lnSpc>
                <a:spcPct val="100000"/>
              </a:lnSpc>
              <a:spcBef>
                <a:spcPts val="0"/>
              </a:spcBef>
              <a:buClr>
                <a:srgbClr val="4472C4">
                  <a:lumMod val="75000"/>
                </a:srgbClr>
              </a:buClr>
              <a:buSzPct val="90000"/>
              <a:buNone/>
              <a:defRPr/>
            </a:pPr>
            <a:r>
              <a:rPr lang="ar-LB" sz="3600" b="1">
                <a:solidFill>
                  <a:schemeClr val="bg1"/>
                </a:solidFill>
                <a:latin typeface="Adobe Arabic" panose="02040503050201020203" pitchFamily="18" charset="-78"/>
                <a:cs typeface="Adobe Arabic" panose="02040503050201020203" pitchFamily="18" charset="-78"/>
              </a:rPr>
              <a:t>نَشاطٌ تَمْهيدِيٌّ</a:t>
            </a:r>
            <a:endParaRPr lang="en-US" sz="3600" b="1">
              <a:solidFill>
                <a:schemeClr val="bg1"/>
              </a:solidFill>
              <a:latin typeface="Adobe Arabic" panose="02040503050201020203" pitchFamily="18" charset="-78"/>
              <a:cs typeface="Adobe Arabic" panose="02040503050201020203" pitchFamily="18" charset="-78"/>
            </a:endParaRPr>
          </a:p>
        </p:txBody>
      </p:sp>
    </p:spTree>
    <p:custDataLst>
      <p:tags r:id="rId1"/>
    </p:custDataLst>
    <p:extLst>
      <p:ext uri="{BB962C8B-B14F-4D97-AF65-F5344CB8AC3E}">
        <p14:creationId xmlns:p14="http://schemas.microsoft.com/office/powerpoint/2010/main" val="3020147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26FE38A-BA6B-258E-98FD-AD90992CBB31}"/>
              </a:ext>
            </a:extLst>
          </p:cNvPr>
          <p:cNvSpPr txBox="1"/>
          <p:nvPr/>
        </p:nvSpPr>
        <p:spPr>
          <a:xfrm>
            <a:off x="3410858" y="2433209"/>
            <a:ext cx="8253762" cy="769441"/>
          </a:xfrm>
          <a:prstGeom prst="rect">
            <a:avLst/>
          </a:prstGeom>
          <a:noFill/>
        </p:spPr>
        <p:txBody>
          <a:bodyPr wrap="square" rtlCol="0">
            <a:spAutoFit/>
          </a:bodyPr>
          <a:lstStyle/>
          <a:p>
            <a:pPr algn="r" rtl="1"/>
            <a:r>
              <a:rPr lang="ar-LB" sz="4400">
                <a:solidFill>
                  <a:schemeClr val="tx1">
                    <a:lumMod val="65000"/>
                    <a:lumOff val="35000"/>
                  </a:schemeClr>
                </a:solidFill>
                <a:latin typeface="Adobe Arabic" panose="02040503050201020203" pitchFamily="18" charset="-78"/>
                <a:cs typeface="Adobe Arabic" panose="02040503050201020203" pitchFamily="18" charset="-78"/>
              </a:rPr>
              <a:t>ماذا أَفْعَلُ عِنْدَما أَعْطَشُ؟ </a:t>
            </a:r>
          </a:p>
        </p:txBody>
      </p:sp>
      <p:pic>
        <p:nvPicPr>
          <p:cNvPr id="13" name="Picture 12" descr="Icon&#10;&#10;Description automatically generated">
            <a:extLst>
              <a:ext uri="{FF2B5EF4-FFF2-40B4-BE49-F238E27FC236}">
                <a16:creationId xmlns:a16="http://schemas.microsoft.com/office/drawing/2014/main" id="{F8DAC1DB-CC66-095B-7974-60F2423889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0162" y="3431151"/>
            <a:ext cx="2941928" cy="2735667"/>
          </a:xfrm>
          <a:prstGeom prst="rect">
            <a:avLst/>
          </a:prstGeom>
        </p:spPr>
      </p:pic>
      <p:pic>
        <p:nvPicPr>
          <p:cNvPr id="14" name="Picture 13" descr="A picture containing text, vector graphics&#10;&#10;Description automatically generated">
            <a:extLst>
              <a:ext uri="{FF2B5EF4-FFF2-40B4-BE49-F238E27FC236}">
                <a16:creationId xmlns:a16="http://schemas.microsoft.com/office/drawing/2014/main" id="{C192C0A5-8E97-485E-8096-8BAE87943B4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82633" y="3323771"/>
            <a:ext cx="3056151" cy="2843047"/>
          </a:xfrm>
          <a:prstGeom prst="rect">
            <a:avLst/>
          </a:prstGeom>
        </p:spPr>
      </p:pic>
      <p:sp>
        <p:nvSpPr>
          <p:cNvPr id="15" name="TextBox 14">
            <a:extLst>
              <a:ext uri="{FF2B5EF4-FFF2-40B4-BE49-F238E27FC236}">
                <a16:creationId xmlns:a16="http://schemas.microsoft.com/office/drawing/2014/main" id="{27D2EE48-CDA6-04F5-4ADA-0C30636F6427}"/>
              </a:ext>
            </a:extLst>
          </p:cNvPr>
          <p:cNvSpPr txBox="1"/>
          <p:nvPr/>
        </p:nvSpPr>
        <p:spPr>
          <a:xfrm>
            <a:off x="0" y="1400992"/>
            <a:ext cx="12192000" cy="704088"/>
          </a:xfrm>
          <a:prstGeom prst="rect">
            <a:avLst/>
          </a:prstGeom>
          <a:solidFill>
            <a:srgbClr val="658DCD">
              <a:alpha val="50196"/>
            </a:srgbClr>
          </a:solidFill>
          <a:ln w="19050">
            <a:noFill/>
          </a:ln>
        </p:spPr>
        <p:txBody>
          <a:bodyPr wrap="square" anchor="ctr">
            <a:spAutoFit/>
          </a:bodyPr>
          <a:lstStyle/>
          <a:p>
            <a:pPr marL="457200" algn="r" rtl="1">
              <a:buClr>
                <a:schemeClr val="accent5">
                  <a:lumMod val="75000"/>
                </a:schemeClr>
              </a:buClr>
              <a:buSzPct val="90000"/>
            </a:pPr>
            <a:r>
              <a:rPr lang="ar-LB"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rPr>
              <a:t>حَزّورَةُ "ماذا أَفْعَلُ؟"</a:t>
            </a:r>
            <a:endParaRPr lang="en-US"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endParaRPr>
          </a:p>
        </p:txBody>
      </p:sp>
      <p:sp>
        <p:nvSpPr>
          <p:cNvPr id="16" name="Rectangle 15">
            <a:extLst>
              <a:ext uri="{FF2B5EF4-FFF2-40B4-BE49-F238E27FC236}">
                <a16:creationId xmlns:a16="http://schemas.microsoft.com/office/drawing/2014/main" id="{543069F6-FE6D-CE49-AC1C-8AB3AAFD284B}"/>
              </a:ext>
            </a:extLst>
          </p:cNvPr>
          <p:cNvSpPr/>
          <p:nvPr/>
        </p:nvSpPr>
        <p:spPr>
          <a:xfrm>
            <a:off x="0" y="691182"/>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0" algn="r" rtl="1">
              <a:lnSpc>
                <a:spcPct val="100000"/>
              </a:lnSpc>
              <a:spcBef>
                <a:spcPts val="0"/>
              </a:spcBef>
              <a:buClr>
                <a:srgbClr val="4472C4">
                  <a:lumMod val="75000"/>
                </a:srgbClr>
              </a:buClr>
              <a:buSzPct val="90000"/>
              <a:buNone/>
              <a:defRPr/>
            </a:pPr>
            <a:r>
              <a:rPr lang="ar-LB" sz="3600" b="1">
                <a:solidFill>
                  <a:schemeClr val="bg1"/>
                </a:solidFill>
                <a:latin typeface="Adobe Arabic" panose="02040503050201020203" pitchFamily="18" charset="-78"/>
                <a:cs typeface="Adobe Arabic" panose="02040503050201020203" pitchFamily="18" charset="-78"/>
              </a:rPr>
              <a:t>نَشاطٌ تَمْهيدِيٌّ</a:t>
            </a:r>
            <a:endParaRPr lang="en-US" sz="3600" b="1">
              <a:solidFill>
                <a:schemeClr val="bg1"/>
              </a:solidFill>
              <a:latin typeface="Adobe Arabic" panose="02040503050201020203" pitchFamily="18" charset="-78"/>
              <a:cs typeface="Adobe Arabic" panose="02040503050201020203" pitchFamily="18" charset="-78"/>
            </a:endParaRPr>
          </a:p>
        </p:txBody>
      </p:sp>
    </p:spTree>
    <p:custDataLst>
      <p:tags r:id="rId1"/>
    </p:custDataLst>
    <p:extLst>
      <p:ext uri="{BB962C8B-B14F-4D97-AF65-F5344CB8AC3E}">
        <p14:creationId xmlns:p14="http://schemas.microsoft.com/office/powerpoint/2010/main" val="42617675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vector graphics, clipart&#10;&#10;Description automatically generated">
            <a:extLst>
              <a:ext uri="{FF2B5EF4-FFF2-40B4-BE49-F238E27FC236}">
                <a16:creationId xmlns:a16="http://schemas.microsoft.com/office/drawing/2014/main" id="{DB9EC9B1-DE05-4B6F-8E58-216245410D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72230" y="2363517"/>
            <a:ext cx="4088381" cy="3803301"/>
          </a:xfrm>
          <a:prstGeom prst="rect">
            <a:avLst/>
          </a:prstGeom>
        </p:spPr>
      </p:pic>
      <p:sp>
        <p:nvSpPr>
          <p:cNvPr id="7" name="TextBox 6">
            <a:extLst>
              <a:ext uri="{FF2B5EF4-FFF2-40B4-BE49-F238E27FC236}">
                <a16:creationId xmlns:a16="http://schemas.microsoft.com/office/drawing/2014/main" id="{ED968979-04C6-F078-680F-F07C1C6E9FC7}"/>
              </a:ext>
            </a:extLst>
          </p:cNvPr>
          <p:cNvSpPr txBox="1"/>
          <p:nvPr/>
        </p:nvSpPr>
        <p:spPr>
          <a:xfrm>
            <a:off x="7073484" y="3844247"/>
            <a:ext cx="3846286" cy="914400"/>
          </a:xfrm>
          <a:prstGeom prst="rect">
            <a:avLst/>
          </a:prstGeom>
          <a:ln w="19050">
            <a:noFill/>
          </a:ln>
        </p:spPr>
        <p:txBody>
          <a:bodyPr vert="horz" wrap="none" lIns="91440" tIns="45720" rIns="91440" bIns="45720" rtlCol="0" anchor="ctr">
            <a:normAutofit fontScale="97500"/>
          </a:bodyPr>
          <a:lstStyle/>
          <a:p>
            <a:pPr algn="ctr" rtl="1"/>
            <a:r>
              <a:rPr lang="ar-LB" sz="4800" b="1" dirty="0">
                <a:solidFill>
                  <a:srgbClr val="C00000"/>
                </a:solidFill>
                <a:latin typeface="Adobe Arabic" panose="02040503050201020203" pitchFamily="18" charset="-78"/>
                <a:cs typeface="Adobe Arabic" panose="02040503050201020203" pitchFamily="18" charset="-78"/>
              </a:rPr>
              <a:t>أَشْرَبُ</a:t>
            </a:r>
            <a:r>
              <a:rPr lang="ar-LB" sz="4800" dirty="0">
                <a:latin typeface="Adobe Arabic" panose="02040503050201020203" pitchFamily="18" charset="-78"/>
                <a:cs typeface="Adobe Arabic" panose="02040503050201020203" pitchFamily="18" charset="-78"/>
              </a:rPr>
              <a:t> </a:t>
            </a:r>
            <a:r>
              <a:rPr lang="ar-LB" sz="4800" b="1" dirty="0">
                <a:solidFill>
                  <a:schemeClr val="tx1">
                    <a:lumMod val="65000"/>
                    <a:lumOff val="35000"/>
                  </a:schemeClr>
                </a:solidFill>
                <a:latin typeface="Adobe Arabic" panose="02040503050201020203" pitchFamily="18" charset="-78"/>
                <a:cs typeface="Adobe Arabic" panose="02040503050201020203" pitchFamily="18" charset="-78"/>
              </a:rPr>
              <a:t>الْماءَ.</a:t>
            </a:r>
            <a:endParaRPr lang="en-US" sz="4800" b="1" dirty="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9" name="TextBox 8">
            <a:extLst>
              <a:ext uri="{FF2B5EF4-FFF2-40B4-BE49-F238E27FC236}">
                <a16:creationId xmlns:a16="http://schemas.microsoft.com/office/drawing/2014/main" id="{3E20A30C-0B4B-DE74-6695-A0E66D5BE727}"/>
              </a:ext>
            </a:extLst>
          </p:cNvPr>
          <p:cNvSpPr txBox="1"/>
          <p:nvPr/>
        </p:nvSpPr>
        <p:spPr>
          <a:xfrm>
            <a:off x="0" y="1400992"/>
            <a:ext cx="12192000" cy="704088"/>
          </a:xfrm>
          <a:prstGeom prst="rect">
            <a:avLst/>
          </a:prstGeom>
          <a:solidFill>
            <a:srgbClr val="658DCD">
              <a:alpha val="50196"/>
            </a:srgbClr>
          </a:solidFill>
          <a:ln w="19050">
            <a:noFill/>
          </a:ln>
        </p:spPr>
        <p:txBody>
          <a:bodyPr wrap="square" anchor="ctr">
            <a:spAutoFit/>
          </a:bodyPr>
          <a:lstStyle/>
          <a:p>
            <a:pPr marL="457200" algn="r" rtl="1">
              <a:buClr>
                <a:schemeClr val="accent5">
                  <a:lumMod val="75000"/>
                </a:schemeClr>
              </a:buClr>
              <a:buSzPct val="90000"/>
            </a:pPr>
            <a:r>
              <a:rPr lang="ar-LB"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rPr>
              <a:t>حَزّورَةُ "ماذا أَفْعَلُ؟"</a:t>
            </a:r>
            <a:endParaRPr lang="en-US"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endParaRPr>
          </a:p>
        </p:txBody>
      </p:sp>
      <p:sp>
        <p:nvSpPr>
          <p:cNvPr id="10" name="Rectangle 9">
            <a:extLst>
              <a:ext uri="{FF2B5EF4-FFF2-40B4-BE49-F238E27FC236}">
                <a16:creationId xmlns:a16="http://schemas.microsoft.com/office/drawing/2014/main" id="{206A5FA9-0992-A190-9DE7-068793F78614}"/>
              </a:ext>
            </a:extLst>
          </p:cNvPr>
          <p:cNvSpPr/>
          <p:nvPr/>
        </p:nvSpPr>
        <p:spPr>
          <a:xfrm>
            <a:off x="0" y="691182"/>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0" algn="r" rtl="1">
              <a:lnSpc>
                <a:spcPct val="100000"/>
              </a:lnSpc>
              <a:spcBef>
                <a:spcPts val="0"/>
              </a:spcBef>
              <a:buClr>
                <a:srgbClr val="4472C4">
                  <a:lumMod val="75000"/>
                </a:srgbClr>
              </a:buClr>
              <a:buSzPct val="90000"/>
              <a:buNone/>
              <a:defRPr/>
            </a:pPr>
            <a:r>
              <a:rPr lang="ar-LB" sz="3600" b="1">
                <a:solidFill>
                  <a:schemeClr val="bg1"/>
                </a:solidFill>
                <a:latin typeface="Adobe Arabic" panose="02040503050201020203" pitchFamily="18" charset="-78"/>
                <a:cs typeface="Adobe Arabic" panose="02040503050201020203" pitchFamily="18" charset="-78"/>
              </a:rPr>
              <a:t>نَشاطٌ تَمْهيدِيٌّ</a:t>
            </a:r>
            <a:endParaRPr lang="en-US" sz="3600" b="1">
              <a:solidFill>
                <a:schemeClr val="bg1"/>
              </a:solidFill>
              <a:latin typeface="Adobe Arabic" panose="02040503050201020203" pitchFamily="18" charset="-78"/>
              <a:cs typeface="Adobe Arabic" panose="02040503050201020203" pitchFamily="18" charset="-78"/>
            </a:endParaRPr>
          </a:p>
        </p:txBody>
      </p:sp>
    </p:spTree>
    <p:custDataLst>
      <p:tags r:id="rId1"/>
    </p:custDataLst>
    <p:extLst>
      <p:ext uri="{BB962C8B-B14F-4D97-AF65-F5344CB8AC3E}">
        <p14:creationId xmlns:p14="http://schemas.microsoft.com/office/powerpoint/2010/main" val="23105086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51F1653-5151-56A5-66A4-3CB7DE1E6471}"/>
              </a:ext>
            </a:extLst>
          </p:cNvPr>
          <p:cNvSpPr txBox="1"/>
          <p:nvPr/>
        </p:nvSpPr>
        <p:spPr>
          <a:xfrm>
            <a:off x="0" y="1395265"/>
            <a:ext cx="12192000" cy="704088"/>
          </a:xfrm>
          <a:prstGeom prst="rect">
            <a:avLst/>
          </a:prstGeom>
          <a:solidFill>
            <a:srgbClr val="658DCD">
              <a:alpha val="50196"/>
            </a:srgbClr>
          </a:solidFill>
          <a:ln w="19050">
            <a:noFill/>
          </a:ln>
        </p:spPr>
        <p:txBody>
          <a:bodyPr wrap="square" anchor="ctr">
            <a:spAutoFit/>
          </a:bodyPr>
          <a:lstStyle/>
          <a:p>
            <a:pPr marL="457200" algn="r" rtl="1">
              <a:buClr>
                <a:schemeClr val="accent5">
                  <a:lumMod val="75000"/>
                </a:schemeClr>
              </a:buClr>
              <a:buSzPct val="90000"/>
            </a:pPr>
            <a:r>
              <a:rPr lang="ar-LB"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rPr>
              <a:t>حَزّورَةُ "ماذا أَفْعَلُ؟"</a:t>
            </a:r>
            <a:endParaRPr lang="en-US"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endParaRPr>
          </a:p>
        </p:txBody>
      </p:sp>
      <p:sp>
        <p:nvSpPr>
          <p:cNvPr id="13" name="Rectangle 12">
            <a:extLst>
              <a:ext uri="{FF2B5EF4-FFF2-40B4-BE49-F238E27FC236}">
                <a16:creationId xmlns:a16="http://schemas.microsoft.com/office/drawing/2014/main" id="{84995ED4-3B09-1119-8655-0ECADE73D450}"/>
              </a:ext>
            </a:extLst>
          </p:cNvPr>
          <p:cNvSpPr/>
          <p:nvPr/>
        </p:nvSpPr>
        <p:spPr>
          <a:xfrm>
            <a:off x="0" y="691182"/>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0" algn="r" rtl="1">
              <a:lnSpc>
                <a:spcPct val="100000"/>
              </a:lnSpc>
              <a:spcBef>
                <a:spcPts val="0"/>
              </a:spcBef>
              <a:buClr>
                <a:srgbClr val="4472C4">
                  <a:lumMod val="75000"/>
                </a:srgbClr>
              </a:buClr>
              <a:buSzPct val="90000"/>
              <a:buNone/>
              <a:defRPr/>
            </a:pPr>
            <a:r>
              <a:rPr lang="ar-LB" sz="3600" b="1">
                <a:solidFill>
                  <a:schemeClr val="bg1"/>
                </a:solidFill>
                <a:latin typeface="Adobe Arabic" panose="02040503050201020203" pitchFamily="18" charset="-78"/>
                <a:cs typeface="Adobe Arabic" panose="02040503050201020203" pitchFamily="18" charset="-78"/>
              </a:rPr>
              <a:t>نَشاطٌ تَمْهيدِيٌّ</a:t>
            </a:r>
            <a:endParaRPr lang="en-US" sz="3600" b="1">
              <a:solidFill>
                <a:schemeClr val="bg1"/>
              </a:solidFill>
              <a:latin typeface="Adobe Arabic" panose="02040503050201020203" pitchFamily="18" charset="-78"/>
              <a:cs typeface="Adobe Arabic" panose="02040503050201020203" pitchFamily="18" charset="-78"/>
            </a:endParaRPr>
          </a:p>
        </p:txBody>
      </p:sp>
      <p:sp>
        <p:nvSpPr>
          <p:cNvPr id="14" name="TextBox 13">
            <a:extLst>
              <a:ext uri="{FF2B5EF4-FFF2-40B4-BE49-F238E27FC236}">
                <a16:creationId xmlns:a16="http://schemas.microsoft.com/office/drawing/2014/main" id="{54180101-D6D7-8882-2E2B-B64503746801}"/>
              </a:ext>
            </a:extLst>
          </p:cNvPr>
          <p:cNvSpPr txBox="1"/>
          <p:nvPr/>
        </p:nvSpPr>
        <p:spPr>
          <a:xfrm>
            <a:off x="3410858" y="2433209"/>
            <a:ext cx="8253762" cy="769441"/>
          </a:xfrm>
          <a:prstGeom prst="rect">
            <a:avLst/>
          </a:prstGeom>
          <a:noFill/>
        </p:spPr>
        <p:txBody>
          <a:bodyPr wrap="square" rtlCol="0">
            <a:spAutoFit/>
          </a:bodyPr>
          <a:lstStyle/>
          <a:p>
            <a:pPr algn="r" rtl="1"/>
            <a:r>
              <a:rPr lang="ar-LB" sz="4400">
                <a:solidFill>
                  <a:schemeClr val="tx1">
                    <a:lumMod val="65000"/>
                    <a:lumOff val="35000"/>
                  </a:schemeClr>
                </a:solidFill>
                <a:latin typeface="Adobe Arabic" panose="02040503050201020203" pitchFamily="18" charset="-78"/>
                <a:cs typeface="Adobe Arabic" panose="02040503050201020203" pitchFamily="18" charset="-78"/>
              </a:rPr>
              <a:t>ماذا أَفْعَلُ عِنْدَما أَسْمَعُ الْموسيقى؟</a:t>
            </a:r>
          </a:p>
        </p:txBody>
      </p:sp>
      <p:pic>
        <p:nvPicPr>
          <p:cNvPr id="15" name="Picture 14" descr="Icon&#10;&#10;Description automatically generated">
            <a:extLst>
              <a:ext uri="{FF2B5EF4-FFF2-40B4-BE49-F238E27FC236}">
                <a16:creationId xmlns:a16="http://schemas.microsoft.com/office/drawing/2014/main" id="{8FB58F02-5631-1FFF-4C8D-286D355D593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0162" y="3431151"/>
            <a:ext cx="2941928" cy="2735667"/>
          </a:xfrm>
          <a:prstGeom prst="rect">
            <a:avLst/>
          </a:prstGeom>
        </p:spPr>
      </p:pic>
      <p:pic>
        <p:nvPicPr>
          <p:cNvPr id="16" name="Picture 15" descr="A picture containing text, vector graphics&#10;&#10;Description automatically generated">
            <a:extLst>
              <a:ext uri="{FF2B5EF4-FFF2-40B4-BE49-F238E27FC236}">
                <a16:creationId xmlns:a16="http://schemas.microsoft.com/office/drawing/2014/main" id="{DA24C93D-FE57-AE91-E028-A7F11B8409D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82633" y="3323771"/>
            <a:ext cx="3056151" cy="2843047"/>
          </a:xfrm>
          <a:prstGeom prst="rect">
            <a:avLst/>
          </a:prstGeom>
        </p:spPr>
      </p:pic>
    </p:spTree>
    <p:custDataLst>
      <p:tags r:id="rId1"/>
    </p:custDataLst>
    <p:extLst>
      <p:ext uri="{BB962C8B-B14F-4D97-AF65-F5344CB8AC3E}">
        <p14:creationId xmlns:p14="http://schemas.microsoft.com/office/powerpoint/2010/main" val="13734474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vector graphics&#10;&#10;Description automatically generated">
            <a:extLst>
              <a:ext uri="{FF2B5EF4-FFF2-40B4-BE49-F238E27FC236}">
                <a16:creationId xmlns:a16="http://schemas.microsoft.com/office/drawing/2014/main" id="{34EC22A8-18D8-4430-970D-57973B59A8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1689" y="2496457"/>
            <a:ext cx="3904408" cy="3632156"/>
          </a:xfrm>
          <a:prstGeom prst="rect">
            <a:avLst/>
          </a:prstGeom>
        </p:spPr>
      </p:pic>
      <p:sp>
        <p:nvSpPr>
          <p:cNvPr id="7" name="TextBox 6">
            <a:extLst>
              <a:ext uri="{FF2B5EF4-FFF2-40B4-BE49-F238E27FC236}">
                <a16:creationId xmlns:a16="http://schemas.microsoft.com/office/drawing/2014/main" id="{3D64B718-0889-AE9F-DA4B-A971A4E92FF1}"/>
              </a:ext>
            </a:extLst>
          </p:cNvPr>
          <p:cNvSpPr txBox="1"/>
          <p:nvPr/>
        </p:nvSpPr>
        <p:spPr>
          <a:xfrm>
            <a:off x="0" y="1395265"/>
            <a:ext cx="12192000" cy="704088"/>
          </a:xfrm>
          <a:prstGeom prst="rect">
            <a:avLst/>
          </a:prstGeom>
          <a:solidFill>
            <a:srgbClr val="658DCD">
              <a:alpha val="50196"/>
            </a:srgbClr>
          </a:solidFill>
          <a:ln w="19050">
            <a:noFill/>
          </a:ln>
        </p:spPr>
        <p:txBody>
          <a:bodyPr wrap="square" anchor="ctr">
            <a:spAutoFit/>
          </a:bodyPr>
          <a:lstStyle/>
          <a:p>
            <a:pPr marL="457200" algn="r" rtl="1">
              <a:buClr>
                <a:schemeClr val="accent5">
                  <a:lumMod val="75000"/>
                </a:schemeClr>
              </a:buClr>
              <a:buSzPct val="90000"/>
            </a:pPr>
            <a:r>
              <a:rPr lang="ar-LB"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rPr>
              <a:t>حَزّورَةُ "ماذا أَفْعَلُ؟"</a:t>
            </a:r>
            <a:endParaRPr lang="en-US"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endParaRPr>
          </a:p>
        </p:txBody>
      </p:sp>
      <p:sp>
        <p:nvSpPr>
          <p:cNvPr id="12" name="TextBox 11">
            <a:extLst>
              <a:ext uri="{FF2B5EF4-FFF2-40B4-BE49-F238E27FC236}">
                <a16:creationId xmlns:a16="http://schemas.microsoft.com/office/drawing/2014/main" id="{1C2F1918-AAE9-9D18-9FC2-039A1CA25B0E}"/>
              </a:ext>
            </a:extLst>
          </p:cNvPr>
          <p:cNvSpPr txBox="1"/>
          <p:nvPr/>
        </p:nvSpPr>
        <p:spPr>
          <a:xfrm>
            <a:off x="7073484" y="3844247"/>
            <a:ext cx="3846286" cy="914400"/>
          </a:xfrm>
          <a:prstGeom prst="rect">
            <a:avLst/>
          </a:prstGeom>
          <a:ln w="19050">
            <a:noFill/>
          </a:ln>
        </p:spPr>
        <p:txBody>
          <a:bodyPr vert="horz" wrap="none" lIns="91440" tIns="45720" rIns="91440" bIns="45720" rtlCol="0" anchor="ctr">
            <a:normAutofit fontScale="97500"/>
          </a:bodyPr>
          <a:lstStyle/>
          <a:p>
            <a:pPr algn="ctr" rtl="1"/>
            <a:r>
              <a:rPr lang="ar-LB" sz="4400" b="1">
                <a:solidFill>
                  <a:srgbClr val="C00000"/>
                </a:solidFill>
                <a:latin typeface="Adobe Arabic" panose="02040503050201020203" pitchFamily="18" charset="-78"/>
                <a:cs typeface="Adobe Arabic" panose="02040503050201020203" pitchFamily="18" charset="-78"/>
              </a:rPr>
              <a:t>أُغَنّي</a:t>
            </a:r>
            <a:r>
              <a:rPr lang="ar-LB" sz="5400">
                <a:latin typeface="Adobe Arabic" panose="02040503050201020203" pitchFamily="18" charset="-78"/>
                <a:cs typeface="Adobe Arabic" panose="02040503050201020203" pitchFamily="18" charset="-78"/>
              </a:rPr>
              <a:t> </a:t>
            </a:r>
            <a:r>
              <a:rPr lang="ar-LB" sz="5400">
                <a:solidFill>
                  <a:schemeClr val="tx1">
                    <a:lumMod val="65000"/>
                    <a:lumOff val="35000"/>
                  </a:schemeClr>
                </a:solidFill>
                <a:latin typeface="Adobe Arabic" panose="02040503050201020203" pitchFamily="18" charset="-78"/>
                <a:cs typeface="Adobe Arabic" panose="02040503050201020203" pitchFamily="18" charset="-78"/>
              </a:rPr>
              <a:t>أَوْ</a:t>
            </a:r>
            <a:r>
              <a:rPr lang="ar-LB" sz="5400">
                <a:latin typeface="Adobe Arabic" panose="02040503050201020203" pitchFamily="18" charset="-78"/>
                <a:cs typeface="Adobe Arabic" panose="02040503050201020203" pitchFamily="18" charset="-78"/>
              </a:rPr>
              <a:t> </a:t>
            </a:r>
            <a:r>
              <a:rPr lang="ar-LB" sz="4400" b="1">
                <a:solidFill>
                  <a:srgbClr val="C00000"/>
                </a:solidFill>
                <a:latin typeface="Adobe Arabic" panose="02040503050201020203" pitchFamily="18" charset="-78"/>
                <a:cs typeface="Adobe Arabic" panose="02040503050201020203" pitchFamily="18" charset="-78"/>
              </a:rPr>
              <a:t>أَرْقُصُ.</a:t>
            </a:r>
            <a:endParaRPr lang="en-US" sz="4400" b="1">
              <a:solidFill>
                <a:srgbClr val="C00000"/>
              </a:solidFill>
              <a:latin typeface="Adobe Arabic" panose="02040503050201020203" pitchFamily="18" charset="-78"/>
              <a:cs typeface="Adobe Arabic" panose="02040503050201020203" pitchFamily="18" charset="-78"/>
            </a:endParaRPr>
          </a:p>
        </p:txBody>
      </p:sp>
      <p:sp>
        <p:nvSpPr>
          <p:cNvPr id="8" name="Rectangle 7">
            <a:extLst>
              <a:ext uri="{FF2B5EF4-FFF2-40B4-BE49-F238E27FC236}">
                <a16:creationId xmlns:a16="http://schemas.microsoft.com/office/drawing/2014/main" id="{4024E8EC-6D0F-D7CC-CA22-F18570336909}"/>
              </a:ext>
            </a:extLst>
          </p:cNvPr>
          <p:cNvSpPr/>
          <p:nvPr/>
        </p:nvSpPr>
        <p:spPr>
          <a:xfrm>
            <a:off x="0" y="691182"/>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0" algn="r" rtl="1">
              <a:lnSpc>
                <a:spcPct val="100000"/>
              </a:lnSpc>
              <a:spcBef>
                <a:spcPts val="0"/>
              </a:spcBef>
              <a:buClr>
                <a:srgbClr val="4472C4">
                  <a:lumMod val="75000"/>
                </a:srgbClr>
              </a:buClr>
              <a:buSzPct val="90000"/>
              <a:buNone/>
              <a:defRPr/>
            </a:pPr>
            <a:r>
              <a:rPr lang="ar-LB" sz="3600" b="1">
                <a:solidFill>
                  <a:schemeClr val="bg1"/>
                </a:solidFill>
                <a:latin typeface="Adobe Arabic" panose="02040503050201020203" pitchFamily="18" charset="-78"/>
                <a:cs typeface="Adobe Arabic" panose="02040503050201020203" pitchFamily="18" charset="-78"/>
              </a:rPr>
              <a:t>نَشاطٌ تَمْهيدِيٌّ</a:t>
            </a:r>
            <a:endParaRPr lang="en-US" sz="3600" b="1">
              <a:solidFill>
                <a:schemeClr val="bg1"/>
              </a:solidFill>
              <a:latin typeface="Adobe Arabic" panose="02040503050201020203" pitchFamily="18" charset="-78"/>
              <a:cs typeface="Adobe Arabic" panose="02040503050201020203" pitchFamily="18" charset="-78"/>
            </a:endParaRPr>
          </a:p>
        </p:txBody>
      </p:sp>
    </p:spTree>
    <p:custDataLst>
      <p:tags r:id="rId1"/>
    </p:custDataLst>
    <p:extLst>
      <p:ext uri="{BB962C8B-B14F-4D97-AF65-F5344CB8AC3E}">
        <p14:creationId xmlns:p14="http://schemas.microsoft.com/office/powerpoint/2010/main" val="11040869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A76B9DA-2130-1241-AB08-28003EE51B74}"/>
              </a:ext>
            </a:extLst>
          </p:cNvPr>
          <p:cNvSpPr txBox="1"/>
          <p:nvPr/>
        </p:nvSpPr>
        <p:spPr>
          <a:xfrm>
            <a:off x="0" y="1395264"/>
            <a:ext cx="12192000" cy="704088"/>
          </a:xfrm>
          <a:prstGeom prst="rect">
            <a:avLst/>
          </a:prstGeom>
          <a:solidFill>
            <a:srgbClr val="658DCD">
              <a:alpha val="50196"/>
            </a:srgbClr>
          </a:solidFill>
          <a:ln w="19050">
            <a:noFill/>
          </a:ln>
        </p:spPr>
        <p:txBody>
          <a:bodyPr wrap="square" anchor="ctr">
            <a:spAutoFit/>
          </a:bodyPr>
          <a:lstStyle/>
          <a:p>
            <a:pPr marL="457200" algn="r" rtl="1">
              <a:buClr>
                <a:schemeClr val="accent5">
                  <a:lumMod val="75000"/>
                </a:schemeClr>
              </a:buClr>
              <a:buSzPct val="90000"/>
            </a:pPr>
            <a:r>
              <a:rPr lang="ar-LB"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rPr>
              <a:t> أُتَمِّمُ كِتابَةَ جُمْلَةٍ مِنَ النَّصِّ بِاسْتِخْدامِ الْفِعْلِ الْمُناسِبِ لِلْمَعْنى. </a:t>
            </a:r>
            <a:endParaRPr lang="en-US"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endParaRPr>
          </a:p>
        </p:txBody>
      </p:sp>
      <p:sp>
        <p:nvSpPr>
          <p:cNvPr id="5" name="Rectangle 4">
            <a:extLst>
              <a:ext uri="{FF2B5EF4-FFF2-40B4-BE49-F238E27FC236}">
                <a16:creationId xmlns:a16="http://schemas.microsoft.com/office/drawing/2014/main" id="{1487DDFF-2F6B-0987-07F6-5549B681EBDB}"/>
              </a:ext>
            </a:extLst>
          </p:cNvPr>
          <p:cNvSpPr/>
          <p:nvPr/>
        </p:nvSpPr>
        <p:spPr>
          <a:xfrm>
            <a:off x="0" y="691182"/>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rtl="1">
              <a:buClr>
                <a:srgbClr val="4472C4">
                  <a:lumMod val="75000"/>
                </a:srgbClr>
              </a:buClr>
              <a:buSzPct val="90000"/>
              <a:defRPr/>
            </a:pPr>
            <a:r>
              <a:rPr lang="ar-LB" sz="3600" b="1">
                <a:solidFill>
                  <a:schemeClr val="bg1"/>
                </a:solidFill>
                <a:latin typeface="Adobe Arabic" panose="02040503050201020203" pitchFamily="18" charset="-78"/>
                <a:cs typeface="Adobe Arabic" panose="02040503050201020203" pitchFamily="18" charset="-78"/>
              </a:rPr>
              <a:t>سَنَتَعَلَّمُ الْيَوْمَ</a:t>
            </a:r>
          </a:p>
        </p:txBody>
      </p:sp>
    </p:spTree>
    <p:custDataLst>
      <p:tags r:id="rId1"/>
    </p:custDataLst>
    <p:extLst>
      <p:ext uri="{BB962C8B-B14F-4D97-AF65-F5344CB8AC3E}">
        <p14:creationId xmlns:p14="http://schemas.microsoft.com/office/powerpoint/2010/main" val="32143195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rot="10800000" flipH="1" flipV="1">
            <a:off x="6397225" y="4167467"/>
            <a:ext cx="5372100" cy="737750"/>
          </a:xfrm>
          <a:prstGeom prst="rect">
            <a:avLst/>
          </a:prstGeom>
          <a:ln w="19050">
            <a:noFill/>
          </a:ln>
        </p:spPr>
        <p:txBody>
          <a:bodyPr vert="horz" wrap="square" lIns="91440" tIns="45720" rIns="91440" bIns="45720" rtlCol="0" anchor="ctr">
            <a:noAutofit/>
          </a:bodyPr>
          <a:lstStyle/>
          <a:p>
            <a:pPr algn="ctr" rtl="1"/>
            <a:r>
              <a:rPr lang="ar-LB" sz="4400" b="1">
                <a:solidFill>
                  <a:schemeClr val="tx1">
                    <a:lumMod val="65000"/>
                    <a:lumOff val="35000"/>
                  </a:schemeClr>
                </a:solidFill>
                <a:latin typeface="Adobe Arabic" panose="02040503050201090203" pitchFamily="18" charset="-78"/>
                <a:cs typeface="Adobe Arabic" panose="02040503050201090203" pitchFamily="18" charset="-78"/>
              </a:rPr>
              <a:t>ساري وَوَدادُ في </a:t>
            </a:r>
            <a:r>
              <a:rPr lang="en-GB" sz="4000" b="1">
                <a:solidFill>
                  <a:schemeClr val="bg1">
                    <a:lumMod val="75000"/>
                  </a:schemeClr>
                </a:solidFill>
                <a:latin typeface="Adobe Arabic" panose="02040503050201090203" pitchFamily="18" charset="-78"/>
                <a:cs typeface="Adobe Arabic" panose="02040503050201090203" pitchFamily="18" charset="-78"/>
              </a:rPr>
              <a:t>______</a:t>
            </a:r>
            <a:r>
              <a:rPr lang="ar-LB" sz="4400" b="1">
                <a:solidFill>
                  <a:schemeClr val="tx1">
                    <a:lumMod val="65000"/>
                    <a:lumOff val="35000"/>
                  </a:schemeClr>
                </a:solidFill>
                <a:latin typeface="Adobe Arabic" panose="02040503050201090203" pitchFamily="18" charset="-78"/>
                <a:cs typeface="Adobe Arabic" panose="02040503050201090203" pitchFamily="18" charset="-78"/>
              </a:rPr>
              <a:t>. </a:t>
            </a:r>
            <a:endParaRPr lang="en-US" sz="4400" b="1" u="sng">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7" name="TextBox 6"/>
          <p:cNvSpPr txBox="1"/>
          <p:nvPr/>
        </p:nvSpPr>
        <p:spPr>
          <a:xfrm rot="10800000" flipH="1" flipV="1">
            <a:off x="7210025" y="4201717"/>
            <a:ext cx="1745289" cy="737750"/>
          </a:xfrm>
          <a:prstGeom prst="rect">
            <a:avLst/>
          </a:prstGeom>
          <a:ln w="19050">
            <a:noFill/>
          </a:ln>
        </p:spPr>
        <p:txBody>
          <a:bodyPr vert="horz" wrap="square" lIns="91440" tIns="45720" rIns="91440" bIns="45720" rtlCol="0" anchor="ctr">
            <a:noAutofit/>
          </a:bodyPr>
          <a:lstStyle/>
          <a:p>
            <a:pPr algn="ctr" rtl="1"/>
            <a:r>
              <a:rPr lang="ar-LB" sz="4000" b="1">
                <a:solidFill>
                  <a:srgbClr val="C00000"/>
                </a:solidFill>
                <a:latin typeface="Adobe Arabic" panose="02040503050201090203" pitchFamily="18" charset="-78"/>
                <a:cs typeface="Adobe Arabic" panose="02040503050201090203" pitchFamily="18" charset="-78"/>
              </a:rPr>
              <a:t>الْوادي</a:t>
            </a:r>
            <a:endParaRPr lang="en-US" sz="4000" b="1">
              <a:solidFill>
                <a:srgbClr val="C00000"/>
              </a:solidFill>
              <a:latin typeface="Adobe Arabic" panose="02040503050201090203" pitchFamily="18" charset="-78"/>
              <a:cs typeface="Adobe Arabic" panose="02040503050201090203" pitchFamily="18" charset="-78"/>
            </a:endParaRPr>
          </a:p>
        </p:txBody>
      </p:sp>
      <p:pic>
        <p:nvPicPr>
          <p:cNvPr id="9" name="Picture 8">
            <a:extLst>
              <a:ext uri="{FF2B5EF4-FFF2-40B4-BE49-F238E27FC236}">
                <a16:creationId xmlns:a16="http://schemas.microsoft.com/office/drawing/2014/main" id="{DB329835-68B9-438D-BA22-75E8BA5060A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144545" y="2529008"/>
            <a:ext cx="3837431" cy="3569849"/>
          </a:xfrm>
          <a:prstGeom prst="rect">
            <a:avLst/>
          </a:prstGeom>
        </p:spPr>
      </p:pic>
      <p:sp>
        <p:nvSpPr>
          <p:cNvPr id="11" name="TextBox 10">
            <a:extLst>
              <a:ext uri="{FF2B5EF4-FFF2-40B4-BE49-F238E27FC236}">
                <a16:creationId xmlns:a16="http://schemas.microsoft.com/office/drawing/2014/main" id="{5A5FECEC-5DCC-7F6B-B0E9-DAD51DB639AD}"/>
              </a:ext>
            </a:extLst>
          </p:cNvPr>
          <p:cNvSpPr txBox="1"/>
          <p:nvPr/>
        </p:nvSpPr>
        <p:spPr>
          <a:xfrm>
            <a:off x="0" y="1395263"/>
            <a:ext cx="12192000" cy="704088"/>
          </a:xfrm>
          <a:prstGeom prst="rect">
            <a:avLst/>
          </a:prstGeom>
          <a:solidFill>
            <a:srgbClr val="658DCD">
              <a:alpha val="50196"/>
            </a:srgbClr>
          </a:solidFill>
          <a:ln w="19050">
            <a:noFill/>
          </a:ln>
        </p:spPr>
        <p:txBody>
          <a:bodyPr wrap="square" anchor="ctr">
            <a:spAutoFit/>
          </a:bodyPr>
          <a:lstStyle/>
          <a:p>
            <a:pPr marL="457200" algn="r" rtl="1">
              <a:buClr>
                <a:schemeClr val="accent5">
                  <a:lumMod val="75000"/>
                </a:schemeClr>
              </a:buClr>
              <a:buSzPct val="90000"/>
            </a:pPr>
            <a:r>
              <a:rPr lang="en-GB"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rPr>
              <a:t> </a:t>
            </a:r>
            <a:r>
              <a:rPr lang="ar-LB"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rPr>
              <a:t>أُتَمِّمُ كِتابَةَ جُمْلَةٍ مِنَ النَّصِّ بِإِضافَةِ كَلِمَةٍ تَدِلُّ عَلى اسْمٍ.</a:t>
            </a:r>
          </a:p>
        </p:txBody>
      </p:sp>
      <p:sp>
        <p:nvSpPr>
          <p:cNvPr id="12" name="Rectangle 11">
            <a:extLst>
              <a:ext uri="{FF2B5EF4-FFF2-40B4-BE49-F238E27FC236}">
                <a16:creationId xmlns:a16="http://schemas.microsoft.com/office/drawing/2014/main" id="{345ED1E6-4A02-3BC0-ED9E-1279EB43099F}"/>
              </a:ext>
            </a:extLst>
          </p:cNvPr>
          <p:cNvSpPr/>
          <p:nvPr/>
        </p:nvSpPr>
        <p:spPr>
          <a:xfrm>
            <a:off x="0" y="691182"/>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1" indent="0" algn="r" rtl="1">
              <a:buClr>
                <a:srgbClr val="4472C4">
                  <a:lumMod val="75000"/>
                </a:srgbClr>
              </a:buClr>
              <a:buSzPct val="90000"/>
              <a:buFont typeface="Arial" panose="020B0604020202020204" pitchFamily="34" charset="0"/>
              <a:buNone/>
              <a:defRPr/>
            </a:pPr>
            <a:r>
              <a:rPr lang="en-GB" sz="3600" b="1">
                <a:solidFill>
                  <a:schemeClr val="bg1"/>
                </a:solidFill>
                <a:latin typeface="Adobe Arabic" panose="02040503050201020203" pitchFamily="18" charset="-78"/>
                <a:cs typeface="Adobe Arabic" panose="02040503050201020203" pitchFamily="18" charset="-78"/>
              </a:rPr>
              <a:t> </a:t>
            </a:r>
            <a:r>
              <a:rPr lang="ar-LB" sz="3600" b="1">
                <a:solidFill>
                  <a:schemeClr val="bg1"/>
                </a:solidFill>
                <a:latin typeface="Adobe Arabic" panose="02040503050201020203" pitchFamily="18" charset="-78"/>
                <a:cs typeface="Adobe Arabic" panose="02040503050201020203" pitchFamily="18" charset="-78"/>
              </a:rPr>
              <a:t>لِنَتَذَكَّرْ مَعًا </a:t>
            </a:r>
            <a:endParaRPr lang="en-US" sz="3600" b="1">
              <a:solidFill>
                <a:schemeClr val="bg1"/>
              </a:solidFill>
              <a:latin typeface="Adobe Arabic" panose="02040503050201020203" pitchFamily="18" charset="-78"/>
              <a:cs typeface="Adobe Arabic" panose="02040503050201020203" pitchFamily="18" charset="-78"/>
            </a:endParaRPr>
          </a:p>
        </p:txBody>
      </p:sp>
    </p:spTree>
    <p:custDataLst>
      <p:tags r:id="rId1"/>
    </p:custDataLst>
    <p:extLst>
      <p:ext uri="{BB962C8B-B14F-4D97-AF65-F5344CB8AC3E}">
        <p14:creationId xmlns:p14="http://schemas.microsoft.com/office/powerpoint/2010/main" val="2862747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0266824-2CC5-9E07-3F5F-419C121CF64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44545" y="2530238"/>
            <a:ext cx="3837431" cy="3567389"/>
          </a:xfrm>
          <a:prstGeom prst="rect">
            <a:avLst/>
          </a:prstGeom>
        </p:spPr>
      </p:pic>
      <p:sp>
        <p:nvSpPr>
          <p:cNvPr id="10" name="Rectangle 9">
            <a:extLst>
              <a:ext uri="{FF2B5EF4-FFF2-40B4-BE49-F238E27FC236}">
                <a16:creationId xmlns:a16="http://schemas.microsoft.com/office/drawing/2014/main" id="{BB92B4AA-0147-EF52-62FD-071F5D89EEC9}"/>
              </a:ext>
            </a:extLst>
          </p:cNvPr>
          <p:cNvSpPr/>
          <p:nvPr/>
        </p:nvSpPr>
        <p:spPr>
          <a:xfrm>
            <a:off x="0" y="691182"/>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1" indent="0" algn="r" rtl="1">
              <a:buClr>
                <a:srgbClr val="4472C4">
                  <a:lumMod val="75000"/>
                </a:srgbClr>
              </a:buClr>
              <a:buSzPct val="90000"/>
              <a:buFont typeface="Arial" panose="020B0604020202020204" pitchFamily="34" charset="0"/>
              <a:buNone/>
              <a:defRPr/>
            </a:pPr>
            <a:r>
              <a:rPr lang="en-GB" sz="3600" b="1">
                <a:solidFill>
                  <a:schemeClr val="bg1"/>
                </a:solidFill>
                <a:latin typeface="Adobe Arabic" panose="02040503050201020203" pitchFamily="18" charset="-78"/>
                <a:cs typeface="Adobe Arabic" panose="02040503050201020203" pitchFamily="18" charset="-78"/>
              </a:rPr>
              <a:t> </a:t>
            </a:r>
            <a:r>
              <a:rPr lang="ar-LB" sz="3600" b="1">
                <a:solidFill>
                  <a:schemeClr val="bg1"/>
                </a:solidFill>
                <a:latin typeface="Adobe Arabic" panose="02040503050201020203" pitchFamily="18" charset="-78"/>
                <a:cs typeface="Adobe Arabic" panose="02040503050201020203" pitchFamily="18" charset="-78"/>
              </a:rPr>
              <a:t>لِنَتَذَكَّرْ مَعًا </a:t>
            </a:r>
            <a:endParaRPr lang="en-US" sz="3600" b="1">
              <a:solidFill>
                <a:schemeClr val="bg1"/>
              </a:solidFill>
              <a:latin typeface="Adobe Arabic" panose="02040503050201020203" pitchFamily="18" charset="-78"/>
              <a:cs typeface="Adobe Arabic" panose="02040503050201020203" pitchFamily="18" charset="-78"/>
            </a:endParaRPr>
          </a:p>
        </p:txBody>
      </p:sp>
      <p:sp>
        <p:nvSpPr>
          <p:cNvPr id="11" name="TextBox 10">
            <a:extLst>
              <a:ext uri="{FF2B5EF4-FFF2-40B4-BE49-F238E27FC236}">
                <a16:creationId xmlns:a16="http://schemas.microsoft.com/office/drawing/2014/main" id="{157EF51F-1EF9-7D0C-1A14-48C1BF618E24}"/>
              </a:ext>
            </a:extLst>
          </p:cNvPr>
          <p:cNvSpPr txBox="1"/>
          <p:nvPr/>
        </p:nvSpPr>
        <p:spPr>
          <a:xfrm>
            <a:off x="0" y="1395262"/>
            <a:ext cx="12192000" cy="704088"/>
          </a:xfrm>
          <a:prstGeom prst="rect">
            <a:avLst/>
          </a:prstGeom>
          <a:solidFill>
            <a:srgbClr val="658DCD">
              <a:alpha val="50196"/>
            </a:srgbClr>
          </a:solidFill>
          <a:ln w="19050">
            <a:noFill/>
          </a:ln>
        </p:spPr>
        <p:txBody>
          <a:bodyPr wrap="square" anchor="ctr">
            <a:spAutoFit/>
          </a:bodyPr>
          <a:lstStyle/>
          <a:p>
            <a:pPr marL="457200" algn="r" rtl="1">
              <a:buClr>
                <a:schemeClr val="accent5">
                  <a:lumMod val="75000"/>
                </a:schemeClr>
              </a:buClr>
              <a:buSzPct val="90000"/>
            </a:pPr>
            <a:r>
              <a:rPr lang="ar-LB"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rPr>
              <a:t>الْفِعْلُ كَلِمَةٌ تَدِلُّ عَلى فِعْلٍ يَقومُ بِهِ الْاِسْمُ.</a:t>
            </a:r>
          </a:p>
        </p:txBody>
      </p:sp>
      <p:sp>
        <p:nvSpPr>
          <p:cNvPr id="12" name="TextBox 11">
            <a:extLst>
              <a:ext uri="{FF2B5EF4-FFF2-40B4-BE49-F238E27FC236}">
                <a16:creationId xmlns:a16="http://schemas.microsoft.com/office/drawing/2014/main" id="{4DDFA151-044E-133B-4C35-2CD980FC7084}"/>
              </a:ext>
            </a:extLst>
          </p:cNvPr>
          <p:cNvSpPr txBox="1"/>
          <p:nvPr/>
        </p:nvSpPr>
        <p:spPr>
          <a:xfrm rot="10800000" flipH="1" flipV="1">
            <a:off x="6397225" y="4167467"/>
            <a:ext cx="5372100" cy="737750"/>
          </a:xfrm>
          <a:prstGeom prst="rect">
            <a:avLst/>
          </a:prstGeom>
          <a:ln w="19050">
            <a:noFill/>
          </a:ln>
        </p:spPr>
        <p:txBody>
          <a:bodyPr vert="horz" wrap="square" lIns="91440" tIns="45720" rIns="91440" bIns="45720" rtlCol="0" anchor="ctr">
            <a:noAutofit/>
          </a:bodyPr>
          <a:lstStyle/>
          <a:p>
            <a:pPr algn="ctr" rtl="1"/>
            <a:r>
              <a:rPr lang="en-GB" sz="4400" b="1">
                <a:solidFill>
                  <a:schemeClr val="tx1">
                    <a:lumMod val="65000"/>
                    <a:lumOff val="35000"/>
                  </a:schemeClr>
                </a:solidFill>
                <a:latin typeface="Adobe Arabic" panose="02040503050201090203" pitchFamily="18" charset="-78"/>
                <a:cs typeface="Adobe Arabic" panose="02040503050201090203" pitchFamily="18" charset="-78"/>
              </a:rPr>
              <a:t> </a:t>
            </a:r>
            <a:r>
              <a:rPr lang="en-GB" sz="4000" b="1">
                <a:solidFill>
                  <a:schemeClr val="bg1">
                    <a:lumMod val="75000"/>
                  </a:schemeClr>
                </a:solidFill>
                <a:latin typeface="Adobe Arabic" panose="02040503050201090203" pitchFamily="18" charset="-78"/>
                <a:cs typeface="Adobe Arabic" panose="02040503050201090203" pitchFamily="18" charset="-78"/>
              </a:rPr>
              <a:t>______</a:t>
            </a:r>
            <a:r>
              <a:rPr lang="en-GB" sz="4400" b="1">
                <a:solidFill>
                  <a:schemeClr val="tx1">
                    <a:lumMod val="65000"/>
                    <a:lumOff val="35000"/>
                  </a:schemeClr>
                </a:solidFill>
                <a:latin typeface="Adobe Arabic" panose="02040503050201090203" pitchFamily="18" charset="-78"/>
                <a:cs typeface="Adobe Arabic" panose="02040503050201090203" pitchFamily="18" charset="-78"/>
              </a:rPr>
              <a:t> </a:t>
            </a:r>
            <a:r>
              <a:rPr lang="ar-LB" sz="4400" b="1">
                <a:solidFill>
                  <a:schemeClr val="tx1">
                    <a:lumMod val="65000"/>
                    <a:lumOff val="35000"/>
                  </a:schemeClr>
                </a:solidFill>
                <a:latin typeface="Adobe Arabic" panose="02040503050201090203" pitchFamily="18" charset="-78"/>
                <a:cs typeface="Adobe Arabic" panose="02040503050201090203" pitchFamily="18" charset="-78"/>
              </a:rPr>
              <a:t>الطُّيورُ في الْفَضاءِ. </a:t>
            </a:r>
            <a:endParaRPr lang="en-US" sz="4400" b="1" u="sng">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13" name="TextBox 12">
            <a:extLst>
              <a:ext uri="{FF2B5EF4-FFF2-40B4-BE49-F238E27FC236}">
                <a16:creationId xmlns:a16="http://schemas.microsoft.com/office/drawing/2014/main" id="{0344E868-6B8B-7ACC-3A81-4011E8781100}"/>
              </a:ext>
            </a:extLst>
          </p:cNvPr>
          <p:cNvSpPr txBox="1"/>
          <p:nvPr/>
        </p:nvSpPr>
        <p:spPr>
          <a:xfrm rot="10800000" flipH="1" flipV="1">
            <a:off x="9302166" y="4167467"/>
            <a:ext cx="1745289" cy="737750"/>
          </a:xfrm>
          <a:prstGeom prst="rect">
            <a:avLst/>
          </a:prstGeom>
          <a:ln w="19050">
            <a:noFill/>
          </a:ln>
        </p:spPr>
        <p:txBody>
          <a:bodyPr vert="horz" wrap="square" lIns="91440" tIns="45720" rIns="91440" bIns="45720" rtlCol="0" anchor="ctr">
            <a:noAutofit/>
          </a:bodyPr>
          <a:lstStyle/>
          <a:p>
            <a:pPr algn="ctr" rtl="1"/>
            <a:r>
              <a:rPr lang="ar-LB" sz="4000" b="1">
                <a:solidFill>
                  <a:srgbClr val="C00000"/>
                </a:solidFill>
                <a:latin typeface="Adobe Arabic" panose="02040503050201090203" pitchFamily="18" charset="-78"/>
                <a:cs typeface="Adobe Arabic" panose="02040503050201090203" pitchFamily="18" charset="-78"/>
              </a:rPr>
              <a:t>تَطيرُ</a:t>
            </a:r>
            <a:endParaRPr lang="en-US" sz="4000" b="1">
              <a:solidFill>
                <a:srgbClr val="C00000"/>
              </a:solidFill>
              <a:latin typeface="Adobe Arabic" panose="02040503050201090203" pitchFamily="18" charset="-78"/>
              <a:cs typeface="Adobe Arabic" panose="02040503050201090203" pitchFamily="18" charset="-78"/>
            </a:endParaRPr>
          </a:p>
        </p:txBody>
      </p:sp>
    </p:spTree>
    <p:custDataLst>
      <p:tags r:id="rId1"/>
    </p:custDataLst>
    <p:extLst>
      <p:ext uri="{BB962C8B-B14F-4D97-AF65-F5344CB8AC3E}">
        <p14:creationId xmlns:p14="http://schemas.microsoft.com/office/powerpoint/2010/main" val="190126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rot="10800000" flipH="1" flipV="1">
            <a:off x="4102964" y="4424658"/>
            <a:ext cx="6937828" cy="1359946"/>
          </a:xfrm>
          <a:prstGeom prst="rect">
            <a:avLst/>
          </a:prstGeom>
          <a:ln w="19050">
            <a:noFill/>
          </a:ln>
        </p:spPr>
        <p:txBody>
          <a:bodyPr vert="horz" wrap="square" lIns="91440" tIns="45720" rIns="91440" bIns="45720" rtlCol="0" anchor="ctr">
            <a:noAutofit/>
          </a:bodyPr>
          <a:lstStyle/>
          <a:p>
            <a:pPr algn="r" rtl="1"/>
            <a:r>
              <a:rPr lang="en-US" sz="4000" b="1" dirty="0">
                <a:solidFill>
                  <a:schemeClr val="bg1">
                    <a:lumMod val="75000"/>
                  </a:schemeClr>
                </a:solidFill>
                <a:latin typeface="Adobe Arabic" panose="02040503050201090203" pitchFamily="18" charset="-78"/>
                <a:cs typeface="Adobe Arabic" panose="02040503050201090203" pitchFamily="18" charset="-78"/>
              </a:rPr>
              <a:t>____</a:t>
            </a:r>
            <a:r>
              <a:rPr lang="ar-LB" sz="4000" b="1" dirty="0">
                <a:solidFill>
                  <a:schemeClr val="tx1">
                    <a:lumMod val="65000"/>
                    <a:lumOff val="35000"/>
                  </a:schemeClr>
                </a:solidFill>
                <a:latin typeface="Adobe Arabic" panose="02040503050201090203" pitchFamily="18" charset="-78"/>
                <a:cs typeface="Adobe Arabic" panose="02040503050201090203" pitchFamily="18" charset="-78"/>
              </a:rPr>
              <a:t> التَّلاميذُ إِلى الْوادي مَعْ مُعَلِّمَتِهِم .</a:t>
            </a:r>
            <a:endParaRPr lang="en-US" sz="4000" b="1" dirty="0">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10" name="Oval 9"/>
          <p:cNvSpPr/>
          <p:nvPr/>
        </p:nvSpPr>
        <p:spPr>
          <a:xfrm flipH="1">
            <a:off x="9051988" y="2842407"/>
            <a:ext cx="1454963"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مَشى</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11" name="Oval 10"/>
          <p:cNvSpPr/>
          <p:nvPr/>
        </p:nvSpPr>
        <p:spPr>
          <a:xfrm flipH="1">
            <a:off x="7080497" y="2842407"/>
            <a:ext cx="1608371"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ذَهَبَ</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12" name="Oval 11"/>
          <p:cNvSpPr/>
          <p:nvPr/>
        </p:nvSpPr>
        <p:spPr>
          <a:xfrm flipH="1">
            <a:off x="5438148" y="2842407"/>
            <a:ext cx="1279229"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غادَرَ</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pic>
        <p:nvPicPr>
          <p:cNvPr id="9" name="Picture 8">
            <a:extLst>
              <a:ext uri="{FF2B5EF4-FFF2-40B4-BE49-F238E27FC236}">
                <a16:creationId xmlns:a16="http://schemas.microsoft.com/office/drawing/2014/main" id="{D19AB73A-1384-43D4-A31F-134007D0CC7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11450" y="2722604"/>
            <a:ext cx="3291514" cy="3062000"/>
          </a:xfrm>
          <a:prstGeom prst="rect">
            <a:avLst/>
          </a:prstGeom>
        </p:spPr>
      </p:pic>
      <p:sp>
        <p:nvSpPr>
          <p:cNvPr id="13" name="Rectangle 12">
            <a:extLst>
              <a:ext uri="{FF2B5EF4-FFF2-40B4-BE49-F238E27FC236}">
                <a16:creationId xmlns:a16="http://schemas.microsoft.com/office/drawing/2014/main" id="{D7D82580-3265-BA99-8983-E902B772F2A8}"/>
              </a:ext>
            </a:extLst>
          </p:cNvPr>
          <p:cNvSpPr/>
          <p:nvPr/>
        </p:nvSpPr>
        <p:spPr>
          <a:xfrm>
            <a:off x="0" y="691182"/>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rtl="1">
              <a:buClr>
                <a:srgbClr val="4472C4">
                  <a:lumMod val="75000"/>
                </a:srgbClr>
              </a:buClr>
              <a:buSzPct val="90000"/>
              <a:defRPr/>
            </a:pPr>
            <a:r>
              <a:rPr lang="ar-LB" sz="3600" b="1">
                <a:solidFill>
                  <a:schemeClr val="bg1"/>
                </a:solidFill>
                <a:latin typeface="Adobe Arabic" panose="02040503050201020203" pitchFamily="18" charset="-78"/>
                <a:cs typeface="Adobe Arabic" panose="02040503050201020203" pitchFamily="18" charset="-78"/>
              </a:rPr>
              <a:t>لِنُفَكِّرْ مَعًا</a:t>
            </a:r>
          </a:p>
        </p:txBody>
      </p:sp>
      <p:sp>
        <p:nvSpPr>
          <p:cNvPr id="16" name="TextBox 15">
            <a:extLst>
              <a:ext uri="{FF2B5EF4-FFF2-40B4-BE49-F238E27FC236}">
                <a16:creationId xmlns:a16="http://schemas.microsoft.com/office/drawing/2014/main" id="{D82A12F4-8D82-B683-1CA8-D7D6C61DCC7A}"/>
              </a:ext>
            </a:extLst>
          </p:cNvPr>
          <p:cNvSpPr txBox="1"/>
          <p:nvPr/>
        </p:nvSpPr>
        <p:spPr>
          <a:xfrm>
            <a:off x="0" y="1395260"/>
            <a:ext cx="12192000" cy="704088"/>
          </a:xfrm>
          <a:prstGeom prst="rect">
            <a:avLst/>
          </a:prstGeom>
          <a:solidFill>
            <a:srgbClr val="658DCD">
              <a:alpha val="50196"/>
            </a:srgbClr>
          </a:solidFill>
          <a:ln w="19050">
            <a:noFill/>
          </a:ln>
        </p:spPr>
        <p:txBody>
          <a:bodyPr wrap="square" anchor="ctr">
            <a:spAutoFit/>
          </a:bodyPr>
          <a:lstStyle/>
          <a:p>
            <a:pPr marL="457200" algn="r" rtl="1">
              <a:buClr>
                <a:schemeClr val="accent5">
                  <a:lumMod val="75000"/>
                </a:schemeClr>
              </a:buClr>
              <a:buSzPct val="90000"/>
            </a:pPr>
            <a:r>
              <a:rPr lang="ar-LB"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rPr>
              <a:t>كَيْفَ أُتَمِّمُ كِتابَةَ جُمْلَةٍ مِنَ النَّصِّ؟</a:t>
            </a:r>
          </a:p>
        </p:txBody>
      </p:sp>
    </p:spTree>
    <p:custDataLst>
      <p:tags r:id="rId1"/>
    </p:custDataLst>
    <p:extLst>
      <p:ext uri="{BB962C8B-B14F-4D97-AF65-F5344CB8AC3E}">
        <p14:creationId xmlns:p14="http://schemas.microsoft.com/office/powerpoint/2010/main" val="2173854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33333E-6 -1.48148E-6 L 0.06953 0.25023 " pathEditMode="relative" rAng="0" ptsTypes="AA">
                                      <p:cBhvr>
                                        <p:cTn id="6" dur="1000" fill="hold"/>
                                        <p:tgtEl>
                                          <p:spTgt spid="10"/>
                                        </p:tgtEl>
                                        <p:attrNameLst>
                                          <p:attrName>ppt_x</p:attrName>
                                          <p:attrName>ppt_y</p:attrName>
                                        </p:attrNameLst>
                                      </p:cBhvr>
                                      <p:rCtr x="3477" y="12500"/>
                                    </p:animMotion>
                                  </p:childTnLst>
                                </p:cTn>
                              </p:par>
                              <p:par>
                                <p:cTn id="7" presetID="3" presetClass="emph" presetSubtype="1" grpId="1" nodeType="withEffect">
                                  <p:stCondLst>
                                    <p:cond delay="500"/>
                                  </p:stCondLst>
                                  <p:childTnLst>
                                    <p:set>
                                      <p:cBhvr override="childStyle">
                                        <p:cTn id="8" dur="indefinite"/>
                                        <p:tgtEl>
                                          <p:spTgt spid="10"/>
                                        </p:tgtEl>
                                        <p:attrNameLst>
                                          <p:attrName>style.color</p:attrName>
                                        </p:attrNameLst>
                                      </p:cBhvr>
                                      <p:to>
                                        <p:clrVal>
                                          <a:srgbClr val="C00000"/>
                                        </p:clrVal>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5430" y="2636667"/>
            <a:ext cx="10644187" cy="3416320"/>
          </a:xfrm>
          <a:prstGeom prst="rect">
            <a:avLst/>
          </a:prstGeom>
          <a:solidFill>
            <a:srgbClr val="E4FBD8"/>
          </a:solidFill>
        </p:spPr>
        <p:txBody>
          <a:bodyPr wrap="square">
            <a:spAutoFit/>
          </a:bodyPr>
          <a:lstStyle/>
          <a:p>
            <a:pPr marL="342900" indent="-342900" algn="r" rtl="1">
              <a:lnSpc>
                <a:spcPct val="150000"/>
              </a:lnSpc>
              <a:buFont typeface="+mj-lt"/>
              <a:buAutoNum type="arabicPeriod"/>
            </a:pPr>
            <a:r>
              <a:rPr lang="ar-LB" sz="3600">
                <a:solidFill>
                  <a:schemeClr val="tx1">
                    <a:lumMod val="65000"/>
                    <a:lumOff val="35000"/>
                  </a:schemeClr>
                </a:solidFill>
                <a:latin typeface="Adobe Arabic" panose="02040503050201020203" pitchFamily="18" charset="-78"/>
                <a:cs typeface="Adobe Arabic" panose="02040503050201020203" pitchFamily="18" charset="-78"/>
              </a:rPr>
              <a:t>أَقْرَأُ الْجُمْلَةَ غَيْرَ التّامَّةِ أَوَّلًا.</a:t>
            </a:r>
          </a:p>
          <a:p>
            <a:pPr marL="342900" indent="-342900" algn="r" rtl="1">
              <a:lnSpc>
                <a:spcPct val="150000"/>
              </a:lnSpc>
              <a:buFont typeface="+mj-lt"/>
              <a:buAutoNum type="arabicPeriod"/>
            </a:pPr>
            <a:r>
              <a:rPr lang="ar-LB" sz="3600">
                <a:solidFill>
                  <a:schemeClr val="tx1">
                    <a:lumMod val="65000"/>
                    <a:lumOff val="35000"/>
                  </a:schemeClr>
                </a:solidFill>
                <a:latin typeface="Adobe Arabic" panose="02040503050201020203" pitchFamily="18" charset="-78"/>
                <a:cs typeface="Adobe Arabic" panose="02040503050201020203" pitchFamily="18" charset="-78"/>
              </a:rPr>
              <a:t>أَسْأَلُ السُّؤالَ: ماذا فَعَلَ/يَفْعَلُ....الْاِسْمُ؟ </a:t>
            </a:r>
          </a:p>
          <a:p>
            <a:pPr marL="342900" indent="-342900" algn="r" rtl="1">
              <a:lnSpc>
                <a:spcPct val="150000"/>
              </a:lnSpc>
              <a:buFont typeface="+mj-lt"/>
              <a:buAutoNum type="arabicPeriod"/>
            </a:pPr>
            <a:r>
              <a:rPr lang="ar-LB" sz="3600">
                <a:solidFill>
                  <a:schemeClr val="tx1">
                    <a:lumMod val="65000"/>
                    <a:lumOff val="35000"/>
                  </a:schemeClr>
                </a:solidFill>
                <a:latin typeface="Adobe Arabic" panose="02040503050201020203" pitchFamily="18" charset="-78"/>
                <a:cs typeface="Adobe Arabic" panose="02040503050201020203" pitchFamily="18" charset="-78"/>
              </a:rPr>
              <a:t>أَكْتُبُ الْفِعْلَ الْمُناسِبَ الَّذي قامَ بِهِ الْاِسْمُ لِأُتَمِّمَ الْجُمْلَةَ كَما وَرَدَتْ في النَّصِّ. </a:t>
            </a:r>
          </a:p>
          <a:p>
            <a:pPr marL="342900" indent="-342900" algn="r" rtl="1">
              <a:lnSpc>
                <a:spcPct val="150000"/>
              </a:lnSpc>
              <a:buFont typeface="+mj-lt"/>
              <a:buAutoNum type="arabicPeriod"/>
            </a:pPr>
            <a:r>
              <a:rPr lang="ar-LB" sz="3600">
                <a:solidFill>
                  <a:schemeClr val="tx1">
                    <a:lumMod val="65000"/>
                    <a:lumOff val="35000"/>
                  </a:schemeClr>
                </a:solidFill>
                <a:latin typeface="Adobe Arabic" panose="02040503050201020203" pitchFamily="18" charset="-78"/>
                <a:cs typeface="Adobe Arabic" panose="02040503050201020203" pitchFamily="18" charset="-78"/>
              </a:rPr>
              <a:t>أُعيدُ قِراءَةَ الْجُمْلَةِ التّامَّةِ لِأَتَأَكَّدَ مِنْ صِحَّتِها.   </a:t>
            </a:r>
          </a:p>
        </p:txBody>
      </p:sp>
      <p:sp>
        <p:nvSpPr>
          <p:cNvPr id="5" name="Rectangle 4">
            <a:extLst>
              <a:ext uri="{FF2B5EF4-FFF2-40B4-BE49-F238E27FC236}">
                <a16:creationId xmlns:a16="http://schemas.microsoft.com/office/drawing/2014/main" id="{D4AF5579-669C-EBB5-659D-9D5E55307859}"/>
              </a:ext>
            </a:extLst>
          </p:cNvPr>
          <p:cNvSpPr/>
          <p:nvPr/>
        </p:nvSpPr>
        <p:spPr>
          <a:xfrm>
            <a:off x="0" y="691182"/>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1" algn="r" rtl="1" fontAlgn="auto">
              <a:lnSpc>
                <a:spcPct val="100000"/>
              </a:lnSpc>
              <a:spcBef>
                <a:spcPts val="0"/>
              </a:spcBef>
              <a:spcAft>
                <a:spcPts val="0"/>
              </a:spcAft>
              <a:buClr>
                <a:srgbClr val="4472C4">
                  <a:lumMod val="75000"/>
                </a:srgbClr>
              </a:buClr>
              <a:buSzPct val="90000"/>
              <a:tabLst/>
              <a:defRPr/>
            </a:pPr>
            <a:r>
              <a:rPr lang="en-GB" sz="3600" b="1">
                <a:solidFill>
                  <a:schemeClr val="bg1"/>
                </a:solidFill>
                <a:latin typeface="Adobe Arabic" panose="02040503050201020203" pitchFamily="18" charset="-78"/>
                <a:cs typeface="Adobe Arabic" panose="02040503050201020203" pitchFamily="18" charset="-78"/>
              </a:rPr>
              <a:t> </a:t>
            </a:r>
            <a:r>
              <a:rPr lang="ar-LB" sz="3600" b="1">
                <a:solidFill>
                  <a:schemeClr val="bg1"/>
                </a:solidFill>
                <a:latin typeface="Adobe Arabic" panose="02040503050201020203" pitchFamily="18" charset="-78"/>
                <a:cs typeface="Adobe Arabic" panose="02040503050201020203" pitchFamily="18" charset="-78"/>
              </a:rPr>
              <a:t>نَسْتَنْتِجُ إِذًا</a:t>
            </a:r>
            <a:endParaRPr lang="en-US" sz="3600" b="1">
              <a:solidFill>
                <a:schemeClr val="bg1"/>
              </a:solidFill>
              <a:latin typeface="Adobe Arabic" panose="02040503050201020203" pitchFamily="18" charset="-78"/>
              <a:cs typeface="Adobe Arabic" panose="02040503050201020203" pitchFamily="18" charset="-78"/>
            </a:endParaRPr>
          </a:p>
        </p:txBody>
      </p:sp>
      <p:sp>
        <p:nvSpPr>
          <p:cNvPr id="6" name="TextBox 5">
            <a:extLst>
              <a:ext uri="{FF2B5EF4-FFF2-40B4-BE49-F238E27FC236}">
                <a16:creationId xmlns:a16="http://schemas.microsoft.com/office/drawing/2014/main" id="{14CCCB27-6FA3-2DB4-CE08-0AA3DF00350C}"/>
              </a:ext>
            </a:extLst>
          </p:cNvPr>
          <p:cNvSpPr txBox="1"/>
          <p:nvPr/>
        </p:nvSpPr>
        <p:spPr>
          <a:xfrm>
            <a:off x="0" y="1395262"/>
            <a:ext cx="12192000" cy="704088"/>
          </a:xfrm>
          <a:prstGeom prst="rect">
            <a:avLst/>
          </a:prstGeom>
          <a:solidFill>
            <a:srgbClr val="658DCD">
              <a:alpha val="50196"/>
            </a:srgbClr>
          </a:solidFill>
          <a:ln w="19050">
            <a:noFill/>
          </a:ln>
        </p:spPr>
        <p:txBody>
          <a:bodyPr wrap="square" anchor="ctr">
            <a:noAutofit/>
          </a:bodyPr>
          <a:lstStyle/>
          <a:p>
            <a:pPr marL="457200" algn="r" rtl="1">
              <a:buClr>
                <a:schemeClr val="accent5">
                  <a:lumMod val="75000"/>
                </a:schemeClr>
              </a:buClr>
              <a:buSzPct val="90000"/>
            </a:pPr>
            <a:r>
              <a:rPr lang="en-GB"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rPr>
              <a:t> </a:t>
            </a:r>
            <a:r>
              <a:rPr lang="ar-LB"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rPr>
              <a:t>كَيْفَ أُتَمِّمُ كِتابَةَ جُمْلَةٍ مِنَ النَّصِّ؟</a:t>
            </a:r>
          </a:p>
        </p:txBody>
      </p:sp>
    </p:spTree>
    <p:custDataLst>
      <p:tags r:id="rId1"/>
    </p:custDataLst>
    <p:extLst>
      <p:ext uri="{BB962C8B-B14F-4D97-AF65-F5344CB8AC3E}">
        <p14:creationId xmlns:p14="http://schemas.microsoft.com/office/powerpoint/2010/main" val="2503108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2207B74-8DFA-4681-9C32-DD8988652149}"/>
              </a:ext>
            </a:extLst>
          </p:cNvPr>
          <p:cNvSpPr txBox="1">
            <a:spLocks/>
          </p:cNvSpPr>
          <p:nvPr/>
        </p:nvSpPr>
        <p:spPr>
          <a:xfrm>
            <a:off x="3951111" y="2220772"/>
            <a:ext cx="8240889" cy="2416446"/>
          </a:xfrm>
          <a:prstGeom prst="rect">
            <a:avLst/>
          </a:prstGeom>
          <a:solidFill>
            <a:schemeClr val="accent5">
              <a:lumMod val="40000"/>
              <a:lumOff val="60000"/>
            </a:schemeClr>
          </a:solidFill>
          <a:ln>
            <a:solidFill>
              <a:schemeClr val="accent5">
                <a:lumMod val="40000"/>
                <a:lumOff val="60000"/>
              </a:schemeClr>
            </a:solidFill>
          </a:ln>
        </p:spPr>
        <p:txBody>
          <a:bodyPr vert="horz" lIns="91440" tIns="45720" rIns="91440" bIns="45720" rtlCol="0" anchor="ctr">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algn="r" rtl="1">
              <a:defRPr/>
            </a:pPr>
            <a:r>
              <a:rPr lang="ar-LB" sz="8000">
                <a:solidFill>
                  <a:schemeClr val="tx1">
                    <a:lumMod val="65000"/>
                    <a:lumOff val="35000"/>
                  </a:schemeClr>
                </a:solidFill>
                <a:latin typeface="Adobe Arabic" panose="02040503050201020203" pitchFamily="18" charset="-78"/>
                <a:cs typeface="Adobe Arabic" panose="02040503050201020203" pitchFamily="18" charset="-78"/>
              </a:rPr>
              <a:t>الدَّرْسُ الثّاني</a:t>
            </a:r>
            <a:r>
              <a:rPr lang="en-US" sz="8000">
                <a:solidFill>
                  <a:schemeClr val="tx1">
                    <a:lumMod val="65000"/>
                    <a:lumOff val="35000"/>
                  </a:schemeClr>
                </a:solidFill>
                <a:latin typeface="Adobe Arabic" panose="02040503050201020203" pitchFamily="18" charset="-78"/>
                <a:cs typeface="Adobe Arabic" panose="02040503050201020203" pitchFamily="18" charset="-78"/>
              </a:rPr>
              <a:t>: </a:t>
            </a:r>
            <a:endParaRPr lang="ar-LB" sz="8000">
              <a:solidFill>
                <a:schemeClr val="tx1">
                  <a:lumMod val="65000"/>
                  <a:lumOff val="35000"/>
                </a:schemeClr>
              </a:solidFill>
              <a:latin typeface="Adobe Arabic" panose="02040503050201020203" pitchFamily="18" charset="-78"/>
              <a:cs typeface="Adobe Arabic" panose="02040503050201020203" pitchFamily="18" charset="-78"/>
            </a:endParaRPr>
          </a:p>
          <a:p>
            <a:pPr marL="457200" algn="r" rtl="1">
              <a:defRPr/>
            </a:pPr>
            <a:r>
              <a:rPr lang="ar-LB" sz="8000">
                <a:solidFill>
                  <a:schemeClr val="tx1">
                    <a:lumMod val="65000"/>
                    <a:lumOff val="35000"/>
                  </a:schemeClr>
                </a:solidFill>
                <a:latin typeface="Adobe Arabic" panose="02040503050201020203" pitchFamily="18" charset="-78"/>
                <a:cs typeface="Adobe Arabic" panose="02040503050201020203" pitchFamily="18" charset="-78"/>
              </a:rPr>
              <a:t>"رِحْلَةٌ إِلى الْوادي"</a:t>
            </a:r>
          </a:p>
        </p:txBody>
      </p:sp>
      <p:pic>
        <p:nvPicPr>
          <p:cNvPr id="7" name="Picture 6" descr="A picture containing text, bedroom&#10;&#10;Description automatically generated">
            <a:extLst>
              <a:ext uri="{FF2B5EF4-FFF2-40B4-BE49-F238E27FC236}">
                <a16:creationId xmlns:a16="http://schemas.microsoft.com/office/drawing/2014/main" id="{9C4D655D-7E49-4153-BF10-153D982E6571}"/>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l="8077" r="3440"/>
          <a:stretch/>
        </p:blipFill>
        <p:spPr>
          <a:xfrm>
            <a:off x="1" y="5"/>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custDataLst>
      <p:tags r:id="rId1"/>
    </p:custDataLst>
    <p:extLst>
      <p:ext uri="{BB962C8B-B14F-4D97-AF65-F5344CB8AC3E}">
        <p14:creationId xmlns:p14="http://schemas.microsoft.com/office/powerpoint/2010/main" val="2519556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B693DA45-DBB3-DA3A-3A91-2AEE74D28AC5}"/>
              </a:ext>
            </a:extLst>
          </p:cNvPr>
          <p:cNvSpPr/>
          <p:nvPr/>
        </p:nvSpPr>
        <p:spPr>
          <a:xfrm>
            <a:off x="0" y="691182"/>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1" indent="0" algn="r" rtl="1" fontAlgn="auto">
              <a:lnSpc>
                <a:spcPct val="100000"/>
              </a:lnSpc>
              <a:spcBef>
                <a:spcPts val="0"/>
              </a:spcBef>
              <a:spcAft>
                <a:spcPts val="0"/>
              </a:spcAft>
              <a:buClr>
                <a:srgbClr val="4472C4">
                  <a:lumMod val="75000"/>
                </a:srgbClr>
              </a:buClr>
              <a:buSzPct val="90000"/>
              <a:buFontTx/>
              <a:buNone/>
              <a:tabLst/>
              <a:defRPr/>
            </a:pPr>
            <a:r>
              <a:rPr lang="ar-LB" sz="3600" b="1">
                <a:solidFill>
                  <a:schemeClr val="bg1"/>
                </a:solidFill>
                <a:latin typeface="Adobe Arabic" panose="02040503050201020203" pitchFamily="18" charset="-78"/>
                <a:cs typeface="Adobe Arabic" panose="02040503050201020203" pitchFamily="18" charset="-78"/>
              </a:rPr>
              <a:t>أُقَدِّمُ الْمِثالَ</a:t>
            </a:r>
          </a:p>
        </p:txBody>
      </p:sp>
      <p:sp>
        <p:nvSpPr>
          <p:cNvPr id="19" name="TextBox 18">
            <a:extLst>
              <a:ext uri="{FF2B5EF4-FFF2-40B4-BE49-F238E27FC236}">
                <a16:creationId xmlns:a16="http://schemas.microsoft.com/office/drawing/2014/main" id="{9B5DC9FE-CC75-5096-6737-7C530AA36D52}"/>
              </a:ext>
            </a:extLst>
          </p:cNvPr>
          <p:cNvSpPr txBox="1"/>
          <p:nvPr/>
        </p:nvSpPr>
        <p:spPr>
          <a:xfrm>
            <a:off x="0" y="1395259"/>
            <a:ext cx="12192000" cy="704088"/>
          </a:xfrm>
          <a:prstGeom prst="rect">
            <a:avLst/>
          </a:prstGeom>
          <a:solidFill>
            <a:srgbClr val="658DCD">
              <a:alpha val="50196"/>
            </a:srgbClr>
          </a:solidFill>
          <a:ln w="19050">
            <a:noFill/>
          </a:ln>
        </p:spPr>
        <p:txBody>
          <a:bodyPr wrap="square" anchor="ctr">
            <a:spAutoFit/>
          </a:bodyPr>
          <a:lstStyle/>
          <a:p>
            <a:pPr marL="457200" algn="r" rtl="1">
              <a:buClr>
                <a:schemeClr val="accent5">
                  <a:lumMod val="75000"/>
                </a:schemeClr>
              </a:buClr>
              <a:buSzPct val="90000"/>
            </a:pPr>
            <a:r>
              <a:rPr lang="ar-LB"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rPr>
              <a:t>أُتَمِّمُ كِتابَةَ جُمْلَةٍ مِنَ النَّصِّ بِاسْتِخْدامِ الْفِعْلِ الْمُناسِبِ لِلْمَعْنى. </a:t>
            </a:r>
          </a:p>
        </p:txBody>
      </p:sp>
      <p:sp>
        <p:nvSpPr>
          <p:cNvPr id="20" name="TextBox 19">
            <a:extLst>
              <a:ext uri="{FF2B5EF4-FFF2-40B4-BE49-F238E27FC236}">
                <a16:creationId xmlns:a16="http://schemas.microsoft.com/office/drawing/2014/main" id="{30E0976A-AB6E-4E02-9CAE-2FC836094B72}"/>
              </a:ext>
            </a:extLst>
          </p:cNvPr>
          <p:cNvSpPr txBox="1"/>
          <p:nvPr/>
        </p:nvSpPr>
        <p:spPr>
          <a:xfrm rot="10800000" flipH="1" flipV="1">
            <a:off x="4102964" y="4424658"/>
            <a:ext cx="6937828" cy="1359946"/>
          </a:xfrm>
          <a:prstGeom prst="rect">
            <a:avLst/>
          </a:prstGeom>
          <a:ln w="19050">
            <a:noFill/>
          </a:ln>
        </p:spPr>
        <p:txBody>
          <a:bodyPr vert="horz" wrap="square" lIns="91440" tIns="45720" rIns="91440" bIns="45720" rtlCol="0" anchor="ctr">
            <a:noAutofit/>
          </a:bodyPr>
          <a:lstStyle/>
          <a:p>
            <a:pPr algn="r" rtl="1"/>
            <a:r>
              <a:rPr lang="ar-LB" sz="4000" b="1">
                <a:solidFill>
                  <a:schemeClr val="bg1"/>
                </a:solidFill>
                <a:latin typeface="Adobe Arabic" panose="02040503050201090203" pitchFamily="18" charset="-78"/>
                <a:cs typeface="Adobe Arabic" panose="02040503050201090203" pitchFamily="18" charset="-78"/>
              </a:rPr>
              <a:t>---</a:t>
            </a:r>
            <a:r>
              <a:rPr lang="en-US" sz="4000" b="1">
                <a:solidFill>
                  <a:schemeClr val="bg1">
                    <a:lumMod val="75000"/>
                  </a:schemeClr>
                </a:solidFill>
                <a:latin typeface="Adobe Arabic" panose="02040503050201090203" pitchFamily="18" charset="-78"/>
                <a:cs typeface="Adobe Arabic" panose="02040503050201090203" pitchFamily="18" charset="-78"/>
              </a:rPr>
              <a:t>____</a:t>
            </a:r>
            <a:r>
              <a:rPr lang="ar-LB" sz="4000" b="1">
                <a:solidFill>
                  <a:schemeClr val="tx1">
                    <a:lumMod val="65000"/>
                    <a:lumOff val="35000"/>
                  </a:schemeClr>
                </a:solidFill>
                <a:latin typeface="Adobe Arabic" panose="02040503050201090203" pitchFamily="18" charset="-78"/>
                <a:cs typeface="Adobe Arabic" panose="02040503050201090203" pitchFamily="18" charset="-78"/>
              </a:rPr>
              <a:t> الطُّيورُ مَعَ الْأَوْلادِ.</a:t>
            </a:r>
            <a:endParaRPr lang="en-US" sz="4000" b="1">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21" name="Oval 20">
            <a:extLst>
              <a:ext uri="{FF2B5EF4-FFF2-40B4-BE49-F238E27FC236}">
                <a16:creationId xmlns:a16="http://schemas.microsoft.com/office/drawing/2014/main" id="{AFA6C98A-9425-393A-5563-DED029729484}"/>
              </a:ext>
            </a:extLst>
          </p:cNvPr>
          <p:cNvSpPr/>
          <p:nvPr/>
        </p:nvSpPr>
        <p:spPr>
          <a:xfrm flipH="1">
            <a:off x="7169842" y="2842407"/>
            <a:ext cx="1454963"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تُغَنّي</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22" name="Oval 21">
            <a:extLst>
              <a:ext uri="{FF2B5EF4-FFF2-40B4-BE49-F238E27FC236}">
                <a16:creationId xmlns:a16="http://schemas.microsoft.com/office/drawing/2014/main" id="{5FA4FC46-6E07-ABCF-72FF-D2B3C174928A}"/>
              </a:ext>
            </a:extLst>
          </p:cNvPr>
          <p:cNvSpPr/>
          <p:nvPr/>
        </p:nvSpPr>
        <p:spPr>
          <a:xfrm flipH="1">
            <a:off x="8919606" y="2842407"/>
            <a:ext cx="1608371"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تَطيرُ</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23" name="Oval 22">
            <a:extLst>
              <a:ext uri="{FF2B5EF4-FFF2-40B4-BE49-F238E27FC236}">
                <a16:creationId xmlns:a16="http://schemas.microsoft.com/office/drawing/2014/main" id="{8F041561-8676-05EA-EE54-DB32BF24FF77}"/>
              </a:ext>
            </a:extLst>
          </p:cNvPr>
          <p:cNvSpPr/>
          <p:nvPr/>
        </p:nvSpPr>
        <p:spPr>
          <a:xfrm flipH="1">
            <a:off x="5321761" y="2842407"/>
            <a:ext cx="1548477"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تُرَفْرِفُ</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pic>
        <p:nvPicPr>
          <p:cNvPr id="24" name="Picture 23">
            <a:extLst>
              <a:ext uri="{FF2B5EF4-FFF2-40B4-BE49-F238E27FC236}">
                <a16:creationId xmlns:a16="http://schemas.microsoft.com/office/drawing/2014/main" id="{50028385-0F10-43F4-40A7-E81A2707C32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3364" y="2722604"/>
            <a:ext cx="3287685" cy="3062000"/>
          </a:xfrm>
          <a:prstGeom prst="rect">
            <a:avLst/>
          </a:prstGeom>
        </p:spPr>
      </p:pic>
    </p:spTree>
    <p:custDataLst>
      <p:tags r:id="rId1"/>
    </p:custDataLst>
    <p:extLst>
      <p:ext uri="{BB962C8B-B14F-4D97-AF65-F5344CB8AC3E}">
        <p14:creationId xmlns:p14="http://schemas.microsoft.com/office/powerpoint/2010/main" val="883770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75E-6 -1.48148E-6 L 0.18724 0.2588 " pathEditMode="relative" rAng="0" ptsTypes="AA">
                                      <p:cBhvr>
                                        <p:cTn id="6" dur="1000" fill="hold"/>
                                        <p:tgtEl>
                                          <p:spTgt spid="21"/>
                                        </p:tgtEl>
                                        <p:attrNameLst>
                                          <p:attrName>ppt_x</p:attrName>
                                          <p:attrName>ppt_y</p:attrName>
                                        </p:attrNameLst>
                                      </p:cBhvr>
                                      <p:rCtr x="9362" y="12940"/>
                                    </p:animMotion>
                                  </p:childTnLst>
                                </p:cTn>
                              </p:par>
                              <p:par>
                                <p:cTn id="7" presetID="3" presetClass="emph" presetSubtype="1" grpId="1" nodeType="withEffect">
                                  <p:stCondLst>
                                    <p:cond delay="500"/>
                                  </p:stCondLst>
                                  <p:childTnLst>
                                    <p:set>
                                      <p:cBhvr override="childStyle">
                                        <p:cTn id="8" dur="indefinite"/>
                                        <p:tgtEl>
                                          <p:spTgt spid="21"/>
                                        </p:tgtEl>
                                        <p:attrNameLst>
                                          <p:attrName>style.color</p:attrName>
                                        </p:attrNameLst>
                                      </p:cBhvr>
                                      <p:to>
                                        <p:clrVal>
                                          <a:srgbClr val="C00000"/>
                                        </p:clrVal>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B864C11-2289-E861-6013-E136520CC9C2}"/>
              </a:ext>
            </a:extLst>
          </p:cNvPr>
          <p:cNvSpPr/>
          <p:nvPr/>
        </p:nvSpPr>
        <p:spPr>
          <a:xfrm>
            <a:off x="0" y="691182"/>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rtl="1">
              <a:buClr>
                <a:srgbClr val="4472C4">
                  <a:lumMod val="75000"/>
                </a:srgbClr>
              </a:buClr>
              <a:buSzPct val="90000"/>
              <a:defRPr/>
            </a:pPr>
            <a:r>
              <a:rPr lang="ar-LB" sz="3600" b="1">
                <a:solidFill>
                  <a:schemeClr val="bg1"/>
                </a:solidFill>
                <a:latin typeface="Adobe Arabic" panose="02040503050201020203" pitchFamily="18" charset="-78"/>
                <a:cs typeface="Adobe Arabic" panose="02040503050201020203" pitchFamily="18" charset="-78"/>
              </a:rPr>
              <a:t>لِنَعْمَلْ مَعًا</a:t>
            </a:r>
          </a:p>
        </p:txBody>
      </p:sp>
      <p:sp>
        <p:nvSpPr>
          <p:cNvPr id="16" name="TextBox 15">
            <a:extLst>
              <a:ext uri="{FF2B5EF4-FFF2-40B4-BE49-F238E27FC236}">
                <a16:creationId xmlns:a16="http://schemas.microsoft.com/office/drawing/2014/main" id="{25061D0B-6E7D-4599-3287-D00D25138DC8}"/>
              </a:ext>
            </a:extLst>
          </p:cNvPr>
          <p:cNvSpPr txBox="1"/>
          <p:nvPr/>
        </p:nvSpPr>
        <p:spPr>
          <a:xfrm>
            <a:off x="0" y="1395258"/>
            <a:ext cx="12192000" cy="704088"/>
          </a:xfrm>
          <a:prstGeom prst="rect">
            <a:avLst/>
          </a:prstGeom>
          <a:solidFill>
            <a:srgbClr val="658DCD">
              <a:alpha val="50196"/>
            </a:srgbClr>
          </a:solidFill>
          <a:ln w="19050">
            <a:noFill/>
          </a:ln>
        </p:spPr>
        <p:txBody>
          <a:bodyPr wrap="square" anchor="ctr">
            <a:spAutoFit/>
          </a:bodyPr>
          <a:lstStyle/>
          <a:p>
            <a:pPr marL="457200" algn="r" rtl="1">
              <a:buClr>
                <a:schemeClr val="accent5">
                  <a:lumMod val="75000"/>
                </a:schemeClr>
              </a:buClr>
              <a:buSzPct val="90000"/>
            </a:pPr>
            <a:r>
              <a:rPr lang="ar-LB"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rPr>
              <a:t>أُتَمِّمُ كِتابَةَ جُمْلَةٍ مِنَ النَّصِّ بِاسْتِخْدامِ الْفِعْلِ الْمُناسِبِ لِلْمَعْنى. </a:t>
            </a:r>
          </a:p>
        </p:txBody>
      </p:sp>
      <p:sp>
        <p:nvSpPr>
          <p:cNvPr id="17" name="TextBox 16">
            <a:extLst>
              <a:ext uri="{FF2B5EF4-FFF2-40B4-BE49-F238E27FC236}">
                <a16:creationId xmlns:a16="http://schemas.microsoft.com/office/drawing/2014/main" id="{2D79E9B9-CCB2-1D1A-797B-071EA0BF7D6A}"/>
              </a:ext>
            </a:extLst>
          </p:cNvPr>
          <p:cNvSpPr txBox="1"/>
          <p:nvPr/>
        </p:nvSpPr>
        <p:spPr>
          <a:xfrm rot="10800000" flipH="1" flipV="1">
            <a:off x="4102964" y="4424658"/>
            <a:ext cx="6937828" cy="1359946"/>
          </a:xfrm>
          <a:prstGeom prst="rect">
            <a:avLst/>
          </a:prstGeom>
          <a:ln w="19050">
            <a:noFill/>
          </a:ln>
        </p:spPr>
        <p:txBody>
          <a:bodyPr vert="horz" wrap="square" lIns="91440" tIns="45720" rIns="91440" bIns="45720" rtlCol="0" anchor="ctr">
            <a:noAutofit/>
          </a:bodyPr>
          <a:lstStyle/>
          <a:p>
            <a:pPr algn="r" rtl="1"/>
            <a:r>
              <a:rPr lang="en-US" sz="4000" b="1">
                <a:solidFill>
                  <a:schemeClr val="bg1">
                    <a:lumMod val="75000"/>
                  </a:schemeClr>
                </a:solidFill>
                <a:latin typeface="Adobe Arabic" panose="02040503050201090203" pitchFamily="18" charset="-78"/>
                <a:cs typeface="Adobe Arabic" panose="02040503050201090203" pitchFamily="18" charset="-78"/>
              </a:rPr>
              <a:t>_____</a:t>
            </a:r>
            <a:r>
              <a:rPr lang="ar-LB" sz="4000" b="1">
                <a:solidFill>
                  <a:schemeClr val="tx1">
                    <a:lumMod val="65000"/>
                    <a:lumOff val="35000"/>
                  </a:schemeClr>
                </a:solidFill>
                <a:latin typeface="Adobe Arabic" panose="02040503050201090203" pitchFamily="18" charset="-78"/>
                <a:cs typeface="Adobe Arabic" panose="02040503050201090203" pitchFamily="18" charset="-78"/>
              </a:rPr>
              <a:t>  ياسِرٌ الْحَشَراتِ.</a:t>
            </a:r>
            <a:endParaRPr lang="en-US" sz="4000" b="1">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19" name="Oval 18">
            <a:extLst>
              <a:ext uri="{FF2B5EF4-FFF2-40B4-BE49-F238E27FC236}">
                <a16:creationId xmlns:a16="http://schemas.microsoft.com/office/drawing/2014/main" id="{5679687C-C0A4-5F70-BF83-A75ADE593F13}"/>
              </a:ext>
            </a:extLst>
          </p:cNvPr>
          <p:cNvSpPr/>
          <p:nvPr/>
        </p:nvSpPr>
        <p:spPr>
          <a:xfrm flipH="1">
            <a:off x="7169842" y="2842407"/>
            <a:ext cx="1454963"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يُراقِبُ</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20" name="Oval 19">
            <a:extLst>
              <a:ext uri="{FF2B5EF4-FFF2-40B4-BE49-F238E27FC236}">
                <a16:creationId xmlns:a16="http://schemas.microsoft.com/office/drawing/2014/main" id="{5872DF93-E82E-7C6B-7E44-B19A5736221F}"/>
              </a:ext>
            </a:extLst>
          </p:cNvPr>
          <p:cNvSpPr/>
          <p:nvPr/>
        </p:nvSpPr>
        <p:spPr>
          <a:xfrm flipH="1">
            <a:off x="8919606" y="2842407"/>
            <a:ext cx="1608371"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يَلْمِسُ</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21" name="Oval 20">
            <a:extLst>
              <a:ext uri="{FF2B5EF4-FFF2-40B4-BE49-F238E27FC236}">
                <a16:creationId xmlns:a16="http://schemas.microsoft.com/office/drawing/2014/main" id="{EB661282-1BB1-A60E-DB0B-6DFF32B40D20}"/>
              </a:ext>
            </a:extLst>
          </p:cNvPr>
          <p:cNvSpPr/>
          <p:nvPr/>
        </p:nvSpPr>
        <p:spPr>
          <a:xfrm flipH="1">
            <a:off x="5321761" y="2842407"/>
            <a:ext cx="1548477"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يُمْسِكُ </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pic>
        <p:nvPicPr>
          <p:cNvPr id="22" name="Picture 21">
            <a:extLst>
              <a:ext uri="{FF2B5EF4-FFF2-40B4-BE49-F238E27FC236}">
                <a16:creationId xmlns:a16="http://schemas.microsoft.com/office/drawing/2014/main" id="{52F40949-DC24-ED75-7575-ED8C49C981D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3364" y="2725439"/>
            <a:ext cx="3287685" cy="3056329"/>
          </a:xfrm>
          <a:prstGeom prst="rect">
            <a:avLst/>
          </a:prstGeom>
        </p:spPr>
      </p:pic>
    </p:spTree>
    <p:custDataLst>
      <p:tags r:id="rId1"/>
    </p:custDataLst>
    <p:extLst>
      <p:ext uri="{BB962C8B-B14F-4D97-AF65-F5344CB8AC3E}">
        <p14:creationId xmlns:p14="http://schemas.microsoft.com/office/powerpoint/2010/main" val="2618683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75E-6 -1.48148E-6 L 0.20195 0.26065 " pathEditMode="relative" rAng="0" ptsTypes="AA">
                                      <p:cBhvr>
                                        <p:cTn id="6" dur="1000" fill="hold"/>
                                        <p:tgtEl>
                                          <p:spTgt spid="19"/>
                                        </p:tgtEl>
                                        <p:attrNameLst>
                                          <p:attrName>ppt_x</p:attrName>
                                          <p:attrName>ppt_y</p:attrName>
                                        </p:attrNameLst>
                                      </p:cBhvr>
                                      <p:rCtr x="10091" y="13032"/>
                                    </p:animMotion>
                                  </p:childTnLst>
                                </p:cTn>
                              </p:par>
                              <p:par>
                                <p:cTn id="7" presetID="3" presetClass="emph" presetSubtype="1" grpId="1" nodeType="withEffect">
                                  <p:stCondLst>
                                    <p:cond delay="500"/>
                                  </p:stCondLst>
                                  <p:childTnLst>
                                    <p:set>
                                      <p:cBhvr override="childStyle">
                                        <p:cTn id="8" dur="indefinite"/>
                                        <p:tgtEl>
                                          <p:spTgt spid="19"/>
                                        </p:tgtEl>
                                        <p:attrNameLst>
                                          <p:attrName>style.color</p:attrName>
                                        </p:attrNameLst>
                                      </p:cBhvr>
                                      <p:to>
                                        <p:clrVal>
                                          <a:srgbClr val="C00000"/>
                                        </p:clrVal>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6A78D0C-AC02-120B-F2FD-35327EEA94E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3364" y="2725439"/>
            <a:ext cx="3287684" cy="3056329"/>
          </a:xfrm>
          <a:prstGeom prst="rect">
            <a:avLst/>
          </a:prstGeom>
        </p:spPr>
      </p:pic>
      <p:sp>
        <p:nvSpPr>
          <p:cNvPr id="14" name="Rectangle 13">
            <a:extLst>
              <a:ext uri="{FF2B5EF4-FFF2-40B4-BE49-F238E27FC236}">
                <a16:creationId xmlns:a16="http://schemas.microsoft.com/office/drawing/2014/main" id="{D493F3DC-B01C-68DD-9544-787548B1CE1B}"/>
              </a:ext>
            </a:extLst>
          </p:cNvPr>
          <p:cNvSpPr/>
          <p:nvPr/>
        </p:nvSpPr>
        <p:spPr>
          <a:xfrm>
            <a:off x="0" y="691182"/>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1" indent="0" algn="r" rtl="1" fontAlgn="auto">
              <a:lnSpc>
                <a:spcPct val="100000"/>
              </a:lnSpc>
              <a:spcBef>
                <a:spcPts val="0"/>
              </a:spcBef>
              <a:spcAft>
                <a:spcPts val="0"/>
              </a:spcAft>
              <a:buClr>
                <a:srgbClr val="4472C4">
                  <a:lumMod val="75000"/>
                </a:srgbClr>
              </a:buClr>
              <a:buSzPct val="90000"/>
              <a:buFontTx/>
              <a:buNone/>
              <a:tabLst/>
              <a:defRPr/>
            </a:pPr>
            <a:r>
              <a:rPr lang="ar-LB" sz="3600" b="1">
                <a:solidFill>
                  <a:schemeClr val="bg1"/>
                </a:solidFill>
                <a:latin typeface="Adobe Arabic" panose="02040503050201020203" pitchFamily="18" charset="-78"/>
                <a:cs typeface="Adobe Arabic" panose="02040503050201020203" pitchFamily="18" charset="-78"/>
              </a:rPr>
              <a:t>اِعْمَلوا بِمُفْرَدِكُمْ</a:t>
            </a:r>
            <a:endParaRPr lang="en-US" sz="3600" b="1">
              <a:solidFill>
                <a:schemeClr val="bg1"/>
              </a:solidFill>
              <a:latin typeface="Adobe Arabic" panose="02040503050201020203" pitchFamily="18" charset="-78"/>
              <a:cs typeface="Adobe Arabic" panose="02040503050201020203" pitchFamily="18" charset="-78"/>
            </a:endParaRPr>
          </a:p>
        </p:txBody>
      </p:sp>
      <p:sp>
        <p:nvSpPr>
          <p:cNvPr id="16" name="TextBox 15">
            <a:extLst>
              <a:ext uri="{FF2B5EF4-FFF2-40B4-BE49-F238E27FC236}">
                <a16:creationId xmlns:a16="http://schemas.microsoft.com/office/drawing/2014/main" id="{D47D077E-4982-6A66-45B0-89D260820933}"/>
              </a:ext>
            </a:extLst>
          </p:cNvPr>
          <p:cNvSpPr txBox="1"/>
          <p:nvPr/>
        </p:nvSpPr>
        <p:spPr>
          <a:xfrm>
            <a:off x="0" y="1398734"/>
            <a:ext cx="12192000" cy="704088"/>
          </a:xfrm>
          <a:prstGeom prst="rect">
            <a:avLst/>
          </a:prstGeom>
          <a:solidFill>
            <a:srgbClr val="658DCD">
              <a:alpha val="50196"/>
            </a:srgbClr>
          </a:solidFill>
          <a:ln w="19050">
            <a:noFill/>
          </a:ln>
        </p:spPr>
        <p:txBody>
          <a:bodyPr wrap="square" anchor="ctr">
            <a:spAutoFit/>
          </a:bodyPr>
          <a:lstStyle/>
          <a:p>
            <a:pPr marL="457200" algn="r" rtl="1">
              <a:buClr>
                <a:schemeClr val="accent5">
                  <a:lumMod val="75000"/>
                </a:schemeClr>
              </a:buClr>
              <a:buSzPct val="90000"/>
            </a:pPr>
            <a:r>
              <a:rPr lang="ar-LB"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rPr>
              <a:t>أُتَمِّمُ كِتابَةَ جُمْلَةٍ مِنَ النَّصِّ بِاسْتِخْدامِ الْفِعْلِ الْمُناسِبِ لِلْمَعْنى. </a:t>
            </a:r>
          </a:p>
        </p:txBody>
      </p:sp>
      <p:sp>
        <p:nvSpPr>
          <p:cNvPr id="17" name="TextBox 16">
            <a:extLst>
              <a:ext uri="{FF2B5EF4-FFF2-40B4-BE49-F238E27FC236}">
                <a16:creationId xmlns:a16="http://schemas.microsoft.com/office/drawing/2014/main" id="{B751C66C-9307-1769-AB58-BE3D127F1D42}"/>
              </a:ext>
            </a:extLst>
          </p:cNvPr>
          <p:cNvSpPr txBox="1"/>
          <p:nvPr/>
        </p:nvSpPr>
        <p:spPr>
          <a:xfrm rot="10800000" flipH="1" flipV="1">
            <a:off x="4102964" y="4424658"/>
            <a:ext cx="6937828" cy="1359946"/>
          </a:xfrm>
          <a:prstGeom prst="rect">
            <a:avLst/>
          </a:prstGeom>
          <a:ln w="19050">
            <a:noFill/>
          </a:ln>
        </p:spPr>
        <p:txBody>
          <a:bodyPr vert="horz" wrap="square" lIns="91440" tIns="45720" rIns="91440" bIns="45720" rtlCol="0" anchor="ctr">
            <a:noAutofit/>
          </a:bodyPr>
          <a:lstStyle/>
          <a:p>
            <a:pPr algn="r" rtl="1"/>
            <a:r>
              <a:rPr lang="en-US" sz="4000" b="1">
                <a:solidFill>
                  <a:schemeClr val="bg1">
                    <a:lumMod val="75000"/>
                  </a:schemeClr>
                </a:solidFill>
                <a:latin typeface="Adobe Arabic" panose="02040503050201090203" pitchFamily="18" charset="-78"/>
                <a:cs typeface="Adobe Arabic" panose="02040503050201090203" pitchFamily="18" charset="-78"/>
              </a:rPr>
              <a:t>_____ </a:t>
            </a:r>
            <a:r>
              <a:rPr lang="ar-LB" sz="4000" b="1">
                <a:solidFill>
                  <a:schemeClr val="tx1">
                    <a:lumMod val="65000"/>
                    <a:lumOff val="35000"/>
                  </a:schemeClr>
                </a:solidFill>
                <a:latin typeface="Adobe Arabic" panose="02040503050201090203" pitchFamily="18" charset="-78"/>
                <a:cs typeface="Adobe Arabic" panose="02040503050201090203" pitchFamily="18" charset="-78"/>
              </a:rPr>
              <a:t> ياسِرٌ الْبِساطَ عَلى الْأَرْضِ.</a:t>
            </a:r>
            <a:endParaRPr lang="en-US" sz="4000" b="1">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19" name="Oval 18">
            <a:extLst>
              <a:ext uri="{FF2B5EF4-FFF2-40B4-BE49-F238E27FC236}">
                <a16:creationId xmlns:a16="http://schemas.microsoft.com/office/drawing/2014/main" id="{FCA4FE60-3C76-D1DD-5CBC-5880C4FA7501}"/>
              </a:ext>
            </a:extLst>
          </p:cNvPr>
          <p:cNvSpPr/>
          <p:nvPr/>
        </p:nvSpPr>
        <p:spPr>
          <a:xfrm flipH="1">
            <a:off x="7169842" y="2842407"/>
            <a:ext cx="1454963"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رَفَعَ </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20" name="Oval 19">
            <a:extLst>
              <a:ext uri="{FF2B5EF4-FFF2-40B4-BE49-F238E27FC236}">
                <a16:creationId xmlns:a16="http://schemas.microsoft.com/office/drawing/2014/main" id="{06FCDE0D-FFB5-3ECC-7EED-5B7401E0E8DE}"/>
              </a:ext>
            </a:extLst>
          </p:cNvPr>
          <p:cNvSpPr/>
          <p:nvPr/>
        </p:nvSpPr>
        <p:spPr>
          <a:xfrm flipH="1">
            <a:off x="8919606" y="2842407"/>
            <a:ext cx="1608371"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بَسَطَ</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21" name="Oval 20">
            <a:extLst>
              <a:ext uri="{FF2B5EF4-FFF2-40B4-BE49-F238E27FC236}">
                <a16:creationId xmlns:a16="http://schemas.microsoft.com/office/drawing/2014/main" id="{68C37780-E3C1-5DC4-8F54-189261C5ED04}"/>
              </a:ext>
            </a:extLst>
          </p:cNvPr>
          <p:cNvSpPr/>
          <p:nvPr/>
        </p:nvSpPr>
        <p:spPr>
          <a:xfrm flipH="1">
            <a:off x="5321761" y="2842407"/>
            <a:ext cx="1548477"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رَمى</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Tree>
    <p:custDataLst>
      <p:tags r:id="rId1"/>
    </p:custDataLst>
    <p:extLst>
      <p:ext uri="{BB962C8B-B14F-4D97-AF65-F5344CB8AC3E}">
        <p14:creationId xmlns:p14="http://schemas.microsoft.com/office/powerpoint/2010/main" val="539932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95833E-6 -1.48148E-6 L 0.04726 0.26412 " pathEditMode="relative" rAng="0" ptsTypes="AA">
                                      <p:cBhvr>
                                        <p:cTn id="6" dur="1000" fill="hold"/>
                                        <p:tgtEl>
                                          <p:spTgt spid="20"/>
                                        </p:tgtEl>
                                        <p:attrNameLst>
                                          <p:attrName>ppt_x</p:attrName>
                                          <p:attrName>ppt_y</p:attrName>
                                        </p:attrNameLst>
                                      </p:cBhvr>
                                      <p:rCtr x="2357" y="13194"/>
                                    </p:animMotion>
                                  </p:childTnLst>
                                </p:cTn>
                              </p:par>
                              <p:par>
                                <p:cTn id="7" presetID="3" presetClass="emph" presetSubtype="1" grpId="1" nodeType="withEffect">
                                  <p:stCondLst>
                                    <p:cond delay="500"/>
                                  </p:stCondLst>
                                  <p:childTnLst>
                                    <p:set>
                                      <p:cBhvr override="childStyle">
                                        <p:cTn id="8" dur="indefinite"/>
                                        <p:tgtEl>
                                          <p:spTgt spid="20"/>
                                        </p:tgtEl>
                                        <p:attrNameLst>
                                          <p:attrName>style.color</p:attrName>
                                        </p:attrNameLst>
                                      </p:cBhvr>
                                      <p:to>
                                        <p:clrVal>
                                          <a:srgbClr val="C00000"/>
                                        </p:clrVal>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rot="10800000" flipH="1" flipV="1">
            <a:off x="4102964" y="4424658"/>
            <a:ext cx="6937828" cy="1359946"/>
          </a:xfrm>
          <a:prstGeom prst="rect">
            <a:avLst/>
          </a:prstGeom>
          <a:ln w="19050">
            <a:noFill/>
          </a:ln>
        </p:spPr>
        <p:txBody>
          <a:bodyPr vert="horz" wrap="square" lIns="91440" tIns="45720" rIns="91440" bIns="45720" rtlCol="0" anchor="ctr">
            <a:noAutofit/>
          </a:bodyPr>
          <a:lstStyle/>
          <a:p>
            <a:pPr algn="r" rtl="1"/>
            <a:r>
              <a:rPr lang="en-US" sz="4000" b="1" dirty="0">
                <a:solidFill>
                  <a:schemeClr val="bg1">
                    <a:lumMod val="75000"/>
                  </a:schemeClr>
                </a:solidFill>
                <a:latin typeface="Adobe Arabic" panose="02040503050201090203" pitchFamily="18" charset="-78"/>
                <a:cs typeface="Adobe Arabic" panose="02040503050201090203" pitchFamily="18" charset="-78"/>
              </a:rPr>
              <a:t>____</a:t>
            </a:r>
            <a:r>
              <a:rPr lang="ar-LB" sz="4000" b="1" dirty="0">
                <a:solidFill>
                  <a:schemeClr val="tx1">
                    <a:lumMod val="65000"/>
                    <a:lumOff val="35000"/>
                  </a:schemeClr>
                </a:solidFill>
                <a:latin typeface="Adobe Arabic" panose="02040503050201090203" pitchFamily="18" charset="-78"/>
                <a:cs typeface="Adobe Arabic" panose="02040503050201090203" pitchFamily="18" charset="-78"/>
              </a:rPr>
              <a:t> التَّلاميذُ إِلى الْوادي مَعْ مُعَلِّمَتِهِم .</a:t>
            </a:r>
            <a:endParaRPr lang="en-US" sz="4000" b="1" dirty="0">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10" name="Oval 9"/>
          <p:cNvSpPr/>
          <p:nvPr/>
        </p:nvSpPr>
        <p:spPr>
          <a:xfrm flipH="1">
            <a:off x="9051988" y="2842407"/>
            <a:ext cx="1454963"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مَشى</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11" name="Oval 10"/>
          <p:cNvSpPr/>
          <p:nvPr/>
        </p:nvSpPr>
        <p:spPr>
          <a:xfrm flipH="1">
            <a:off x="7080497" y="2842407"/>
            <a:ext cx="1608371"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ذَهَبَ</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12" name="Oval 11"/>
          <p:cNvSpPr/>
          <p:nvPr/>
        </p:nvSpPr>
        <p:spPr>
          <a:xfrm flipH="1">
            <a:off x="5438148" y="2842407"/>
            <a:ext cx="1279229"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غادَرَ</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pic>
        <p:nvPicPr>
          <p:cNvPr id="9" name="Picture 8">
            <a:extLst>
              <a:ext uri="{FF2B5EF4-FFF2-40B4-BE49-F238E27FC236}">
                <a16:creationId xmlns:a16="http://schemas.microsoft.com/office/drawing/2014/main" id="{D19AB73A-1384-43D4-A31F-134007D0CC7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11450" y="2722604"/>
            <a:ext cx="3291514" cy="3062000"/>
          </a:xfrm>
          <a:prstGeom prst="rect">
            <a:avLst/>
          </a:prstGeom>
        </p:spPr>
      </p:pic>
      <p:sp>
        <p:nvSpPr>
          <p:cNvPr id="16" name="TextBox 15">
            <a:extLst>
              <a:ext uri="{FF2B5EF4-FFF2-40B4-BE49-F238E27FC236}">
                <a16:creationId xmlns:a16="http://schemas.microsoft.com/office/drawing/2014/main" id="{D82A12F4-8D82-B683-1CA8-D7D6C61DCC7A}"/>
              </a:ext>
            </a:extLst>
          </p:cNvPr>
          <p:cNvSpPr txBox="1"/>
          <p:nvPr/>
        </p:nvSpPr>
        <p:spPr>
          <a:xfrm>
            <a:off x="0" y="1391883"/>
            <a:ext cx="12192000" cy="704088"/>
          </a:xfrm>
          <a:prstGeom prst="rect">
            <a:avLst/>
          </a:prstGeom>
          <a:solidFill>
            <a:srgbClr val="658DCD">
              <a:alpha val="50196"/>
            </a:srgbClr>
          </a:solidFill>
          <a:ln w="19050">
            <a:noFill/>
          </a:ln>
        </p:spPr>
        <p:txBody>
          <a:bodyPr wrap="square" anchor="ctr">
            <a:spAutoFit/>
          </a:bodyPr>
          <a:lstStyle/>
          <a:p>
            <a:pPr marL="457200" algn="r" rtl="1">
              <a:buClr>
                <a:schemeClr val="accent5">
                  <a:lumMod val="75000"/>
                </a:schemeClr>
              </a:buClr>
              <a:buSzPct val="90000"/>
            </a:pPr>
            <a:r>
              <a:rPr lang="ar-LB"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rPr>
              <a:t>كَيْفَ أُتَمِّمُ كِتابَةَ جُمْلَةٍ مِنَ النَّصِّ؟</a:t>
            </a:r>
          </a:p>
        </p:txBody>
      </p:sp>
      <p:sp>
        <p:nvSpPr>
          <p:cNvPr id="14" name="Rectangle 13">
            <a:extLst>
              <a:ext uri="{FF2B5EF4-FFF2-40B4-BE49-F238E27FC236}">
                <a16:creationId xmlns:a16="http://schemas.microsoft.com/office/drawing/2014/main" id="{EED6F5E8-7B59-FFD4-5ABE-980BD7FCCAE4}"/>
              </a:ext>
            </a:extLst>
          </p:cNvPr>
          <p:cNvSpPr/>
          <p:nvPr/>
        </p:nvSpPr>
        <p:spPr>
          <a:xfrm>
            <a:off x="3048" y="698503"/>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rtl="1">
              <a:defRPr/>
            </a:pPr>
            <a:r>
              <a:rPr kumimoji="0" lang="ar-LB" sz="3600" b="1" i="0" u="none" strike="noStrike" kern="1200" cap="all" spc="100" normalizeH="0" baseline="0" noProof="0">
                <a:ln>
                  <a:noFill/>
                </a:ln>
                <a:solidFill>
                  <a:prstClr val="white"/>
                </a:solidFill>
                <a:effectLst/>
                <a:uLnTx/>
                <a:uFillTx/>
                <a:latin typeface="Adobe Arabic"/>
                <a:ea typeface="+mn-ea"/>
                <a:cs typeface="Adobe Arabic"/>
              </a:rPr>
              <a:t>تَعَلَّمْنا الْيَوْمَ</a:t>
            </a:r>
          </a:p>
        </p:txBody>
      </p:sp>
    </p:spTree>
    <p:custDataLst>
      <p:tags r:id="rId1"/>
    </p:custDataLst>
    <p:extLst>
      <p:ext uri="{BB962C8B-B14F-4D97-AF65-F5344CB8AC3E}">
        <p14:creationId xmlns:p14="http://schemas.microsoft.com/office/powerpoint/2010/main" val="56606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33333E-6 -1.48148E-6 L 0.06862 0.25185 " pathEditMode="relative" rAng="0" ptsTypes="AA">
                                      <p:cBhvr>
                                        <p:cTn id="6" dur="1000" fill="hold"/>
                                        <p:tgtEl>
                                          <p:spTgt spid="10"/>
                                        </p:tgtEl>
                                        <p:attrNameLst>
                                          <p:attrName>ppt_x</p:attrName>
                                          <p:attrName>ppt_y</p:attrName>
                                        </p:attrNameLst>
                                      </p:cBhvr>
                                      <p:rCtr x="3424" y="12593"/>
                                    </p:animMotion>
                                  </p:childTnLst>
                                </p:cTn>
                              </p:par>
                              <p:par>
                                <p:cTn id="7" presetID="3" presetClass="emph" presetSubtype="1" grpId="1" nodeType="withEffect">
                                  <p:stCondLst>
                                    <p:cond delay="500"/>
                                  </p:stCondLst>
                                  <p:childTnLst>
                                    <p:set>
                                      <p:cBhvr override="childStyle">
                                        <p:cTn id="8" dur="indefinite"/>
                                        <p:tgtEl>
                                          <p:spTgt spid="10"/>
                                        </p:tgtEl>
                                        <p:attrNameLst>
                                          <p:attrName>style.color</p:attrName>
                                        </p:attrNameLst>
                                      </p:cBhvr>
                                      <p:to>
                                        <p:clrVal>
                                          <a:srgbClr val="C00000"/>
                                        </p:clrVal>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5282636" y="3099441"/>
            <a:ext cx="6096000" cy="2308324"/>
          </a:xfrm>
          <a:prstGeom prst="rect">
            <a:avLst/>
          </a:prstGeom>
        </p:spPr>
        <p:txBody>
          <a:bodyPr>
            <a:spAutoFit/>
          </a:bodyPr>
          <a:lstStyle/>
          <a:p>
            <a:pPr algn="r" rtl="1"/>
            <a:r>
              <a:rPr lang="ar-LB" sz="3600" dirty="0">
                <a:solidFill>
                  <a:schemeClr val="tx1">
                    <a:lumMod val="65000"/>
                    <a:lumOff val="35000"/>
                  </a:schemeClr>
                </a:solidFill>
                <a:latin typeface="Adobe Arabic" panose="02040503050201020203" pitchFamily="18" charset="-78"/>
                <a:cs typeface="Adobe Arabic" panose="02040503050201020203" pitchFamily="18" charset="-78"/>
              </a:rPr>
              <a:t>زارَ ساري وَبَدْرٌ دارَ وَدادَ. </a:t>
            </a:r>
          </a:p>
          <a:p>
            <a:pPr algn="r" rtl="1"/>
            <a:r>
              <a:rPr lang="ar-LB" sz="3600" dirty="0">
                <a:solidFill>
                  <a:schemeClr val="tx1">
                    <a:lumMod val="65000"/>
                    <a:lumOff val="35000"/>
                  </a:schemeClr>
                </a:solidFill>
                <a:latin typeface="Adobe Arabic" panose="02040503050201020203" pitchFamily="18" charset="-78"/>
                <a:cs typeface="Adobe Arabic" panose="02040503050201020203" pitchFamily="18" charset="-78"/>
              </a:rPr>
              <a:t>بَسَطَتْ وَدادُ الْبِساطَ الزَّهْرِيَّ عَلى الْأَرْضِ. </a:t>
            </a:r>
          </a:p>
          <a:p>
            <a:pPr algn="r" rtl="1"/>
            <a:r>
              <a:rPr lang="ar-LB" sz="3600" dirty="0">
                <a:solidFill>
                  <a:schemeClr val="tx1">
                    <a:lumMod val="65000"/>
                    <a:lumOff val="35000"/>
                  </a:schemeClr>
                </a:solidFill>
                <a:latin typeface="Adobe Arabic" panose="02040503050201020203" pitchFamily="18" charset="-78"/>
                <a:cs typeface="Adobe Arabic" panose="02040503050201020203" pitchFamily="18" charset="-78"/>
              </a:rPr>
              <a:t>جَلَسَ ساري وَبَدْرٌ عَلى الْبِساطِ الزَّهْرِيِّ. </a:t>
            </a:r>
          </a:p>
          <a:p>
            <a:pPr algn="r" rtl="1"/>
            <a:r>
              <a:rPr lang="ar-LB" sz="3600" dirty="0">
                <a:solidFill>
                  <a:schemeClr val="tx1">
                    <a:lumMod val="65000"/>
                    <a:lumOff val="35000"/>
                  </a:schemeClr>
                </a:solidFill>
                <a:latin typeface="Adobe Arabic" panose="02040503050201020203" pitchFamily="18" charset="-78"/>
                <a:cs typeface="Adobe Arabic" panose="02040503050201020203" pitchFamily="18" charset="-78"/>
              </a:rPr>
              <a:t>قَرَأَتْ وَدادُ قِصَّةً لِساري وَبَدْرٍ. </a:t>
            </a:r>
          </a:p>
        </p:txBody>
      </p:sp>
      <p:sp>
        <p:nvSpPr>
          <p:cNvPr id="10" name="TextBox 9">
            <a:extLst>
              <a:ext uri="{FF2B5EF4-FFF2-40B4-BE49-F238E27FC236}">
                <a16:creationId xmlns:a16="http://schemas.microsoft.com/office/drawing/2014/main" id="{E3E5CB76-87C2-5E4A-1EFF-FDFD1438F848}"/>
              </a:ext>
            </a:extLst>
          </p:cNvPr>
          <p:cNvSpPr txBox="1"/>
          <p:nvPr/>
        </p:nvSpPr>
        <p:spPr>
          <a:xfrm>
            <a:off x="0" y="693329"/>
            <a:ext cx="12192000" cy="704088"/>
          </a:xfrm>
          <a:prstGeom prst="rect">
            <a:avLst/>
          </a:prstGeom>
          <a:solidFill>
            <a:srgbClr val="DFBDC3"/>
          </a:solidFill>
          <a:ln w="19050">
            <a:noFill/>
          </a:ln>
        </p:spPr>
        <p:txBody>
          <a:bodyPr wrap="square" anchor="ctr">
            <a:noAutofit/>
          </a:bodyPr>
          <a:lstStyle/>
          <a:p>
            <a:pPr marL="457200" algn="r" rtl="1">
              <a:buClr>
                <a:srgbClr val="4472C4">
                  <a:lumMod val="75000"/>
                </a:srgbClr>
              </a:buClr>
              <a:buSzPct val="90000"/>
              <a:defRPr/>
            </a:pPr>
            <a:r>
              <a:rPr lang="ar-LB" sz="3600" b="1">
                <a:solidFill>
                  <a:prstClr val="black">
                    <a:lumMod val="65000"/>
                    <a:lumOff val="35000"/>
                  </a:prstClr>
                </a:solidFill>
                <a:latin typeface="Adobe Arabic" panose="02040503050201020203" pitchFamily="18" charset="-78"/>
                <a:cs typeface="Adobe Arabic" panose="02040503050201020203" pitchFamily="18" charset="-78"/>
              </a:rPr>
              <a:t> أَقَرَأُ / أُصْغي إِلى النَّصِّ وَأَخْتارُ الْفِعْلَ الْمُناسِبَ وَأُتَمِّمُ كِتابَةَ جُمْلَةٍ مِنَ النَّصِّ:</a:t>
            </a:r>
          </a:p>
        </p:txBody>
      </p:sp>
      <p:sp>
        <p:nvSpPr>
          <p:cNvPr id="12" name="Title 1">
            <a:extLst>
              <a:ext uri="{FF2B5EF4-FFF2-40B4-BE49-F238E27FC236}">
                <a16:creationId xmlns:a16="http://schemas.microsoft.com/office/drawing/2014/main" id="{4E967718-E4C9-57B9-7505-62AE90A11F04}"/>
              </a:ext>
            </a:extLst>
          </p:cNvPr>
          <p:cNvSpPr txBox="1">
            <a:spLocks/>
          </p:cNvSpPr>
          <p:nvPr/>
        </p:nvSpPr>
        <p:spPr>
          <a:xfrm>
            <a:off x="0" y="158276"/>
            <a:ext cx="2681921" cy="351391"/>
          </a:xfrm>
          <a:prstGeom prst="rect">
            <a:avLst/>
          </a:prstGeom>
          <a:solidFill>
            <a:srgbClr val="EEDADE"/>
          </a:solidFill>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accent1">
                    <a:lumMod val="50000"/>
                  </a:schemeClr>
                </a:solidFill>
                <a:latin typeface="+mj-lt"/>
                <a:ea typeface="+mj-ea"/>
                <a:cs typeface="+mj-cs"/>
              </a:defRPr>
            </a:lvl1pPr>
          </a:lstStyle>
          <a:p>
            <a:pPr marL="0" marR="0" lvl="0" indent="0" algn="ctr" defTabSz="914400" rtl="1" eaLnBrk="1" fontAlgn="auto" latinLnBrk="0" hangingPunct="1">
              <a:lnSpc>
                <a:spcPct val="80000"/>
              </a:lnSpc>
              <a:spcBef>
                <a:spcPct val="0"/>
              </a:spcBef>
              <a:spcAft>
                <a:spcPts val="0"/>
              </a:spcAft>
              <a:buClrTx/>
              <a:buSzTx/>
              <a:buFontTx/>
              <a:buNone/>
              <a:tabLst/>
              <a:defRPr/>
            </a:pPr>
            <a:r>
              <a:rPr kumimoji="0" lang="ar-LB" sz="1800" b="0" i="0" u="none" strike="noStrike" kern="1200" cap="all" spc="100" normalizeH="0" baseline="0" noProof="0">
                <a:ln>
                  <a:noFill/>
                </a:ln>
                <a:solidFill>
                  <a:srgbClr val="1F4E79"/>
                </a:solidFill>
                <a:effectLst/>
                <a:uLnTx/>
                <a:uFillTx/>
                <a:latin typeface="Adobe Arabic" panose="02040503050201020203" pitchFamily="18" charset="-78"/>
                <a:ea typeface="+mj-ea"/>
                <a:cs typeface="Adobe Arabic" panose="02040503050201020203" pitchFamily="18" charset="-78"/>
              </a:rPr>
              <a:t>تَقْويمٌ تَكْوينِيٌّ</a:t>
            </a:r>
            <a:endParaRPr kumimoji="0" lang="en-US" sz="1800" b="0" i="0" u="none" strike="noStrike" kern="1200" cap="all" spc="100" normalizeH="0" baseline="0" noProof="0">
              <a:ln>
                <a:noFill/>
              </a:ln>
              <a:solidFill>
                <a:srgbClr val="1F4E79"/>
              </a:solidFill>
              <a:effectLst/>
              <a:uLnTx/>
              <a:uFillTx/>
              <a:latin typeface="Adobe Arabic" panose="02040503050201020203" pitchFamily="18" charset="-78"/>
              <a:ea typeface="+mj-ea"/>
              <a:cs typeface="Adobe Arabic" panose="02040503050201020203" pitchFamily="18" charset="-78"/>
            </a:endParaRPr>
          </a:p>
        </p:txBody>
      </p:sp>
      <p:pic>
        <p:nvPicPr>
          <p:cNvPr id="9" name="Picture 8">
            <a:extLst>
              <a:ext uri="{FF2B5EF4-FFF2-40B4-BE49-F238E27FC236}">
                <a16:creationId xmlns:a16="http://schemas.microsoft.com/office/drawing/2014/main" id="{EF7B8082-A518-DC7D-B28C-233A0F71BE9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3364" y="2725439"/>
            <a:ext cx="3287684" cy="3056328"/>
          </a:xfrm>
          <a:prstGeom prst="rect">
            <a:avLst/>
          </a:prstGeom>
        </p:spPr>
      </p:pic>
    </p:spTree>
    <p:custDataLst>
      <p:tags r:id="rId1"/>
    </p:custDataLst>
    <p:extLst>
      <p:ext uri="{BB962C8B-B14F-4D97-AF65-F5344CB8AC3E}">
        <p14:creationId xmlns:p14="http://schemas.microsoft.com/office/powerpoint/2010/main" val="338914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B5D4CA51-60AA-7EA4-70D4-407EBD96831D}"/>
              </a:ext>
            </a:extLst>
          </p:cNvPr>
          <p:cNvSpPr txBox="1"/>
          <p:nvPr/>
        </p:nvSpPr>
        <p:spPr>
          <a:xfrm>
            <a:off x="0" y="693329"/>
            <a:ext cx="12192000" cy="704088"/>
          </a:xfrm>
          <a:prstGeom prst="rect">
            <a:avLst/>
          </a:prstGeom>
          <a:solidFill>
            <a:srgbClr val="DFBDC3"/>
          </a:solidFill>
          <a:ln w="19050">
            <a:noFill/>
          </a:ln>
        </p:spPr>
        <p:txBody>
          <a:bodyPr wrap="square" anchor="ctr">
            <a:noAutofit/>
          </a:bodyPr>
          <a:lstStyle>
            <a:defPPr>
              <a:defRPr lang="en-US"/>
            </a:defPPr>
            <a:lvl1pPr marL="457200" algn="r" rtl="1">
              <a:buClr>
                <a:srgbClr val="4472C4">
                  <a:lumMod val="75000"/>
                </a:srgbClr>
              </a:buClr>
              <a:buSzPct val="90000"/>
              <a:defRPr sz="3600" b="1">
                <a:solidFill>
                  <a:prstClr val="black">
                    <a:lumMod val="65000"/>
                    <a:lumOff val="35000"/>
                  </a:prstClr>
                </a:solidFill>
                <a:latin typeface="Adobe Arabic" panose="02040503050201020203" pitchFamily="18" charset="-78"/>
                <a:cs typeface="Adobe Arabic" panose="02040503050201020203" pitchFamily="18" charset="-78"/>
              </a:defRPr>
            </a:lvl1pPr>
          </a:lstStyle>
          <a:p>
            <a:r>
              <a:rPr lang="ar-LB"/>
              <a:t> أُتَمِّمُ كِتابَةَ جُمْلَةٍ مِنَ النَّصِّ بِاسْتِخْدامِ الْفِعْلِ الْمُناسِبِ لِلْمَعْنى: </a:t>
            </a:r>
          </a:p>
        </p:txBody>
      </p:sp>
      <p:sp>
        <p:nvSpPr>
          <p:cNvPr id="16" name="Title 1">
            <a:extLst>
              <a:ext uri="{FF2B5EF4-FFF2-40B4-BE49-F238E27FC236}">
                <a16:creationId xmlns:a16="http://schemas.microsoft.com/office/drawing/2014/main" id="{5FF793F7-EC59-6C2E-194C-C2C3D8321795}"/>
              </a:ext>
            </a:extLst>
          </p:cNvPr>
          <p:cNvSpPr txBox="1">
            <a:spLocks/>
          </p:cNvSpPr>
          <p:nvPr/>
        </p:nvSpPr>
        <p:spPr>
          <a:xfrm>
            <a:off x="0" y="158276"/>
            <a:ext cx="2681921" cy="351391"/>
          </a:xfrm>
          <a:prstGeom prst="rect">
            <a:avLst/>
          </a:prstGeom>
          <a:solidFill>
            <a:srgbClr val="EEDADE"/>
          </a:solidFill>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accent1">
                    <a:lumMod val="50000"/>
                  </a:schemeClr>
                </a:solidFill>
                <a:latin typeface="+mj-lt"/>
                <a:ea typeface="+mj-ea"/>
                <a:cs typeface="+mj-cs"/>
              </a:defRPr>
            </a:lvl1pPr>
          </a:lstStyle>
          <a:p>
            <a:pPr marL="0" marR="0" lvl="0" indent="0" algn="ctr" defTabSz="914400" rtl="1" eaLnBrk="1" fontAlgn="auto" latinLnBrk="0" hangingPunct="1">
              <a:lnSpc>
                <a:spcPct val="80000"/>
              </a:lnSpc>
              <a:spcBef>
                <a:spcPct val="0"/>
              </a:spcBef>
              <a:spcAft>
                <a:spcPts val="0"/>
              </a:spcAft>
              <a:buClrTx/>
              <a:buSzTx/>
              <a:buFontTx/>
              <a:buNone/>
              <a:tabLst/>
              <a:defRPr/>
            </a:pPr>
            <a:r>
              <a:rPr kumimoji="0" lang="ar-LB" sz="1800" b="0" i="0" u="none" strike="noStrike" kern="1200" cap="all" spc="100" normalizeH="0" baseline="0" noProof="0">
                <a:ln>
                  <a:noFill/>
                </a:ln>
                <a:solidFill>
                  <a:srgbClr val="1F4E79"/>
                </a:solidFill>
                <a:effectLst/>
                <a:uLnTx/>
                <a:uFillTx/>
                <a:latin typeface="Adobe Arabic" panose="02040503050201020203" pitchFamily="18" charset="-78"/>
                <a:ea typeface="+mj-ea"/>
                <a:cs typeface="Adobe Arabic" panose="02040503050201020203" pitchFamily="18" charset="-78"/>
              </a:rPr>
              <a:t>تَقْويمٌ تَكْوينِيٌّ</a:t>
            </a:r>
            <a:endParaRPr kumimoji="0" lang="en-US" sz="1800" b="0" i="0" u="none" strike="noStrike" kern="1200" cap="all" spc="100" normalizeH="0" baseline="0" noProof="0">
              <a:ln>
                <a:noFill/>
              </a:ln>
              <a:solidFill>
                <a:srgbClr val="1F4E79"/>
              </a:solidFill>
              <a:effectLst/>
              <a:uLnTx/>
              <a:uFillTx/>
              <a:latin typeface="Adobe Arabic" panose="02040503050201020203" pitchFamily="18" charset="-78"/>
              <a:ea typeface="+mj-ea"/>
              <a:cs typeface="Adobe Arabic" panose="02040503050201020203" pitchFamily="18" charset="-78"/>
            </a:endParaRPr>
          </a:p>
        </p:txBody>
      </p:sp>
      <p:sp>
        <p:nvSpPr>
          <p:cNvPr id="9" name="TextBox 8">
            <a:extLst>
              <a:ext uri="{FF2B5EF4-FFF2-40B4-BE49-F238E27FC236}">
                <a16:creationId xmlns:a16="http://schemas.microsoft.com/office/drawing/2014/main" id="{088DBFD0-00D1-7F72-A6FE-8AD10F85AD1C}"/>
              </a:ext>
            </a:extLst>
          </p:cNvPr>
          <p:cNvSpPr txBox="1"/>
          <p:nvPr/>
        </p:nvSpPr>
        <p:spPr>
          <a:xfrm rot="10800000" flipH="1" flipV="1">
            <a:off x="4102964" y="4424658"/>
            <a:ext cx="6937828" cy="1359946"/>
          </a:xfrm>
          <a:prstGeom prst="rect">
            <a:avLst/>
          </a:prstGeom>
          <a:ln w="19050">
            <a:noFill/>
          </a:ln>
        </p:spPr>
        <p:txBody>
          <a:bodyPr vert="horz" wrap="square" lIns="91440" tIns="45720" rIns="91440" bIns="45720" rtlCol="0" anchor="ctr">
            <a:noAutofit/>
          </a:bodyPr>
          <a:lstStyle/>
          <a:p>
            <a:pPr algn="r" rtl="1"/>
            <a:r>
              <a:rPr lang="ar-LB" sz="4000" b="1">
                <a:solidFill>
                  <a:schemeClr val="tx1">
                    <a:lumMod val="65000"/>
                    <a:lumOff val="35000"/>
                  </a:schemeClr>
                </a:solidFill>
                <a:latin typeface="Adobe Arabic" panose="02040503050201090203" pitchFamily="18" charset="-78"/>
                <a:cs typeface="Adobe Arabic" panose="02040503050201090203" pitchFamily="18" charset="-78"/>
              </a:rPr>
              <a:t> </a:t>
            </a:r>
            <a:r>
              <a:rPr lang="ar-LB" sz="4000">
                <a:solidFill>
                  <a:schemeClr val="bg1">
                    <a:lumMod val="75000"/>
                  </a:schemeClr>
                </a:solidFill>
                <a:latin typeface="Adobe Arabic" panose="02040503050201020203" pitchFamily="18" charset="-78"/>
                <a:cs typeface="Adobe Arabic" panose="02040503050201020203" pitchFamily="18" charset="-78"/>
              </a:rPr>
              <a:t>.........</a:t>
            </a:r>
            <a:r>
              <a:rPr lang="ar-LB" sz="4000" b="1">
                <a:solidFill>
                  <a:schemeClr val="tx1">
                    <a:lumMod val="65000"/>
                    <a:lumOff val="35000"/>
                  </a:schemeClr>
                </a:solidFill>
                <a:latin typeface="Adobe Arabic" panose="02040503050201090203" pitchFamily="18" charset="-78"/>
                <a:cs typeface="Adobe Arabic" panose="02040503050201090203" pitchFamily="18" charset="-78"/>
              </a:rPr>
              <a:t> ساري وَبَدْرٌ دارَ وَدادَ.</a:t>
            </a:r>
            <a:endParaRPr lang="en-US" sz="4000" b="1">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12" name="Oval 11">
            <a:extLst>
              <a:ext uri="{FF2B5EF4-FFF2-40B4-BE49-F238E27FC236}">
                <a16:creationId xmlns:a16="http://schemas.microsoft.com/office/drawing/2014/main" id="{1BA65E6E-826A-6533-650A-071EF2DDF0F4}"/>
              </a:ext>
            </a:extLst>
          </p:cNvPr>
          <p:cNvSpPr/>
          <p:nvPr/>
        </p:nvSpPr>
        <p:spPr>
          <a:xfrm flipH="1">
            <a:off x="7169842" y="2842407"/>
            <a:ext cx="1454963"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زارَ </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17" name="Oval 16">
            <a:extLst>
              <a:ext uri="{FF2B5EF4-FFF2-40B4-BE49-F238E27FC236}">
                <a16:creationId xmlns:a16="http://schemas.microsoft.com/office/drawing/2014/main" id="{52859B87-775C-3EEF-128E-1891F7832B9F}"/>
              </a:ext>
            </a:extLst>
          </p:cNvPr>
          <p:cNvSpPr/>
          <p:nvPr/>
        </p:nvSpPr>
        <p:spPr>
          <a:xfrm flipH="1">
            <a:off x="8919606" y="2842407"/>
            <a:ext cx="1608371"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رَأى </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19" name="Oval 18">
            <a:extLst>
              <a:ext uri="{FF2B5EF4-FFF2-40B4-BE49-F238E27FC236}">
                <a16:creationId xmlns:a16="http://schemas.microsoft.com/office/drawing/2014/main" id="{9D9EDA03-42F2-B7BF-8E67-7A98305E5525}"/>
              </a:ext>
            </a:extLst>
          </p:cNvPr>
          <p:cNvSpPr/>
          <p:nvPr/>
        </p:nvSpPr>
        <p:spPr>
          <a:xfrm flipH="1">
            <a:off x="5321761" y="2842407"/>
            <a:ext cx="1548477"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أَحَبَّ</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pic>
        <p:nvPicPr>
          <p:cNvPr id="20" name="Picture 19">
            <a:extLst>
              <a:ext uri="{FF2B5EF4-FFF2-40B4-BE49-F238E27FC236}">
                <a16:creationId xmlns:a16="http://schemas.microsoft.com/office/drawing/2014/main" id="{0EF1E5FF-F730-E2E6-16DC-027E835F7D1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3364" y="2725439"/>
            <a:ext cx="3287684" cy="3056328"/>
          </a:xfrm>
          <a:prstGeom prst="rect">
            <a:avLst/>
          </a:prstGeom>
        </p:spPr>
      </p:pic>
    </p:spTree>
    <p:custDataLst>
      <p:tags r:id="rId1"/>
    </p:custDataLst>
    <p:extLst>
      <p:ext uri="{BB962C8B-B14F-4D97-AF65-F5344CB8AC3E}">
        <p14:creationId xmlns:p14="http://schemas.microsoft.com/office/powerpoint/2010/main" val="37150084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18CD00C2-062D-6628-9AC2-B6DAA68AB032}"/>
              </a:ext>
            </a:extLst>
          </p:cNvPr>
          <p:cNvSpPr txBox="1"/>
          <p:nvPr/>
        </p:nvSpPr>
        <p:spPr>
          <a:xfrm>
            <a:off x="0" y="693329"/>
            <a:ext cx="12192000" cy="704088"/>
          </a:xfrm>
          <a:prstGeom prst="rect">
            <a:avLst/>
          </a:prstGeom>
          <a:solidFill>
            <a:srgbClr val="DFBDC3"/>
          </a:solidFill>
          <a:ln w="19050">
            <a:noFill/>
          </a:ln>
        </p:spPr>
        <p:txBody>
          <a:bodyPr wrap="square" anchor="ctr">
            <a:noAutofit/>
          </a:bodyPr>
          <a:lstStyle>
            <a:defPPr>
              <a:defRPr lang="en-US"/>
            </a:defPPr>
            <a:lvl1pPr marL="457200" algn="r" rtl="1">
              <a:buClr>
                <a:srgbClr val="4472C4">
                  <a:lumMod val="75000"/>
                </a:srgbClr>
              </a:buClr>
              <a:buSzPct val="90000"/>
              <a:defRPr sz="3600" b="1">
                <a:solidFill>
                  <a:prstClr val="black">
                    <a:lumMod val="65000"/>
                    <a:lumOff val="35000"/>
                  </a:prstClr>
                </a:solidFill>
                <a:latin typeface="Adobe Arabic" panose="02040503050201020203" pitchFamily="18" charset="-78"/>
                <a:cs typeface="Adobe Arabic" panose="02040503050201020203" pitchFamily="18" charset="-78"/>
              </a:defRPr>
            </a:lvl1pPr>
          </a:lstStyle>
          <a:p>
            <a:r>
              <a:rPr lang="ar-LB"/>
              <a:t> أُتَمِّمُ كِتابَةَ جُمْلَةٍ مِنَ النَّصِّ بِاسْتِخْدامِ الْفِعْلِ الْمُناسِبِ لِلْمَعْنى: </a:t>
            </a:r>
          </a:p>
        </p:txBody>
      </p:sp>
      <p:sp>
        <p:nvSpPr>
          <p:cNvPr id="15" name="Title 1">
            <a:extLst>
              <a:ext uri="{FF2B5EF4-FFF2-40B4-BE49-F238E27FC236}">
                <a16:creationId xmlns:a16="http://schemas.microsoft.com/office/drawing/2014/main" id="{F27E318A-AA8B-E367-9295-8F7BF3615346}"/>
              </a:ext>
            </a:extLst>
          </p:cNvPr>
          <p:cNvSpPr txBox="1">
            <a:spLocks/>
          </p:cNvSpPr>
          <p:nvPr/>
        </p:nvSpPr>
        <p:spPr>
          <a:xfrm>
            <a:off x="0" y="158276"/>
            <a:ext cx="2681921" cy="351391"/>
          </a:xfrm>
          <a:prstGeom prst="rect">
            <a:avLst/>
          </a:prstGeom>
          <a:solidFill>
            <a:srgbClr val="EEDADE"/>
          </a:solidFill>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accent1">
                    <a:lumMod val="50000"/>
                  </a:schemeClr>
                </a:solidFill>
                <a:latin typeface="+mj-lt"/>
                <a:ea typeface="+mj-ea"/>
                <a:cs typeface="+mj-cs"/>
              </a:defRPr>
            </a:lvl1pPr>
          </a:lstStyle>
          <a:p>
            <a:pPr marL="0" marR="0" lvl="0" indent="0" algn="ctr" defTabSz="914400" rtl="1" eaLnBrk="1" fontAlgn="auto" latinLnBrk="0" hangingPunct="1">
              <a:lnSpc>
                <a:spcPct val="80000"/>
              </a:lnSpc>
              <a:spcBef>
                <a:spcPct val="0"/>
              </a:spcBef>
              <a:spcAft>
                <a:spcPts val="0"/>
              </a:spcAft>
              <a:buClrTx/>
              <a:buSzTx/>
              <a:buFontTx/>
              <a:buNone/>
              <a:tabLst/>
              <a:defRPr/>
            </a:pPr>
            <a:r>
              <a:rPr kumimoji="0" lang="ar-LB" sz="1800" b="0" i="0" u="none" strike="noStrike" kern="1200" cap="all" spc="100" normalizeH="0" baseline="0" noProof="0">
                <a:ln>
                  <a:noFill/>
                </a:ln>
                <a:solidFill>
                  <a:srgbClr val="1F4E79"/>
                </a:solidFill>
                <a:effectLst/>
                <a:uLnTx/>
                <a:uFillTx/>
                <a:latin typeface="Adobe Arabic" panose="02040503050201020203" pitchFamily="18" charset="-78"/>
                <a:ea typeface="+mj-ea"/>
                <a:cs typeface="Adobe Arabic" panose="02040503050201020203" pitchFamily="18" charset="-78"/>
              </a:rPr>
              <a:t>تَقْويمٌ تَكْوينِيٌّ</a:t>
            </a:r>
            <a:endParaRPr kumimoji="0" lang="en-US" sz="1800" b="0" i="0" u="none" strike="noStrike" kern="1200" cap="all" spc="100" normalizeH="0" baseline="0" noProof="0">
              <a:ln>
                <a:noFill/>
              </a:ln>
              <a:solidFill>
                <a:srgbClr val="1F4E79"/>
              </a:solidFill>
              <a:effectLst/>
              <a:uLnTx/>
              <a:uFillTx/>
              <a:latin typeface="Adobe Arabic" panose="02040503050201020203" pitchFamily="18" charset="-78"/>
              <a:ea typeface="+mj-ea"/>
              <a:cs typeface="Adobe Arabic" panose="02040503050201020203" pitchFamily="18" charset="-78"/>
            </a:endParaRPr>
          </a:p>
        </p:txBody>
      </p:sp>
      <p:pic>
        <p:nvPicPr>
          <p:cNvPr id="12" name="Picture 11">
            <a:extLst>
              <a:ext uri="{FF2B5EF4-FFF2-40B4-BE49-F238E27FC236}">
                <a16:creationId xmlns:a16="http://schemas.microsoft.com/office/drawing/2014/main" id="{E521DF13-F620-D7FA-744A-361605A715D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3364" y="2725439"/>
            <a:ext cx="3287684" cy="3056328"/>
          </a:xfrm>
          <a:prstGeom prst="rect">
            <a:avLst/>
          </a:prstGeom>
        </p:spPr>
      </p:pic>
      <p:sp>
        <p:nvSpPr>
          <p:cNvPr id="16" name="TextBox 15">
            <a:extLst>
              <a:ext uri="{FF2B5EF4-FFF2-40B4-BE49-F238E27FC236}">
                <a16:creationId xmlns:a16="http://schemas.microsoft.com/office/drawing/2014/main" id="{71DD86E6-9882-4DA8-FE87-86B0E19B8C99}"/>
              </a:ext>
            </a:extLst>
          </p:cNvPr>
          <p:cNvSpPr txBox="1"/>
          <p:nvPr/>
        </p:nvSpPr>
        <p:spPr>
          <a:xfrm rot="10800000" flipH="1" flipV="1">
            <a:off x="4102964" y="4424658"/>
            <a:ext cx="6937828" cy="1359946"/>
          </a:xfrm>
          <a:prstGeom prst="rect">
            <a:avLst/>
          </a:prstGeom>
          <a:ln w="19050">
            <a:noFill/>
          </a:ln>
        </p:spPr>
        <p:txBody>
          <a:bodyPr vert="horz" wrap="square" lIns="91440" tIns="45720" rIns="91440" bIns="45720" rtlCol="0" anchor="ctr">
            <a:noAutofit/>
          </a:bodyPr>
          <a:lstStyle/>
          <a:p>
            <a:pPr algn="r" rtl="1"/>
            <a:r>
              <a:rPr lang="ar-LB" sz="4000" b="1">
                <a:solidFill>
                  <a:schemeClr val="tx1">
                    <a:lumMod val="65000"/>
                    <a:lumOff val="35000"/>
                  </a:schemeClr>
                </a:solidFill>
                <a:latin typeface="Adobe Arabic" panose="02040503050201090203" pitchFamily="18" charset="-78"/>
                <a:cs typeface="Adobe Arabic" panose="02040503050201090203" pitchFamily="18" charset="-78"/>
              </a:rPr>
              <a:t> </a:t>
            </a:r>
            <a:r>
              <a:rPr lang="ar-LB" sz="4000">
                <a:solidFill>
                  <a:schemeClr val="bg1">
                    <a:lumMod val="75000"/>
                  </a:schemeClr>
                </a:solidFill>
                <a:latin typeface="Adobe Arabic" panose="02040503050201020203" pitchFamily="18" charset="-78"/>
                <a:cs typeface="Adobe Arabic" panose="02040503050201020203" pitchFamily="18" charset="-78"/>
              </a:rPr>
              <a:t>......... </a:t>
            </a:r>
            <a:r>
              <a:rPr lang="ar-LB" sz="4000" b="1">
                <a:solidFill>
                  <a:schemeClr val="tx1">
                    <a:lumMod val="65000"/>
                    <a:lumOff val="35000"/>
                  </a:schemeClr>
                </a:solidFill>
                <a:latin typeface="Adobe Arabic" panose="02040503050201090203" pitchFamily="18" charset="-78"/>
                <a:cs typeface="Adobe Arabic" panose="02040503050201090203" pitchFamily="18" charset="-78"/>
              </a:rPr>
              <a:t>وَدادُ الْبِساطَ الزَّهْرِيَّ عَلى الْأَرْضِ. </a:t>
            </a:r>
            <a:endParaRPr lang="en-US" sz="4000" b="1">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17" name="Oval 16">
            <a:extLst>
              <a:ext uri="{FF2B5EF4-FFF2-40B4-BE49-F238E27FC236}">
                <a16:creationId xmlns:a16="http://schemas.microsoft.com/office/drawing/2014/main" id="{6B6903B3-813E-BC69-AED4-CC88AEE8385A}"/>
              </a:ext>
            </a:extLst>
          </p:cNvPr>
          <p:cNvSpPr/>
          <p:nvPr/>
        </p:nvSpPr>
        <p:spPr>
          <a:xfrm flipH="1">
            <a:off x="7169842" y="2842407"/>
            <a:ext cx="1454963"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مَدَّتْ </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19" name="Oval 18">
            <a:extLst>
              <a:ext uri="{FF2B5EF4-FFF2-40B4-BE49-F238E27FC236}">
                <a16:creationId xmlns:a16="http://schemas.microsoft.com/office/drawing/2014/main" id="{D995B958-4D65-3E17-FDAD-83D4BBFEC08F}"/>
              </a:ext>
            </a:extLst>
          </p:cNvPr>
          <p:cNvSpPr/>
          <p:nvPr/>
        </p:nvSpPr>
        <p:spPr>
          <a:xfrm flipH="1">
            <a:off x="8919606" y="2842407"/>
            <a:ext cx="1608371"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بَسَطَتْ</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20" name="Oval 19">
            <a:extLst>
              <a:ext uri="{FF2B5EF4-FFF2-40B4-BE49-F238E27FC236}">
                <a16:creationId xmlns:a16="http://schemas.microsoft.com/office/drawing/2014/main" id="{33DC27BF-F411-35EB-FE43-183404F4CEAF}"/>
              </a:ext>
            </a:extLst>
          </p:cNvPr>
          <p:cNvSpPr/>
          <p:nvPr/>
        </p:nvSpPr>
        <p:spPr>
          <a:xfrm flipH="1">
            <a:off x="5022159" y="2842407"/>
            <a:ext cx="1848079"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وَضَعَتْ</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Tree>
    <p:custDataLst>
      <p:tags r:id="rId1"/>
    </p:custDataLst>
    <p:extLst>
      <p:ext uri="{BB962C8B-B14F-4D97-AF65-F5344CB8AC3E}">
        <p14:creationId xmlns:p14="http://schemas.microsoft.com/office/powerpoint/2010/main" val="37157170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9D76F58-81FA-FE11-A4F4-AA2DDFC51A85}"/>
              </a:ext>
            </a:extLst>
          </p:cNvPr>
          <p:cNvSpPr txBox="1"/>
          <p:nvPr/>
        </p:nvSpPr>
        <p:spPr>
          <a:xfrm rot="10800000" flipH="1" flipV="1">
            <a:off x="4102964" y="4424658"/>
            <a:ext cx="6937828" cy="1359946"/>
          </a:xfrm>
          <a:prstGeom prst="rect">
            <a:avLst/>
          </a:prstGeom>
          <a:ln w="19050">
            <a:noFill/>
          </a:ln>
        </p:spPr>
        <p:txBody>
          <a:bodyPr vert="horz" wrap="square" lIns="91440" tIns="45720" rIns="91440" bIns="45720" rtlCol="0" anchor="ctr">
            <a:noAutofit/>
          </a:bodyPr>
          <a:lstStyle/>
          <a:p>
            <a:pPr algn="r" rtl="1"/>
            <a:r>
              <a:rPr lang="ar-LB" sz="4000" b="1">
                <a:solidFill>
                  <a:schemeClr val="tx1">
                    <a:lumMod val="65000"/>
                    <a:lumOff val="35000"/>
                  </a:schemeClr>
                </a:solidFill>
                <a:latin typeface="Adobe Arabic" panose="02040503050201090203" pitchFamily="18" charset="-78"/>
                <a:cs typeface="Adobe Arabic" panose="02040503050201090203" pitchFamily="18" charset="-78"/>
              </a:rPr>
              <a:t> </a:t>
            </a:r>
            <a:r>
              <a:rPr lang="ar-LB" sz="4000">
                <a:solidFill>
                  <a:schemeClr val="bg1">
                    <a:lumMod val="75000"/>
                  </a:schemeClr>
                </a:solidFill>
                <a:latin typeface="Adobe Arabic" panose="02040503050201020203" pitchFamily="18" charset="-78"/>
                <a:cs typeface="Adobe Arabic" panose="02040503050201020203" pitchFamily="18" charset="-78"/>
              </a:rPr>
              <a:t>......... </a:t>
            </a:r>
            <a:r>
              <a:rPr lang="ar-LB" sz="4000" b="1">
                <a:solidFill>
                  <a:schemeClr val="tx1">
                    <a:lumMod val="65000"/>
                    <a:lumOff val="35000"/>
                  </a:schemeClr>
                </a:solidFill>
                <a:latin typeface="Adobe Arabic" panose="02040503050201090203" pitchFamily="18" charset="-78"/>
                <a:cs typeface="Adobe Arabic" panose="02040503050201090203" pitchFamily="18" charset="-78"/>
              </a:rPr>
              <a:t>ساري وَبَدْرٌ عَلى الْبِساطِ الزَّهْرِيِّ.</a:t>
            </a:r>
            <a:endParaRPr lang="en-US" sz="4000" b="1">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15" name="Title 1">
            <a:extLst>
              <a:ext uri="{FF2B5EF4-FFF2-40B4-BE49-F238E27FC236}">
                <a16:creationId xmlns:a16="http://schemas.microsoft.com/office/drawing/2014/main" id="{2B60C8D8-1EA4-79A2-F354-17BCD7BDFCD9}"/>
              </a:ext>
            </a:extLst>
          </p:cNvPr>
          <p:cNvSpPr txBox="1">
            <a:spLocks/>
          </p:cNvSpPr>
          <p:nvPr/>
        </p:nvSpPr>
        <p:spPr>
          <a:xfrm>
            <a:off x="0" y="158276"/>
            <a:ext cx="2681921" cy="351391"/>
          </a:xfrm>
          <a:prstGeom prst="rect">
            <a:avLst/>
          </a:prstGeom>
          <a:solidFill>
            <a:srgbClr val="EEDADE"/>
          </a:solidFill>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accent1">
                    <a:lumMod val="50000"/>
                  </a:schemeClr>
                </a:solidFill>
                <a:latin typeface="+mj-lt"/>
                <a:ea typeface="+mj-ea"/>
                <a:cs typeface="+mj-cs"/>
              </a:defRPr>
            </a:lvl1pPr>
          </a:lstStyle>
          <a:p>
            <a:pPr marL="0" marR="0" lvl="0" indent="0" algn="ctr" defTabSz="914400" rtl="1" eaLnBrk="1" fontAlgn="auto" latinLnBrk="0" hangingPunct="1">
              <a:lnSpc>
                <a:spcPct val="80000"/>
              </a:lnSpc>
              <a:spcBef>
                <a:spcPct val="0"/>
              </a:spcBef>
              <a:spcAft>
                <a:spcPts val="0"/>
              </a:spcAft>
              <a:buClrTx/>
              <a:buSzTx/>
              <a:buFontTx/>
              <a:buNone/>
              <a:tabLst/>
              <a:defRPr/>
            </a:pPr>
            <a:r>
              <a:rPr kumimoji="0" lang="ar-LB" sz="1800" b="0" i="0" u="none" strike="noStrike" kern="1200" cap="all" spc="100" normalizeH="0" baseline="0" noProof="0">
                <a:ln>
                  <a:noFill/>
                </a:ln>
                <a:solidFill>
                  <a:srgbClr val="1F4E79"/>
                </a:solidFill>
                <a:effectLst/>
                <a:uLnTx/>
                <a:uFillTx/>
                <a:latin typeface="Adobe Arabic" panose="02040503050201020203" pitchFamily="18" charset="-78"/>
                <a:ea typeface="+mj-ea"/>
                <a:cs typeface="Adobe Arabic" panose="02040503050201020203" pitchFamily="18" charset="-78"/>
              </a:rPr>
              <a:t>تَقْويمٌ تَكْوينِيٌّ</a:t>
            </a:r>
            <a:endParaRPr kumimoji="0" lang="en-US" sz="1800" b="0" i="0" u="none" strike="noStrike" kern="1200" cap="all" spc="100" normalizeH="0" baseline="0" noProof="0">
              <a:ln>
                <a:noFill/>
              </a:ln>
              <a:solidFill>
                <a:srgbClr val="1F4E79"/>
              </a:solidFill>
              <a:effectLst/>
              <a:uLnTx/>
              <a:uFillTx/>
              <a:latin typeface="Adobe Arabic" panose="02040503050201020203" pitchFamily="18" charset="-78"/>
              <a:ea typeface="+mj-ea"/>
              <a:cs typeface="Adobe Arabic" panose="02040503050201020203" pitchFamily="18" charset="-78"/>
            </a:endParaRPr>
          </a:p>
        </p:txBody>
      </p:sp>
      <p:pic>
        <p:nvPicPr>
          <p:cNvPr id="9" name="Picture 8">
            <a:extLst>
              <a:ext uri="{FF2B5EF4-FFF2-40B4-BE49-F238E27FC236}">
                <a16:creationId xmlns:a16="http://schemas.microsoft.com/office/drawing/2014/main" id="{DAFA0298-184E-C369-5D43-FD17EE5C2DE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3364" y="2725439"/>
            <a:ext cx="3287684" cy="3056328"/>
          </a:xfrm>
          <a:prstGeom prst="rect">
            <a:avLst/>
          </a:prstGeom>
        </p:spPr>
      </p:pic>
      <p:sp>
        <p:nvSpPr>
          <p:cNvPr id="16" name="Oval 15">
            <a:extLst>
              <a:ext uri="{FF2B5EF4-FFF2-40B4-BE49-F238E27FC236}">
                <a16:creationId xmlns:a16="http://schemas.microsoft.com/office/drawing/2014/main" id="{8F25D671-C1BC-E55F-D905-9D1E620D5F17}"/>
              </a:ext>
            </a:extLst>
          </p:cNvPr>
          <p:cNvSpPr/>
          <p:nvPr/>
        </p:nvSpPr>
        <p:spPr>
          <a:xfrm flipH="1">
            <a:off x="7169842" y="2842407"/>
            <a:ext cx="1454963"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وَقَفَ</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19" name="Oval 18">
            <a:extLst>
              <a:ext uri="{FF2B5EF4-FFF2-40B4-BE49-F238E27FC236}">
                <a16:creationId xmlns:a16="http://schemas.microsoft.com/office/drawing/2014/main" id="{458D11CD-715D-1633-8CDF-D7BA1710CBB7}"/>
              </a:ext>
            </a:extLst>
          </p:cNvPr>
          <p:cNvSpPr/>
          <p:nvPr/>
        </p:nvSpPr>
        <p:spPr>
          <a:xfrm flipH="1">
            <a:off x="8919606" y="2842407"/>
            <a:ext cx="1608371"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نامَ</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20" name="Oval 19">
            <a:extLst>
              <a:ext uri="{FF2B5EF4-FFF2-40B4-BE49-F238E27FC236}">
                <a16:creationId xmlns:a16="http://schemas.microsoft.com/office/drawing/2014/main" id="{F44EEA03-95D1-C6E7-8924-FD985A013099}"/>
              </a:ext>
            </a:extLst>
          </p:cNvPr>
          <p:cNvSpPr/>
          <p:nvPr/>
        </p:nvSpPr>
        <p:spPr>
          <a:xfrm flipH="1">
            <a:off x="5022159" y="2842407"/>
            <a:ext cx="1848079"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جَلَسَ</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10" name="TextBox 9">
            <a:extLst>
              <a:ext uri="{FF2B5EF4-FFF2-40B4-BE49-F238E27FC236}">
                <a16:creationId xmlns:a16="http://schemas.microsoft.com/office/drawing/2014/main" id="{3B1C71A0-252D-A489-F065-51A1B8B6A379}"/>
              </a:ext>
            </a:extLst>
          </p:cNvPr>
          <p:cNvSpPr txBox="1"/>
          <p:nvPr/>
        </p:nvSpPr>
        <p:spPr>
          <a:xfrm>
            <a:off x="0" y="693329"/>
            <a:ext cx="12192000" cy="704088"/>
          </a:xfrm>
          <a:prstGeom prst="rect">
            <a:avLst/>
          </a:prstGeom>
          <a:solidFill>
            <a:srgbClr val="DFBDC3"/>
          </a:solidFill>
          <a:ln w="19050">
            <a:noFill/>
          </a:ln>
        </p:spPr>
        <p:txBody>
          <a:bodyPr wrap="square" anchor="ctr">
            <a:noAutofit/>
          </a:bodyPr>
          <a:lstStyle>
            <a:defPPr>
              <a:defRPr lang="en-US"/>
            </a:defPPr>
            <a:lvl1pPr marL="457200" algn="r" rtl="1">
              <a:buClr>
                <a:srgbClr val="4472C4">
                  <a:lumMod val="75000"/>
                </a:srgbClr>
              </a:buClr>
              <a:buSzPct val="90000"/>
              <a:defRPr sz="3600" b="1">
                <a:solidFill>
                  <a:prstClr val="black">
                    <a:lumMod val="65000"/>
                    <a:lumOff val="35000"/>
                  </a:prstClr>
                </a:solidFill>
                <a:latin typeface="Adobe Arabic" panose="02040503050201020203" pitchFamily="18" charset="-78"/>
                <a:cs typeface="Adobe Arabic" panose="02040503050201020203" pitchFamily="18" charset="-78"/>
              </a:defRPr>
            </a:lvl1pPr>
          </a:lstStyle>
          <a:p>
            <a:r>
              <a:rPr lang="ar-LB"/>
              <a:t> أُتَمِّمُ كِتابَةَ جُمْلَةٍ مِنَ النَّصِّ بِاسْتِخْدامِ الْفِعْلِ الْمُناسِبِ لِلْمَعْنى: </a:t>
            </a:r>
          </a:p>
        </p:txBody>
      </p:sp>
    </p:spTree>
    <p:custDataLst>
      <p:tags r:id="rId1"/>
    </p:custDataLst>
    <p:extLst>
      <p:ext uri="{BB962C8B-B14F-4D97-AF65-F5344CB8AC3E}">
        <p14:creationId xmlns:p14="http://schemas.microsoft.com/office/powerpoint/2010/main" val="9233626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AD063F84-31D5-147B-4DE4-DCE4BA5B0D7A}"/>
              </a:ext>
            </a:extLst>
          </p:cNvPr>
          <p:cNvSpPr txBox="1">
            <a:spLocks/>
          </p:cNvSpPr>
          <p:nvPr/>
        </p:nvSpPr>
        <p:spPr>
          <a:xfrm>
            <a:off x="0" y="158276"/>
            <a:ext cx="2681921" cy="351391"/>
          </a:xfrm>
          <a:prstGeom prst="rect">
            <a:avLst/>
          </a:prstGeom>
          <a:solidFill>
            <a:srgbClr val="EEDADE"/>
          </a:solidFill>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accent1">
                    <a:lumMod val="50000"/>
                  </a:schemeClr>
                </a:solidFill>
                <a:latin typeface="+mj-lt"/>
                <a:ea typeface="+mj-ea"/>
                <a:cs typeface="+mj-cs"/>
              </a:defRPr>
            </a:lvl1pPr>
          </a:lstStyle>
          <a:p>
            <a:pPr marL="0" marR="0" lvl="0" indent="0" algn="ctr" defTabSz="914400" rtl="1" eaLnBrk="1" fontAlgn="auto" latinLnBrk="0" hangingPunct="1">
              <a:lnSpc>
                <a:spcPct val="80000"/>
              </a:lnSpc>
              <a:spcBef>
                <a:spcPct val="0"/>
              </a:spcBef>
              <a:spcAft>
                <a:spcPts val="0"/>
              </a:spcAft>
              <a:buClrTx/>
              <a:buSzTx/>
              <a:buFontTx/>
              <a:buNone/>
              <a:tabLst/>
              <a:defRPr/>
            </a:pPr>
            <a:r>
              <a:rPr kumimoji="0" lang="ar-LB" sz="1800" b="0" i="0" u="none" strike="noStrike" kern="1200" cap="all" spc="100" normalizeH="0" baseline="0" noProof="0">
                <a:ln>
                  <a:noFill/>
                </a:ln>
                <a:solidFill>
                  <a:srgbClr val="1F4E79"/>
                </a:solidFill>
                <a:effectLst/>
                <a:uLnTx/>
                <a:uFillTx/>
                <a:latin typeface="Adobe Arabic" panose="02040503050201020203" pitchFamily="18" charset="-78"/>
                <a:ea typeface="+mj-ea"/>
                <a:cs typeface="Adobe Arabic" panose="02040503050201020203" pitchFamily="18" charset="-78"/>
              </a:rPr>
              <a:t>تَقْويمٌ تَكْوينِيٌّ</a:t>
            </a:r>
            <a:endParaRPr kumimoji="0" lang="en-US" sz="1800" b="0" i="0" u="none" strike="noStrike" kern="1200" cap="all" spc="100" normalizeH="0" baseline="0" noProof="0">
              <a:ln>
                <a:noFill/>
              </a:ln>
              <a:solidFill>
                <a:srgbClr val="1F4E79"/>
              </a:solidFill>
              <a:effectLst/>
              <a:uLnTx/>
              <a:uFillTx/>
              <a:latin typeface="Adobe Arabic" panose="02040503050201020203" pitchFamily="18" charset="-78"/>
              <a:ea typeface="+mj-ea"/>
              <a:cs typeface="Adobe Arabic" panose="02040503050201020203" pitchFamily="18" charset="-78"/>
            </a:endParaRPr>
          </a:p>
        </p:txBody>
      </p:sp>
      <p:pic>
        <p:nvPicPr>
          <p:cNvPr id="9" name="Picture 8">
            <a:extLst>
              <a:ext uri="{FF2B5EF4-FFF2-40B4-BE49-F238E27FC236}">
                <a16:creationId xmlns:a16="http://schemas.microsoft.com/office/drawing/2014/main" id="{218A3D62-7322-85CD-1E28-876CE2D0689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3364" y="2725439"/>
            <a:ext cx="3287684" cy="3056328"/>
          </a:xfrm>
          <a:prstGeom prst="rect">
            <a:avLst/>
          </a:prstGeom>
        </p:spPr>
      </p:pic>
      <p:sp>
        <p:nvSpPr>
          <p:cNvPr id="14" name="TextBox 13">
            <a:extLst>
              <a:ext uri="{FF2B5EF4-FFF2-40B4-BE49-F238E27FC236}">
                <a16:creationId xmlns:a16="http://schemas.microsoft.com/office/drawing/2014/main" id="{6857414A-C1ED-DCDB-FF3D-835C4C264E0E}"/>
              </a:ext>
            </a:extLst>
          </p:cNvPr>
          <p:cNvSpPr txBox="1"/>
          <p:nvPr/>
        </p:nvSpPr>
        <p:spPr>
          <a:xfrm rot="10800000" flipH="1" flipV="1">
            <a:off x="4102964" y="4424658"/>
            <a:ext cx="6937828" cy="1359946"/>
          </a:xfrm>
          <a:prstGeom prst="rect">
            <a:avLst/>
          </a:prstGeom>
          <a:ln w="19050">
            <a:noFill/>
          </a:ln>
        </p:spPr>
        <p:txBody>
          <a:bodyPr vert="horz" wrap="square" lIns="91440" tIns="45720" rIns="91440" bIns="45720" rtlCol="0" anchor="ctr">
            <a:noAutofit/>
          </a:bodyPr>
          <a:lstStyle/>
          <a:p>
            <a:pPr algn="r" rtl="1"/>
            <a:r>
              <a:rPr lang="ar-LB" sz="4000" b="1">
                <a:solidFill>
                  <a:schemeClr val="tx1">
                    <a:lumMod val="65000"/>
                    <a:lumOff val="35000"/>
                  </a:schemeClr>
                </a:solidFill>
                <a:latin typeface="Adobe Arabic" panose="02040503050201090203" pitchFamily="18" charset="-78"/>
                <a:cs typeface="Adobe Arabic" panose="02040503050201090203" pitchFamily="18" charset="-78"/>
              </a:rPr>
              <a:t> </a:t>
            </a:r>
            <a:r>
              <a:rPr lang="ar-LB" sz="4000">
                <a:solidFill>
                  <a:schemeClr val="bg1">
                    <a:lumMod val="75000"/>
                  </a:schemeClr>
                </a:solidFill>
                <a:latin typeface="Adobe Arabic" panose="02040503050201020203" pitchFamily="18" charset="-78"/>
                <a:cs typeface="Adobe Arabic" panose="02040503050201020203" pitchFamily="18" charset="-78"/>
              </a:rPr>
              <a:t>.........</a:t>
            </a:r>
            <a:r>
              <a:rPr lang="ar-LB" sz="4000" b="1">
                <a:solidFill>
                  <a:schemeClr val="tx1">
                    <a:lumMod val="65000"/>
                    <a:lumOff val="35000"/>
                  </a:schemeClr>
                </a:solidFill>
                <a:latin typeface="Adobe Arabic" panose="02040503050201090203" pitchFamily="18" charset="-78"/>
                <a:cs typeface="Adobe Arabic" panose="02040503050201090203" pitchFamily="18" charset="-78"/>
              </a:rPr>
              <a:t> وَدادُ قِصَّةً لِساري وَبَدْرٍ.</a:t>
            </a:r>
            <a:endParaRPr lang="en-US" sz="4000" b="1">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17" name="Oval 16">
            <a:extLst>
              <a:ext uri="{FF2B5EF4-FFF2-40B4-BE49-F238E27FC236}">
                <a16:creationId xmlns:a16="http://schemas.microsoft.com/office/drawing/2014/main" id="{1D6D730F-5114-A29D-D6C7-DA0BE6133BDE}"/>
              </a:ext>
            </a:extLst>
          </p:cNvPr>
          <p:cNvSpPr/>
          <p:nvPr/>
        </p:nvSpPr>
        <p:spPr>
          <a:xfrm flipH="1">
            <a:off x="9286225" y="2830402"/>
            <a:ext cx="1754567"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رَسَمَتْ</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19" name="Oval 18">
            <a:extLst>
              <a:ext uri="{FF2B5EF4-FFF2-40B4-BE49-F238E27FC236}">
                <a16:creationId xmlns:a16="http://schemas.microsoft.com/office/drawing/2014/main" id="{EF074C89-44F1-75D9-933F-6CE821C05C7D}"/>
              </a:ext>
            </a:extLst>
          </p:cNvPr>
          <p:cNvSpPr/>
          <p:nvPr/>
        </p:nvSpPr>
        <p:spPr>
          <a:xfrm flipH="1">
            <a:off x="7189660" y="2830403"/>
            <a:ext cx="1608371"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قَرَأَتْ</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20" name="Oval 19">
            <a:extLst>
              <a:ext uri="{FF2B5EF4-FFF2-40B4-BE49-F238E27FC236}">
                <a16:creationId xmlns:a16="http://schemas.microsoft.com/office/drawing/2014/main" id="{30EF45FB-9850-FC36-3DE7-302CF5F5866E}"/>
              </a:ext>
            </a:extLst>
          </p:cNvPr>
          <p:cNvSpPr/>
          <p:nvPr/>
        </p:nvSpPr>
        <p:spPr>
          <a:xfrm flipH="1">
            <a:off x="5022159" y="2842407"/>
            <a:ext cx="1848079" cy="9220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أَعْطَتْ</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10" name="TextBox 9">
            <a:extLst>
              <a:ext uri="{FF2B5EF4-FFF2-40B4-BE49-F238E27FC236}">
                <a16:creationId xmlns:a16="http://schemas.microsoft.com/office/drawing/2014/main" id="{371079BB-D3AB-515F-5566-2F4C77C25311}"/>
              </a:ext>
            </a:extLst>
          </p:cNvPr>
          <p:cNvSpPr txBox="1"/>
          <p:nvPr/>
        </p:nvSpPr>
        <p:spPr>
          <a:xfrm>
            <a:off x="0" y="693329"/>
            <a:ext cx="12192000" cy="704088"/>
          </a:xfrm>
          <a:prstGeom prst="rect">
            <a:avLst/>
          </a:prstGeom>
          <a:solidFill>
            <a:srgbClr val="DFBDC3"/>
          </a:solidFill>
          <a:ln w="19050">
            <a:noFill/>
          </a:ln>
        </p:spPr>
        <p:txBody>
          <a:bodyPr wrap="square" anchor="ctr">
            <a:noAutofit/>
          </a:bodyPr>
          <a:lstStyle>
            <a:defPPr>
              <a:defRPr lang="en-US"/>
            </a:defPPr>
            <a:lvl1pPr marL="457200" algn="r" rtl="1">
              <a:buClr>
                <a:srgbClr val="4472C4">
                  <a:lumMod val="75000"/>
                </a:srgbClr>
              </a:buClr>
              <a:buSzPct val="90000"/>
              <a:defRPr sz="3600" b="1">
                <a:solidFill>
                  <a:prstClr val="black">
                    <a:lumMod val="65000"/>
                    <a:lumOff val="35000"/>
                  </a:prstClr>
                </a:solidFill>
                <a:latin typeface="Adobe Arabic" panose="02040503050201020203" pitchFamily="18" charset="-78"/>
                <a:cs typeface="Adobe Arabic" panose="02040503050201020203" pitchFamily="18" charset="-78"/>
              </a:defRPr>
            </a:lvl1pPr>
          </a:lstStyle>
          <a:p>
            <a:r>
              <a:rPr lang="ar-LB"/>
              <a:t> أُتَمِّمُ كِتابَةَ جُمْلَةٍ مِنَ النَّصِّ بِاسْتِخْدامِ الْفِعْلِ الْمُناسِبِ لِلْمَعْنى: </a:t>
            </a:r>
          </a:p>
        </p:txBody>
      </p:sp>
    </p:spTree>
    <p:custDataLst>
      <p:tags r:id="rId1"/>
    </p:custDataLst>
    <p:extLst>
      <p:ext uri="{BB962C8B-B14F-4D97-AF65-F5344CB8AC3E}">
        <p14:creationId xmlns:p14="http://schemas.microsoft.com/office/powerpoint/2010/main" val="1683235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rot="10800000" flipH="1" flipV="1">
            <a:off x="6192981" y="1915789"/>
            <a:ext cx="5212665" cy="883180"/>
          </a:xfrm>
          <a:prstGeom prst="rect">
            <a:avLst/>
          </a:prstGeom>
          <a:ln w="19050">
            <a:noFill/>
          </a:ln>
        </p:spPr>
        <p:txBody>
          <a:bodyPr vert="horz" wrap="square" lIns="91440" tIns="45720" rIns="91440" bIns="45720" rtlCol="0" anchor="ctr">
            <a:noAutofit/>
          </a:bodyPr>
          <a:lstStyle/>
          <a:p>
            <a:pPr algn="r" rtl="1"/>
            <a:r>
              <a:rPr lang="ar-LB" sz="3600">
                <a:solidFill>
                  <a:schemeClr val="tx1">
                    <a:lumMod val="65000"/>
                    <a:lumOff val="35000"/>
                  </a:schemeClr>
                </a:solidFill>
                <a:latin typeface="Adobe Arabic" panose="02040503050201090203" pitchFamily="18" charset="-78"/>
                <a:cs typeface="Adobe Arabic" panose="02040503050201090203" pitchFamily="18" charset="-78"/>
              </a:rPr>
              <a:t> </a:t>
            </a:r>
            <a:r>
              <a:rPr lang="ar-LB" sz="3600">
                <a:solidFill>
                  <a:srgbClr val="FF0000"/>
                </a:solidFill>
                <a:latin typeface="Adobe Arabic" panose="02040503050201090203" pitchFamily="18" charset="-78"/>
                <a:cs typeface="Adobe Arabic" panose="02040503050201090203" pitchFamily="18" charset="-78"/>
              </a:rPr>
              <a:t> </a:t>
            </a:r>
            <a:r>
              <a:rPr lang="ar-LB" sz="3600">
                <a:solidFill>
                  <a:srgbClr val="C00000"/>
                </a:solidFill>
                <a:latin typeface="Adobe Arabic" panose="02040503050201090203" pitchFamily="18" charset="-78"/>
                <a:cs typeface="Adobe Arabic" panose="02040503050201090203" pitchFamily="18" charset="-78"/>
              </a:rPr>
              <a:t>زارَ</a:t>
            </a:r>
            <a:r>
              <a:rPr lang="ar-LB" sz="3600">
                <a:solidFill>
                  <a:srgbClr val="FF0000"/>
                </a:solidFill>
                <a:latin typeface="Adobe Arabic" panose="02040503050201090203" pitchFamily="18" charset="-78"/>
                <a:cs typeface="Adobe Arabic" panose="02040503050201090203" pitchFamily="18" charset="-78"/>
              </a:rPr>
              <a:t> </a:t>
            </a:r>
            <a:r>
              <a:rPr lang="ar-LB" sz="3600">
                <a:solidFill>
                  <a:schemeClr val="tx1">
                    <a:lumMod val="65000"/>
                    <a:lumOff val="35000"/>
                  </a:schemeClr>
                </a:solidFill>
                <a:latin typeface="Adobe Arabic" panose="02040503050201090203" pitchFamily="18" charset="-78"/>
                <a:cs typeface="Adobe Arabic" panose="02040503050201090203" pitchFamily="18" charset="-78"/>
              </a:rPr>
              <a:t>ساري وَبَدْرٌ دارَ وَدادَ.</a:t>
            </a:r>
            <a:endParaRPr lang="en-US" sz="3600">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17" name="TextBox 16"/>
          <p:cNvSpPr txBox="1"/>
          <p:nvPr/>
        </p:nvSpPr>
        <p:spPr>
          <a:xfrm rot="10800000" flipH="1" flipV="1">
            <a:off x="6192982" y="3218381"/>
            <a:ext cx="5212664" cy="840650"/>
          </a:xfrm>
          <a:prstGeom prst="rect">
            <a:avLst/>
          </a:prstGeom>
          <a:ln w="19050">
            <a:noFill/>
          </a:ln>
        </p:spPr>
        <p:txBody>
          <a:bodyPr vert="horz" wrap="square" lIns="91440" tIns="45720" rIns="91440" bIns="45720" rtlCol="0" anchor="ctr">
            <a:noAutofit/>
          </a:bodyPr>
          <a:lstStyle/>
          <a:p>
            <a:pPr algn="r" rtl="1"/>
            <a:r>
              <a:rPr lang="ar-LB" sz="3600">
                <a:solidFill>
                  <a:schemeClr val="tx1">
                    <a:lumMod val="65000"/>
                    <a:lumOff val="35000"/>
                  </a:schemeClr>
                </a:solidFill>
                <a:latin typeface="Adobe Arabic" panose="02040503050201090203" pitchFamily="18" charset="-78"/>
                <a:cs typeface="Adobe Arabic" panose="02040503050201090203" pitchFamily="18" charset="-78"/>
              </a:rPr>
              <a:t>  </a:t>
            </a:r>
            <a:r>
              <a:rPr lang="ar-LB" sz="3600">
                <a:solidFill>
                  <a:srgbClr val="C00000"/>
                </a:solidFill>
                <a:latin typeface="Adobe Arabic" panose="02040503050201090203" pitchFamily="18" charset="-78"/>
                <a:cs typeface="Adobe Arabic" panose="02040503050201090203" pitchFamily="18" charset="-78"/>
              </a:rPr>
              <a:t>بَسَطَتْ</a:t>
            </a:r>
            <a:r>
              <a:rPr lang="ar-LB" sz="3600">
                <a:solidFill>
                  <a:schemeClr val="tx1">
                    <a:lumMod val="65000"/>
                    <a:lumOff val="35000"/>
                  </a:schemeClr>
                </a:solidFill>
                <a:latin typeface="Adobe Arabic" panose="02040503050201090203" pitchFamily="18" charset="-78"/>
                <a:cs typeface="Adobe Arabic" panose="02040503050201090203" pitchFamily="18" charset="-78"/>
              </a:rPr>
              <a:t> وَدادُ الْبِساطَ الزَّهْرِيَّ عَلى الْأَرْضِ. </a:t>
            </a:r>
            <a:endParaRPr lang="en-US" sz="3600">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19" name="TextBox 18"/>
          <p:cNvSpPr txBox="1"/>
          <p:nvPr/>
        </p:nvSpPr>
        <p:spPr>
          <a:xfrm rot="10800000" flipH="1" flipV="1">
            <a:off x="6204915" y="4397088"/>
            <a:ext cx="5200731" cy="904443"/>
          </a:xfrm>
          <a:prstGeom prst="rect">
            <a:avLst/>
          </a:prstGeom>
          <a:ln w="19050">
            <a:noFill/>
          </a:ln>
        </p:spPr>
        <p:txBody>
          <a:bodyPr vert="horz" wrap="square" lIns="91440" tIns="45720" rIns="91440" bIns="45720" rtlCol="0" anchor="ctr">
            <a:noAutofit/>
          </a:bodyPr>
          <a:lstStyle/>
          <a:p>
            <a:pPr algn="r" rtl="1"/>
            <a:r>
              <a:rPr lang="ar-LB" sz="3600">
                <a:solidFill>
                  <a:schemeClr val="tx1">
                    <a:lumMod val="65000"/>
                    <a:lumOff val="35000"/>
                  </a:schemeClr>
                </a:solidFill>
                <a:latin typeface="Adobe Arabic" panose="02040503050201090203" pitchFamily="18" charset="-78"/>
                <a:cs typeface="Adobe Arabic" panose="02040503050201090203" pitchFamily="18" charset="-78"/>
              </a:rPr>
              <a:t> </a:t>
            </a:r>
            <a:r>
              <a:rPr lang="ar-LB" sz="3600">
                <a:solidFill>
                  <a:srgbClr val="C00000"/>
                </a:solidFill>
                <a:latin typeface="Adobe Arabic" panose="02040503050201090203" pitchFamily="18" charset="-78"/>
                <a:cs typeface="Adobe Arabic" panose="02040503050201090203" pitchFamily="18" charset="-78"/>
              </a:rPr>
              <a:t>جَلَسَ</a:t>
            </a:r>
            <a:r>
              <a:rPr lang="ar-LB" sz="3600">
                <a:solidFill>
                  <a:schemeClr val="tx1">
                    <a:lumMod val="65000"/>
                    <a:lumOff val="35000"/>
                  </a:schemeClr>
                </a:solidFill>
                <a:latin typeface="Adobe Arabic" panose="02040503050201090203" pitchFamily="18" charset="-78"/>
                <a:cs typeface="Adobe Arabic" panose="02040503050201090203" pitchFamily="18" charset="-78"/>
              </a:rPr>
              <a:t> ساري وَبَدْرٌ عَلى الْبِساطِ الزَّهْرِيِّ.</a:t>
            </a:r>
            <a:endParaRPr lang="en-US" sz="3600">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11" name="TextBox 10">
            <a:extLst>
              <a:ext uri="{FF2B5EF4-FFF2-40B4-BE49-F238E27FC236}">
                <a16:creationId xmlns:a16="http://schemas.microsoft.com/office/drawing/2014/main" id="{D545BAC8-8AF0-4CB1-8EA2-7A3D4B02A9EC}"/>
              </a:ext>
            </a:extLst>
          </p:cNvPr>
          <p:cNvSpPr txBox="1"/>
          <p:nvPr/>
        </p:nvSpPr>
        <p:spPr>
          <a:xfrm rot="10800000" flipH="1" flipV="1">
            <a:off x="6192981" y="5496705"/>
            <a:ext cx="5212665" cy="928157"/>
          </a:xfrm>
          <a:prstGeom prst="rect">
            <a:avLst/>
          </a:prstGeom>
          <a:ln w="19050">
            <a:noFill/>
          </a:ln>
        </p:spPr>
        <p:txBody>
          <a:bodyPr vert="horz" wrap="square" lIns="91440" tIns="45720" rIns="91440" bIns="45720" rtlCol="0" anchor="ctr">
            <a:noAutofit/>
          </a:bodyPr>
          <a:lstStyle/>
          <a:p>
            <a:pPr algn="r" rtl="1"/>
            <a:r>
              <a:rPr lang="ar-LB" sz="3600">
                <a:solidFill>
                  <a:schemeClr val="tx1">
                    <a:lumMod val="65000"/>
                    <a:lumOff val="35000"/>
                  </a:schemeClr>
                </a:solidFill>
                <a:latin typeface="Adobe Arabic" panose="02040503050201090203" pitchFamily="18" charset="-78"/>
                <a:cs typeface="Adobe Arabic" panose="02040503050201090203" pitchFamily="18" charset="-78"/>
              </a:rPr>
              <a:t> </a:t>
            </a:r>
            <a:r>
              <a:rPr lang="ar-LB" sz="3600">
                <a:solidFill>
                  <a:srgbClr val="C00000"/>
                </a:solidFill>
                <a:latin typeface="Adobe Arabic" panose="02040503050201090203" pitchFamily="18" charset="-78"/>
                <a:cs typeface="Adobe Arabic" panose="02040503050201090203" pitchFamily="18" charset="-78"/>
              </a:rPr>
              <a:t>قَرَأَتْ</a:t>
            </a:r>
            <a:r>
              <a:rPr lang="ar-LB" sz="3600">
                <a:solidFill>
                  <a:schemeClr val="tx1">
                    <a:lumMod val="65000"/>
                    <a:lumOff val="35000"/>
                  </a:schemeClr>
                </a:solidFill>
                <a:latin typeface="Adobe Arabic" panose="02040503050201090203" pitchFamily="18" charset="-78"/>
                <a:cs typeface="Adobe Arabic" panose="02040503050201090203" pitchFamily="18" charset="-78"/>
              </a:rPr>
              <a:t> وَدادُ قِصَّةً لِساري وَبَدْرٍ.</a:t>
            </a:r>
            <a:endParaRPr lang="en-US" sz="3600">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13" name="TextBox 12">
            <a:extLst>
              <a:ext uri="{FF2B5EF4-FFF2-40B4-BE49-F238E27FC236}">
                <a16:creationId xmlns:a16="http://schemas.microsoft.com/office/drawing/2014/main" id="{CA7FE53A-119A-A99E-C926-FD8361F60C4B}"/>
              </a:ext>
            </a:extLst>
          </p:cNvPr>
          <p:cNvSpPr txBox="1"/>
          <p:nvPr/>
        </p:nvSpPr>
        <p:spPr>
          <a:xfrm>
            <a:off x="0" y="699280"/>
            <a:ext cx="12192000" cy="707886"/>
          </a:xfrm>
          <a:prstGeom prst="rect">
            <a:avLst/>
          </a:prstGeom>
          <a:solidFill>
            <a:srgbClr val="DFBDC3"/>
          </a:solidFill>
          <a:ln w="19050">
            <a:noFill/>
          </a:ln>
        </p:spPr>
        <p:txBody>
          <a:bodyPr wrap="square">
            <a:noAutofit/>
          </a:bodyPr>
          <a:lstStyle/>
          <a:p>
            <a:pPr marL="457200" algn="r" rtl="1">
              <a:buClr>
                <a:srgbClr val="4472C4">
                  <a:lumMod val="75000"/>
                </a:srgbClr>
              </a:buClr>
              <a:buSzPct val="90000"/>
              <a:defRPr/>
            </a:pPr>
            <a:r>
              <a:rPr lang="ar-LB" sz="3600" b="1">
                <a:solidFill>
                  <a:prstClr val="black">
                    <a:lumMod val="65000"/>
                    <a:lumOff val="35000"/>
                  </a:prstClr>
                </a:solidFill>
                <a:latin typeface="Adobe Arabic" panose="02040503050201020203" pitchFamily="18" charset="-78"/>
                <a:cs typeface="Adobe Arabic" panose="02040503050201020203" pitchFamily="18" charset="-78"/>
              </a:rPr>
              <a:t>تَحَقَّقوا مِنْ إِجاباتِكُم: </a:t>
            </a:r>
          </a:p>
        </p:txBody>
      </p:sp>
      <p:sp>
        <p:nvSpPr>
          <p:cNvPr id="14" name="Title 1">
            <a:extLst>
              <a:ext uri="{FF2B5EF4-FFF2-40B4-BE49-F238E27FC236}">
                <a16:creationId xmlns:a16="http://schemas.microsoft.com/office/drawing/2014/main" id="{DF8BAD9C-8CAA-3B24-4835-6CE48AE54DE2}"/>
              </a:ext>
            </a:extLst>
          </p:cNvPr>
          <p:cNvSpPr txBox="1">
            <a:spLocks/>
          </p:cNvSpPr>
          <p:nvPr/>
        </p:nvSpPr>
        <p:spPr>
          <a:xfrm>
            <a:off x="0" y="158276"/>
            <a:ext cx="2681921" cy="351391"/>
          </a:xfrm>
          <a:prstGeom prst="rect">
            <a:avLst/>
          </a:prstGeom>
          <a:solidFill>
            <a:srgbClr val="EEDADE"/>
          </a:solidFill>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accent1">
                    <a:lumMod val="50000"/>
                  </a:schemeClr>
                </a:solidFill>
                <a:latin typeface="+mj-lt"/>
                <a:ea typeface="+mj-ea"/>
                <a:cs typeface="+mj-cs"/>
              </a:defRPr>
            </a:lvl1pPr>
          </a:lstStyle>
          <a:p>
            <a:pPr marL="0" marR="0" lvl="0" indent="0" algn="ctr" defTabSz="914400" rtl="1" eaLnBrk="1" fontAlgn="auto" latinLnBrk="0" hangingPunct="1">
              <a:lnSpc>
                <a:spcPct val="80000"/>
              </a:lnSpc>
              <a:spcBef>
                <a:spcPct val="0"/>
              </a:spcBef>
              <a:spcAft>
                <a:spcPts val="0"/>
              </a:spcAft>
              <a:buClrTx/>
              <a:buSzTx/>
              <a:buFontTx/>
              <a:buNone/>
              <a:tabLst/>
              <a:defRPr/>
            </a:pPr>
            <a:r>
              <a:rPr kumimoji="0" lang="ar-LB" sz="1800" b="0" i="0" u="none" strike="noStrike" kern="1200" cap="all" spc="100" normalizeH="0" baseline="0" noProof="0">
                <a:ln>
                  <a:noFill/>
                </a:ln>
                <a:solidFill>
                  <a:srgbClr val="1F4E79"/>
                </a:solidFill>
                <a:effectLst/>
                <a:uLnTx/>
                <a:uFillTx/>
                <a:latin typeface="Adobe Arabic" panose="02040503050201020203" pitchFamily="18" charset="-78"/>
                <a:ea typeface="+mj-ea"/>
                <a:cs typeface="Adobe Arabic" panose="02040503050201020203" pitchFamily="18" charset="-78"/>
              </a:rPr>
              <a:t>تَقْويمٌ تَكْوينِيٌّ</a:t>
            </a:r>
            <a:endParaRPr kumimoji="0" lang="en-US" sz="1800" b="0" i="0" u="none" strike="noStrike" kern="1200" cap="all" spc="100" normalizeH="0" baseline="0" noProof="0">
              <a:ln>
                <a:noFill/>
              </a:ln>
              <a:solidFill>
                <a:srgbClr val="1F4E79"/>
              </a:solidFill>
              <a:effectLst/>
              <a:uLnTx/>
              <a:uFillTx/>
              <a:latin typeface="Adobe Arabic" panose="02040503050201020203" pitchFamily="18" charset="-78"/>
              <a:ea typeface="+mj-ea"/>
              <a:cs typeface="Adobe Arabic" panose="02040503050201020203" pitchFamily="18" charset="-78"/>
            </a:endParaRPr>
          </a:p>
        </p:txBody>
      </p:sp>
      <p:pic>
        <p:nvPicPr>
          <p:cNvPr id="9" name="Picture 8">
            <a:extLst>
              <a:ext uri="{FF2B5EF4-FFF2-40B4-BE49-F238E27FC236}">
                <a16:creationId xmlns:a16="http://schemas.microsoft.com/office/drawing/2014/main" id="{2810F445-8447-4D01-0DCF-17A3D4C8E0C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3364" y="2725439"/>
            <a:ext cx="3287684" cy="3056328"/>
          </a:xfrm>
          <a:prstGeom prst="rect">
            <a:avLst/>
          </a:prstGeom>
        </p:spPr>
      </p:pic>
    </p:spTree>
    <p:custDataLst>
      <p:tags r:id="rId1"/>
    </p:custDataLst>
    <p:extLst>
      <p:ext uri="{BB962C8B-B14F-4D97-AF65-F5344CB8AC3E}">
        <p14:creationId xmlns:p14="http://schemas.microsoft.com/office/powerpoint/2010/main" val="21457484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6">
            <a:extLst>
              <a:ext uri="{FF2B5EF4-FFF2-40B4-BE49-F238E27FC236}">
                <a16:creationId xmlns:a16="http://schemas.microsoft.com/office/drawing/2014/main" id="{12FA6261-BBC2-1DD2-E54B-5802CF5A2693}"/>
              </a:ext>
            </a:extLst>
          </p:cNvPr>
          <p:cNvSpPr>
            <a:spLocks noChangeArrowheads="1"/>
          </p:cNvSpPr>
          <p:nvPr/>
        </p:nvSpPr>
        <p:spPr bwMode="gray">
          <a:xfrm>
            <a:off x="2460171" y="4102593"/>
            <a:ext cx="7271657" cy="1968007"/>
          </a:xfrm>
          <a:custGeom>
            <a:avLst/>
            <a:gdLst>
              <a:gd name="connsiteX0" fmla="*/ 0 w 7271657"/>
              <a:gd name="connsiteY0" fmla="*/ 0 h 1968007"/>
              <a:gd name="connsiteX1" fmla="*/ 806493 w 7271657"/>
              <a:gd name="connsiteY1" fmla="*/ 0 h 1968007"/>
              <a:gd name="connsiteX2" fmla="*/ 1612986 w 7271657"/>
              <a:gd name="connsiteY2" fmla="*/ 0 h 1968007"/>
              <a:gd name="connsiteX3" fmla="*/ 2274045 w 7271657"/>
              <a:gd name="connsiteY3" fmla="*/ 0 h 1968007"/>
              <a:gd name="connsiteX4" fmla="*/ 2862389 w 7271657"/>
              <a:gd name="connsiteY4" fmla="*/ 0 h 1968007"/>
              <a:gd name="connsiteX5" fmla="*/ 3450732 w 7271657"/>
              <a:gd name="connsiteY5" fmla="*/ 0 h 1968007"/>
              <a:gd name="connsiteX6" fmla="*/ 4257225 w 7271657"/>
              <a:gd name="connsiteY6" fmla="*/ 0 h 1968007"/>
              <a:gd name="connsiteX7" fmla="*/ 5063718 w 7271657"/>
              <a:gd name="connsiteY7" fmla="*/ 0 h 1968007"/>
              <a:gd name="connsiteX8" fmla="*/ 5797494 w 7271657"/>
              <a:gd name="connsiteY8" fmla="*/ 0 h 1968007"/>
              <a:gd name="connsiteX9" fmla="*/ 6458554 w 7271657"/>
              <a:gd name="connsiteY9" fmla="*/ 0 h 1968007"/>
              <a:gd name="connsiteX10" fmla="*/ 7271657 w 7271657"/>
              <a:gd name="connsiteY10" fmla="*/ 0 h 1968007"/>
              <a:gd name="connsiteX11" fmla="*/ 7271657 w 7271657"/>
              <a:gd name="connsiteY11" fmla="*/ 675682 h 1968007"/>
              <a:gd name="connsiteX12" fmla="*/ 7271657 w 7271657"/>
              <a:gd name="connsiteY12" fmla="*/ 1331685 h 1968007"/>
              <a:gd name="connsiteX13" fmla="*/ 7271657 w 7271657"/>
              <a:gd name="connsiteY13" fmla="*/ 1968007 h 1968007"/>
              <a:gd name="connsiteX14" fmla="*/ 6828747 w 7271657"/>
              <a:gd name="connsiteY14" fmla="*/ 1968007 h 1968007"/>
              <a:gd name="connsiteX15" fmla="*/ 6094971 w 7271657"/>
              <a:gd name="connsiteY15" fmla="*/ 1968007 h 1968007"/>
              <a:gd name="connsiteX16" fmla="*/ 5579344 w 7271657"/>
              <a:gd name="connsiteY16" fmla="*/ 1968007 h 1968007"/>
              <a:gd name="connsiteX17" fmla="*/ 4845568 w 7271657"/>
              <a:gd name="connsiteY17" fmla="*/ 1968007 h 1968007"/>
              <a:gd name="connsiteX18" fmla="*/ 4111792 w 7271657"/>
              <a:gd name="connsiteY18" fmla="*/ 1968007 h 1968007"/>
              <a:gd name="connsiteX19" fmla="*/ 3378015 w 7271657"/>
              <a:gd name="connsiteY19" fmla="*/ 1968007 h 1968007"/>
              <a:gd name="connsiteX20" fmla="*/ 2935105 w 7271657"/>
              <a:gd name="connsiteY20" fmla="*/ 1968007 h 1968007"/>
              <a:gd name="connsiteX21" fmla="*/ 2492195 w 7271657"/>
              <a:gd name="connsiteY21" fmla="*/ 1968007 h 1968007"/>
              <a:gd name="connsiteX22" fmla="*/ 1685702 w 7271657"/>
              <a:gd name="connsiteY22" fmla="*/ 1968007 h 1968007"/>
              <a:gd name="connsiteX23" fmla="*/ 1024643 w 7271657"/>
              <a:gd name="connsiteY23" fmla="*/ 1968007 h 1968007"/>
              <a:gd name="connsiteX24" fmla="*/ 0 w 7271657"/>
              <a:gd name="connsiteY24" fmla="*/ 1968007 h 1968007"/>
              <a:gd name="connsiteX25" fmla="*/ 0 w 7271657"/>
              <a:gd name="connsiteY25" fmla="*/ 1292325 h 1968007"/>
              <a:gd name="connsiteX26" fmla="*/ 0 w 7271657"/>
              <a:gd name="connsiteY26" fmla="*/ 695362 h 1968007"/>
              <a:gd name="connsiteX27" fmla="*/ 0 w 7271657"/>
              <a:gd name="connsiteY27" fmla="*/ 0 h 196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271657" h="1968007" fill="none" extrusionOk="0">
                <a:moveTo>
                  <a:pt x="0" y="0"/>
                </a:moveTo>
                <a:cubicBezTo>
                  <a:pt x="284609" y="-24822"/>
                  <a:pt x="445962" y="34040"/>
                  <a:pt x="806493" y="0"/>
                </a:cubicBezTo>
                <a:cubicBezTo>
                  <a:pt x="1167024" y="-34040"/>
                  <a:pt x="1253469" y="-21704"/>
                  <a:pt x="1612986" y="0"/>
                </a:cubicBezTo>
                <a:cubicBezTo>
                  <a:pt x="1972503" y="21704"/>
                  <a:pt x="2101869" y="1362"/>
                  <a:pt x="2274045" y="0"/>
                </a:cubicBezTo>
                <a:cubicBezTo>
                  <a:pt x="2446221" y="-1362"/>
                  <a:pt x="2703859" y="6961"/>
                  <a:pt x="2862389" y="0"/>
                </a:cubicBezTo>
                <a:cubicBezTo>
                  <a:pt x="3020919" y="-6961"/>
                  <a:pt x="3255073" y="-13773"/>
                  <a:pt x="3450732" y="0"/>
                </a:cubicBezTo>
                <a:cubicBezTo>
                  <a:pt x="3646391" y="13773"/>
                  <a:pt x="3959284" y="17934"/>
                  <a:pt x="4257225" y="0"/>
                </a:cubicBezTo>
                <a:cubicBezTo>
                  <a:pt x="4555166" y="-17934"/>
                  <a:pt x="4761533" y="-12559"/>
                  <a:pt x="5063718" y="0"/>
                </a:cubicBezTo>
                <a:cubicBezTo>
                  <a:pt x="5365903" y="12559"/>
                  <a:pt x="5444451" y="-17982"/>
                  <a:pt x="5797494" y="0"/>
                </a:cubicBezTo>
                <a:cubicBezTo>
                  <a:pt x="6150537" y="17982"/>
                  <a:pt x="6264912" y="14645"/>
                  <a:pt x="6458554" y="0"/>
                </a:cubicBezTo>
                <a:cubicBezTo>
                  <a:pt x="6652196" y="-14645"/>
                  <a:pt x="6991932" y="10086"/>
                  <a:pt x="7271657" y="0"/>
                </a:cubicBezTo>
                <a:cubicBezTo>
                  <a:pt x="7251575" y="299857"/>
                  <a:pt x="7287303" y="367818"/>
                  <a:pt x="7271657" y="675682"/>
                </a:cubicBezTo>
                <a:cubicBezTo>
                  <a:pt x="7256011" y="983546"/>
                  <a:pt x="7262823" y="1113703"/>
                  <a:pt x="7271657" y="1331685"/>
                </a:cubicBezTo>
                <a:cubicBezTo>
                  <a:pt x="7280491" y="1549667"/>
                  <a:pt x="7279285" y="1688025"/>
                  <a:pt x="7271657" y="1968007"/>
                </a:cubicBezTo>
                <a:cubicBezTo>
                  <a:pt x="7095927" y="1962265"/>
                  <a:pt x="6940141" y="1946673"/>
                  <a:pt x="6828747" y="1968007"/>
                </a:cubicBezTo>
                <a:cubicBezTo>
                  <a:pt x="6717353" y="1989342"/>
                  <a:pt x="6444233" y="1943852"/>
                  <a:pt x="6094971" y="1968007"/>
                </a:cubicBezTo>
                <a:cubicBezTo>
                  <a:pt x="5745709" y="1992162"/>
                  <a:pt x="5811082" y="1952078"/>
                  <a:pt x="5579344" y="1968007"/>
                </a:cubicBezTo>
                <a:cubicBezTo>
                  <a:pt x="5347606" y="1983936"/>
                  <a:pt x="5162495" y="1968702"/>
                  <a:pt x="4845568" y="1968007"/>
                </a:cubicBezTo>
                <a:cubicBezTo>
                  <a:pt x="4528641" y="1967312"/>
                  <a:pt x="4297920" y="1990247"/>
                  <a:pt x="4111792" y="1968007"/>
                </a:cubicBezTo>
                <a:cubicBezTo>
                  <a:pt x="3925664" y="1945767"/>
                  <a:pt x="3577388" y="1952327"/>
                  <a:pt x="3378015" y="1968007"/>
                </a:cubicBezTo>
                <a:cubicBezTo>
                  <a:pt x="3178642" y="1983687"/>
                  <a:pt x="3047716" y="1968372"/>
                  <a:pt x="2935105" y="1968007"/>
                </a:cubicBezTo>
                <a:cubicBezTo>
                  <a:pt x="2822494" y="1967643"/>
                  <a:pt x="2678600" y="1985328"/>
                  <a:pt x="2492195" y="1968007"/>
                </a:cubicBezTo>
                <a:cubicBezTo>
                  <a:pt x="2305790" y="1950687"/>
                  <a:pt x="1938245" y="2000585"/>
                  <a:pt x="1685702" y="1968007"/>
                </a:cubicBezTo>
                <a:cubicBezTo>
                  <a:pt x="1433159" y="1935429"/>
                  <a:pt x="1330506" y="1963408"/>
                  <a:pt x="1024643" y="1968007"/>
                </a:cubicBezTo>
                <a:cubicBezTo>
                  <a:pt x="718780" y="1972606"/>
                  <a:pt x="454183" y="1997606"/>
                  <a:pt x="0" y="1968007"/>
                </a:cubicBezTo>
                <a:cubicBezTo>
                  <a:pt x="-23705" y="1761888"/>
                  <a:pt x="-9" y="1620553"/>
                  <a:pt x="0" y="1292325"/>
                </a:cubicBezTo>
                <a:cubicBezTo>
                  <a:pt x="9" y="964097"/>
                  <a:pt x="-24264" y="917151"/>
                  <a:pt x="0" y="695362"/>
                </a:cubicBezTo>
                <a:cubicBezTo>
                  <a:pt x="24264" y="473573"/>
                  <a:pt x="3258" y="341913"/>
                  <a:pt x="0" y="0"/>
                </a:cubicBezTo>
                <a:close/>
              </a:path>
              <a:path w="7271657" h="1968007" stroke="0" extrusionOk="0">
                <a:moveTo>
                  <a:pt x="0" y="0"/>
                </a:moveTo>
                <a:cubicBezTo>
                  <a:pt x="158667" y="-17041"/>
                  <a:pt x="425224" y="-10675"/>
                  <a:pt x="661060" y="0"/>
                </a:cubicBezTo>
                <a:cubicBezTo>
                  <a:pt x="896896" y="10675"/>
                  <a:pt x="1150727" y="31645"/>
                  <a:pt x="1322119" y="0"/>
                </a:cubicBezTo>
                <a:cubicBezTo>
                  <a:pt x="1493511" y="-31645"/>
                  <a:pt x="1599649" y="4988"/>
                  <a:pt x="1765029" y="0"/>
                </a:cubicBezTo>
                <a:cubicBezTo>
                  <a:pt x="1930409" y="-4988"/>
                  <a:pt x="2303441" y="-24346"/>
                  <a:pt x="2498806" y="0"/>
                </a:cubicBezTo>
                <a:cubicBezTo>
                  <a:pt x="2694171" y="24346"/>
                  <a:pt x="3032092" y="28020"/>
                  <a:pt x="3305299" y="0"/>
                </a:cubicBezTo>
                <a:cubicBezTo>
                  <a:pt x="3578506" y="-28020"/>
                  <a:pt x="3611171" y="16906"/>
                  <a:pt x="3748209" y="0"/>
                </a:cubicBezTo>
                <a:cubicBezTo>
                  <a:pt x="3885247" y="-16906"/>
                  <a:pt x="4091970" y="-13166"/>
                  <a:pt x="4191119" y="0"/>
                </a:cubicBezTo>
                <a:cubicBezTo>
                  <a:pt x="4290268" y="13166"/>
                  <a:pt x="4412993" y="-87"/>
                  <a:pt x="4634029" y="0"/>
                </a:cubicBezTo>
                <a:cubicBezTo>
                  <a:pt x="4855065" y="87"/>
                  <a:pt x="5103411" y="9676"/>
                  <a:pt x="5222372" y="0"/>
                </a:cubicBezTo>
                <a:cubicBezTo>
                  <a:pt x="5341333" y="-9676"/>
                  <a:pt x="5548901" y="-24847"/>
                  <a:pt x="5737998" y="0"/>
                </a:cubicBezTo>
                <a:cubicBezTo>
                  <a:pt x="5927095" y="24847"/>
                  <a:pt x="6030272" y="13177"/>
                  <a:pt x="6253625" y="0"/>
                </a:cubicBezTo>
                <a:cubicBezTo>
                  <a:pt x="6476978" y="-13177"/>
                  <a:pt x="6897983" y="-25635"/>
                  <a:pt x="7271657" y="0"/>
                </a:cubicBezTo>
                <a:cubicBezTo>
                  <a:pt x="7258984" y="133838"/>
                  <a:pt x="7268398" y="341205"/>
                  <a:pt x="7271657" y="616642"/>
                </a:cubicBezTo>
                <a:cubicBezTo>
                  <a:pt x="7274916" y="892079"/>
                  <a:pt x="7298817" y="1028383"/>
                  <a:pt x="7271657" y="1312005"/>
                </a:cubicBezTo>
                <a:cubicBezTo>
                  <a:pt x="7244497" y="1595627"/>
                  <a:pt x="7284618" y="1741944"/>
                  <a:pt x="7271657" y="1968007"/>
                </a:cubicBezTo>
                <a:cubicBezTo>
                  <a:pt x="7015690" y="1987906"/>
                  <a:pt x="6837011" y="1974663"/>
                  <a:pt x="6610597" y="1968007"/>
                </a:cubicBezTo>
                <a:cubicBezTo>
                  <a:pt x="6384183" y="1961351"/>
                  <a:pt x="6184807" y="1972334"/>
                  <a:pt x="5876821" y="1968007"/>
                </a:cubicBezTo>
                <a:cubicBezTo>
                  <a:pt x="5568835" y="1963680"/>
                  <a:pt x="5467900" y="1962655"/>
                  <a:pt x="5288478" y="1968007"/>
                </a:cubicBezTo>
                <a:cubicBezTo>
                  <a:pt x="5109056" y="1973359"/>
                  <a:pt x="4905676" y="1963164"/>
                  <a:pt x="4772851" y="1968007"/>
                </a:cubicBezTo>
                <a:cubicBezTo>
                  <a:pt x="4640026" y="1972850"/>
                  <a:pt x="4364124" y="1946197"/>
                  <a:pt x="4111792" y="1968007"/>
                </a:cubicBezTo>
                <a:cubicBezTo>
                  <a:pt x="3859460" y="1989817"/>
                  <a:pt x="3715849" y="1972356"/>
                  <a:pt x="3596165" y="1968007"/>
                </a:cubicBezTo>
                <a:cubicBezTo>
                  <a:pt x="3476481" y="1963658"/>
                  <a:pt x="3151778" y="1971387"/>
                  <a:pt x="2789672" y="1968007"/>
                </a:cubicBezTo>
                <a:cubicBezTo>
                  <a:pt x="2427566" y="1964627"/>
                  <a:pt x="2421655" y="1952732"/>
                  <a:pt x="2201329" y="1968007"/>
                </a:cubicBezTo>
                <a:cubicBezTo>
                  <a:pt x="1981003" y="1983282"/>
                  <a:pt x="1792969" y="1964482"/>
                  <a:pt x="1394836" y="1968007"/>
                </a:cubicBezTo>
                <a:cubicBezTo>
                  <a:pt x="996703" y="1971532"/>
                  <a:pt x="809044" y="1994020"/>
                  <a:pt x="588343" y="1968007"/>
                </a:cubicBezTo>
                <a:cubicBezTo>
                  <a:pt x="367642" y="1941994"/>
                  <a:pt x="277476" y="1954202"/>
                  <a:pt x="0" y="1968007"/>
                </a:cubicBezTo>
                <a:cubicBezTo>
                  <a:pt x="-15338" y="1693731"/>
                  <a:pt x="-31674" y="1522968"/>
                  <a:pt x="0" y="1312005"/>
                </a:cubicBezTo>
                <a:cubicBezTo>
                  <a:pt x="31674" y="1101042"/>
                  <a:pt x="-31065" y="867099"/>
                  <a:pt x="0" y="616642"/>
                </a:cubicBezTo>
                <a:cubicBezTo>
                  <a:pt x="31065" y="366185"/>
                  <a:pt x="4015" y="135126"/>
                  <a:pt x="0" y="0"/>
                </a:cubicBezTo>
                <a:close/>
              </a:path>
            </a:pathLst>
          </a:custGeom>
          <a:solidFill>
            <a:schemeClr val="accent5">
              <a:lumMod val="20000"/>
              <a:lumOff val="80000"/>
            </a:schemeClr>
          </a:solidFill>
          <a:ln w="9525">
            <a:solidFill>
              <a:schemeClr val="accent5">
                <a:lumMod val="40000"/>
                <a:lumOff val="60000"/>
              </a:schemeClr>
            </a:solidFill>
            <a:miter lim="800000"/>
            <a:headEnd/>
            <a:tailEnd/>
            <a:extLst>
              <a:ext uri="{C807C97D-BFC1-408E-A445-0C87EB9F89A2}">
                <ask:lineSketchStyleProps xmlns:ask="http://schemas.microsoft.com/office/drawing/2018/sketchyshapes" xmlns="" sd="3618615166">
                  <a:prstGeom prst="rect">
                    <a:avLst/>
                  </a:prstGeom>
                  <ask:type>
                    <ask:lineSketchFreehand/>
                  </ask:type>
                </ask:lineSketchStyleProps>
              </a:ext>
            </a:extLst>
          </a:ln>
          <a:effectLst>
            <a:outerShdw blurRad="50800" dist="38100" dir="5400000" algn="t" rotWithShape="0">
              <a:prstClr val="black">
                <a:alpha val="40000"/>
              </a:prstClr>
            </a:outerShdw>
          </a:effectLst>
        </p:spPr>
        <p:txBody>
          <a:bodyPr lIns="72000" tIns="36000" rIns="72000" bIns="36000" anchor="ctr"/>
          <a:lstStyle/>
          <a:p>
            <a:pPr marR="0" lvl="0" indent="0" algn="ctr" rtl="1" fontAlgn="auto">
              <a:lnSpc>
                <a:spcPct val="100000"/>
              </a:lnSpc>
              <a:spcBef>
                <a:spcPts val="0"/>
              </a:spcBef>
              <a:spcAft>
                <a:spcPts val="0"/>
              </a:spcAft>
              <a:buClr>
                <a:srgbClr val="4472C4">
                  <a:lumMod val="75000"/>
                </a:srgbClr>
              </a:buClr>
              <a:buSzPct val="90000"/>
              <a:buFontTx/>
              <a:buNone/>
              <a:tabLst/>
              <a:defRPr/>
            </a:pPr>
            <a:r>
              <a:rPr lang="ar-LB" sz="7200">
                <a:solidFill>
                  <a:prstClr val="black">
                    <a:lumMod val="65000"/>
                    <a:lumOff val="35000"/>
                  </a:prstClr>
                </a:solidFill>
                <a:latin typeface="Adobe Arabic"/>
                <a:cs typeface="Adobe Arabic"/>
              </a:rPr>
              <a:t>الْمَجالُ: الْكِتابَةُ</a:t>
            </a:r>
          </a:p>
        </p:txBody>
      </p:sp>
      <p:pic>
        <p:nvPicPr>
          <p:cNvPr id="3" name="Graphic 2">
            <a:extLst>
              <a:ext uri="{FF2B5EF4-FFF2-40B4-BE49-F238E27FC236}">
                <a16:creationId xmlns:a16="http://schemas.microsoft.com/office/drawing/2014/main" id="{7F50A8EC-E62F-17CD-714A-5F45213BD9A7}"/>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4028196" y="821135"/>
            <a:ext cx="4135606" cy="2607865"/>
          </a:xfrm>
          <a:prstGeom prst="rect">
            <a:avLst/>
          </a:prstGeom>
        </p:spPr>
      </p:pic>
    </p:spTree>
    <p:custDataLst>
      <p:tags r:id="rId1"/>
    </p:custDataLst>
    <p:extLst>
      <p:ext uri="{BB962C8B-B14F-4D97-AF65-F5344CB8AC3E}">
        <p14:creationId xmlns:p14="http://schemas.microsoft.com/office/powerpoint/2010/main" val="32318154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5DE7F81-C4DC-4A55-985D-7E0E17FB739C}"/>
              </a:ext>
            </a:extLst>
          </p:cNvPr>
          <p:cNvSpPr txBox="1"/>
          <p:nvPr/>
        </p:nvSpPr>
        <p:spPr>
          <a:xfrm rot="10800000" flipH="1" flipV="1">
            <a:off x="5534705" y="2478506"/>
            <a:ext cx="5805428" cy="3303262"/>
          </a:xfrm>
          <a:prstGeom prst="rect">
            <a:avLst/>
          </a:prstGeom>
          <a:ln w="19050">
            <a:noFill/>
          </a:ln>
        </p:spPr>
        <p:txBody>
          <a:bodyPr vert="horz" wrap="square" lIns="91440" tIns="45720" rIns="91440" bIns="45720" rtlCol="0" anchor="ctr">
            <a:noAutofit/>
          </a:bodyPr>
          <a:lstStyle/>
          <a:p>
            <a:pPr algn="r" rtl="1">
              <a:lnSpc>
                <a:spcPct val="200000"/>
              </a:lnSpc>
            </a:pPr>
            <a:r>
              <a:rPr lang="ar-LB" sz="3600">
                <a:solidFill>
                  <a:schemeClr val="tx1">
                    <a:lumMod val="65000"/>
                    <a:lumOff val="35000"/>
                  </a:schemeClr>
                </a:solidFill>
                <a:latin typeface="Adobe Arabic" panose="02040503050201090203" pitchFamily="18" charset="-78"/>
                <a:cs typeface="Adobe Arabic" panose="02040503050201090203" pitchFamily="18" charset="-78"/>
              </a:rPr>
              <a:t>زارَ شادي دارَ رَشيدٍ.</a:t>
            </a:r>
          </a:p>
          <a:p>
            <a:pPr algn="r" rtl="1">
              <a:lnSpc>
                <a:spcPct val="200000"/>
              </a:lnSpc>
            </a:pPr>
            <a:r>
              <a:rPr lang="ar-LB" sz="3600">
                <a:solidFill>
                  <a:schemeClr val="tx1">
                    <a:lumMod val="65000"/>
                    <a:lumOff val="35000"/>
                  </a:schemeClr>
                </a:solidFill>
                <a:latin typeface="Adobe Arabic" panose="02040503050201090203" pitchFamily="18" charset="-78"/>
                <a:cs typeface="Adobe Arabic" panose="02040503050201090203" pitchFamily="18" charset="-78"/>
              </a:rPr>
              <a:t>لَعِبَ شادي بِالْكُرَةِ مَعْ رَشيدٍ. تَعِبَ شادي. </a:t>
            </a:r>
          </a:p>
          <a:p>
            <a:pPr algn="r" rtl="1">
              <a:lnSpc>
                <a:spcPct val="200000"/>
              </a:lnSpc>
            </a:pPr>
            <a:r>
              <a:rPr lang="ar-LB" sz="3600">
                <a:solidFill>
                  <a:schemeClr val="tx1">
                    <a:lumMod val="65000"/>
                    <a:lumOff val="35000"/>
                  </a:schemeClr>
                </a:solidFill>
                <a:latin typeface="Adobe Arabic" panose="02040503050201090203" pitchFamily="18" charset="-78"/>
                <a:cs typeface="Adobe Arabic" panose="02040503050201090203" pitchFamily="18" charset="-78"/>
              </a:rPr>
              <a:t>شَرِبَ شادي وَرَشيدٌ الْعَصيرَ الطّازَجَ.</a:t>
            </a:r>
          </a:p>
        </p:txBody>
      </p:sp>
      <p:pic>
        <p:nvPicPr>
          <p:cNvPr id="10" name="Picture 9">
            <a:extLst>
              <a:ext uri="{FF2B5EF4-FFF2-40B4-BE49-F238E27FC236}">
                <a16:creationId xmlns:a16="http://schemas.microsoft.com/office/drawing/2014/main" id="{F0687207-A7F8-5B00-22A1-7BB0C4955EE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3364" y="2725439"/>
            <a:ext cx="3287683" cy="3056328"/>
          </a:xfrm>
          <a:prstGeom prst="rect">
            <a:avLst/>
          </a:prstGeom>
        </p:spPr>
      </p:pic>
      <p:sp>
        <p:nvSpPr>
          <p:cNvPr id="2" name="TextBox 1">
            <a:extLst>
              <a:ext uri="{FF2B5EF4-FFF2-40B4-BE49-F238E27FC236}">
                <a16:creationId xmlns:a16="http://schemas.microsoft.com/office/drawing/2014/main" id="{8237C345-4659-CA6D-7D3B-DF99FDAC7C7C}"/>
              </a:ext>
            </a:extLst>
          </p:cNvPr>
          <p:cNvSpPr txBox="1"/>
          <p:nvPr/>
        </p:nvSpPr>
        <p:spPr>
          <a:xfrm>
            <a:off x="0" y="699280"/>
            <a:ext cx="12192000" cy="707886"/>
          </a:xfrm>
          <a:prstGeom prst="rect">
            <a:avLst/>
          </a:prstGeom>
          <a:solidFill>
            <a:srgbClr val="B2C6E6"/>
          </a:solidFill>
          <a:ln w="19050">
            <a:noFill/>
          </a:ln>
        </p:spPr>
        <p:txBody>
          <a:bodyPr wrap="square" anchor="ctr">
            <a:noAutofit/>
          </a:bodyPr>
          <a:lstStyle/>
          <a:p>
            <a:pPr marL="457200" algn="r" rtl="1">
              <a:buClr>
                <a:srgbClr val="4472C4">
                  <a:lumMod val="75000"/>
                </a:srgbClr>
              </a:buClr>
              <a:buSzPct val="90000"/>
              <a:defRPr/>
            </a:pPr>
            <a:r>
              <a:rPr lang="ar-LB" sz="3600" b="1">
                <a:solidFill>
                  <a:prstClr val="black">
                    <a:lumMod val="65000"/>
                    <a:lumOff val="35000"/>
                  </a:prstClr>
                </a:solidFill>
                <a:latin typeface="Adobe Arabic" panose="02040503050201020203" pitchFamily="18" charset="-78"/>
                <a:cs typeface="Adobe Arabic" panose="02040503050201020203" pitchFamily="18" charset="-78"/>
              </a:rPr>
              <a:t> أَقْرَأُ /أُصْغي إِلى النَّصِّ وَأَخْتارُ الْفِعْلَ الْمُناسِبَ وَأُتَمِّمُ كِتابَةَ جُمْلَةٍ مِنَ النَّصِّ:</a:t>
            </a:r>
          </a:p>
        </p:txBody>
      </p:sp>
      <p:sp>
        <p:nvSpPr>
          <p:cNvPr id="3" name="Title 1">
            <a:extLst>
              <a:ext uri="{FF2B5EF4-FFF2-40B4-BE49-F238E27FC236}">
                <a16:creationId xmlns:a16="http://schemas.microsoft.com/office/drawing/2014/main" id="{A4AD64FD-D119-6605-E31F-D3A29B557C37}"/>
              </a:ext>
            </a:extLst>
          </p:cNvPr>
          <p:cNvSpPr txBox="1">
            <a:spLocks/>
          </p:cNvSpPr>
          <p:nvPr/>
        </p:nvSpPr>
        <p:spPr>
          <a:xfrm>
            <a:off x="0" y="158276"/>
            <a:ext cx="2681921" cy="351391"/>
          </a:xfrm>
          <a:prstGeom prst="rect">
            <a:avLst/>
          </a:prstGeom>
          <a:solidFill>
            <a:srgbClr val="658DCD"/>
          </a:solidFill>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accent1">
                    <a:lumMod val="50000"/>
                  </a:schemeClr>
                </a:solidFill>
                <a:latin typeface="+mj-lt"/>
                <a:ea typeface="+mj-ea"/>
                <a:cs typeface="+mj-cs"/>
              </a:defRPr>
            </a:lvl1pPr>
          </a:lstStyle>
          <a:p>
            <a:pPr marL="0" marR="0" lvl="0" indent="0" algn="ctr" defTabSz="914400" rtl="1" eaLnBrk="1" fontAlgn="auto" latinLnBrk="0" hangingPunct="1">
              <a:lnSpc>
                <a:spcPct val="80000"/>
              </a:lnSpc>
              <a:spcBef>
                <a:spcPct val="0"/>
              </a:spcBef>
              <a:spcAft>
                <a:spcPts val="0"/>
              </a:spcAft>
              <a:buClrTx/>
              <a:buSzTx/>
              <a:buFontTx/>
              <a:buNone/>
              <a:tabLst/>
              <a:defRPr/>
            </a:pPr>
            <a:r>
              <a:rPr kumimoji="0" lang="ar-LB" sz="1800" b="0" i="0" u="none" strike="noStrike" kern="1200" cap="all" spc="100" normalizeH="0" baseline="0" noProof="0">
                <a:ln>
                  <a:noFill/>
                </a:ln>
                <a:solidFill>
                  <a:schemeClr val="bg1"/>
                </a:solidFill>
                <a:effectLst/>
                <a:uLnTx/>
                <a:uFillTx/>
                <a:latin typeface="Adobe Arabic" panose="02040503050201020203" pitchFamily="18" charset="-78"/>
                <a:ea typeface="+mj-ea"/>
                <a:cs typeface="Adobe Arabic" panose="02040503050201020203" pitchFamily="18" charset="-78"/>
              </a:rPr>
              <a:t>تَمْرينٌ إِضافِيٌّ</a:t>
            </a:r>
          </a:p>
        </p:txBody>
      </p:sp>
    </p:spTree>
    <p:custDataLst>
      <p:tags r:id="rId1"/>
    </p:custDataLst>
    <p:extLst>
      <p:ext uri="{BB962C8B-B14F-4D97-AF65-F5344CB8AC3E}">
        <p14:creationId xmlns:p14="http://schemas.microsoft.com/office/powerpoint/2010/main" val="24093341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rot="10800000" flipH="1" flipV="1">
            <a:off x="6941129" y="4566834"/>
            <a:ext cx="4682243" cy="768689"/>
          </a:xfrm>
          <a:prstGeom prst="rect">
            <a:avLst/>
          </a:prstGeom>
          <a:ln w="19050">
            <a:noFill/>
          </a:ln>
        </p:spPr>
        <p:txBody>
          <a:bodyPr vert="horz" wrap="square" lIns="91440" tIns="45720" rIns="91440" bIns="45720" rtlCol="0" anchor="ctr">
            <a:noAutofit/>
          </a:bodyPr>
          <a:lstStyle/>
          <a:p>
            <a:pPr algn="r" rtl="1"/>
            <a:r>
              <a:rPr lang="en-US" sz="4000" b="1" dirty="0">
                <a:solidFill>
                  <a:schemeClr val="bg1">
                    <a:lumMod val="75000"/>
                  </a:schemeClr>
                </a:solidFill>
                <a:latin typeface="Adobe Arabic" panose="02040503050201090203" pitchFamily="18" charset="-78"/>
                <a:cs typeface="Adobe Arabic" panose="02040503050201090203" pitchFamily="18" charset="-78"/>
              </a:rPr>
              <a:t>_____</a:t>
            </a:r>
            <a:r>
              <a:rPr lang="ar-LB" sz="4000" b="1" dirty="0">
                <a:solidFill>
                  <a:schemeClr val="tx1">
                    <a:lumMod val="65000"/>
                    <a:lumOff val="35000"/>
                  </a:schemeClr>
                </a:solidFill>
                <a:latin typeface="Adobe Arabic" panose="02040503050201090203" pitchFamily="18" charset="-78"/>
                <a:cs typeface="Adobe Arabic" panose="02040503050201090203" pitchFamily="18" charset="-78"/>
              </a:rPr>
              <a:t> </a:t>
            </a:r>
            <a:r>
              <a:rPr lang="ar-LB" sz="4000" dirty="0">
                <a:solidFill>
                  <a:schemeClr val="tx1">
                    <a:lumMod val="65000"/>
                    <a:lumOff val="35000"/>
                  </a:schemeClr>
                </a:solidFill>
                <a:latin typeface="Adobe Arabic" panose="02040503050201090203" pitchFamily="18" charset="-78"/>
                <a:cs typeface="Adobe Arabic" panose="02040503050201090203" pitchFamily="18" charset="-78"/>
              </a:rPr>
              <a:t>شادي بِالْكُرَةِ مَعْ رَشيدٍ</a:t>
            </a:r>
            <a:r>
              <a:rPr lang="ar-LB" sz="4000" b="1" dirty="0">
                <a:solidFill>
                  <a:schemeClr val="tx1">
                    <a:lumMod val="65000"/>
                    <a:lumOff val="35000"/>
                  </a:schemeClr>
                </a:solidFill>
                <a:latin typeface="Adobe Arabic" panose="02040503050201090203" pitchFamily="18" charset="-78"/>
                <a:cs typeface="Adobe Arabic" panose="02040503050201090203" pitchFamily="18" charset="-78"/>
              </a:rPr>
              <a:t>.</a:t>
            </a:r>
            <a:endParaRPr lang="en-US" sz="4000" b="1" dirty="0">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2" name="Oval 1"/>
          <p:cNvSpPr/>
          <p:nvPr/>
        </p:nvSpPr>
        <p:spPr>
          <a:xfrm flipH="1">
            <a:off x="10319893" y="5459129"/>
            <a:ext cx="1415996" cy="64633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رَكَضَ </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10" name="Oval 9"/>
          <p:cNvSpPr/>
          <p:nvPr/>
        </p:nvSpPr>
        <p:spPr>
          <a:xfrm flipH="1">
            <a:off x="6782048" y="5531959"/>
            <a:ext cx="1727784" cy="50067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لَعِبَ  </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11" name="Oval 10"/>
          <p:cNvSpPr/>
          <p:nvPr/>
        </p:nvSpPr>
        <p:spPr>
          <a:xfrm flipH="1">
            <a:off x="8903897" y="5508563"/>
            <a:ext cx="1415996" cy="67327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LB" sz="3600">
              <a:solidFill>
                <a:schemeClr val="tx1"/>
              </a:solidFill>
              <a:latin typeface="Adobe Arabic" panose="02040503050201020203" pitchFamily="18" charset="-78"/>
              <a:cs typeface="Adobe Arabic" panose="02040503050201020203" pitchFamily="18" charset="-78"/>
            </a:endParaRPr>
          </a:p>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أَمْسَكَ   </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19" name="TextBox 18">
            <a:extLst>
              <a:ext uri="{FF2B5EF4-FFF2-40B4-BE49-F238E27FC236}">
                <a16:creationId xmlns:a16="http://schemas.microsoft.com/office/drawing/2014/main" id="{7A8231F8-E798-46CE-8664-996490EB1B85}"/>
              </a:ext>
            </a:extLst>
          </p:cNvPr>
          <p:cNvSpPr txBox="1"/>
          <p:nvPr/>
        </p:nvSpPr>
        <p:spPr>
          <a:xfrm rot="10800000" flipH="1" flipV="1">
            <a:off x="419990" y="4571488"/>
            <a:ext cx="5070171" cy="768689"/>
          </a:xfrm>
          <a:prstGeom prst="rect">
            <a:avLst/>
          </a:prstGeom>
          <a:ln w="19050">
            <a:noFill/>
          </a:ln>
        </p:spPr>
        <p:txBody>
          <a:bodyPr vert="horz" wrap="square" lIns="91440" tIns="45720" rIns="91440" bIns="45720" rtlCol="0" anchor="ctr">
            <a:noAutofit/>
          </a:bodyPr>
          <a:lstStyle/>
          <a:p>
            <a:pPr algn="r" rtl="1"/>
            <a:r>
              <a:rPr lang="en-US" sz="4000" b="1" dirty="0">
                <a:solidFill>
                  <a:schemeClr val="bg1">
                    <a:lumMod val="75000"/>
                  </a:schemeClr>
                </a:solidFill>
                <a:latin typeface="Adobe Arabic" panose="02040503050201090203" pitchFamily="18" charset="-78"/>
                <a:cs typeface="Adobe Arabic" panose="02040503050201090203" pitchFamily="18" charset="-78"/>
              </a:rPr>
              <a:t>____</a:t>
            </a:r>
            <a:r>
              <a:rPr lang="ar-LB" sz="4000" b="1" dirty="0">
                <a:solidFill>
                  <a:schemeClr val="tx1">
                    <a:lumMod val="65000"/>
                    <a:lumOff val="35000"/>
                  </a:schemeClr>
                </a:solidFill>
                <a:latin typeface="Adobe Arabic" panose="02040503050201090203" pitchFamily="18" charset="-78"/>
                <a:cs typeface="Adobe Arabic" panose="02040503050201090203" pitchFamily="18" charset="-78"/>
              </a:rPr>
              <a:t> </a:t>
            </a:r>
            <a:r>
              <a:rPr lang="ar-LB" sz="4000" dirty="0">
                <a:solidFill>
                  <a:schemeClr val="tx1">
                    <a:lumMod val="65000"/>
                    <a:lumOff val="35000"/>
                  </a:schemeClr>
                </a:solidFill>
                <a:latin typeface="Adobe Arabic" panose="02040503050201090203" pitchFamily="18" charset="-78"/>
                <a:cs typeface="Adobe Arabic" panose="02040503050201090203" pitchFamily="18" charset="-78"/>
              </a:rPr>
              <a:t>شادي وَرَشيدٌ الْعَصيرَ الطّازَجَ</a:t>
            </a:r>
            <a:r>
              <a:rPr lang="ar-LB" sz="4000" b="1" dirty="0">
                <a:solidFill>
                  <a:schemeClr val="tx1">
                    <a:lumMod val="65000"/>
                    <a:lumOff val="35000"/>
                  </a:schemeClr>
                </a:solidFill>
                <a:latin typeface="Adobe Arabic" panose="02040503050201090203" pitchFamily="18" charset="-78"/>
                <a:cs typeface="Adobe Arabic" panose="02040503050201090203" pitchFamily="18" charset="-78"/>
              </a:rPr>
              <a:t>.</a:t>
            </a:r>
            <a:endParaRPr lang="en-US" sz="4000" b="1" dirty="0">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20" name="Oval 19">
            <a:extLst>
              <a:ext uri="{FF2B5EF4-FFF2-40B4-BE49-F238E27FC236}">
                <a16:creationId xmlns:a16="http://schemas.microsoft.com/office/drawing/2014/main" id="{91572552-8EA1-47BF-B60D-359DED23550D}"/>
              </a:ext>
            </a:extLst>
          </p:cNvPr>
          <p:cNvSpPr/>
          <p:nvPr/>
        </p:nvSpPr>
        <p:spPr>
          <a:xfrm flipH="1">
            <a:off x="3424535" y="5489345"/>
            <a:ext cx="1727784" cy="50067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رَأى  </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21" name="Oval 20">
            <a:extLst>
              <a:ext uri="{FF2B5EF4-FFF2-40B4-BE49-F238E27FC236}">
                <a16:creationId xmlns:a16="http://schemas.microsoft.com/office/drawing/2014/main" id="{A44C8176-CD4C-442C-9282-7C9C511F126A}"/>
              </a:ext>
            </a:extLst>
          </p:cNvPr>
          <p:cNvSpPr/>
          <p:nvPr/>
        </p:nvSpPr>
        <p:spPr>
          <a:xfrm flipH="1">
            <a:off x="1696751" y="5428401"/>
            <a:ext cx="1727784" cy="62256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شَرِبَ</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22" name="Oval 21">
            <a:extLst>
              <a:ext uri="{FF2B5EF4-FFF2-40B4-BE49-F238E27FC236}">
                <a16:creationId xmlns:a16="http://schemas.microsoft.com/office/drawing/2014/main" id="{06633B10-7F14-4424-91E6-74F311753E3C}"/>
              </a:ext>
            </a:extLst>
          </p:cNvPr>
          <p:cNvSpPr/>
          <p:nvPr/>
        </p:nvSpPr>
        <p:spPr>
          <a:xfrm flipH="1">
            <a:off x="0" y="5489345"/>
            <a:ext cx="1727784" cy="50067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4000">
                <a:solidFill>
                  <a:schemeClr val="tx1">
                    <a:lumMod val="65000"/>
                    <a:lumOff val="35000"/>
                  </a:schemeClr>
                </a:solidFill>
                <a:latin typeface="Adobe Arabic" panose="02040503050201020203" pitchFamily="18" charset="-78"/>
                <a:cs typeface="Adobe Arabic" panose="02040503050201020203" pitchFamily="18" charset="-78"/>
              </a:rPr>
              <a:t>ذاقَ  </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pic>
        <p:nvPicPr>
          <p:cNvPr id="15" name="Picture 14">
            <a:extLst>
              <a:ext uri="{FF2B5EF4-FFF2-40B4-BE49-F238E27FC236}">
                <a16:creationId xmlns:a16="http://schemas.microsoft.com/office/drawing/2014/main" id="{17D65092-2B8C-45E4-8E41-374137D00D8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549433" y="2288329"/>
            <a:ext cx="2060080" cy="1915647"/>
          </a:xfrm>
          <a:prstGeom prst="rect">
            <a:avLst/>
          </a:prstGeom>
        </p:spPr>
      </p:pic>
      <p:pic>
        <p:nvPicPr>
          <p:cNvPr id="17" name="Picture 16">
            <a:extLst>
              <a:ext uri="{FF2B5EF4-FFF2-40B4-BE49-F238E27FC236}">
                <a16:creationId xmlns:a16="http://schemas.microsoft.com/office/drawing/2014/main" id="{AD21BD9C-196C-45D8-9039-E2253F6C9FE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456178" y="2288329"/>
            <a:ext cx="2059236" cy="1915647"/>
          </a:xfrm>
          <a:prstGeom prst="rect">
            <a:avLst/>
          </a:prstGeom>
        </p:spPr>
      </p:pic>
      <p:sp>
        <p:nvSpPr>
          <p:cNvPr id="3" name="TextBox 2">
            <a:extLst>
              <a:ext uri="{FF2B5EF4-FFF2-40B4-BE49-F238E27FC236}">
                <a16:creationId xmlns:a16="http://schemas.microsoft.com/office/drawing/2014/main" id="{60D11546-C72B-2EB0-A5D4-4084270AD86E}"/>
              </a:ext>
            </a:extLst>
          </p:cNvPr>
          <p:cNvSpPr txBox="1"/>
          <p:nvPr/>
        </p:nvSpPr>
        <p:spPr>
          <a:xfrm>
            <a:off x="0" y="699280"/>
            <a:ext cx="12192000" cy="707886"/>
          </a:xfrm>
          <a:prstGeom prst="rect">
            <a:avLst/>
          </a:prstGeom>
          <a:solidFill>
            <a:srgbClr val="B2C6E6"/>
          </a:solidFill>
          <a:ln w="19050">
            <a:noFill/>
          </a:ln>
        </p:spPr>
        <p:txBody>
          <a:bodyPr wrap="square" anchor="ctr">
            <a:noAutofit/>
          </a:bodyPr>
          <a:lstStyle/>
          <a:p>
            <a:pPr marL="457200" algn="r" rtl="1">
              <a:buClr>
                <a:srgbClr val="4472C4">
                  <a:lumMod val="75000"/>
                </a:srgbClr>
              </a:buClr>
              <a:buSzPct val="90000"/>
              <a:defRPr/>
            </a:pPr>
            <a:r>
              <a:rPr lang="ar-LB" sz="3600" b="1">
                <a:solidFill>
                  <a:prstClr val="black">
                    <a:lumMod val="65000"/>
                    <a:lumOff val="35000"/>
                  </a:prstClr>
                </a:solidFill>
                <a:latin typeface="Adobe Arabic" panose="02040503050201020203" pitchFamily="18" charset="-78"/>
                <a:cs typeface="Adobe Arabic" panose="02040503050201020203" pitchFamily="18" charset="-78"/>
              </a:rPr>
              <a:t> أُتَمِّمُ كِتابَةَ جُمْلَةٍ مِنَ النَّصِّ بِاسْتِخْدامِ الْفِعْلِ الْمُناسِبِ لِلْمَعْنى.</a:t>
            </a:r>
          </a:p>
        </p:txBody>
      </p:sp>
      <p:sp>
        <p:nvSpPr>
          <p:cNvPr id="4" name="Title 1">
            <a:extLst>
              <a:ext uri="{FF2B5EF4-FFF2-40B4-BE49-F238E27FC236}">
                <a16:creationId xmlns:a16="http://schemas.microsoft.com/office/drawing/2014/main" id="{98846C39-B587-45BC-0451-FDC5B92F693F}"/>
              </a:ext>
            </a:extLst>
          </p:cNvPr>
          <p:cNvSpPr txBox="1">
            <a:spLocks/>
          </p:cNvSpPr>
          <p:nvPr/>
        </p:nvSpPr>
        <p:spPr>
          <a:xfrm>
            <a:off x="0" y="158276"/>
            <a:ext cx="2681921" cy="351391"/>
          </a:xfrm>
          <a:prstGeom prst="rect">
            <a:avLst/>
          </a:prstGeom>
          <a:solidFill>
            <a:srgbClr val="658DCD"/>
          </a:solidFill>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accent1">
                    <a:lumMod val="50000"/>
                  </a:schemeClr>
                </a:solidFill>
                <a:latin typeface="+mj-lt"/>
                <a:ea typeface="+mj-ea"/>
                <a:cs typeface="+mj-cs"/>
              </a:defRPr>
            </a:lvl1pPr>
          </a:lstStyle>
          <a:p>
            <a:pPr marL="0" marR="0" lvl="0" indent="0" algn="ctr" defTabSz="914400" rtl="1" eaLnBrk="1" fontAlgn="auto" latinLnBrk="0" hangingPunct="1">
              <a:lnSpc>
                <a:spcPct val="80000"/>
              </a:lnSpc>
              <a:spcBef>
                <a:spcPct val="0"/>
              </a:spcBef>
              <a:spcAft>
                <a:spcPts val="0"/>
              </a:spcAft>
              <a:buClrTx/>
              <a:buSzTx/>
              <a:buFontTx/>
              <a:buNone/>
              <a:tabLst/>
              <a:defRPr/>
            </a:pPr>
            <a:r>
              <a:rPr kumimoji="0" lang="ar-LB" sz="1800" b="0" i="0" u="none" strike="noStrike" kern="1200" cap="all" spc="100" normalizeH="0" baseline="0" noProof="0">
                <a:ln>
                  <a:noFill/>
                </a:ln>
                <a:solidFill>
                  <a:schemeClr val="bg1"/>
                </a:solidFill>
                <a:effectLst/>
                <a:uLnTx/>
                <a:uFillTx/>
                <a:latin typeface="Adobe Arabic" panose="02040503050201020203" pitchFamily="18" charset="-78"/>
                <a:ea typeface="+mj-ea"/>
                <a:cs typeface="Adobe Arabic" panose="02040503050201020203" pitchFamily="18" charset="-78"/>
              </a:rPr>
              <a:t>تَمْرينٌ إِضافِيٌّ</a:t>
            </a:r>
          </a:p>
        </p:txBody>
      </p:sp>
    </p:spTree>
    <p:custDataLst>
      <p:tags r:id="rId1"/>
    </p:custDataLst>
    <p:extLst>
      <p:ext uri="{BB962C8B-B14F-4D97-AF65-F5344CB8AC3E}">
        <p14:creationId xmlns:p14="http://schemas.microsoft.com/office/powerpoint/2010/main" val="10541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33333E-6 4.44444E-6 L 0.26901 -0.122 " pathEditMode="relative" rAng="0" ptsTypes="AA">
                                      <p:cBhvr>
                                        <p:cTn id="6" dur="1000" fill="hold"/>
                                        <p:tgtEl>
                                          <p:spTgt spid="10"/>
                                        </p:tgtEl>
                                        <p:attrNameLst>
                                          <p:attrName>ppt_x</p:attrName>
                                          <p:attrName>ppt_y</p:attrName>
                                        </p:attrNameLst>
                                      </p:cBhvr>
                                      <p:rCtr x="13451" y="-6111"/>
                                    </p:animMotion>
                                  </p:childTnLst>
                                </p:cTn>
                              </p:par>
                              <p:par>
                                <p:cTn id="7" presetID="3" presetClass="emph" presetSubtype="1" grpId="1" nodeType="withEffect">
                                  <p:stCondLst>
                                    <p:cond delay="500"/>
                                  </p:stCondLst>
                                  <p:childTnLst>
                                    <p:set>
                                      <p:cBhvr override="childStyle">
                                        <p:cTn id="8" dur="indefinite"/>
                                        <p:tgtEl>
                                          <p:spTgt spid="10"/>
                                        </p:tgtEl>
                                        <p:attrNameLst>
                                          <p:attrName>style.color</p:attrName>
                                        </p:attrNameLst>
                                      </p:cBhvr>
                                      <p:to>
                                        <p:clrVal>
                                          <a:srgbClr val="C00000"/>
                                        </p:clrVal>
                                      </p:to>
                                    </p:set>
                                  </p:childTnLst>
                                </p:cTn>
                              </p:par>
                            </p:childTnLst>
                          </p:cTn>
                        </p:par>
                      </p:childTnLst>
                    </p:cTn>
                  </p:par>
                  <p:par>
                    <p:cTn id="9" fill="hold">
                      <p:stCondLst>
                        <p:cond delay="indefinite"/>
                      </p:stCondLst>
                      <p:childTnLst>
                        <p:par>
                          <p:cTn id="10" fill="hold">
                            <p:stCondLst>
                              <p:cond delay="0"/>
                            </p:stCondLst>
                            <p:childTnLst>
                              <p:par>
                                <p:cTn id="11" presetID="42" presetClass="path" presetSubtype="0" accel="50000" decel="50000" fill="hold" grpId="0" nodeType="clickEffect">
                                  <p:stCondLst>
                                    <p:cond delay="0"/>
                                  </p:stCondLst>
                                  <p:childTnLst>
                                    <p:animMotion origin="layout" path="M 3.95833E-6 4.44444E-6 L 0.20247 -0.11042 " pathEditMode="relative" rAng="0" ptsTypes="AA">
                                      <p:cBhvr>
                                        <p:cTn id="12" dur="1000" fill="hold"/>
                                        <p:tgtEl>
                                          <p:spTgt spid="21"/>
                                        </p:tgtEl>
                                        <p:attrNameLst>
                                          <p:attrName>ppt_x</p:attrName>
                                          <p:attrName>ppt_y</p:attrName>
                                        </p:attrNameLst>
                                      </p:cBhvr>
                                      <p:rCtr x="10117" y="-5532"/>
                                    </p:animMotion>
                                  </p:childTnLst>
                                </p:cTn>
                              </p:par>
                              <p:par>
                                <p:cTn id="13" presetID="3" presetClass="emph" presetSubtype="1" grpId="1" nodeType="withEffect">
                                  <p:stCondLst>
                                    <p:cond delay="500"/>
                                  </p:stCondLst>
                                  <p:childTnLst>
                                    <p:set>
                                      <p:cBhvr override="childStyle">
                                        <p:cTn id="14" dur="indefinite"/>
                                        <p:tgtEl>
                                          <p:spTgt spid="21"/>
                                        </p:tgtEl>
                                        <p:attrNameLst>
                                          <p:attrName>style.color</p:attrName>
                                        </p:attrNameLst>
                                      </p:cBhvr>
                                      <p:to>
                                        <p:clrVal>
                                          <a:srgbClr val="C00000"/>
                                        </p:clrVal>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21" grpId="0"/>
      <p:bldP spid="21"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F2F5060-43F1-F099-D036-486ED2F608AE}"/>
              </a:ext>
            </a:extLst>
          </p:cNvPr>
          <p:cNvGrpSpPr/>
          <p:nvPr/>
        </p:nvGrpSpPr>
        <p:grpSpPr>
          <a:xfrm>
            <a:off x="5414" y="1446616"/>
            <a:ext cx="12186586" cy="5311588"/>
            <a:chOff x="5414" y="1156150"/>
            <a:chExt cx="12186586" cy="5311588"/>
          </a:xfrm>
        </p:grpSpPr>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t="22549"/>
            <a:stretch/>
          </p:blipFill>
          <p:spPr>
            <a:xfrm>
              <a:off x="5414" y="1156150"/>
              <a:ext cx="12181172" cy="5311588"/>
            </a:xfrm>
            <a:prstGeom prst="rect">
              <a:avLst/>
            </a:prstGeom>
          </p:spPr>
        </p:pic>
        <p:pic>
          <p:nvPicPr>
            <p:cNvPr id="5" name="Picture 4">
              <a:extLst>
                <a:ext uri="{FF2B5EF4-FFF2-40B4-BE49-F238E27FC236}">
                  <a16:creationId xmlns:a16="http://schemas.microsoft.com/office/drawing/2014/main" id="{08665F19-3DAB-4C86-9216-D64ACB1D91FE}"/>
                </a:ext>
              </a:extLst>
            </p:cNvPr>
            <p:cNvPicPr>
              <a:picLocks noChangeAspect="1"/>
            </p:cNvPicPr>
            <p:nvPr/>
          </p:nvPicPr>
          <p:blipFill rotWithShape="1">
            <a:blip r:embed="rId5">
              <a:extLst>
                <a:ext uri="{28A0092B-C50C-407E-A947-70E740481C1C}">
                  <a14:useLocalDpi xmlns:a14="http://schemas.microsoft.com/office/drawing/2010/main" val="0"/>
                </a:ext>
              </a:extLst>
            </a:blip>
            <a:srcRect l="13" r="13" b="29114"/>
            <a:stretch/>
          </p:blipFill>
          <p:spPr>
            <a:xfrm>
              <a:off x="10828" y="1265148"/>
              <a:ext cx="12181172" cy="4003783"/>
            </a:xfrm>
            <a:prstGeom prst="rect">
              <a:avLst/>
            </a:prstGeom>
          </p:spPr>
        </p:pic>
      </p:grpSp>
      <p:pic>
        <p:nvPicPr>
          <p:cNvPr id="3" name="Picture 2" descr="Graphical user interface, text, application&#10;&#10;Description automatically generated">
            <a:extLst>
              <a:ext uri="{FF2B5EF4-FFF2-40B4-BE49-F238E27FC236}">
                <a16:creationId xmlns:a16="http://schemas.microsoft.com/office/drawing/2014/main" id="{32D07431-82C3-6F84-CB00-D6B0DED731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67488" y="191178"/>
            <a:ext cx="6205491" cy="1001896"/>
          </a:xfrm>
          <a:prstGeom prst="rect">
            <a:avLst/>
          </a:prstGeom>
        </p:spPr>
      </p:pic>
    </p:spTree>
    <p:custDataLst>
      <p:tags r:id="rId1"/>
    </p:custDataLst>
    <p:extLst>
      <p:ext uri="{BB962C8B-B14F-4D97-AF65-F5344CB8AC3E}">
        <p14:creationId xmlns:p14="http://schemas.microsoft.com/office/powerpoint/2010/main" val="21518181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FA28D37-7B98-17DE-780B-D435DACA6FBC}"/>
              </a:ext>
            </a:extLst>
          </p:cNvPr>
          <p:cNvSpPr txBox="1"/>
          <p:nvPr/>
        </p:nvSpPr>
        <p:spPr>
          <a:xfrm>
            <a:off x="0" y="1400994"/>
            <a:ext cx="12192000" cy="704088"/>
          </a:xfrm>
          <a:prstGeom prst="rect">
            <a:avLst/>
          </a:prstGeom>
          <a:solidFill>
            <a:srgbClr val="658DCD">
              <a:alpha val="50196"/>
            </a:srgbClr>
          </a:solidFill>
          <a:ln w="19050">
            <a:noFill/>
          </a:ln>
        </p:spPr>
        <p:txBody>
          <a:bodyPr wrap="square" anchor="ctr">
            <a:spAutoFit/>
          </a:bodyPr>
          <a:lstStyle/>
          <a:p>
            <a:pPr marL="457200" algn="r" rtl="1">
              <a:buClr>
                <a:schemeClr val="accent5">
                  <a:lumMod val="75000"/>
                </a:schemeClr>
              </a:buClr>
              <a:buSzPct val="90000"/>
            </a:pPr>
            <a:r>
              <a:rPr lang="ar-LB"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rPr>
              <a:t> أُتَمِّمُ كِتابَةَ جُمْلَةٍ مِنَ النَّصِّ بِاسْتِخْدامِ الْفِعْلِ الْمُناسِبِ لِلْمَعْنى. </a:t>
            </a:r>
          </a:p>
        </p:txBody>
      </p:sp>
      <p:sp>
        <p:nvSpPr>
          <p:cNvPr id="10" name="Rectangle 9">
            <a:extLst>
              <a:ext uri="{FF2B5EF4-FFF2-40B4-BE49-F238E27FC236}">
                <a16:creationId xmlns:a16="http://schemas.microsoft.com/office/drawing/2014/main" id="{B686ED9D-98EE-C27C-9211-ADB373FC7A48}"/>
              </a:ext>
            </a:extLst>
          </p:cNvPr>
          <p:cNvSpPr/>
          <p:nvPr/>
        </p:nvSpPr>
        <p:spPr>
          <a:xfrm>
            <a:off x="0" y="691182"/>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0" algn="r" rtl="1" fontAlgn="auto">
              <a:lnSpc>
                <a:spcPct val="100000"/>
              </a:lnSpc>
              <a:spcBef>
                <a:spcPts val="0"/>
              </a:spcBef>
              <a:spcAft>
                <a:spcPts val="0"/>
              </a:spcAft>
              <a:buClr>
                <a:srgbClr val="4472C4">
                  <a:lumMod val="75000"/>
                </a:srgbClr>
              </a:buClr>
              <a:buSzPct val="90000"/>
              <a:buFontTx/>
              <a:buNone/>
              <a:tabLst/>
              <a:defRPr/>
            </a:pPr>
            <a:r>
              <a:rPr lang="ar-LB" sz="3600" b="1">
                <a:solidFill>
                  <a:schemeClr val="bg1"/>
                </a:solidFill>
                <a:latin typeface="Adobe Arabic" panose="02040503050201020203" pitchFamily="18" charset="-78"/>
                <a:cs typeface="Adobe Arabic" panose="02040503050201020203" pitchFamily="18" charset="-78"/>
              </a:rPr>
              <a:t> أَهْدافُ الدَّرْسِ</a:t>
            </a:r>
            <a:endParaRPr lang="ar-LB" sz="3600" b="1" cap="all" spc="100">
              <a:solidFill>
                <a:schemeClr val="bg1"/>
              </a:solidFill>
              <a:latin typeface="Adobe Arabic"/>
              <a:cs typeface="Adobe Arabic"/>
            </a:endParaRPr>
          </a:p>
        </p:txBody>
      </p:sp>
      <p:pic>
        <p:nvPicPr>
          <p:cNvPr id="5" name="Graphic 4">
            <a:extLst>
              <a:ext uri="{FF2B5EF4-FFF2-40B4-BE49-F238E27FC236}">
                <a16:creationId xmlns:a16="http://schemas.microsoft.com/office/drawing/2014/main" id="{2C803C8A-4A73-853E-EAE7-36551D05E0FF}"/>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3414211" y="2563395"/>
            <a:ext cx="5363578" cy="3382209"/>
          </a:xfrm>
          <a:prstGeom prst="rect">
            <a:avLst/>
          </a:prstGeom>
        </p:spPr>
      </p:pic>
    </p:spTree>
    <p:custDataLst>
      <p:tags r:id="rId1"/>
    </p:custDataLst>
    <p:extLst>
      <p:ext uri="{BB962C8B-B14F-4D97-AF65-F5344CB8AC3E}">
        <p14:creationId xmlns:p14="http://schemas.microsoft.com/office/powerpoint/2010/main" val="16295717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10;&#10;Description automatically generated with low confidence">
            <a:extLst>
              <a:ext uri="{FF2B5EF4-FFF2-40B4-BE49-F238E27FC236}">
                <a16:creationId xmlns:a16="http://schemas.microsoft.com/office/drawing/2014/main" id="{E5585AFF-875C-BADB-090D-407E8CFEB7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3795" y="859930"/>
            <a:ext cx="5885681" cy="5527664"/>
          </a:xfrm>
          <a:prstGeom prst="rect">
            <a:avLst/>
          </a:prstGeom>
        </p:spPr>
      </p:pic>
      <p:sp>
        <p:nvSpPr>
          <p:cNvPr id="8" name="Title 1">
            <a:extLst>
              <a:ext uri="{FF2B5EF4-FFF2-40B4-BE49-F238E27FC236}">
                <a16:creationId xmlns:a16="http://schemas.microsoft.com/office/drawing/2014/main" id="{F5B86E3E-B548-61B2-6817-DAA6088C37A3}"/>
              </a:ext>
            </a:extLst>
          </p:cNvPr>
          <p:cNvSpPr txBox="1">
            <a:spLocks/>
          </p:cNvSpPr>
          <p:nvPr/>
        </p:nvSpPr>
        <p:spPr>
          <a:xfrm>
            <a:off x="7270595" y="2901536"/>
            <a:ext cx="4371276" cy="944563"/>
          </a:xfrm>
          <a:prstGeom prst="rect">
            <a:avLst/>
          </a:prstGeom>
        </p:spPr>
        <p:txBody>
          <a:bodyPr vert="horz" lIns="91440" tIns="45720" rIns="91440" bIns="45720" rtlCol="0" anchor="ctr">
            <a:noAutofit/>
          </a:bodyPr>
          <a:lstStyle/>
          <a:p>
            <a:pPr marR="0" lvl="0" indent="0" algn="r" rtl="1" fontAlgn="auto">
              <a:lnSpc>
                <a:spcPct val="90000"/>
              </a:lnSpc>
              <a:spcAft>
                <a:spcPts val="200"/>
              </a:spcAft>
              <a:buClr>
                <a:schemeClr val="accent1"/>
              </a:buClr>
              <a:buSzPct val="100000"/>
              <a:tabLst/>
              <a:defRPr/>
            </a:pPr>
            <a:r>
              <a:rPr lang="ar-LB" sz="5900" b="1">
                <a:solidFill>
                  <a:srgbClr val="2E75B6"/>
                </a:solidFill>
                <a:latin typeface="Adobe Arabic" panose="02040503050201090203" pitchFamily="18" charset="-78"/>
                <a:cs typeface="Adobe Arabic" panose="02040503050201090203" pitchFamily="18" charset="-78"/>
              </a:rPr>
              <a:t>طابَ يَوْمُكُمْ يا أَعِزّائي!</a:t>
            </a:r>
            <a:endParaRPr lang="en-US" sz="5900" b="1">
              <a:solidFill>
                <a:srgbClr val="2E75B6"/>
              </a:solidFill>
              <a:latin typeface="Adobe Arabic" panose="02040503050201090203" pitchFamily="18" charset="-78"/>
              <a:cs typeface="Adobe Arabic" panose="02040503050201090203" pitchFamily="18" charset="-78"/>
            </a:endParaRPr>
          </a:p>
        </p:txBody>
      </p:sp>
      <p:sp>
        <p:nvSpPr>
          <p:cNvPr id="9" name="TextBox 8">
            <a:extLst>
              <a:ext uri="{FF2B5EF4-FFF2-40B4-BE49-F238E27FC236}">
                <a16:creationId xmlns:a16="http://schemas.microsoft.com/office/drawing/2014/main" id="{F3880A6D-B135-0F4D-EDD1-5A09E466CC51}"/>
              </a:ext>
            </a:extLst>
          </p:cNvPr>
          <p:cNvSpPr txBox="1"/>
          <p:nvPr/>
        </p:nvSpPr>
        <p:spPr>
          <a:xfrm>
            <a:off x="2253205" y="2226368"/>
            <a:ext cx="3672913" cy="1350336"/>
          </a:xfrm>
          <a:prstGeom prst="rect">
            <a:avLst/>
          </a:prstGeom>
          <a:ln w="19050">
            <a:noFill/>
          </a:ln>
        </p:spPr>
        <p:txBody>
          <a:bodyPr vert="horz" wrap="square" lIns="91440" tIns="45720" rIns="91440" bIns="45720" rtlCol="0" anchor="ctr">
            <a:normAutofit fontScale="97500"/>
          </a:bodyPr>
          <a:lstStyle/>
          <a:p>
            <a:pPr marR="0" lvl="0" indent="0" algn="ctr" rtl="1" fontAlgn="auto">
              <a:lnSpc>
                <a:spcPct val="100000"/>
              </a:lnSpc>
              <a:spcBef>
                <a:spcPts val="0"/>
              </a:spcBef>
              <a:spcAft>
                <a:spcPts val="0"/>
              </a:spcAft>
              <a:buClrTx/>
              <a:buSzTx/>
              <a:buFontTx/>
              <a:buNone/>
              <a:tabLst/>
              <a:defRPr/>
            </a:pPr>
            <a:r>
              <a:rPr lang="ar-LB" sz="4000" b="1">
                <a:solidFill>
                  <a:schemeClr val="tx1">
                    <a:lumMod val="65000"/>
                    <a:lumOff val="35000"/>
                  </a:schemeClr>
                </a:solidFill>
                <a:latin typeface="Adobe Arabic" panose="02040503050201020203" pitchFamily="18" charset="-78"/>
                <a:cs typeface="Adobe Arabic" panose="02040503050201020203" pitchFamily="18" charset="-78"/>
              </a:rPr>
              <a:t>مَرْحَبًا بِكُم في </a:t>
            </a:r>
            <a:endParaRPr lang="en-GB" sz="4000" b="1">
              <a:solidFill>
                <a:schemeClr val="tx1">
                  <a:lumMod val="65000"/>
                  <a:lumOff val="35000"/>
                </a:schemeClr>
              </a:solidFill>
              <a:latin typeface="Adobe Arabic" panose="02040503050201020203" pitchFamily="18" charset="-78"/>
              <a:cs typeface="Adobe Arabic" panose="02040503050201020203" pitchFamily="18" charset="-78"/>
            </a:endParaRPr>
          </a:p>
          <a:p>
            <a:pPr marR="0" lvl="0" indent="0" algn="ctr" rtl="1" fontAlgn="auto">
              <a:lnSpc>
                <a:spcPct val="100000"/>
              </a:lnSpc>
              <a:spcBef>
                <a:spcPts val="0"/>
              </a:spcBef>
              <a:spcAft>
                <a:spcPts val="0"/>
              </a:spcAft>
              <a:buClrTx/>
              <a:buSzTx/>
              <a:buFontTx/>
              <a:buNone/>
              <a:tabLst/>
              <a:defRPr/>
            </a:pPr>
            <a:r>
              <a:rPr lang="ar-LB" sz="4000" b="1">
                <a:solidFill>
                  <a:schemeClr val="tx1">
                    <a:lumMod val="65000"/>
                    <a:lumOff val="35000"/>
                  </a:schemeClr>
                </a:solidFill>
                <a:latin typeface="Adobe Arabic" panose="02040503050201020203" pitchFamily="18" charset="-78"/>
                <a:cs typeface="Adobe Arabic" panose="02040503050201020203" pitchFamily="18" charset="-78"/>
              </a:rPr>
              <a:t>صَفِّ الْكِتابَةِ. </a:t>
            </a:r>
            <a:endParaRPr lang="en-US" sz="4000" b="1">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10" name="Rectangle 9">
            <a:extLst>
              <a:ext uri="{FF2B5EF4-FFF2-40B4-BE49-F238E27FC236}">
                <a16:creationId xmlns:a16="http://schemas.microsoft.com/office/drawing/2014/main" id="{EFE0281A-F2AE-1E67-1BF4-8618C37FCDDD}"/>
              </a:ext>
            </a:extLst>
          </p:cNvPr>
          <p:cNvSpPr/>
          <p:nvPr/>
        </p:nvSpPr>
        <p:spPr>
          <a:xfrm>
            <a:off x="-1" y="691182"/>
            <a:ext cx="12192001"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rtl="1"/>
            <a:r>
              <a:rPr kumimoji="0" lang="ar-LB" sz="3600" b="1" i="0" u="none" strike="noStrike" kern="1200" cap="all" spc="100" normalizeH="0" baseline="0" noProof="0">
                <a:ln>
                  <a:noFill/>
                </a:ln>
                <a:solidFill>
                  <a:prstClr val="white"/>
                </a:solidFill>
                <a:effectLst/>
                <a:uLnTx/>
                <a:uFillTx/>
                <a:latin typeface="Adobe Arabic"/>
                <a:ea typeface="+mn-ea"/>
                <a:cs typeface="Adobe Arabic"/>
              </a:rPr>
              <a:t>تَرْحيبٌ</a:t>
            </a:r>
            <a:endParaRPr lang="en-US" sz="3600"/>
          </a:p>
        </p:txBody>
      </p:sp>
    </p:spTree>
    <p:custDataLst>
      <p:tags r:id="rId1"/>
    </p:custDataLst>
    <p:extLst>
      <p:ext uri="{BB962C8B-B14F-4D97-AF65-F5344CB8AC3E}">
        <p14:creationId xmlns:p14="http://schemas.microsoft.com/office/powerpoint/2010/main" val="28883722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96CA0C75-D18D-4346-B39D-2073213821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95000" y="2364633"/>
            <a:ext cx="4057641" cy="3773157"/>
          </a:xfrm>
          <a:prstGeom prst="rect">
            <a:avLst/>
          </a:prstGeom>
        </p:spPr>
      </p:pic>
      <p:pic>
        <p:nvPicPr>
          <p:cNvPr id="6" name="Picture 5" descr="A picture containing text, vector graphics&#10;&#10;Description automatically generated">
            <a:extLst>
              <a:ext uri="{FF2B5EF4-FFF2-40B4-BE49-F238E27FC236}">
                <a16:creationId xmlns:a16="http://schemas.microsoft.com/office/drawing/2014/main" id="{4435851F-EAF2-4A9D-AEBD-8A8FA8116B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90478" y="2234004"/>
            <a:ext cx="4055977" cy="3773156"/>
          </a:xfrm>
          <a:prstGeom prst="rect">
            <a:avLst/>
          </a:prstGeom>
        </p:spPr>
      </p:pic>
      <p:sp>
        <p:nvSpPr>
          <p:cNvPr id="7" name="TextBox 6">
            <a:extLst>
              <a:ext uri="{FF2B5EF4-FFF2-40B4-BE49-F238E27FC236}">
                <a16:creationId xmlns:a16="http://schemas.microsoft.com/office/drawing/2014/main" id="{3404F8AA-FE03-8A86-E985-427DE35E2489}"/>
              </a:ext>
            </a:extLst>
          </p:cNvPr>
          <p:cNvSpPr txBox="1"/>
          <p:nvPr/>
        </p:nvSpPr>
        <p:spPr>
          <a:xfrm>
            <a:off x="0" y="1400993"/>
            <a:ext cx="12192000" cy="704088"/>
          </a:xfrm>
          <a:prstGeom prst="rect">
            <a:avLst/>
          </a:prstGeom>
          <a:solidFill>
            <a:srgbClr val="658DCD">
              <a:alpha val="50196"/>
            </a:srgbClr>
          </a:solidFill>
          <a:ln w="19050">
            <a:noFill/>
          </a:ln>
        </p:spPr>
        <p:txBody>
          <a:bodyPr wrap="square" anchor="ctr">
            <a:spAutoFit/>
          </a:bodyPr>
          <a:lstStyle/>
          <a:p>
            <a:pPr marL="457200" algn="r" rtl="1">
              <a:buClr>
                <a:schemeClr val="accent5">
                  <a:lumMod val="75000"/>
                </a:schemeClr>
              </a:buClr>
              <a:buSzPct val="90000"/>
            </a:pPr>
            <a:r>
              <a:rPr lang="ar-LB"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rPr>
              <a:t>حَزّورَةُ "ماذا أَفْعَلُ؟"</a:t>
            </a:r>
            <a:endParaRPr lang="en-US"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endParaRPr>
          </a:p>
        </p:txBody>
      </p:sp>
      <p:sp>
        <p:nvSpPr>
          <p:cNvPr id="8" name="Rectangle 7">
            <a:extLst>
              <a:ext uri="{FF2B5EF4-FFF2-40B4-BE49-F238E27FC236}">
                <a16:creationId xmlns:a16="http://schemas.microsoft.com/office/drawing/2014/main" id="{5F9386B4-9EEE-F625-64D0-AC831E9C5595}"/>
              </a:ext>
            </a:extLst>
          </p:cNvPr>
          <p:cNvSpPr/>
          <p:nvPr/>
        </p:nvSpPr>
        <p:spPr>
          <a:xfrm>
            <a:off x="0" y="691182"/>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0" algn="r" rtl="1">
              <a:lnSpc>
                <a:spcPct val="100000"/>
              </a:lnSpc>
              <a:spcBef>
                <a:spcPts val="0"/>
              </a:spcBef>
              <a:buClr>
                <a:srgbClr val="4472C4">
                  <a:lumMod val="75000"/>
                </a:srgbClr>
              </a:buClr>
              <a:buSzPct val="90000"/>
              <a:buNone/>
              <a:defRPr/>
            </a:pPr>
            <a:r>
              <a:rPr lang="ar-LB" sz="3600" b="1">
                <a:solidFill>
                  <a:schemeClr val="bg1"/>
                </a:solidFill>
                <a:latin typeface="Adobe Arabic" panose="02040503050201020203" pitchFamily="18" charset="-78"/>
                <a:cs typeface="Adobe Arabic" panose="02040503050201020203" pitchFamily="18" charset="-78"/>
              </a:rPr>
              <a:t>نَشاطٌ تَمْهيدِيٌّ</a:t>
            </a:r>
            <a:endParaRPr lang="en-US" sz="3600" b="1">
              <a:solidFill>
                <a:schemeClr val="bg1"/>
              </a:solidFill>
              <a:latin typeface="Adobe Arabic" panose="02040503050201020203" pitchFamily="18" charset="-78"/>
              <a:cs typeface="Adobe Arabic" panose="02040503050201020203" pitchFamily="18" charset="-78"/>
            </a:endParaRPr>
          </a:p>
        </p:txBody>
      </p:sp>
    </p:spTree>
    <p:custDataLst>
      <p:tags r:id="rId1"/>
    </p:custDataLst>
    <p:extLst>
      <p:ext uri="{BB962C8B-B14F-4D97-AF65-F5344CB8AC3E}">
        <p14:creationId xmlns:p14="http://schemas.microsoft.com/office/powerpoint/2010/main" val="10401012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EFD9EBA5-686C-4AF9-9806-DD02B7A5F130}"/>
              </a:ext>
            </a:extLst>
          </p:cNvPr>
          <p:cNvSpPr txBox="1"/>
          <p:nvPr/>
        </p:nvSpPr>
        <p:spPr>
          <a:xfrm>
            <a:off x="3410858" y="2433209"/>
            <a:ext cx="8253762" cy="769441"/>
          </a:xfrm>
          <a:prstGeom prst="rect">
            <a:avLst/>
          </a:prstGeom>
          <a:noFill/>
        </p:spPr>
        <p:txBody>
          <a:bodyPr wrap="square" rtlCol="0">
            <a:spAutoFit/>
          </a:bodyPr>
          <a:lstStyle/>
          <a:p>
            <a:pPr algn="r" rtl="1"/>
            <a:r>
              <a:rPr lang="ar-LB" sz="4400">
                <a:solidFill>
                  <a:schemeClr val="tx1">
                    <a:lumMod val="65000"/>
                    <a:lumOff val="35000"/>
                  </a:schemeClr>
                </a:solidFill>
                <a:latin typeface="Adobe Arabic" panose="02040503050201020203" pitchFamily="18" charset="-78"/>
                <a:cs typeface="Adobe Arabic" panose="02040503050201020203" pitchFamily="18" charset="-78"/>
              </a:rPr>
              <a:t>ماذا أَفْعَلُ في الصَّباحِ قَبْلَ أَنْ أَنْهَضَ مِنْ سَريري؟  </a:t>
            </a:r>
            <a:endParaRPr lang="en-US" sz="4400">
              <a:solidFill>
                <a:schemeClr val="tx1">
                  <a:lumMod val="65000"/>
                  <a:lumOff val="35000"/>
                </a:schemeClr>
              </a:solidFill>
              <a:latin typeface="Adobe Arabic" panose="02040503050201020203" pitchFamily="18" charset="-78"/>
              <a:cs typeface="Adobe Arabic" panose="02040503050201020203" pitchFamily="18" charset="-78"/>
            </a:endParaRPr>
          </a:p>
        </p:txBody>
      </p:sp>
      <p:pic>
        <p:nvPicPr>
          <p:cNvPr id="7" name="Picture 6" descr="Icon&#10;&#10;Description automatically generated">
            <a:extLst>
              <a:ext uri="{FF2B5EF4-FFF2-40B4-BE49-F238E27FC236}">
                <a16:creationId xmlns:a16="http://schemas.microsoft.com/office/drawing/2014/main" id="{77A269C7-7D85-42BB-9B40-157748AB42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0162" y="3431151"/>
            <a:ext cx="2941928" cy="2735667"/>
          </a:xfrm>
          <a:prstGeom prst="rect">
            <a:avLst/>
          </a:prstGeom>
        </p:spPr>
      </p:pic>
      <p:pic>
        <p:nvPicPr>
          <p:cNvPr id="9" name="Picture 8" descr="A picture containing text, vector graphics&#10;&#10;Description automatically generated">
            <a:extLst>
              <a:ext uri="{FF2B5EF4-FFF2-40B4-BE49-F238E27FC236}">
                <a16:creationId xmlns:a16="http://schemas.microsoft.com/office/drawing/2014/main" id="{7DB7A8AA-E35F-4C36-9660-64EA12EFEA8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82633" y="3323771"/>
            <a:ext cx="3056151" cy="2843047"/>
          </a:xfrm>
          <a:prstGeom prst="rect">
            <a:avLst/>
          </a:prstGeom>
        </p:spPr>
      </p:pic>
      <p:sp>
        <p:nvSpPr>
          <p:cNvPr id="11" name="TextBox 10">
            <a:extLst>
              <a:ext uri="{FF2B5EF4-FFF2-40B4-BE49-F238E27FC236}">
                <a16:creationId xmlns:a16="http://schemas.microsoft.com/office/drawing/2014/main" id="{5D59590C-3FE0-BCD6-BC09-CF8EA8EFB679}"/>
              </a:ext>
            </a:extLst>
          </p:cNvPr>
          <p:cNvSpPr txBox="1"/>
          <p:nvPr/>
        </p:nvSpPr>
        <p:spPr>
          <a:xfrm>
            <a:off x="0" y="1400992"/>
            <a:ext cx="12192000" cy="704088"/>
          </a:xfrm>
          <a:prstGeom prst="rect">
            <a:avLst/>
          </a:prstGeom>
          <a:solidFill>
            <a:srgbClr val="658DCD">
              <a:alpha val="50196"/>
            </a:srgbClr>
          </a:solidFill>
          <a:ln w="19050">
            <a:noFill/>
          </a:ln>
        </p:spPr>
        <p:txBody>
          <a:bodyPr wrap="square" anchor="ctr">
            <a:spAutoFit/>
          </a:bodyPr>
          <a:lstStyle/>
          <a:p>
            <a:pPr marL="457200" algn="r" rtl="1">
              <a:buClr>
                <a:schemeClr val="accent5">
                  <a:lumMod val="75000"/>
                </a:schemeClr>
              </a:buClr>
              <a:buSzPct val="90000"/>
            </a:pPr>
            <a:r>
              <a:rPr lang="ar-LB"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rPr>
              <a:t>حَزّورَةُ "ماذا أَفْعَلُ؟"</a:t>
            </a:r>
            <a:endParaRPr lang="en-US"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endParaRPr>
          </a:p>
        </p:txBody>
      </p:sp>
      <p:sp>
        <p:nvSpPr>
          <p:cNvPr id="13" name="Rectangle 12">
            <a:extLst>
              <a:ext uri="{FF2B5EF4-FFF2-40B4-BE49-F238E27FC236}">
                <a16:creationId xmlns:a16="http://schemas.microsoft.com/office/drawing/2014/main" id="{35EEB9B5-583F-B105-6371-3B1C7926ABDD}"/>
              </a:ext>
            </a:extLst>
          </p:cNvPr>
          <p:cNvSpPr/>
          <p:nvPr/>
        </p:nvSpPr>
        <p:spPr>
          <a:xfrm>
            <a:off x="0" y="691182"/>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0" algn="r" rtl="1">
              <a:lnSpc>
                <a:spcPct val="100000"/>
              </a:lnSpc>
              <a:spcBef>
                <a:spcPts val="0"/>
              </a:spcBef>
              <a:buClr>
                <a:srgbClr val="4472C4">
                  <a:lumMod val="75000"/>
                </a:srgbClr>
              </a:buClr>
              <a:buSzPct val="90000"/>
              <a:buNone/>
              <a:defRPr/>
            </a:pPr>
            <a:r>
              <a:rPr lang="ar-LB" sz="3600" b="1">
                <a:solidFill>
                  <a:schemeClr val="bg1"/>
                </a:solidFill>
                <a:latin typeface="Adobe Arabic" panose="02040503050201020203" pitchFamily="18" charset="-78"/>
                <a:cs typeface="Adobe Arabic" panose="02040503050201020203" pitchFamily="18" charset="-78"/>
              </a:rPr>
              <a:t>نَشاطٌ تَمْهيدِيٌّ</a:t>
            </a:r>
            <a:endParaRPr lang="en-US" sz="3600" b="1">
              <a:solidFill>
                <a:schemeClr val="bg1"/>
              </a:solidFill>
              <a:latin typeface="Adobe Arabic" panose="02040503050201020203" pitchFamily="18" charset="-78"/>
              <a:cs typeface="Adobe Arabic" panose="02040503050201020203" pitchFamily="18" charset="-78"/>
            </a:endParaRPr>
          </a:p>
        </p:txBody>
      </p:sp>
    </p:spTree>
    <p:custDataLst>
      <p:tags r:id="rId1"/>
    </p:custDataLst>
    <p:extLst>
      <p:ext uri="{BB962C8B-B14F-4D97-AF65-F5344CB8AC3E}">
        <p14:creationId xmlns:p14="http://schemas.microsoft.com/office/powerpoint/2010/main" val="16704736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7073484" y="3844247"/>
            <a:ext cx="3846286" cy="914400"/>
          </a:xfrm>
          <a:prstGeom prst="rect">
            <a:avLst/>
          </a:prstGeom>
          <a:ln w="19050">
            <a:noFill/>
          </a:ln>
        </p:spPr>
        <p:txBody>
          <a:bodyPr vert="horz" wrap="none" lIns="91440" tIns="45720" rIns="91440" bIns="45720" rtlCol="0" anchor="ctr">
            <a:normAutofit fontScale="97500"/>
          </a:bodyPr>
          <a:lstStyle/>
          <a:p>
            <a:pPr algn="ctr" rtl="1"/>
            <a:r>
              <a:rPr lang="ar-LB" sz="4400" b="1">
                <a:solidFill>
                  <a:srgbClr val="C00000"/>
                </a:solidFill>
                <a:latin typeface="Adobe Arabic" panose="02040503050201020203" pitchFamily="18" charset="-78"/>
                <a:cs typeface="Adobe Arabic" panose="02040503050201020203" pitchFamily="18" charset="-78"/>
              </a:rPr>
              <a:t>أَسْتَيْقِظُ</a:t>
            </a:r>
            <a:r>
              <a:rPr lang="ar-LB" sz="4400" b="1">
                <a:solidFill>
                  <a:srgbClr val="FF0000"/>
                </a:solidFill>
                <a:latin typeface="Adobe Arabic" panose="02040503050201020203" pitchFamily="18" charset="-78"/>
                <a:cs typeface="Adobe Arabic" panose="02040503050201020203" pitchFamily="18" charset="-78"/>
              </a:rPr>
              <a:t> </a:t>
            </a:r>
            <a:r>
              <a:rPr lang="ar-LB" sz="4400" b="1">
                <a:solidFill>
                  <a:schemeClr val="tx1">
                    <a:lumMod val="65000"/>
                    <a:lumOff val="35000"/>
                  </a:schemeClr>
                </a:solidFill>
                <a:latin typeface="Adobe Arabic" panose="02040503050201020203" pitchFamily="18" charset="-78"/>
                <a:cs typeface="Adobe Arabic" panose="02040503050201020203" pitchFamily="18" charset="-78"/>
              </a:rPr>
              <a:t>مِنَ النَّوْمِ.</a:t>
            </a:r>
            <a:endParaRPr lang="en-US" sz="4400" b="1">
              <a:solidFill>
                <a:schemeClr val="tx1">
                  <a:lumMod val="65000"/>
                  <a:lumOff val="35000"/>
                </a:schemeClr>
              </a:solidFill>
              <a:latin typeface="Adobe Arabic" panose="02040503050201020203" pitchFamily="18" charset="-78"/>
              <a:cs typeface="Adobe Arabic" panose="02040503050201020203" pitchFamily="18" charset="-78"/>
            </a:endParaRPr>
          </a:p>
        </p:txBody>
      </p:sp>
      <p:pic>
        <p:nvPicPr>
          <p:cNvPr id="3" name="Picture 2" descr="Icon&#10;&#10;Description automatically generated">
            <a:extLst>
              <a:ext uri="{FF2B5EF4-FFF2-40B4-BE49-F238E27FC236}">
                <a16:creationId xmlns:a16="http://schemas.microsoft.com/office/drawing/2014/main" id="{60BE232E-5E94-4E02-83EB-2D2AF72CCD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2539" y="2588731"/>
            <a:ext cx="3846286" cy="3578087"/>
          </a:xfrm>
          <a:prstGeom prst="rect">
            <a:avLst/>
          </a:prstGeom>
        </p:spPr>
      </p:pic>
      <p:sp>
        <p:nvSpPr>
          <p:cNvPr id="7" name="TextBox 6">
            <a:extLst>
              <a:ext uri="{FF2B5EF4-FFF2-40B4-BE49-F238E27FC236}">
                <a16:creationId xmlns:a16="http://schemas.microsoft.com/office/drawing/2014/main" id="{323878D2-4403-2182-4008-DEA85BF6F813}"/>
              </a:ext>
            </a:extLst>
          </p:cNvPr>
          <p:cNvSpPr txBox="1"/>
          <p:nvPr/>
        </p:nvSpPr>
        <p:spPr>
          <a:xfrm>
            <a:off x="0" y="1400992"/>
            <a:ext cx="12192000" cy="704088"/>
          </a:xfrm>
          <a:prstGeom prst="rect">
            <a:avLst/>
          </a:prstGeom>
          <a:solidFill>
            <a:srgbClr val="658DCD">
              <a:alpha val="50196"/>
            </a:srgbClr>
          </a:solidFill>
          <a:ln w="19050">
            <a:noFill/>
          </a:ln>
        </p:spPr>
        <p:txBody>
          <a:bodyPr wrap="square" anchor="ctr">
            <a:spAutoFit/>
          </a:bodyPr>
          <a:lstStyle/>
          <a:p>
            <a:pPr marL="457200" algn="r" rtl="1">
              <a:buClr>
                <a:schemeClr val="accent5">
                  <a:lumMod val="75000"/>
                </a:schemeClr>
              </a:buClr>
              <a:buSzPct val="90000"/>
            </a:pPr>
            <a:r>
              <a:rPr lang="ar-LB"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rPr>
              <a:t>حَزّورَةُ "ماذا أَفْعَلُ؟"</a:t>
            </a:r>
            <a:endParaRPr lang="en-US"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endParaRPr>
          </a:p>
        </p:txBody>
      </p:sp>
      <p:sp>
        <p:nvSpPr>
          <p:cNvPr id="8" name="Rectangle 7">
            <a:extLst>
              <a:ext uri="{FF2B5EF4-FFF2-40B4-BE49-F238E27FC236}">
                <a16:creationId xmlns:a16="http://schemas.microsoft.com/office/drawing/2014/main" id="{43017696-2F53-9013-44E9-DDE4F64ED159}"/>
              </a:ext>
            </a:extLst>
          </p:cNvPr>
          <p:cNvSpPr/>
          <p:nvPr/>
        </p:nvSpPr>
        <p:spPr>
          <a:xfrm>
            <a:off x="0" y="691182"/>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0" algn="r" rtl="1">
              <a:lnSpc>
                <a:spcPct val="100000"/>
              </a:lnSpc>
              <a:spcBef>
                <a:spcPts val="0"/>
              </a:spcBef>
              <a:buClr>
                <a:srgbClr val="4472C4">
                  <a:lumMod val="75000"/>
                </a:srgbClr>
              </a:buClr>
              <a:buSzPct val="90000"/>
              <a:buNone/>
              <a:defRPr/>
            </a:pPr>
            <a:r>
              <a:rPr lang="ar-LB" sz="3600" b="1">
                <a:solidFill>
                  <a:schemeClr val="bg1"/>
                </a:solidFill>
                <a:latin typeface="Adobe Arabic" panose="02040503050201020203" pitchFamily="18" charset="-78"/>
                <a:cs typeface="Adobe Arabic" panose="02040503050201020203" pitchFamily="18" charset="-78"/>
              </a:rPr>
              <a:t>نَشاطٌ تَمْهيدِيٌّ</a:t>
            </a:r>
            <a:endParaRPr lang="en-US" sz="3600" b="1">
              <a:solidFill>
                <a:schemeClr val="bg1"/>
              </a:solidFill>
              <a:latin typeface="Adobe Arabic" panose="02040503050201020203" pitchFamily="18" charset="-78"/>
              <a:cs typeface="Adobe Arabic" panose="02040503050201020203" pitchFamily="18" charset="-78"/>
            </a:endParaRPr>
          </a:p>
        </p:txBody>
      </p:sp>
    </p:spTree>
    <p:custDataLst>
      <p:tags r:id="rId1"/>
    </p:custDataLst>
    <p:extLst>
      <p:ext uri="{BB962C8B-B14F-4D97-AF65-F5344CB8AC3E}">
        <p14:creationId xmlns:p14="http://schemas.microsoft.com/office/powerpoint/2010/main" val="1135588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9A482AF-73FC-D177-667D-6A41C8C47D3B}"/>
              </a:ext>
            </a:extLst>
          </p:cNvPr>
          <p:cNvSpPr txBox="1"/>
          <p:nvPr/>
        </p:nvSpPr>
        <p:spPr>
          <a:xfrm>
            <a:off x="3410858" y="2433209"/>
            <a:ext cx="8253762" cy="769441"/>
          </a:xfrm>
          <a:prstGeom prst="rect">
            <a:avLst/>
          </a:prstGeom>
          <a:noFill/>
        </p:spPr>
        <p:txBody>
          <a:bodyPr wrap="square" rtlCol="0">
            <a:spAutoFit/>
          </a:bodyPr>
          <a:lstStyle/>
          <a:p>
            <a:pPr algn="r" rtl="1"/>
            <a:r>
              <a:rPr lang="ar-LB" sz="4400">
                <a:solidFill>
                  <a:schemeClr val="tx1">
                    <a:lumMod val="65000"/>
                    <a:lumOff val="35000"/>
                  </a:schemeClr>
                </a:solidFill>
                <a:latin typeface="Adobe Arabic" panose="02040503050201020203" pitchFamily="18" charset="-78"/>
                <a:cs typeface="Adobe Arabic" panose="02040503050201020203" pitchFamily="18" charset="-78"/>
              </a:rPr>
              <a:t>ماذا أَفْعَلُ عِنْدَما أَسْمَعُ خَبَرًا مُضْحِكًا؟ </a:t>
            </a:r>
          </a:p>
        </p:txBody>
      </p:sp>
      <p:pic>
        <p:nvPicPr>
          <p:cNvPr id="13" name="Picture 12" descr="Icon&#10;&#10;Description automatically generated">
            <a:extLst>
              <a:ext uri="{FF2B5EF4-FFF2-40B4-BE49-F238E27FC236}">
                <a16:creationId xmlns:a16="http://schemas.microsoft.com/office/drawing/2014/main" id="{8FE10CE4-8CF2-4A2D-8000-9E75D9C53A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0162" y="3431151"/>
            <a:ext cx="2941928" cy="2735667"/>
          </a:xfrm>
          <a:prstGeom prst="rect">
            <a:avLst/>
          </a:prstGeom>
        </p:spPr>
      </p:pic>
      <p:pic>
        <p:nvPicPr>
          <p:cNvPr id="14" name="Picture 13" descr="A picture containing text, vector graphics&#10;&#10;Description automatically generated">
            <a:extLst>
              <a:ext uri="{FF2B5EF4-FFF2-40B4-BE49-F238E27FC236}">
                <a16:creationId xmlns:a16="http://schemas.microsoft.com/office/drawing/2014/main" id="{DF34AE2B-020A-194D-8961-AB3A2E185F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82633" y="3323771"/>
            <a:ext cx="3056151" cy="2843047"/>
          </a:xfrm>
          <a:prstGeom prst="rect">
            <a:avLst/>
          </a:prstGeom>
        </p:spPr>
      </p:pic>
      <p:sp>
        <p:nvSpPr>
          <p:cNvPr id="15" name="TextBox 14">
            <a:extLst>
              <a:ext uri="{FF2B5EF4-FFF2-40B4-BE49-F238E27FC236}">
                <a16:creationId xmlns:a16="http://schemas.microsoft.com/office/drawing/2014/main" id="{62D36A66-7CC0-A733-7D91-14F4E4D71B24}"/>
              </a:ext>
            </a:extLst>
          </p:cNvPr>
          <p:cNvSpPr txBox="1"/>
          <p:nvPr/>
        </p:nvSpPr>
        <p:spPr>
          <a:xfrm>
            <a:off x="0" y="1400992"/>
            <a:ext cx="12192000" cy="704088"/>
          </a:xfrm>
          <a:prstGeom prst="rect">
            <a:avLst/>
          </a:prstGeom>
          <a:solidFill>
            <a:srgbClr val="658DCD">
              <a:alpha val="50196"/>
            </a:srgbClr>
          </a:solidFill>
          <a:ln w="19050">
            <a:noFill/>
          </a:ln>
        </p:spPr>
        <p:txBody>
          <a:bodyPr wrap="square" anchor="ctr">
            <a:spAutoFit/>
          </a:bodyPr>
          <a:lstStyle/>
          <a:p>
            <a:pPr marL="457200" algn="r" rtl="1">
              <a:buClr>
                <a:schemeClr val="accent5">
                  <a:lumMod val="75000"/>
                </a:schemeClr>
              </a:buClr>
              <a:buSzPct val="90000"/>
            </a:pPr>
            <a:r>
              <a:rPr lang="ar-LB"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rPr>
              <a:t>حَزّورَةُ "ماذا أَفْعَلُ؟"</a:t>
            </a:r>
            <a:endParaRPr lang="en-US" sz="3600" b="1" cap="all" spc="100">
              <a:solidFill>
                <a:schemeClr val="tx1">
                  <a:lumMod val="65000"/>
                  <a:lumOff val="35000"/>
                </a:schemeClr>
              </a:solidFill>
              <a:latin typeface="Adobe Arabic" panose="02040503050201020203" pitchFamily="18" charset="-78"/>
              <a:ea typeface="+mj-ea"/>
              <a:cs typeface="Adobe Arabic" panose="02040503050201020203" pitchFamily="18" charset="-78"/>
            </a:endParaRPr>
          </a:p>
        </p:txBody>
      </p:sp>
      <p:sp>
        <p:nvSpPr>
          <p:cNvPr id="16" name="Rectangle 15">
            <a:extLst>
              <a:ext uri="{FF2B5EF4-FFF2-40B4-BE49-F238E27FC236}">
                <a16:creationId xmlns:a16="http://schemas.microsoft.com/office/drawing/2014/main" id="{E3B1125F-BBAD-CF63-C4B3-EDF0E2897FA6}"/>
              </a:ext>
            </a:extLst>
          </p:cNvPr>
          <p:cNvSpPr/>
          <p:nvPr/>
        </p:nvSpPr>
        <p:spPr>
          <a:xfrm>
            <a:off x="0" y="691182"/>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0" algn="r" rtl="1">
              <a:lnSpc>
                <a:spcPct val="100000"/>
              </a:lnSpc>
              <a:spcBef>
                <a:spcPts val="0"/>
              </a:spcBef>
              <a:buClr>
                <a:srgbClr val="4472C4">
                  <a:lumMod val="75000"/>
                </a:srgbClr>
              </a:buClr>
              <a:buSzPct val="90000"/>
              <a:buNone/>
              <a:defRPr/>
            </a:pPr>
            <a:r>
              <a:rPr lang="ar-LB" sz="3600" b="1">
                <a:solidFill>
                  <a:schemeClr val="bg1"/>
                </a:solidFill>
                <a:latin typeface="Adobe Arabic" panose="02040503050201020203" pitchFamily="18" charset="-78"/>
                <a:cs typeface="Adobe Arabic" panose="02040503050201020203" pitchFamily="18" charset="-78"/>
              </a:rPr>
              <a:t>نَشاطٌ تَمْهيدِيٌّ</a:t>
            </a:r>
            <a:endParaRPr lang="en-US" sz="3600" b="1">
              <a:solidFill>
                <a:schemeClr val="bg1"/>
              </a:solidFill>
              <a:latin typeface="Adobe Arabic" panose="02040503050201020203" pitchFamily="18" charset="-78"/>
              <a:cs typeface="Adobe Arabic" panose="02040503050201020203" pitchFamily="18" charset="-78"/>
            </a:endParaRPr>
          </a:p>
        </p:txBody>
      </p:sp>
    </p:spTree>
    <p:custDataLst>
      <p:tags r:id="rId1"/>
    </p:custDataLst>
    <p:extLst>
      <p:ext uri="{BB962C8B-B14F-4D97-AF65-F5344CB8AC3E}">
        <p14:creationId xmlns:p14="http://schemas.microsoft.com/office/powerpoint/2010/main" val="341589448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40"/>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2">
      <a:majorFont>
        <a:latin typeface="Adobe Arabic"/>
        <a:ea typeface=""/>
        <a:cs typeface="Adobe Arabic"/>
      </a:majorFont>
      <a:minorFont>
        <a:latin typeface="Adobe Arabic"/>
        <a:ea typeface=""/>
        <a:cs typeface="Adobe Arabic"/>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59FCF113A0D7C4FA0E0D409FC67089F" ma:contentTypeVersion="5" ma:contentTypeDescription="Create a new document." ma:contentTypeScope="" ma:versionID="94a21e2c7153a2a1f88d27d053a1fc72">
  <xsd:schema xmlns:xsd="http://www.w3.org/2001/XMLSchema" xmlns:xs="http://www.w3.org/2001/XMLSchema" xmlns:p="http://schemas.microsoft.com/office/2006/metadata/properties" xmlns:ns2="9f85da93-28a0-48c2-a67b-34b8a50d1416" xmlns:ns3="8d4c2fee-b999-4d5d-bdd1-38f9e9270d61" targetNamespace="http://schemas.microsoft.com/office/2006/metadata/properties" ma:root="true" ma:fieldsID="056a299eafde71e1e1183f143c2178f3" ns2:_="" ns3:_="">
    <xsd:import namespace="9f85da93-28a0-48c2-a67b-34b8a50d1416"/>
    <xsd:import namespace="8d4c2fee-b999-4d5d-bdd1-38f9e9270d6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85da93-28a0-48c2-a67b-34b8a50d141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d4c2fee-b999-4d5d-bdd1-38f9e9270d6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556404E-6C0D-40FB-84CA-334BF7154E27}">
  <ds:schemaRefs>
    <ds:schemaRef ds:uri="http://schemas.microsoft.com/sharepoint/v3/contenttype/forms"/>
  </ds:schemaRefs>
</ds:datastoreItem>
</file>

<file path=customXml/itemProps2.xml><?xml version="1.0" encoding="utf-8"?>
<ds:datastoreItem xmlns:ds="http://schemas.openxmlformats.org/officeDocument/2006/customXml" ds:itemID="{11AB0E48-DDEB-4818-B55C-5DAF9929F0E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f85da93-28a0-48c2-a67b-34b8a50d1416"/>
    <ds:schemaRef ds:uri="8d4c2fee-b999-4d5d-bdd1-38f9e9270d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985D190-06BC-4558-B677-C4C95D7EFD2D}">
  <ds:schemaRefs>
    <ds:schemaRef ds:uri="44acde19-412e-4d58-ab54-075aabd90b1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176</TotalTime>
  <Words>2165</Words>
  <Application>Microsoft Office PowerPoint</Application>
  <PresentationFormat>Widescreen</PresentationFormat>
  <Paragraphs>397</Paragraphs>
  <Slides>32</Slides>
  <Notes>32</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32</vt:i4>
      </vt:variant>
    </vt:vector>
  </HeadingPairs>
  <TitlesOfParts>
    <vt:vector size="41" baseType="lpstr">
      <vt:lpstr>Arial</vt:lpstr>
      <vt:lpstr>Calibri Light</vt:lpstr>
      <vt:lpstr>Tw Cen MT</vt:lpstr>
      <vt:lpstr>Wingdings</vt:lpstr>
      <vt:lpstr>Calibri</vt:lpstr>
      <vt:lpstr>Adobe Arabic</vt:lpstr>
      <vt:lpstr>Office Theme</vt:lpstr>
      <vt:lpstr>cover</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Nabiha Kaiss</dc:creator>
  <cp:lastModifiedBy>sayde el ahmar</cp:lastModifiedBy>
  <cp:revision>334</cp:revision>
  <dcterms:created xsi:type="dcterms:W3CDTF">2021-11-01T08:53:48Z</dcterms:created>
  <dcterms:modified xsi:type="dcterms:W3CDTF">2025-09-24T06:54:40Z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0x010100F5E2E8F8499C854F9A11F18483A7E19F</vt:lpwstr>
  </property>
  <property fmtid="{D5CDD505-2E9C-101B-9397-08002B2CF9AE}" pid="3" name="ArticulateGUID">
    <vt:lpwstr>F3F27CA0-DEEA-43CC-8E69-4E519CBB8488</vt:lpwstr>
  </property>
  <property fmtid="{D5CDD505-2E9C-101B-9397-08002B2CF9AE}" pid="4" name="ArticulatePath">
    <vt:lpwstr>A.G1.U02.L02.IO1 الفهم الشّفوي</vt:lpwstr>
  </property>
  <property fmtid="{D5CDD505-2E9C-101B-9397-08002B2CF9AE}" pid="5" name="Order">
    <vt:r8>51900</vt:r8>
  </property>
  <property fmtid="{D5CDD505-2E9C-101B-9397-08002B2CF9AE}" pid="6" name="xd_Signature">
    <vt:bool>false</vt:bool>
  </property>
  <property fmtid="{D5CDD505-2E9C-101B-9397-08002B2CF9AE}" pid="7" name="xd_ProgID">
    <vt:lpwstr/>
  </property>
  <property fmtid="{D5CDD505-2E9C-101B-9397-08002B2CF9AE}" pid="8" name="_ExtendedDescription">
    <vt:lpwstr/>
  </property>
  <property fmtid="{D5CDD505-2E9C-101B-9397-08002B2CF9AE}" pid="9" name="TriggerFlowInfo">
    <vt:lpwstr/>
  </property>
  <property fmtid="{D5CDD505-2E9C-101B-9397-08002B2CF9AE}" pid="10" name="ComplianceAssetId">
    <vt:lpwstr/>
  </property>
  <property fmtid="{D5CDD505-2E9C-101B-9397-08002B2CF9AE}" pid="11" name="TemplateUrl">
    <vt:lpwstr/>
  </property>
</Properties>
</file>